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56" r:id="rId4"/>
  </p:sldMasterIdLst>
  <p:notesMasterIdLst>
    <p:notesMasterId r:id="rId25"/>
  </p:notesMasterIdLst>
  <p:handoutMasterIdLst>
    <p:handoutMasterId r:id="rId26"/>
  </p:handoutMasterIdLst>
  <p:sldIdLst>
    <p:sldId id="430" r:id="rId5"/>
    <p:sldId id="459" r:id="rId6"/>
    <p:sldId id="446" r:id="rId7"/>
    <p:sldId id="462" r:id="rId8"/>
    <p:sldId id="463" r:id="rId9"/>
    <p:sldId id="460" r:id="rId10"/>
    <p:sldId id="458" r:id="rId11"/>
    <p:sldId id="464" r:id="rId12"/>
    <p:sldId id="457" r:id="rId13"/>
    <p:sldId id="465" r:id="rId14"/>
    <p:sldId id="466" r:id="rId15"/>
    <p:sldId id="467" r:id="rId16"/>
    <p:sldId id="468" r:id="rId17"/>
    <p:sldId id="469" r:id="rId18"/>
    <p:sldId id="470" r:id="rId19"/>
    <p:sldId id="461" r:id="rId20"/>
    <p:sldId id="471" r:id="rId21"/>
    <p:sldId id="472" r:id="rId22"/>
    <p:sldId id="473" r:id="rId23"/>
    <p:sldId id="474" r:id="rId24"/>
  </p:sldIdLst>
  <p:sldSz cx="9144000" cy="6858000" type="screen4x3"/>
  <p:notesSz cx="7102475" cy="10234613"/>
  <p:embeddedFontLst>
    <p:embeddedFont>
      <p:font typeface="TeleGrotesk Headline" pitchFamily="2" charset="0"/>
      <p:regular r:id="rId27"/>
    </p:embeddedFont>
    <p:embeddedFont>
      <p:font typeface="Tele-GroteskFet" pitchFamily="2" charset="0"/>
      <p:regular r:id="rId28"/>
    </p:embeddedFont>
    <p:embeddedFont>
      <p:font typeface="Tele-GroteskEENor" pitchFamily="2" charset="0"/>
      <p:regular r:id="rId29"/>
    </p:embeddedFont>
    <p:embeddedFont>
      <p:font typeface="Tele-GroteskNor" pitchFamily="2" charset="0"/>
      <p:regular r:id="rId30"/>
    </p:embeddedFont>
    <p:embeddedFont>
      <p:font typeface="TeleGrotesk Headline Ultra" pitchFamily="2" charset="0"/>
      <p:bold r:id="rId31"/>
    </p:embeddedFont>
    <p:embeddedFont>
      <p:font typeface="Arial Unicode MS" panose="020B0604020202020204" pitchFamily="34" charset="-128"/>
      <p:regular r:id="rId32"/>
    </p:embeddedFont>
    <p:embeddedFont>
      <p:font typeface="Wingdings 2" panose="05020102010507070707" pitchFamily="18" charset="2"/>
      <p:regular r:id="rId33"/>
    </p:embeddedFont>
    <p:embeddedFont>
      <p:font typeface="Tele-GroteskUlt" pitchFamily="2" charset="0"/>
      <p:regular r:id="rId34"/>
    </p:embeddedFont>
  </p:embeddedFontLst>
  <p:custDataLst>
    <p:tags r:id="rId35"/>
  </p:custDataLst>
  <p:defaultTextStyle>
    <a:defPPr>
      <a:defRPr lang="de-DE"/>
    </a:defPPr>
    <a:lvl1pPr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1pPr>
    <a:lvl2pPr marL="4572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2pPr>
    <a:lvl3pPr marL="9144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3pPr>
    <a:lvl4pPr marL="13716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4pPr>
    <a:lvl5pPr marL="18288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5pPr>
    <a:lvl6pPr marL="2286000" algn="l" defTabSz="914400" rtl="0" eaLnBrk="1" latinLnBrk="0" hangingPunct="1">
      <a:defRPr kern="1200">
        <a:solidFill>
          <a:schemeClr val="bg1"/>
        </a:solidFill>
        <a:latin typeface="Tele-GroteskFet" pitchFamily="2" charset="0"/>
        <a:ea typeface="+mn-ea"/>
        <a:cs typeface="+mn-cs"/>
      </a:defRPr>
    </a:lvl6pPr>
    <a:lvl7pPr marL="2743200" algn="l" defTabSz="914400" rtl="0" eaLnBrk="1" latinLnBrk="0" hangingPunct="1">
      <a:defRPr kern="1200">
        <a:solidFill>
          <a:schemeClr val="bg1"/>
        </a:solidFill>
        <a:latin typeface="Tele-GroteskFet" pitchFamily="2" charset="0"/>
        <a:ea typeface="+mn-ea"/>
        <a:cs typeface="+mn-cs"/>
      </a:defRPr>
    </a:lvl7pPr>
    <a:lvl8pPr marL="3200400" algn="l" defTabSz="914400" rtl="0" eaLnBrk="1" latinLnBrk="0" hangingPunct="1">
      <a:defRPr kern="1200">
        <a:solidFill>
          <a:schemeClr val="bg1"/>
        </a:solidFill>
        <a:latin typeface="Tele-GroteskFet" pitchFamily="2" charset="0"/>
        <a:ea typeface="+mn-ea"/>
        <a:cs typeface="+mn-cs"/>
      </a:defRPr>
    </a:lvl8pPr>
    <a:lvl9pPr marL="3657600" algn="l" defTabSz="914400" rtl="0" eaLnBrk="1" latinLnBrk="0" hangingPunct="1">
      <a:defRPr kern="1200">
        <a:solidFill>
          <a:schemeClr val="bg1"/>
        </a:solidFill>
        <a:latin typeface="Tele-GroteskFet" pitchFamily="2" charset="0"/>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710">
          <p15:clr>
            <a:srgbClr val="A4A3A4"/>
          </p15:clr>
        </p15:guide>
        <p15:guide id="3" orient="horz" pos="1117">
          <p15:clr>
            <a:srgbClr val="A4A3A4"/>
          </p15:clr>
        </p15:guide>
        <p15:guide id="4" orient="horz" pos="829">
          <p15:clr>
            <a:srgbClr val="A4A3A4"/>
          </p15:clr>
        </p15:guide>
        <p15:guide id="5" orient="horz" pos="3634">
          <p15:clr>
            <a:srgbClr val="A4A3A4"/>
          </p15:clr>
        </p15:guide>
        <p15:guide id="6" orient="horz" pos="3816">
          <p15:clr>
            <a:srgbClr val="A4A3A4"/>
          </p15:clr>
        </p15:guide>
        <p15:guide id="7" orient="horz" pos="4124">
          <p15:clr>
            <a:srgbClr val="A4A3A4"/>
          </p15:clr>
        </p15:guide>
        <p15:guide id="8" orient="horz" pos="4004">
          <p15:clr>
            <a:srgbClr val="A4A3A4"/>
          </p15:clr>
        </p15:guide>
        <p15:guide id="9" pos="2922">
          <p15:clr>
            <a:srgbClr val="A4A3A4"/>
          </p15:clr>
        </p15:guide>
        <p15:guide id="10" pos="201">
          <p15:clr>
            <a:srgbClr val="A4A3A4"/>
          </p15:clr>
        </p15:guide>
        <p15:guide id="11" pos="5556">
          <p15:clr>
            <a:srgbClr val="A4A3A4"/>
          </p15:clr>
        </p15:guide>
        <p15:guide id="12" pos="2838">
          <p15:clr>
            <a:srgbClr val="A4A3A4"/>
          </p15:clr>
        </p15:guide>
      </p15:sldGuideLst>
    </p:ext>
    <p:ext uri="{2D200454-40CA-4A62-9FC3-DE9A4176ACB9}">
      <p15:notesGuideLst xmlns:p15="http://schemas.microsoft.com/office/powerpoint/2012/main">
        <p15:guide id="1" orient="horz" pos="3224" userDrawn="1">
          <p15:clr>
            <a:srgbClr val="A4A3A4"/>
          </p15:clr>
        </p15:guide>
        <p15:guide id="2" pos="309" userDrawn="1">
          <p15:clr>
            <a:srgbClr val="A4A3A4"/>
          </p15:clr>
        </p15:guide>
        <p15:guide id="3" pos="416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4"/>
    <a:srgbClr val="9CD3EE"/>
    <a:srgbClr val="64B9E4"/>
    <a:srgbClr val="003B68"/>
    <a:srgbClr val="0091FE"/>
    <a:srgbClr val="007AD6"/>
    <a:srgbClr val="0067B4"/>
    <a:srgbClr val="00589A"/>
    <a:srgbClr val="004A82"/>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768" autoAdjust="0"/>
    <p:restoredTop sz="68650" autoAdjust="0"/>
  </p:normalViewPr>
  <p:slideViewPr>
    <p:cSldViewPr snapToGrid="0" snapToObjects="1">
      <p:cViewPr varScale="1">
        <p:scale>
          <a:sx n="77" d="100"/>
          <a:sy n="77" d="100"/>
        </p:scale>
        <p:origin x="1506" y="84"/>
      </p:cViewPr>
      <p:guideLst>
        <p:guide orient="horz" pos="210"/>
        <p:guide orient="horz" pos="710"/>
        <p:guide orient="horz" pos="1117"/>
        <p:guide orient="horz" pos="829"/>
        <p:guide orient="horz" pos="3634"/>
        <p:guide orient="horz" pos="3816"/>
        <p:guide orient="horz" pos="4124"/>
        <p:guide orient="horz" pos="4004"/>
        <p:guide pos="2922"/>
        <p:guide pos="201"/>
        <p:guide pos="5556"/>
        <p:guide pos="283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74" d="100"/>
          <a:sy n="74" d="100"/>
        </p:scale>
        <p:origin x="-3414" y="-96"/>
      </p:cViewPr>
      <p:guideLst>
        <p:guide orient="horz" pos="3224"/>
        <p:guide pos="309"/>
        <p:guide pos="41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4" name="Fußzeilenplatzhalter 3"/>
          <p:cNvSpPr>
            <a:spLocks noGrp="1"/>
          </p:cNvSpPr>
          <p:nvPr>
            <p:ph type="ftr" sz="quarter" idx="2"/>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5" name="Foliennummernplatzhalter 4"/>
          <p:cNvSpPr>
            <a:spLocks noGrp="1"/>
          </p:cNvSpPr>
          <p:nvPr>
            <p:ph type="sldNum" sz="quarter" idx="3"/>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3C0B2735-EC5B-4E24-B7E5-1C30152B0536}" type="slidenum">
              <a:rPr lang="de-DE"/>
              <a:pPr>
                <a:defRPr/>
              </a:pPr>
              <a:t>‹#›</a:t>
            </a:fld>
            <a:endParaRPr lang="de-DE" dirty="0"/>
          </a:p>
        </p:txBody>
      </p:sp>
      <p:pic>
        <p:nvPicPr>
          <p:cNvPr id="27656" name="Picture 8"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380359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ags" Target="../tags/tag9.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bwMode="gray">
          <a:xfrm>
            <a:off x="477838" y="1012825"/>
            <a:ext cx="6116637" cy="4586288"/>
          </a:xfrm>
          <a:prstGeom prst="rect">
            <a:avLst/>
          </a:prstGeom>
          <a:noFill/>
          <a:ln w="3175">
            <a:solidFill>
              <a:schemeClr val="tx1"/>
            </a:solidFill>
          </a:ln>
        </p:spPr>
        <p:txBody>
          <a:bodyPr vert="horz" lIns="99048" tIns="49524" rIns="99048" bIns="49524" rtlCol="0" anchor="ctr"/>
          <a:lstStyle/>
          <a:p>
            <a:pPr lvl="0"/>
            <a:endParaRPr lang="de-DE" noProof="0"/>
          </a:p>
        </p:txBody>
      </p:sp>
      <p:sp>
        <p:nvSpPr>
          <p:cNvPr id="5" name="Notizenplatzhalter 4"/>
          <p:cNvSpPr>
            <a:spLocks noGrp="1"/>
          </p:cNvSpPr>
          <p:nvPr>
            <p:ph type="body" sz="quarter" idx="3"/>
          </p:nvPr>
        </p:nvSpPr>
        <p:spPr bwMode="gray">
          <a:xfrm>
            <a:off x="482816" y="5765801"/>
            <a:ext cx="6130490" cy="3743325"/>
          </a:xfrm>
          <a:prstGeom prst="rect">
            <a:avLst/>
          </a:prstGeom>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9" name="Fußzeilenplatzhalter 3"/>
          <p:cNvSpPr>
            <a:spLocks noGrp="1"/>
          </p:cNvSpPr>
          <p:nvPr>
            <p:ph type="ftr" sz="quarter" idx="4"/>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10" name="Foliennummernplatzhalter 4"/>
          <p:cNvSpPr>
            <a:spLocks noGrp="1"/>
          </p:cNvSpPr>
          <p:nvPr>
            <p:ph type="sldNum" sz="quarter" idx="5"/>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CFD4A9B5-74EC-40C4-A34A-DB3E60809A4C}" type="slidenum">
              <a:rPr lang="de-DE"/>
              <a:pPr>
                <a:defRPr/>
              </a:pPr>
              <a:t>‹#›</a:t>
            </a:fld>
            <a:endParaRPr lang="de-DE" dirty="0"/>
          </a:p>
        </p:txBody>
      </p:sp>
      <p:pic>
        <p:nvPicPr>
          <p:cNvPr id="26634" name="Picture 10"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404933312"/>
      </p:ext>
    </p:extLst>
  </p:cSld>
  <p:clrMap bg1="lt1" tx1="dk1" bg2="lt2" tx2="dk2" accent1="accent1" accent2="accent2" accent3="accent3" accent4="accent4" accent5="accent5" accent6="accent6" hlink="hlink" folHlink="folHlink"/>
  <p:hf hdr="0"/>
  <p:notesStyle>
    <a:lvl1pPr marL="141288" indent="-1412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1pPr>
    <a:lvl2pPr marL="322263" indent="-1793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2pPr>
    <a:lvl3pPr marL="501650" indent="-177800"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3pPr>
    <a:lvl4pPr marL="695325"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4pPr>
    <a:lvl5pPr marL="889000"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a:noFill/>
          <a:ln>
            <a:miter lim="800000"/>
            <a:headEnd/>
            <a:tailEnd/>
          </a:ln>
        </p:spPr>
      </p:sp>
      <p:sp>
        <p:nvSpPr>
          <p:cNvPr id="141315" name="Rectangle 3"/>
          <p:cNvSpPr>
            <a:spLocks noGrp="1"/>
          </p:cNvSpPr>
          <p:nvPr>
            <p:ph type="body" idx="1"/>
          </p:nvPr>
        </p:nvSpPr>
        <p:spPr>
          <a:noFill/>
        </p:spPr>
        <p:txBody>
          <a:bodyPr/>
          <a:lstStyle/>
          <a:p>
            <a:pPr eaLnBrk="1" hangingPunct="1"/>
            <a:r>
              <a:rPr lang="en-US" dirty="0" smtClean="0"/>
              <a:t>Welcome to the hunt group tutorial.</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multimedia sales tool is intended as a high level overview for the end user customer,</a:t>
            </a:r>
            <a:r>
              <a:rPr lang="en-US" baseline="0" dirty="0" smtClean="0"/>
              <a:t> </a:t>
            </a:r>
            <a:r>
              <a:rPr lang="en-US" dirty="0" smtClean="0"/>
              <a:t>and is going to explain what a hunt group is - show five simple options that you can deploy – and help you to optimize the communications flow for your business.</a:t>
            </a:r>
          </a:p>
          <a:p>
            <a:pPr marL="0" indent="0">
              <a:buNone/>
            </a:pPr>
            <a:endParaRPr lang="en-US" dirty="0" smtClean="0"/>
          </a:p>
        </p:txBody>
      </p:sp>
    </p:spTree>
    <p:extLst>
      <p:ext uri="{BB962C8B-B14F-4D97-AF65-F5344CB8AC3E}">
        <p14:creationId xmlns:p14="http://schemas.microsoft.com/office/powerpoint/2010/main" val="340559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example is Silver Spoon Design, a multi location regional chain where customer service is everything.</a:t>
            </a:r>
          </a:p>
          <a:p>
            <a:r>
              <a:rPr lang="en-US" dirty="0" smtClean="0"/>
              <a:t>* There is a small but dedicated customer service group per retail location. The level of knowledge varies greatly between the agents, and the turnover can be fairly high.</a:t>
            </a:r>
          </a:p>
          <a:p>
            <a:pPr>
              <a:buFont typeface="Arial" pitchFamily="34" charset="0"/>
              <a:buChar char="•"/>
            </a:pPr>
            <a:r>
              <a:rPr lang="en-US" dirty="0" smtClean="0"/>
              <a:t>Silver Spoon has assigned a virtual phone number for each of the four hunt groups, one for each retail location. Incoming calls are routed to the correct location by the phone number, and are then distributed on a prioritized basis – in this case, the most experienced agents always get the calls first.</a:t>
            </a:r>
          </a:p>
          <a:p>
            <a:r>
              <a:rPr lang="en-US" dirty="0" smtClean="0"/>
              <a:t>This hunt group is called weighted call distribution.</a:t>
            </a:r>
          </a:p>
          <a:p>
            <a:r>
              <a:rPr lang="en-US" dirty="0" smtClean="0"/>
              <a:t>* The benefit is that Silver Spoon’s high end customers always get the most knowledgeable agent possible on the call, resulting in an increase in return business and referrals.</a:t>
            </a:r>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10</a:t>
            </a:fld>
            <a:endParaRPr lang="de-DE" dirty="0"/>
          </a:p>
        </p:txBody>
      </p:sp>
    </p:spTree>
    <p:extLst>
      <p:ext uri="{BB962C8B-B14F-4D97-AF65-F5344CB8AC3E}">
        <p14:creationId xmlns:p14="http://schemas.microsoft.com/office/powerpoint/2010/main" val="314878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In weighted call distribution, each employee is assigned a “weight” or priority, which adds up to 100%. As example:</a:t>
            </a:r>
          </a:p>
          <a:p>
            <a:pPr>
              <a:lnSpc>
                <a:spcPct val="150000"/>
              </a:lnSpc>
            </a:pPr>
            <a:r>
              <a:rPr lang="en-US" dirty="0" smtClean="0"/>
              <a:t>* Janine is assigned 50% of the calls, as she is the most knowledgeable agent. </a:t>
            </a:r>
          </a:p>
          <a:p>
            <a:pPr>
              <a:lnSpc>
                <a:spcPct val="150000"/>
              </a:lnSpc>
            </a:pPr>
            <a:r>
              <a:rPr lang="en-US" dirty="0" smtClean="0"/>
              <a:t>*Sally and Mary are about equal, so they are both assigned 25%. </a:t>
            </a:r>
          </a:p>
          <a:p>
            <a:pPr>
              <a:lnSpc>
                <a:spcPct val="150000"/>
              </a:lnSpc>
            </a:pPr>
            <a:r>
              <a:rPr lang="en-US" dirty="0" smtClean="0"/>
              <a:t>*Lucy is new, but she can help out in a pinch – so Lucy is included in the group, but assigned 0% - this means Lucy will only get calls if all the other agents are busy.</a:t>
            </a:r>
          </a:p>
          <a:p>
            <a:pPr>
              <a:lnSpc>
                <a:spcPct val="150000"/>
              </a:lnSpc>
            </a:pPr>
            <a:r>
              <a:rPr lang="en-US" dirty="0" smtClean="0"/>
              <a:t>* If all the employees are busy or, it is after hours, the calls go to a sophisticated voicemail system – referred to as Unified Messaging. Silver Spoon wants to make it easy for their employees to pick up their messages from wherever they are. With Unified Messaging, employees can pick up any type of message – email, fax, or even video messages – from a single unified inbox on their preferred device, including PCs and Smart phones.</a:t>
            </a:r>
          </a:p>
          <a:p>
            <a:endParaRPr lang="en-US" sz="1200"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11</a:t>
            </a:fld>
            <a:endParaRPr lang="de-DE" dirty="0"/>
          </a:p>
        </p:txBody>
      </p:sp>
    </p:spTree>
    <p:extLst>
      <p:ext uri="{BB962C8B-B14F-4D97-AF65-F5344CB8AC3E}">
        <p14:creationId xmlns:p14="http://schemas.microsoft.com/office/powerpoint/2010/main" val="139422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Our next use case is Harris Consulting , a small but very specialized consulting firm. </a:t>
            </a:r>
          </a:p>
          <a:p>
            <a:pPr>
              <a:lnSpc>
                <a:spcPct val="150000"/>
              </a:lnSpc>
            </a:pPr>
            <a:r>
              <a:rPr lang="en-US" dirty="0" smtClean="0"/>
              <a:t>* Out of the 8 employees, about half are the top experts, and the owner,</a:t>
            </a:r>
            <a:r>
              <a:rPr lang="en-US" baseline="0" dirty="0" smtClean="0"/>
              <a:t> Mr. Harris, </a:t>
            </a:r>
            <a:r>
              <a:rPr lang="en-US" dirty="0" smtClean="0"/>
              <a:t>would like to ensure that they are the ones to answer incoming calls, which are typically from one</a:t>
            </a:r>
            <a:r>
              <a:rPr lang="en-US" baseline="0" dirty="0" smtClean="0"/>
              <a:t> of his existing customers.</a:t>
            </a:r>
            <a:endParaRPr lang="en-US" dirty="0" smtClean="0"/>
          </a:p>
          <a:p>
            <a:pPr>
              <a:lnSpc>
                <a:spcPct val="150000"/>
              </a:lnSpc>
            </a:pPr>
            <a:r>
              <a:rPr lang="en-US" dirty="0" smtClean="0"/>
              <a:t>* In this case, incoming calls always start with the person who follows the last person to receive a call in the assigned list.</a:t>
            </a:r>
          </a:p>
          <a:p>
            <a:pPr>
              <a:lnSpc>
                <a:spcPct val="150000"/>
              </a:lnSpc>
            </a:pPr>
            <a:r>
              <a:rPr lang="en-US" dirty="0" smtClean="0"/>
              <a:t>This ensures the work load is distributed  evenly amongst the small team, and everyone is given their turn of fielding calls. This solution  is called a circular hunt group.</a:t>
            </a:r>
          </a:p>
          <a:p>
            <a:pPr>
              <a:lnSpc>
                <a:spcPct val="150000"/>
              </a:lnSpc>
            </a:pPr>
            <a:r>
              <a:rPr lang="en-US" dirty="0" smtClean="0"/>
              <a:t>*Harris Consulting has now ensured their callers always get an expert, and their top reputation for confidentiality is maintained.</a:t>
            </a:r>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12</a:t>
            </a:fld>
            <a:endParaRPr lang="de-DE" dirty="0"/>
          </a:p>
        </p:txBody>
      </p:sp>
    </p:spTree>
    <p:extLst>
      <p:ext uri="{BB962C8B-B14F-4D97-AF65-F5344CB8AC3E}">
        <p14:creationId xmlns:p14="http://schemas.microsoft.com/office/powerpoint/2010/main" val="342393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circular hunt group, the system notes the last person to receive a call and then rings the next person on the list.</a:t>
            </a:r>
          </a:p>
          <a:p>
            <a:r>
              <a:rPr lang="en-US" dirty="0" smtClean="0"/>
              <a:t>* As example, if Dave has just hung up, </a:t>
            </a:r>
          </a:p>
          <a:p>
            <a:r>
              <a:rPr lang="en-US" dirty="0" smtClean="0"/>
              <a:t>* Peter’s phone will ring next, </a:t>
            </a:r>
          </a:p>
          <a:p>
            <a:r>
              <a:rPr lang="en-US" dirty="0" smtClean="0"/>
              <a:t>*followed by John, </a:t>
            </a:r>
          </a:p>
          <a:p>
            <a:r>
              <a:rPr lang="en-US" dirty="0" smtClean="0"/>
              <a:t>*and then followed by Steve.</a:t>
            </a:r>
          </a:p>
          <a:p>
            <a:r>
              <a:rPr lang="en-US" dirty="0" smtClean="0"/>
              <a:t>*The owner Mr. Harris is also concerned about clients hearing ringing phones and getting no answer, so after only 20 seconds, the callers goes to voicemail.</a:t>
            </a:r>
          </a:p>
          <a:p>
            <a:endParaRPr lang="en-US"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13</a:t>
            </a:fld>
            <a:endParaRPr lang="de-DE" dirty="0"/>
          </a:p>
        </p:txBody>
      </p:sp>
    </p:spTree>
    <p:extLst>
      <p:ext uri="{BB962C8B-B14F-4D97-AF65-F5344CB8AC3E}">
        <p14:creationId xmlns:p14="http://schemas.microsoft.com/office/powerpoint/2010/main" val="425647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Our last example is Hobbes Media, a national firm who handles the PR needs of very contentious clients. </a:t>
            </a:r>
          </a:p>
          <a:p>
            <a:pPr>
              <a:lnSpc>
                <a:spcPct val="150000"/>
              </a:lnSpc>
            </a:pPr>
            <a:r>
              <a:rPr lang="en-US" dirty="0" smtClean="0"/>
              <a:t>* Hobbes has two teams to answer the calls; the first team is considered primary, and the second team is used as a back up, should the primary team be busy.</a:t>
            </a:r>
          </a:p>
          <a:p>
            <a:pPr>
              <a:lnSpc>
                <a:spcPct val="150000"/>
              </a:lnSpc>
            </a:pPr>
            <a:r>
              <a:rPr lang="en-US" dirty="0" smtClean="0"/>
              <a:t>*All incoming callers to Hobbes Media are greeted by an auto attendant, where they are prompted to choose the correct department.  Should they choose the PR department, they will be routed to the employee in the assigned group who has been idle the longest. This is knows as a uniform hunt group.</a:t>
            </a:r>
          </a:p>
          <a:p>
            <a:pPr>
              <a:lnSpc>
                <a:spcPct val="150000"/>
              </a:lnSpc>
            </a:pPr>
            <a:r>
              <a:rPr lang="en-US" dirty="0" smtClean="0"/>
              <a:t>Should all the members of the team be busy, or there is no answer in a pre-defined period of time, the call is then sent to the second team. This scenario is known as a nested hunt group.</a:t>
            </a:r>
          </a:p>
          <a:p>
            <a:pPr>
              <a:lnSpc>
                <a:spcPct val="150000"/>
              </a:lnSpc>
            </a:pPr>
            <a:r>
              <a:rPr lang="en-US" dirty="0" smtClean="0"/>
              <a:t>*The benefit for Hobbes Media is that all calls are routed quickly to the correct department; are then answered promptly by a live agent, even if the primary team is completely engaged  - and Hobbes Media can continue to enjoy its reputation as the premier PR firm.</a:t>
            </a:r>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14</a:t>
            </a:fld>
            <a:endParaRPr lang="de-DE" dirty="0"/>
          </a:p>
        </p:txBody>
      </p:sp>
    </p:spTree>
    <p:extLst>
      <p:ext uri="{BB962C8B-B14F-4D97-AF65-F5344CB8AC3E}">
        <p14:creationId xmlns:p14="http://schemas.microsoft.com/office/powerpoint/2010/main" val="2479840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Lets take a look at how an auto attendant and hunt groups can work together.</a:t>
            </a:r>
          </a:p>
          <a:p>
            <a:pPr>
              <a:lnSpc>
                <a:spcPct val="150000"/>
              </a:lnSpc>
            </a:pPr>
            <a:r>
              <a:rPr lang="en-US" dirty="0" smtClean="0"/>
              <a:t>All incoming calls are greeted by the Auto Attendant, prompting the user to choose the correct department.</a:t>
            </a:r>
          </a:p>
          <a:p>
            <a:pPr>
              <a:lnSpc>
                <a:spcPct val="150000"/>
              </a:lnSpc>
            </a:pPr>
            <a:r>
              <a:rPr lang="en-US" dirty="0" smtClean="0"/>
              <a:t>* In this case, the user chooses the PR department. The call is immediately routed to a primary group of workers, using a Uniform hunt group.  This means the system looks for the employee who has been idle the longest – which happens to be Chris.</a:t>
            </a:r>
          </a:p>
          <a:p>
            <a:pPr>
              <a:lnSpc>
                <a:spcPct val="150000"/>
              </a:lnSpc>
            </a:pPr>
            <a:r>
              <a:rPr lang="en-US" dirty="0" smtClean="0"/>
              <a:t>* If all the employees in the PR department are busy, or there is no answer, the call will be routed to the secondary hunt group. This is known as a nested hunt group. The company has also chosen to use the same routing policy for the second group, but they could have chosen any other routing policy.</a:t>
            </a:r>
          </a:p>
          <a:p>
            <a:endParaRPr lang="en-US"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15</a:t>
            </a:fld>
            <a:endParaRPr lang="de-DE" dirty="0"/>
          </a:p>
        </p:txBody>
      </p:sp>
    </p:spTree>
    <p:extLst>
      <p:ext uri="{BB962C8B-B14F-4D97-AF65-F5344CB8AC3E}">
        <p14:creationId xmlns:p14="http://schemas.microsoft.com/office/powerpoint/2010/main" val="122175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rgbClr val="000000"/>
                </a:solidFill>
                <a:latin typeface="Arial" panose="020B0604020202020204" pitchFamily="34" charset="0"/>
              </a:rPr>
              <a:t>Hunt Groups are simple to configure, and only require a few pieces of key information. Your company’s group administrator, or your service provider, can simply click through an easy to use web portal which prompts the user for the required information. </a:t>
            </a:r>
          </a:p>
          <a:p>
            <a:pPr rtl="0"/>
            <a:r>
              <a:rPr lang="en-US" sz="1200" b="0" i="0" u="none" strike="noStrike" kern="1200" baseline="0" dirty="0" smtClean="0">
                <a:solidFill>
                  <a:srgbClr val="000000"/>
                </a:solidFill>
                <a:latin typeface="Arial" panose="020B0604020202020204" pitchFamily="34" charset="0"/>
              </a:rPr>
              <a:t>*To find out more about what hunt groups can do for your organization, please contact your Service Provider.</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16</a:t>
            </a:fld>
            <a:endParaRPr lang="de-DE" dirty="0"/>
          </a:p>
        </p:txBody>
      </p:sp>
    </p:spTree>
    <p:extLst>
      <p:ext uri="{BB962C8B-B14F-4D97-AF65-F5344CB8AC3E}">
        <p14:creationId xmlns:p14="http://schemas.microsoft.com/office/powerpoint/2010/main" val="261687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let’s take a quick look at the key benefits of Hunt Groups.</a:t>
            </a:r>
          </a:p>
          <a:p>
            <a:endParaRPr lang="en-US" dirty="0" smtClean="0"/>
          </a:p>
          <a:p>
            <a:r>
              <a:rPr lang="en-US" dirty="0" smtClean="0"/>
              <a:t>*As you’ve seen throughout this tutorial, Hunt Groups are much more than simple call forwarding. </a:t>
            </a:r>
          </a:p>
          <a:p>
            <a:r>
              <a:rPr lang="en-US" dirty="0" smtClean="0"/>
              <a:t>*Hunt Groups are very easy to configure and deploy.</a:t>
            </a:r>
          </a:p>
          <a:p>
            <a:pPr>
              <a:buFont typeface="Arial" charset="0"/>
              <a:buChar char="•"/>
            </a:pPr>
            <a:r>
              <a:rPr lang="en-US" dirty="0" smtClean="0"/>
              <a:t>They work well with other front office services such as Auto Attendant, Voice Mail, and Unified Messaging. </a:t>
            </a:r>
          </a:p>
          <a:p>
            <a:pPr>
              <a:buFont typeface="Arial" charset="0"/>
              <a:buChar char="•"/>
            </a:pPr>
            <a:r>
              <a:rPr lang="en-US" dirty="0" smtClean="0"/>
              <a:t> And finally, they increase workplace efficiency, </a:t>
            </a:r>
            <a:r>
              <a:rPr lang="en-US" u="sng" dirty="0" smtClean="0"/>
              <a:t>as well as </a:t>
            </a:r>
            <a:r>
              <a:rPr lang="en-US" dirty="0" smtClean="0"/>
              <a:t>increase customer capture and retention rates for all types of organizations.</a:t>
            </a:r>
          </a:p>
          <a:p>
            <a:pPr>
              <a:buFont typeface="Arial" charset="0"/>
              <a:buChar char="•"/>
            </a:pPr>
            <a:endParaRPr lang="en-US" dirty="0" smtClean="0"/>
          </a:p>
          <a:p>
            <a:r>
              <a:rPr lang="en-US" dirty="0" smtClean="0"/>
              <a:t>This ends our Hunt Group tutorial – thank you for watching. </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17</a:t>
            </a:fld>
            <a:endParaRPr lang="de-DE" dirty="0"/>
          </a:p>
        </p:txBody>
      </p:sp>
    </p:spTree>
    <p:extLst>
      <p:ext uri="{BB962C8B-B14F-4D97-AF65-F5344CB8AC3E}">
        <p14:creationId xmlns:p14="http://schemas.microsoft.com/office/powerpoint/2010/main" val="3556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1288" marR="0" indent="-141288" algn="l" defTabSz="457200" rtl="0" eaLnBrk="1" fontAlgn="base" latinLnBrk="0" hangingPunct="1">
              <a:lnSpc>
                <a:spcPct val="90000"/>
              </a:lnSpc>
              <a:spcBef>
                <a:spcPct val="25000"/>
              </a:spcBef>
              <a:spcAft>
                <a:spcPct val="0"/>
              </a:spcAft>
              <a:buClr>
                <a:schemeClr val="tx2"/>
              </a:buClr>
              <a:buSzPct val="75000"/>
              <a:buFont typeface="Wingdings" pitchFamily="2" charset="2"/>
              <a:buChar char="§"/>
              <a:tabLst/>
              <a:defRPr/>
            </a:pPr>
            <a:r>
              <a:rPr lang="cs-CZ" dirty="0" smtClean="0"/>
              <a:t>Nastavení </a:t>
            </a:r>
            <a:r>
              <a:rPr lang="cs-CZ" b="1" dirty="0" smtClean="0"/>
              <a:t>skupiny vyzvedávání hovoru</a:t>
            </a:r>
            <a:r>
              <a:rPr lang="cs-CZ" dirty="0" smtClean="0"/>
              <a:t> je přístupné po přihlášení do portálu </a:t>
            </a:r>
            <a:r>
              <a:rPr lang="cs-CZ" b="1" dirty="0" smtClean="0"/>
              <a:t>centrex.gts.cz</a:t>
            </a:r>
            <a:r>
              <a:rPr lang="cs-CZ" dirty="0" smtClean="0"/>
              <a:t> v menu </a:t>
            </a:r>
            <a:r>
              <a:rPr lang="cs-CZ" b="1" dirty="0" smtClean="0"/>
              <a:t>Služby</a:t>
            </a:r>
            <a:r>
              <a:rPr lang="cs-CZ" dirty="0" smtClean="0"/>
              <a:t> -&gt; </a:t>
            </a:r>
            <a:r>
              <a:rPr lang="cs-CZ" b="1" dirty="0" smtClean="0"/>
              <a:t>Sériová linka</a:t>
            </a:r>
            <a:r>
              <a:rPr lang="cs-CZ" dirty="0" smtClean="0"/>
              <a:t>. Zde je seznam všech existujících skupin, a tlačítkem </a:t>
            </a:r>
            <a:r>
              <a:rPr lang="cs-CZ" b="1" dirty="0" smtClean="0"/>
              <a:t>Upravit</a:t>
            </a:r>
            <a:r>
              <a:rPr lang="cs-CZ" dirty="0" smtClean="0"/>
              <a:t> je možno měnit jejich nastavení. Pro přidání nové skupiny stiskněte tlačítko </a:t>
            </a:r>
            <a:r>
              <a:rPr lang="cs-CZ" b="1" dirty="0" smtClean="0"/>
              <a:t>Přidat</a:t>
            </a:r>
            <a:r>
              <a:rPr lang="cs-CZ" b="0" baseline="0" dirty="0" smtClean="0"/>
              <a:t> a objeví se následující okno. Políčka označená </a:t>
            </a:r>
            <a:r>
              <a:rPr lang="cs-CZ" b="1" baseline="0" dirty="0" smtClean="0"/>
              <a:t>*</a:t>
            </a:r>
            <a:r>
              <a:rPr lang="cs-CZ" b="0" baseline="0" dirty="0" smtClean="0"/>
              <a:t> je nutno vyplnit. Dále je třeba vybrat, jakým způsobem budou příchozí hovory přidělovány jednotlivým uživatelům ve skupině, což se provádí označením jedné z voleb pod položkou </a:t>
            </a:r>
            <a:r>
              <a:rPr lang="cs-CZ" b="1" baseline="0" dirty="0" smtClean="0"/>
              <a:t>Politika skupiny. </a:t>
            </a:r>
            <a:r>
              <a:rPr lang="cs-CZ" b="0" baseline="0" dirty="0" smtClean="0"/>
              <a:t>Podrobnější popis jednotlivých možností je dostupný v </a:t>
            </a:r>
            <a:r>
              <a:rPr lang="cs-CZ" b="1" baseline="0" dirty="0" smtClean="0"/>
              <a:t>pomoci</a:t>
            </a:r>
            <a:r>
              <a:rPr lang="cs-CZ" b="0" baseline="0" dirty="0" smtClean="0"/>
              <a:t> (odkaz v pravém horním rohu).</a:t>
            </a:r>
            <a:endParaRPr lang="cs-CZ" b="0"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18</a:t>
            </a:fld>
            <a:endParaRPr lang="de-DE" dirty="0"/>
          </a:p>
        </p:txBody>
      </p:sp>
    </p:spTree>
    <p:extLst>
      <p:ext uri="{BB962C8B-B14F-4D97-AF65-F5344CB8AC3E}">
        <p14:creationId xmlns:p14="http://schemas.microsoft.com/office/powerpoint/2010/main" val="2069277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19</a:t>
            </a:fld>
            <a:endParaRPr lang="de-DE" dirty="0"/>
          </a:p>
        </p:txBody>
      </p:sp>
    </p:spTree>
    <p:extLst>
      <p:ext uri="{BB962C8B-B14F-4D97-AF65-F5344CB8AC3E}">
        <p14:creationId xmlns:p14="http://schemas.microsoft.com/office/powerpoint/2010/main" val="352122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deploying Hunt Groups, a business can:</a:t>
            </a:r>
          </a:p>
          <a:p>
            <a:pPr lvl="1"/>
            <a:r>
              <a:rPr lang="en-US" dirty="0" smtClean="0"/>
              <a:t>*Have a </a:t>
            </a:r>
            <a:r>
              <a:rPr lang="en-US" b="1" dirty="0" smtClean="0"/>
              <a:t>single</a:t>
            </a:r>
            <a:r>
              <a:rPr lang="en-US" dirty="0" smtClean="0"/>
              <a:t> incoming number route to </a:t>
            </a:r>
            <a:r>
              <a:rPr lang="en-US" b="1" dirty="0" smtClean="0"/>
              <a:t>many</a:t>
            </a:r>
            <a:r>
              <a:rPr lang="en-US" dirty="0" smtClean="0"/>
              <a:t> people …AND control how that routing occurs</a:t>
            </a:r>
          </a:p>
          <a:p>
            <a:pPr lvl="1"/>
            <a:r>
              <a:rPr lang="en-US" dirty="0" smtClean="0"/>
              <a:t>* Provide an optimal sales and support experience by ensuring every call is answered as quickly and efficiently as possible</a:t>
            </a:r>
          </a:p>
          <a:p>
            <a:pPr lvl="1"/>
            <a:r>
              <a:rPr lang="en-US" dirty="0" smtClean="0"/>
              <a:t>* And effectively handle after hours, peak hours or low staff situations, using voice mail and other options</a:t>
            </a:r>
          </a:p>
          <a:p>
            <a:endParaRPr lang="cs-CZ"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a:t>
            </a:fld>
            <a:endParaRPr lang="de-DE" dirty="0"/>
          </a:p>
        </p:txBody>
      </p:sp>
    </p:spTree>
    <p:extLst>
      <p:ext uri="{BB962C8B-B14F-4D97-AF65-F5344CB8AC3E}">
        <p14:creationId xmlns:p14="http://schemas.microsoft.com/office/powerpoint/2010/main" val="41998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20</a:t>
            </a:fld>
            <a:endParaRPr lang="de-DE" dirty="0"/>
          </a:p>
        </p:txBody>
      </p:sp>
    </p:spTree>
    <p:extLst>
      <p:ext uri="{BB962C8B-B14F-4D97-AF65-F5344CB8AC3E}">
        <p14:creationId xmlns:p14="http://schemas.microsoft.com/office/powerpoint/2010/main" val="23841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Lets take a look at the key features of a hunt group.</a:t>
            </a:r>
          </a:p>
          <a:p>
            <a:pPr lvl="0"/>
            <a:r>
              <a:rPr lang="en-US" sz="1200" dirty="0" smtClean="0"/>
              <a:t>A hunt group enables incoming calls to a single business number</a:t>
            </a:r>
            <a:r>
              <a:rPr lang="en-US" sz="1200" baseline="0" dirty="0" smtClean="0"/>
              <a:t> to </a:t>
            </a:r>
            <a:r>
              <a:rPr lang="en-US" sz="1200" dirty="0" smtClean="0"/>
              <a:t>be routed to a selected group of users.</a:t>
            </a:r>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3</a:t>
            </a:fld>
            <a:endParaRPr lang="de-DE" dirty="0"/>
          </a:p>
        </p:txBody>
      </p:sp>
    </p:spTree>
    <p:extLst>
      <p:ext uri="{BB962C8B-B14F-4D97-AF65-F5344CB8AC3E}">
        <p14:creationId xmlns:p14="http://schemas.microsoft.com/office/powerpoint/2010/main" val="142676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The</a:t>
            </a:r>
            <a:r>
              <a:rPr lang="en-US" sz="1200" baseline="0" dirty="0" smtClean="0"/>
              <a:t> hunt group call distribution is</a:t>
            </a:r>
            <a:r>
              <a:rPr lang="en-US" sz="1200" dirty="0" smtClean="0"/>
              <a:t> based on specific routing policies, which can be customized to suit the specific</a:t>
            </a:r>
            <a:r>
              <a:rPr lang="en-US" sz="1200" baseline="0" dirty="0" smtClean="0"/>
              <a:t> </a:t>
            </a:r>
            <a:r>
              <a:rPr lang="en-US" sz="1200" dirty="0" smtClean="0"/>
              <a:t>needs of the business. </a:t>
            </a:r>
          </a:p>
          <a:p>
            <a:pPr lvl="0"/>
            <a:r>
              <a:rPr lang="en-US" sz="1200" dirty="0" smtClean="0"/>
              <a:t>This includes configuring how long each phone will ring before moving on to the next – and, the total time that an unanswered call will be allowed to ring before moving to other options such as overflow users, or voicemail.</a:t>
            </a:r>
          </a:p>
          <a:p>
            <a:pPr lvl="0"/>
            <a:r>
              <a:rPr lang="en-US" sz="1200" dirty="0" smtClean="0"/>
              <a:t>We’ll take a look at hunt group routing policies</a:t>
            </a:r>
            <a:r>
              <a:rPr lang="en-US" dirty="0" smtClean="0"/>
              <a:t> in more detail later on.</a:t>
            </a:r>
            <a:endParaRPr lang="en-US" sz="1200"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4</a:t>
            </a:fld>
            <a:endParaRPr lang="de-DE" dirty="0"/>
          </a:p>
        </p:txBody>
      </p:sp>
    </p:spTree>
    <p:extLst>
      <p:ext uri="{BB962C8B-B14F-4D97-AF65-F5344CB8AC3E}">
        <p14:creationId xmlns:p14="http://schemas.microsoft.com/office/powerpoint/2010/main" val="275628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Hunt groups allow calls to be answered faster and more efficiently, which provides a much higher level of</a:t>
            </a:r>
            <a:r>
              <a:rPr lang="en-US" sz="1200" baseline="0" dirty="0" smtClean="0"/>
              <a:t> customer service for any size and type of business</a:t>
            </a:r>
          </a:p>
          <a:p>
            <a:pPr lvl="0"/>
            <a:r>
              <a:rPr lang="en-US" dirty="0" smtClean="0"/>
              <a:t>*After all, missed calls translated into missed revenue.</a:t>
            </a:r>
            <a:endParaRPr lang="en-US" sz="1200" dirty="0" smtClean="0"/>
          </a:p>
          <a:p>
            <a:pPr lvl="0"/>
            <a:endParaRPr lang="en-US" sz="1200" dirty="0" smtClean="0"/>
          </a:p>
          <a:p>
            <a:endParaRPr lang="en-US"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5</a:t>
            </a:fld>
            <a:endParaRPr lang="de-DE" dirty="0"/>
          </a:p>
        </p:txBody>
      </p:sp>
    </p:spTree>
    <p:extLst>
      <p:ext uri="{BB962C8B-B14F-4D97-AF65-F5344CB8AC3E}">
        <p14:creationId xmlns:p14="http://schemas.microsoft.com/office/powerpoint/2010/main" val="394763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use case we’re going to look at is the fictional Spring Garden Florists, a small local shop who have to deal with peak period demands.</a:t>
            </a:r>
          </a:p>
          <a:p>
            <a:r>
              <a:rPr lang="en-US" dirty="0" smtClean="0"/>
              <a:t>* The small team is often engaged with other duties, or are sometimes out on the road with deliveries.</a:t>
            </a:r>
          </a:p>
          <a:p>
            <a:r>
              <a:rPr lang="en-US" dirty="0" smtClean="0"/>
              <a:t>*Because the team is so small, the owners never know exactly </a:t>
            </a:r>
            <a:r>
              <a:rPr lang="en-US" u="sng" dirty="0" smtClean="0"/>
              <a:t>who</a:t>
            </a:r>
            <a:r>
              <a:rPr lang="en-US" dirty="0" smtClean="0"/>
              <a:t> is going to be in the shop. Therefore, all incoming calls will ring all the phones at once, so who ever is available can pick up the call. This is called a simultaneous hunt group.</a:t>
            </a:r>
          </a:p>
          <a:p>
            <a:r>
              <a:rPr lang="en-US" dirty="0" smtClean="0"/>
              <a:t>The mobile phone numbers of the owners are also included in this hunt group, as they want to make sure that all calls are picked up live, if possible.</a:t>
            </a:r>
          </a:p>
          <a:p>
            <a:r>
              <a:rPr lang="en-US" dirty="0" smtClean="0"/>
              <a:t>*The benefits for Spring Garden Florists include a professional appearance despite their small size, personal service and thus an increase in order uptake.</a:t>
            </a:r>
          </a:p>
          <a:p>
            <a:endParaRPr lang="en-US"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6</a:t>
            </a:fld>
            <a:endParaRPr lang="de-DE" dirty="0"/>
          </a:p>
        </p:txBody>
      </p:sp>
    </p:spTree>
    <p:extLst>
      <p:ext uri="{BB962C8B-B14F-4D97-AF65-F5344CB8AC3E}">
        <p14:creationId xmlns:p14="http://schemas.microsoft.com/office/powerpoint/2010/main" val="2765861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bg1"/>
                </a:solidFill>
                <a:latin typeface="Verdana" pitchFamily="34" charset="0"/>
              </a:defRPr>
            </a:lvl1pPr>
            <a:lvl2pPr marL="770142" indent="-296208">
              <a:defRPr sz="2500" b="1">
                <a:solidFill>
                  <a:schemeClr val="bg1"/>
                </a:solidFill>
                <a:latin typeface="Verdana" pitchFamily="34" charset="0"/>
              </a:defRPr>
            </a:lvl2pPr>
            <a:lvl3pPr marL="1184834" indent="-236967">
              <a:defRPr sz="2500" b="1">
                <a:solidFill>
                  <a:schemeClr val="bg1"/>
                </a:solidFill>
                <a:latin typeface="Verdana" pitchFamily="34" charset="0"/>
              </a:defRPr>
            </a:lvl3pPr>
            <a:lvl4pPr marL="1658767" indent="-236967">
              <a:defRPr sz="2500" b="1">
                <a:solidFill>
                  <a:schemeClr val="bg1"/>
                </a:solidFill>
                <a:latin typeface="Verdana" pitchFamily="34" charset="0"/>
              </a:defRPr>
            </a:lvl4pPr>
            <a:lvl5pPr marL="2132701" indent="-236967">
              <a:defRPr sz="2500" b="1">
                <a:solidFill>
                  <a:schemeClr val="bg1"/>
                </a:solidFill>
                <a:latin typeface="Verdana" pitchFamily="34" charset="0"/>
              </a:defRPr>
            </a:lvl5pPr>
            <a:lvl6pPr marL="2606634" indent="-236967" eaLnBrk="0" fontAlgn="base" hangingPunct="0">
              <a:spcBef>
                <a:spcPct val="0"/>
              </a:spcBef>
              <a:spcAft>
                <a:spcPct val="0"/>
              </a:spcAft>
              <a:defRPr sz="2500" b="1">
                <a:solidFill>
                  <a:schemeClr val="bg1"/>
                </a:solidFill>
                <a:latin typeface="Verdana" pitchFamily="34" charset="0"/>
              </a:defRPr>
            </a:lvl6pPr>
            <a:lvl7pPr marL="3080568" indent="-236967" eaLnBrk="0" fontAlgn="base" hangingPunct="0">
              <a:spcBef>
                <a:spcPct val="0"/>
              </a:spcBef>
              <a:spcAft>
                <a:spcPct val="0"/>
              </a:spcAft>
              <a:defRPr sz="2500" b="1">
                <a:solidFill>
                  <a:schemeClr val="bg1"/>
                </a:solidFill>
                <a:latin typeface="Verdana" pitchFamily="34" charset="0"/>
              </a:defRPr>
            </a:lvl7pPr>
            <a:lvl8pPr marL="3554501" indent="-236967" eaLnBrk="0" fontAlgn="base" hangingPunct="0">
              <a:spcBef>
                <a:spcPct val="0"/>
              </a:spcBef>
              <a:spcAft>
                <a:spcPct val="0"/>
              </a:spcAft>
              <a:defRPr sz="2500" b="1">
                <a:solidFill>
                  <a:schemeClr val="bg1"/>
                </a:solidFill>
                <a:latin typeface="Verdana" pitchFamily="34" charset="0"/>
              </a:defRPr>
            </a:lvl8pPr>
            <a:lvl9pPr marL="4028435" indent="-236967" eaLnBrk="0" fontAlgn="base" hangingPunct="0">
              <a:spcBef>
                <a:spcPct val="0"/>
              </a:spcBef>
              <a:spcAft>
                <a:spcPct val="0"/>
              </a:spcAft>
              <a:defRPr sz="2500" b="1">
                <a:solidFill>
                  <a:schemeClr val="bg1"/>
                </a:solidFill>
                <a:latin typeface="Verdana" pitchFamily="34" charset="0"/>
              </a:defRPr>
            </a:lvl9pPr>
          </a:lstStyle>
          <a:p>
            <a:fld id="{CD962247-E473-470F-995B-A6E48FDF88D2}" type="slidenum">
              <a:rPr lang="cs-CZ" altLang="cs-CZ" sz="1200">
                <a:latin typeface="Arial" pitchFamily="34" charset="0"/>
              </a:rPr>
              <a:pPr/>
              <a:t>7</a:t>
            </a:fld>
            <a:endParaRPr lang="cs-CZ" altLang="cs-CZ" sz="1200">
              <a:latin typeface="Arial" pitchFamily="34" charset="0"/>
            </a:endParaRPr>
          </a:p>
        </p:txBody>
      </p:sp>
      <p:sp>
        <p:nvSpPr>
          <p:cNvPr id="43011" name="Rectangle 2"/>
          <p:cNvSpPr>
            <a:spLocks noGrp="1" noRot="1" noChangeAspect="1" noChangeArrowheads="1" noTextEdit="1"/>
          </p:cNvSpPr>
          <p:nvPr>
            <p:ph type="sldImg"/>
          </p:nvPr>
        </p:nvSpPr>
        <p:spPr>
          <a:xfrm>
            <a:off x="995363" y="769938"/>
            <a:ext cx="5114925" cy="3835400"/>
          </a:xfrm>
          <a:ln/>
        </p:spPr>
      </p:sp>
      <p:sp>
        <p:nvSpPr>
          <p:cNvPr id="43012" name="Rectangle 3"/>
          <p:cNvSpPr>
            <a:spLocks noGrp="1" noChangeArrowheads="1"/>
          </p:cNvSpPr>
          <p:nvPr>
            <p:ph type="body" idx="1"/>
          </p:nvPr>
        </p:nvSpPr>
        <p:spPr>
          <a:xfrm>
            <a:off x="948767" y="4861154"/>
            <a:ext cx="5204943" cy="46041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Lets take a look at how a simultaneous hunt group works.</a:t>
            </a:r>
          </a:p>
          <a:p>
            <a:r>
              <a:rPr lang="en-US" dirty="0" smtClean="0"/>
              <a:t>*Incoming calls to the main number ring all the phones at once, letting anyone with a free hand pick up the calls. As mentioned, even m</a:t>
            </a:r>
            <a:r>
              <a:rPr lang="en-US" baseline="0" dirty="0" smtClean="0"/>
              <a:t>obile phone</a:t>
            </a:r>
            <a:r>
              <a:rPr lang="en-US" dirty="0" smtClean="0"/>
              <a:t> numbers can be included in the hunt group.</a:t>
            </a:r>
          </a:p>
          <a:p>
            <a:r>
              <a:rPr lang="en-US" dirty="0" smtClean="0"/>
              <a:t>*Should no one be able to answer the phone, the owners decided to limit the amount of  total time that callers would hear ringing to 30 seconds before going to voice mail, as they don’t want customers to get impatient and hang up.</a:t>
            </a:r>
          </a:p>
          <a:p>
            <a:r>
              <a:rPr lang="en-US" dirty="0" smtClean="0"/>
              <a:t>And, when t</a:t>
            </a:r>
            <a:r>
              <a:rPr lang="en-US" baseline="0" dirty="0" smtClean="0"/>
              <a:t>he shop closes</a:t>
            </a:r>
            <a:r>
              <a:rPr lang="en-US" dirty="0" smtClean="0"/>
              <a:t> at 5 pm sharp, all calls are immediately routed to voicemail.</a:t>
            </a:r>
          </a:p>
          <a:p>
            <a:endParaRPr lang="en-GB" altLang="cs-CZ" dirty="0" smtClean="0"/>
          </a:p>
        </p:txBody>
      </p:sp>
    </p:spTree>
    <p:extLst>
      <p:ext uri="{BB962C8B-B14F-4D97-AF65-F5344CB8AC3E}">
        <p14:creationId xmlns:p14="http://schemas.microsoft.com/office/powerpoint/2010/main" val="21196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Our next use case is the Napa Valley Winery.</a:t>
            </a:r>
          </a:p>
          <a:p>
            <a:pPr>
              <a:lnSpc>
                <a:spcPct val="150000"/>
              </a:lnSpc>
            </a:pPr>
            <a:r>
              <a:rPr lang="en-US" dirty="0" smtClean="0"/>
              <a:t>The owner Steve employs about 25 people, and as there is no dedicated receptionist, he has assigned a small group to answer incoming calls.</a:t>
            </a:r>
          </a:p>
          <a:p>
            <a:pPr>
              <a:lnSpc>
                <a:spcPct val="150000"/>
              </a:lnSpc>
            </a:pPr>
            <a:r>
              <a:rPr lang="en-US" dirty="0" smtClean="0"/>
              <a:t>* Some of these employees have more seniority than others, and Steve would prefer it if the more junior staff answered the phones first.</a:t>
            </a:r>
          </a:p>
          <a:p>
            <a:pPr>
              <a:lnSpc>
                <a:spcPct val="150000"/>
              </a:lnSpc>
            </a:pPr>
            <a:r>
              <a:rPr lang="en-US" dirty="0" smtClean="0"/>
              <a:t>* Steve has chosen to deploy a solution that routes the incoming calls in a continuous loop through his assigned group – always starting with the same person first. This hunt group is called regular, or sequential. </a:t>
            </a:r>
          </a:p>
          <a:p>
            <a:pPr>
              <a:lnSpc>
                <a:spcPct val="150000"/>
              </a:lnSpc>
              <a:buFont typeface="Arial" pitchFamily="34" charset="0"/>
              <a:buChar char="•"/>
            </a:pPr>
            <a:r>
              <a:rPr lang="en-US" dirty="0" smtClean="0"/>
              <a:t>The main benefit for Steve is that he can protect his more senior staff from having to answer a lot of calls, by defining who gets the calls first. Ultimately this helps Steve improve his business efficiency.</a:t>
            </a:r>
          </a:p>
          <a:p>
            <a:pPr>
              <a:lnSpc>
                <a:spcPct val="150000"/>
              </a:lnSpc>
            </a:pPr>
            <a:endParaRPr lang="en-US" dirty="0" smtClean="0"/>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8</a:t>
            </a:fld>
            <a:endParaRPr lang="de-DE" dirty="0"/>
          </a:p>
        </p:txBody>
      </p:sp>
    </p:spTree>
    <p:extLst>
      <p:ext uri="{BB962C8B-B14F-4D97-AF65-F5344CB8AC3E}">
        <p14:creationId xmlns:p14="http://schemas.microsoft.com/office/powerpoint/2010/main" val="383412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Lets take a look at how a regular, or sequential, hunt group works. </a:t>
            </a:r>
          </a:p>
          <a:p>
            <a:pPr>
              <a:lnSpc>
                <a:spcPct val="150000"/>
              </a:lnSpc>
            </a:pPr>
            <a:r>
              <a:rPr lang="en-US" dirty="0" smtClean="0"/>
              <a:t>*Incoming calls always start with user #1, who in this case is Joe.</a:t>
            </a:r>
          </a:p>
          <a:p>
            <a:pPr>
              <a:lnSpc>
                <a:spcPct val="150000"/>
              </a:lnSpc>
            </a:pPr>
            <a:r>
              <a:rPr lang="en-US" dirty="0" smtClean="0"/>
              <a:t> *On busy or no answer, the calls continue to loop through the assigned list. </a:t>
            </a:r>
          </a:p>
          <a:p>
            <a:pPr>
              <a:lnSpc>
                <a:spcPct val="150000"/>
              </a:lnSpc>
            </a:pPr>
            <a:r>
              <a:rPr lang="en-US" dirty="0" smtClean="0"/>
              <a:t>The owner Steve has chosen to limit incoming calls to two rings per phone, before the call moves on to the next phone.</a:t>
            </a:r>
          </a:p>
          <a:p>
            <a:pPr>
              <a:lnSpc>
                <a:spcPct val="150000"/>
              </a:lnSpc>
            </a:pPr>
            <a:r>
              <a:rPr lang="en-US" dirty="0" smtClean="0"/>
              <a:t>*Should all the employees be engaged when a call comes in, a back up or overflow number – in this case Steve himself – can be defined. One or more overflow numbers can be assigned as necessary. Steve has decided after a total of 90 seconds, calls should go to his number.</a:t>
            </a:r>
          </a:p>
          <a:p>
            <a:pPr>
              <a:lnSpc>
                <a:spcPct val="150000"/>
              </a:lnSpc>
            </a:pPr>
            <a:r>
              <a:rPr lang="en-US" dirty="0" smtClean="0"/>
              <a:t>* Should Steve not be available, the calls go to the company voicemail.</a:t>
            </a:r>
          </a:p>
          <a:p>
            <a:pPr>
              <a:lnSpc>
                <a:spcPct val="150000"/>
              </a:lnSpc>
              <a:buFont typeface="Arial" pitchFamily="34" charset="0"/>
              <a:buChar char="•"/>
            </a:pPr>
            <a:r>
              <a:rPr lang="en-US" dirty="0" smtClean="0"/>
              <a:t>*Note that the main hunt group phone number for the company is a “virtual” phone number – and is different from other numbers, </a:t>
            </a:r>
            <a:r>
              <a:rPr lang="en-US" dirty="0" err="1" smtClean="0"/>
              <a:t>inlcuding</a:t>
            </a:r>
            <a:r>
              <a:rPr lang="en-US" dirty="0" smtClean="0"/>
              <a:t>  individual employee numbers. As example, Joe has a separate number that will also ring his desk phone. He can easily tell if the call is coming from the hunt group or not by the caller ID display.</a:t>
            </a:r>
          </a:p>
          <a:p>
            <a:endParaRPr lang="en-US" dirty="0" smtClean="0"/>
          </a:p>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9</a:t>
            </a:fld>
            <a:endParaRPr lang="de-DE" dirty="0"/>
          </a:p>
        </p:txBody>
      </p:sp>
    </p:spTree>
    <p:extLst>
      <p:ext uri="{BB962C8B-B14F-4D97-AF65-F5344CB8AC3E}">
        <p14:creationId xmlns:p14="http://schemas.microsoft.com/office/powerpoint/2010/main" val="2673059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326517"/>
            <a:ext cx="8523688" cy="1838010"/>
          </a:xfrm>
        </p:spPr>
        <p:txBody>
          <a:bodyPr/>
          <a:lstStyle>
            <a:lvl1pPr>
              <a:defRPr sz="6803">
                <a:solidFill>
                  <a:schemeClr val="bg1"/>
                </a:solidFill>
              </a:defRPr>
            </a:lvl1pPr>
          </a:lstStyle>
          <a:p>
            <a:r>
              <a:rPr lang="en-US" dirty="0" smtClean="0"/>
              <a:t>Headline Ultra </a:t>
            </a:r>
            <a:br>
              <a:rPr lang="en-US" dirty="0" smtClean="0"/>
            </a:br>
            <a:r>
              <a:rPr lang="en-US" dirty="0" smtClean="0"/>
              <a:t>60 (75) 90 PT</a:t>
            </a:r>
            <a:endParaRPr lang="en-US" dirty="0"/>
          </a:p>
        </p:txBody>
      </p:sp>
      <p:sp>
        <p:nvSpPr>
          <p:cNvPr id="34" name="Textplatzhalter 2"/>
          <p:cNvSpPr>
            <a:spLocks noGrp="1"/>
          </p:cNvSpPr>
          <p:nvPr>
            <p:ph type="body" sz="quarter" idx="10" hasCustomPrompt="1"/>
          </p:nvPr>
        </p:nvSpPr>
        <p:spPr bwMode="black">
          <a:xfrm>
            <a:off x="326551" y="3428427"/>
            <a:ext cx="8556479" cy="464461"/>
          </a:xfrm>
          <a:noFill/>
        </p:spPr>
        <p:txBody>
          <a:bodyPr/>
          <a:lstStyle>
            <a:lvl1pPr>
              <a:defRPr baseline="0">
                <a:solidFill>
                  <a:schemeClr val="bg1"/>
                </a:solidFill>
              </a:defRPr>
            </a:lvl1pPr>
            <a:lvl5pPr>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3" name="Gruppieren 32"/>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1" name="Gruppieren 90"/>
          <p:cNvGrpSpPr/>
          <p:nvPr/>
        </p:nvGrpSpPr>
        <p:grpSpPr bwMode="black">
          <a:xfrm>
            <a:off x="6561052" y="6156793"/>
            <a:ext cx="2255040" cy="174222"/>
            <a:chOff x="2697163" y="6788150"/>
            <a:chExt cx="2486025" cy="192088"/>
          </a:xfrm>
          <a:solidFill>
            <a:schemeClr val="bg1"/>
          </a:solidFill>
        </p:grpSpPr>
        <p:sp>
          <p:nvSpPr>
            <p:cNvPr id="92"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5579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Divider Living Magenta">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platzhalter 1"/>
          <p:cNvSpPr>
            <a:spLocks noGrp="1"/>
          </p:cNvSpPr>
          <p:nvPr>
            <p:ph type="ctrTitle" hasCustomPrompt="1"/>
          </p:nvPr>
        </p:nvSpPr>
        <p:spPr bwMode="black">
          <a:xfrm>
            <a:off x="326880" y="1763191"/>
            <a:ext cx="8490331" cy="1884267"/>
          </a:xfrm>
          <a:noFill/>
        </p:spPr>
        <p:txBody>
          <a:bodyPr wrap="square" lIns="0" tIns="0">
            <a:spAutoFit/>
          </a:bodyPr>
          <a:lstStyle>
            <a:lvl1pPr>
              <a:defRPr sz="6803" smtClean="0">
                <a:solidFill>
                  <a:schemeClr val="bg1"/>
                </a:solidFill>
                <a:latin typeface="TeleGrotesk Headline Ultra" pitchFamily="2" charset="0"/>
              </a:defRPr>
            </a:lvl1pPr>
          </a:lstStyle>
          <a:p>
            <a:r>
              <a:rPr lang="en-US" dirty="0" smtClean="0"/>
              <a:t>Headline Ultra </a:t>
            </a:r>
            <a:br>
              <a:rPr lang="en-US" dirty="0" smtClean="0"/>
            </a:br>
            <a:r>
              <a:rPr lang="en-US" dirty="0" smtClean="0"/>
              <a:t>60 (75) 90 PT</a:t>
            </a:r>
          </a:p>
        </p:txBody>
      </p:sp>
    </p:spTree>
    <p:extLst>
      <p:ext uri="{BB962C8B-B14F-4D97-AF65-F5344CB8AC3E}">
        <p14:creationId xmlns:p14="http://schemas.microsoft.com/office/powerpoint/2010/main" val="230441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Living Magenta vertic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bwMode="gray">
          <a:xfrm>
            <a:off x="4572000" y="0"/>
            <a:ext cx="4572000" cy="6856403"/>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en-US" sz="1429" dirty="0" smtClean="0">
              <a:cs typeface="Arial" charset="0"/>
            </a:endParaRPr>
          </a:p>
        </p:txBody>
      </p:sp>
      <p:sp>
        <p:nvSpPr>
          <p:cNvPr id="6" name="Titelplatzhalter 1"/>
          <p:cNvSpPr>
            <a:spLocks noGrp="1"/>
          </p:cNvSpPr>
          <p:nvPr>
            <p:ph type="ctrTitle" hasCustomPrompt="1"/>
          </p:nvPr>
        </p:nvSpPr>
        <p:spPr bwMode="gray">
          <a:xfrm>
            <a:off x="4898268" y="326517"/>
            <a:ext cx="3918614" cy="5550787"/>
          </a:xfrm>
          <a:noFill/>
        </p:spPr>
        <p:txBody>
          <a:bodyPr wrap="square" lIns="0" tIns="0" anchor="ctr">
            <a:noAutofit/>
          </a:bodyPr>
          <a:lstStyle>
            <a:lvl1pPr>
              <a:defRPr sz="4082" baseline="0" smtClean="0">
                <a:solidFill>
                  <a:schemeClr val="tx2"/>
                </a:solidFill>
                <a:latin typeface="TeleGrotesk Headline" pitchFamily="2" charset="0"/>
              </a:defRPr>
            </a:lvl1pPr>
          </a:lstStyle>
          <a:p>
            <a:r>
              <a:rPr lang="en-US" dirty="0" smtClean="0"/>
              <a:t>01</a:t>
            </a:r>
            <a:br>
              <a:rPr lang="en-US" dirty="0" smtClean="0"/>
            </a:br>
            <a:r>
              <a:rPr lang="en-US" dirty="0" err="1" smtClean="0"/>
              <a:t>TeleGrotesk</a:t>
            </a:r>
            <a:r>
              <a:rPr lang="en-US" dirty="0" smtClean="0"/>
              <a:t> Headline</a:t>
            </a:r>
            <a:br>
              <a:rPr lang="en-US" dirty="0" smtClean="0"/>
            </a:br>
            <a:r>
              <a:rPr lang="en-US" dirty="0" smtClean="0"/>
              <a:t>(45) 60 PT</a:t>
            </a:r>
          </a:p>
        </p:txBody>
      </p:sp>
    </p:spTree>
    <p:extLst>
      <p:ext uri="{BB962C8B-B14F-4D97-AF65-F5344CB8AC3E}">
        <p14:creationId xmlns:p14="http://schemas.microsoft.com/office/powerpoint/2010/main" val="16203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page image">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1"/>
            <a:ext cx="9144000" cy="6858000"/>
          </a:xfrm>
        </p:spPr>
        <p:txBody>
          <a:bodyPr/>
          <a:lstStyle/>
          <a:p>
            <a:r>
              <a:rPr lang="en-US" smtClean="0"/>
              <a:t>Click icon to add picture</a:t>
            </a:r>
            <a:endParaRPr lang="en-US" dirty="0"/>
          </a:p>
        </p:txBody>
      </p:sp>
      <p:sp>
        <p:nvSpPr>
          <p:cNvPr id="10" name="Datumsplatzhalter 9"/>
          <p:cNvSpPr>
            <a:spLocks noGrp="1"/>
          </p:cNvSpPr>
          <p:nvPr>
            <p:ph type="dt" sz="half" idx="14"/>
          </p:nvPr>
        </p:nvSpPr>
        <p:spPr/>
        <p:txBody>
          <a:bodyPr/>
          <a:lstStyle/>
          <a:p>
            <a:fld id="{3527C144-DBFC-4ED1-9D53-CC97618D9080}" type="datetime1">
              <a:rPr lang="cs-CZ" smtClean="0"/>
              <a:pPr/>
              <a:t>11.07.2018</a:t>
            </a:fld>
            <a:endParaRPr lang="en-US"/>
          </a:p>
        </p:txBody>
      </p:sp>
      <p:sp>
        <p:nvSpPr>
          <p:cNvPr id="11" name="Foliennummernplatzhalter 10"/>
          <p:cNvSpPr>
            <a:spLocks noGrp="1"/>
          </p:cNvSpPr>
          <p:nvPr>
            <p:ph type="sldNum" sz="quarter" idx="15"/>
          </p:nvPr>
        </p:nvSpPr>
        <p:spPr/>
        <p:txBody>
          <a:bodyPr/>
          <a:lstStyle/>
          <a:p>
            <a:fld id="{1E3CAA67-0A91-4DCC-BE87-3CAD7B080E5A}" type="slidenum">
              <a:rPr lang="en-US" smtClean="0"/>
              <a:pPr/>
              <a:t>‹#›</a:t>
            </a:fld>
            <a:endParaRPr lang="en-US"/>
          </a:p>
        </p:txBody>
      </p:sp>
      <p:sp>
        <p:nvSpPr>
          <p:cNvPr id="12" name="Fußzeilenplatzhalter 11"/>
          <p:cNvSpPr>
            <a:spLocks noGrp="1"/>
          </p:cNvSpPr>
          <p:nvPr>
            <p:ph type="ftr" sz="quarter" idx="16"/>
          </p:nvPr>
        </p:nvSpPr>
        <p:spPr/>
        <p:txBody>
          <a:bodyPr/>
          <a:lstStyle/>
          <a:p>
            <a:r>
              <a:rPr lang="en-US" smtClean="0"/>
              <a:t>Portfolio služeb</a:t>
            </a:r>
            <a:endParaRPr lang="en-US"/>
          </a:p>
        </p:txBody>
      </p:sp>
    </p:spTree>
    <p:extLst>
      <p:ext uri="{BB962C8B-B14F-4D97-AF65-F5344CB8AC3E}">
        <p14:creationId xmlns:p14="http://schemas.microsoft.com/office/powerpoint/2010/main" val="361418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lef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Bildplatzhalter 5"/>
          <p:cNvSpPr>
            <a:spLocks noGrp="1"/>
          </p:cNvSpPr>
          <p:nvPr>
            <p:ph type="pic" sz="quarter" idx="13"/>
          </p:nvPr>
        </p:nvSpPr>
        <p:spPr>
          <a:xfrm>
            <a:off x="4637027" y="1"/>
            <a:ext cx="4506406" cy="6858000"/>
          </a:xfrm>
        </p:spPr>
        <p:txBody>
          <a:bodyPr/>
          <a:lstStyle/>
          <a:p>
            <a:r>
              <a:rPr lang="en-US" smtClean="0"/>
              <a:t>Click icon to add picture</a:t>
            </a:r>
            <a:endParaRPr lang="en-US" dirty="0"/>
          </a:p>
        </p:txBody>
      </p:sp>
      <p:sp>
        <p:nvSpPr>
          <p:cNvPr id="4" name="Titel 3"/>
          <p:cNvSpPr>
            <a:spLocks noGrp="1"/>
          </p:cNvSpPr>
          <p:nvPr>
            <p:ph type="title" hasCustomPrompt="1"/>
          </p:nvPr>
        </p:nvSpPr>
        <p:spPr>
          <a:xfrm>
            <a:off x="326553" y="254683"/>
            <a:ext cx="4179854" cy="823764"/>
          </a:xfrm>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78643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text righ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37027" y="1469326"/>
            <a:ext cx="4179855" cy="4440630"/>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Bildplatzhalter 5"/>
          <p:cNvSpPr>
            <a:spLocks noGrp="1"/>
          </p:cNvSpPr>
          <p:nvPr>
            <p:ph type="pic" sz="quarter" idx="13"/>
          </p:nvPr>
        </p:nvSpPr>
        <p:spPr>
          <a:xfrm>
            <a:off x="0" y="1"/>
            <a:ext cx="4506406" cy="6858000"/>
          </a:xfrm>
        </p:spPr>
        <p:txBody>
          <a:bodyPr/>
          <a:lstStyle/>
          <a:p>
            <a:r>
              <a:rPr lang="en-US" smtClean="0"/>
              <a:t>Click icon to add picture</a:t>
            </a:r>
            <a:endParaRPr lang="en-US" dirty="0"/>
          </a:p>
        </p:txBody>
      </p:sp>
      <p:sp>
        <p:nvSpPr>
          <p:cNvPr id="4" name="Titel 3"/>
          <p:cNvSpPr>
            <a:spLocks noGrp="1"/>
          </p:cNvSpPr>
          <p:nvPr>
            <p:ph type="title" hasCustomPrompt="1"/>
          </p:nvPr>
        </p:nvSpPr>
        <p:spPr>
          <a:xfrm>
            <a:off x="4637027" y="254683"/>
            <a:ext cx="4180082" cy="823764"/>
          </a:xfrm>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15369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4" name="Foliennummernplatzhalter 3"/>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42011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Headline only">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3527C144-DBFC-4ED1-9D53-CC97618D9080}" type="datetime1">
              <a:rPr lang="cs-CZ" smtClean="0"/>
              <a:pPr/>
              <a:t>11.07.2018</a:t>
            </a:fld>
            <a:endParaRPr lang="en-US"/>
          </a:p>
        </p:txBody>
      </p:sp>
      <p:sp>
        <p:nvSpPr>
          <p:cNvPr id="8" name="Foliennummernplatzhalter 7"/>
          <p:cNvSpPr>
            <a:spLocks noGrp="1"/>
          </p:cNvSpPr>
          <p:nvPr>
            <p:ph type="sldNum" sz="quarter" idx="11"/>
          </p:nvPr>
        </p:nvSpPr>
        <p:spPr/>
        <p:txBody>
          <a:bodyPr/>
          <a:lstStyle/>
          <a:p>
            <a:fld id="{1E3CAA67-0A91-4DCC-BE87-3CAD7B080E5A}" type="slidenum">
              <a:rPr lang="en-US" smtClean="0"/>
              <a:pPr/>
              <a:t>‹#›</a:t>
            </a:fld>
            <a:endParaRPr lang="en-US"/>
          </a:p>
        </p:txBody>
      </p:sp>
      <p:sp>
        <p:nvSpPr>
          <p:cNvPr id="9" name="Fußzeilenplatzhalter 8"/>
          <p:cNvSpPr>
            <a:spLocks noGrp="1"/>
          </p:cNvSpPr>
          <p:nvPr>
            <p:ph type="ftr" sz="quarter" idx="12"/>
          </p:nvPr>
        </p:nvSpPr>
        <p:spPr/>
        <p:txBody>
          <a:bodyPr/>
          <a:lstStyle/>
          <a:p>
            <a:r>
              <a:rPr lang="en-US" smtClean="0"/>
              <a:t>Portfolio služeb</a:t>
            </a:r>
            <a:endParaRPr lang="en-US"/>
          </a:p>
        </p:txBody>
      </p:sp>
      <p:sp>
        <p:nvSpPr>
          <p:cNvPr id="3" name="Titel 2"/>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Tree>
    <p:extLst>
      <p:ext uri="{BB962C8B-B14F-4D97-AF65-F5344CB8AC3E}">
        <p14:creationId xmlns:p14="http://schemas.microsoft.com/office/powerpoint/2010/main" val="24319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6551" y="1469326"/>
            <a:ext cx="8490331" cy="4407978"/>
          </a:xfrm>
        </p:spPr>
        <p:txBody>
          <a:bodyPr/>
          <a:lstStyle>
            <a:lvl3pPr>
              <a:buClr>
                <a:schemeClr val="tx1"/>
              </a:buClr>
              <a:defRPr/>
            </a:lvl3pPr>
            <a:lvl4pPr>
              <a:buClr>
                <a:schemeClr val="tx1"/>
              </a:buClr>
              <a:defRPr/>
            </a:lvl4pPr>
            <a:lvl5pPr>
              <a:buClr>
                <a:schemeClr val="tx1"/>
              </a:buClr>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Titel 3"/>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4289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2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Inhaltsplatzhalter 3"/>
          <p:cNvSpPr>
            <a:spLocks noGrp="1"/>
          </p:cNvSpPr>
          <p:nvPr>
            <p:ph sz="half" idx="2" hasCustomPrompt="1"/>
          </p:nvPr>
        </p:nvSpPr>
        <p:spPr>
          <a:xfrm>
            <a:off x="4637027"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Titel 4"/>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17540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3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Inhaltsplatzhalter 3"/>
          <p:cNvSpPr>
            <a:spLocks noGrp="1"/>
          </p:cNvSpPr>
          <p:nvPr>
            <p:ph sz="half" idx="2" hasCustomPrompt="1"/>
          </p:nvPr>
        </p:nvSpPr>
        <p:spPr>
          <a:xfrm>
            <a:off x="6089997"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Inhaltsplatzhalter 5"/>
          <p:cNvSpPr>
            <a:spLocks noGrp="1"/>
          </p:cNvSpPr>
          <p:nvPr>
            <p:ph sz="quarter" idx="13" hasCustomPrompt="1"/>
          </p:nvPr>
        </p:nvSpPr>
        <p:spPr>
          <a:xfrm>
            <a:off x="3209158" y="1469326"/>
            <a:ext cx="2728654" cy="4407978"/>
          </a:xfrm>
        </p:spPr>
        <p:txBody>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Titel 4"/>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8" name="Foliennummernplatzhalter 7"/>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83160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Horizontal">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0" y="3429721"/>
            <a:ext cx="9144000" cy="3428280"/>
          </a:xfrm>
          <a:prstGeom prst="rect">
            <a:avLst/>
          </a:prstGeom>
          <a:solidFill>
            <a:schemeClr val="tx2"/>
          </a:solidFill>
          <a:ln w="19050" algn="ctr">
            <a:noFill/>
            <a:miter lim="800000"/>
            <a:headEnd/>
            <a:tailEnd/>
          </a:ln>
          <a:effectLst/>
        </p:spPr>
        <p:txBody>
          <a:bodyPr lIns="0" tIns="65303" rIns="0" bIns="65303" rtlCol="0" anchor="ctr"/>
          <a:lstStyle/>
          <a:p>
            <a:pPr indent="2880" algn="ctr" defTabSz="414765" fontAlgn="base">
              <a:lnSpc>
                <a:spcPct val="104000"/>
              </a:lnSpc>
              <a:spcBef>
                <a:spcPct val="25000"/>
              </a:spcBef>
              <a:spcAft>
                <a:spcPct val="0"/>
              </a:spcAft>
              <a:buClr>
                <a:srgbClr val="E20074"/>
              </a:buClr>
              <a:buSzPct val="75000"/>
            </a:pPr>
            <a:endParaRPr lang="en-US" sz="1633" dirty="0" smtClean="0">
              <a:cs typeface="Arial" charset="0"/>
            </a:endParaRPr>
          </a:p>
        </p:txBody>
      </p:sp>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en-US" dirty="0" smtClean="0"/>
              <a:t>Headline Ultra </a:t>
            </a:r>
            <a:br>
              <a:rPr lang="en-US" dirty="0" smtClean="0"/>
            </a:br>
            <a:r>
              <a:rPr lang="en-US" dirty="0" smtClean="0"/>
              <a:t>(60) 75 90 PT</a:t>
            </a:r>
            <a:endParaRPr lang="en-US"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0" name="Gruppieren 59"/>
          <p:cNvGrpSpPr/>
          <p:nvPr/>
        </p:nvGrpSpPr>
        <p:grpSpPr bwMode="black">
          <a:xfrm>
            <a:off x="6561052" y="6156793"/>
            <a:ext cx="2255040" cy="174222"/>
            <a:chOff x="2697163" y="6788150"/>
            <a:chExt cx="2486025" cy="192088"/>
          </a:xfrm>
          <a:solidFill>
            <a:schemeClr val="bg1"/>
          </a:solidFill>
        </p:grpSpPr>
        <p:sp>
          <p:nvSpPr>
            <p:cNvPr id="61"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00993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4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Inhaltsplatzhalter 3"/>
          <p:cNvSpPr>
            <a:spLocks noGrp="1"/>
          </p:cNvSpPr>
          <p:nvPr>
            <p:ph sz="half" idx="2" hasCustomPrompt="1"/>
          </p:nvPr>
        </p:nvSpPr>
        <p:spPr>
          <a:xfrm>
            <a:off x="4637760"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Inhaltsplatzhalter 5"/>
          <p:cNvSpPr>
            <a:spLocks noGrp="1"/>
          </p:cNvSpPr>
          <p:nvPr>
            <p:ph sz="quarter" idx="13" hasCustomPrompt="1"/>
          </p:nvPr>
        </p:nvSpPr>
        <p:spPr>
          <a:xfrm>
            <a:off x="2483039" y="1469326"/>
            <a:ext cx="2024617" cy="4407978"/>
          </a:xfrm>
        </p:spPr>
        <p:txBody>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Inhaltsplatzhalter 3"/>
          <p:cNvSpPr>
            <a:spLocks noGrp="1"/>
          </p:cNvSpPr>
          <p:nvPr>
            <p:ph sz="half" idx="14" hasCustomPrompt="1"/>
          </p:nvPr>
        </p:nvSpPr>
        <p:spPr>
          <a:xfrm>
            <a:off x="679248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Titel 4"/>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5"/>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6"/>
          </p:nvPr>
        </p:nvSpPr>
        <p:spPr/>
        <p:txBody>
          <a:bodyPr/>
          <a:lstStyle/>
          <a:p>
            <a:r>
              <a:rPr lang="en-US" smtClean="0"/>
              <a:t>Portfolio služeb</a:t>
            </a:r>
            <a:endParaRPr lang="en-US"/>
          </a:p>
        </p:txBody>
      </p:sp>
      <p:sp>
        <p:nvSpPr>
          <p:cNvPr id="8" name="Foliennummernplatzhalter 7"/>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9972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sp>
        <p:nvSpPr>
          <p:cNvPr id="12" name="Titel 3"/>
          <p:cNvSpPr>
            <a:spLocks/>
          </p:cNvSpPr>
          <p:nvPr/>
        </p:nvSpPr>
        <p:spPr bwMode="invGray">
          <a:xfrm>
            <a:off x="326552" y="3229352"/>
            <a:ext cx="8490241" cy="2322705"/>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en-US" sz="3628"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p:nvSpPr>
        <p:spPr bwMode="invGray">
          <a:xfrm>
            <a:off x="326552" y="2058731"/>
            <a:ext cx="8195140" cy="3493326"/>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en-US" sz="3628" noProof="0" dirty="0">
              <a:solidFill>
                <a:srgbClr val="E20074"/>
              </a:solidFill>
              <a:latin typeface="TeleGrotesk Headline Ultra" pitchFamily="2" charset="0"/>
              <a:cs typeface="Arial Unicode MS" panose="020B0604020202020204" pitchFamily="34" charset="-128"/>
            </a:endParaRPr>
          </a:p>
        </p:txBody>
      </p:sp>
      <p:sp>
        <p:nvSpPr>
          <p:cNvPr id="45058" name="Titelplatzhalter 1"/>
          <p:cNvSpPr>
            <a:spLocks noGrp="1"/>
          </p:cNvSpPr>
          <p:nvPr>
            <p:ph type="ctrTitle" hasCustomPrompt="1"/>
          </p:nvPr>
        </p:nvSpPr>
        <p:spPr bwMode="ltGray">
          <a:xfrm>
            <a:off x="326551" y="2386505"/>
            <a:ext cx="7889164" cy="3165552"/>
          </a:xfrm>
          <a:solidFill>
            <a:schemeClr val="tx2"/>
          </a:solidFill>
        </p:spPr>
        <p:txBody>
          <a:bodyPr lIns="144000">
            <a:noAutofit/>
          </a:bodyPr>
          <a:lstStyle>
            <a:lvl1pPr>
              <a:defRPr sz="4354" smtClean="0">
                <a:solidFill>
                  <a:schemeClr val="bg1"/>
                </a:solidFill>
                <a:latin typeface="+mj-lt"/>
              </a:defRPr>
            </a:lvl1pPr>
          </a:lstStyle>
          <a:p>
            <a:r>
              <a:rPr lang="en-US" sz="4354" dirty="0" smtClean="0"/>
              <a:t>TELEGROTESK Headline ULTRA</a:t>
            </a:r>
            <a:br>
              <a:rPr lang="en-US" sz="4354" dirty="0" smtClean="0"/>
            </a:br>
            <a:r>
              <a:rPr lang="en-US" sz="4354" dirty="0" smtClean="0">
                <a:latin typeface="TeleGrotesk Headline" pitchFamily="2" charset="0"/>
              </a:rPr>
              <a:t>Maximum of 3 lines</a:t>
            </a:r>
            <a:br>
              <a:rPr lang="en-US" sz="4354" dirty="0" smtClean="0">
                <a:latin typeface="TeleGrotesk Headline" pitchFamily="2" charset="0"/>
              </a:rPr>
            </a:br>
            <a:r>
              <a:rPr lang="en-US" sz="4354" dirty="0" smtClean="0">
                <a:latin typeface="TeleGrotesk Headline" pitchFamily="2" charset="0"/>
              </a:rPr>
              <a:t>40 (48) 60 PT</a:t>
            </a:r>
            <a:endParaRPr lang="en-US" dirty="0" smtClean="0"/>
          </a:p>
        </p:txBody>
      </p:sp>
      <p:sp>
        <p:nvSpPr>
          <p:cNvPr id="45059" name="Textplatzhalter 2"/>
          <p:cNvSpPr>
            <a:spLocks noGrp="1"/>
          </p:cNvSpPr>
          <p:nvPr>
            <p:ph type="subTitle" idx="1" hasCustomPrompt="1"/>
          </p:nvPr>
        </p:nvSpPr>
        <p:spPr bwMode="white">
          <a:xfrm>
            <a:off x="326552" y="4848776"/>
            <a:ext cx="7641072" cy="348357"/>
          </a:xfrm>
        </p:spPr>
        <p:txBody>
          <a:bodyPr wrap="square" lIns="144000">
            <a:spAutoFit/>
          </a:bodyPr>
          <a:lstStyle>
            <a:lvl1pPr>
              <a:spcBef>
                <a:spcPts val="0"/>
              </a:spcBef>
              <a:defRPr sz="2177" smtClean="0">
                <a:solidFill>
                  <a:schemeClr val="bg1"/>
                </a:solidFill>
                <a:latin typeface="Tele-GroteskNor" pitchFamily="2" charset="0"/>
              </a:defRPr>
            </a:lvl1pPr>
          </a:lstStyle>
          <a:p>
            <a:r>
              <a:rPr lang="en-US" dirty="0" smtClean="0"/>
              <a:t>Sub-heading: Tele-</a:t>
            </a:r>
            <a:r>
              <a:rPr lang="en-US" dirty="0" err="1" smtClean="0"/>
              <a:t>Grotesk</a:t>
            </a:r>
            <a:r>
              <a:rPr lang="en-US" dirty="0" smtClean="0"/>
              <a:t> Normal, 24 </a:t>
            </a:r>
            <a:r>
              <a:rPr lang="en-US" dirty="0" err="1" smtClean="0"/>
              <a:t>pt</a:t>
            </a:r>
            <a:endParaRPr lang="en-US" dirty="0" smtClean="0"/>
          </a:p>
        </p:txBody>
      </p:sp>
      <p:grpSp>
        <p:nvGrpSpPr>
          <p:cNvPr id="8" name="Gruppieren 7"/>
          <p:cNvGrpSpPr/>
          <p:nvPr/>
        </p:nvGrpSpPr>
        <p:grpSpPr bwMode="black">
          <a:xfrm>
            <a:off x="326881" y="6040562"/>
            <a:ext cx="996462" cy="489775"/>
            <a:chOff x="323850" y="6589413"/>
            <a:chExt cx="1318236" cy="648000"/>
          </a:xfrm>
          <a:solidFill>
            <a:schemeClr val="tx2"/>
          </a:solidFill>
        </p:grpSpPr>
        <p:sp>
          <p:nvSpPr>
            <p:cNvPr id="9"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6" name="Gruppieren 25"/>
          <p:cNvGrpSpPr/>
          <p:nvPr/>
        </p:nvGrpSpPr>
        <p:grpSpPr>
          <a:xfrm>
            <a:off x="7125886" y="6250876"/>
            <a:ext cx="1691280" cy="130667"/>
            <a:chOff x="2697163" y="6788150"/>
            <a:chExt cx="2486025" cy="192088"/>
          </a:xfrm>
          <a:solidFill>
            <a:schemeClr val="tx2"/>
          </a:solidFill>
        </p:grpSpPr>
        <p:sp>
          <p:nvSpPr>
            <p:cNvPr id="27" name="Freeform 10"/>
            <p:cNvSpPr>
              <a:spLocks/>
            </p:cNvSpPr>
            <p:nvPr userDrawn="1"/>
          </p:nvSpPr>
          <p:spPr bwMode="auto">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p:cNvSpPr>
              <a:spLocks/>
            </p:cNvSpPr>
            <p:nvPr userDrawn="1"/>
          </p:nvSpPr>
          <p:spPr bwMode="auto">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2"/>
            <p:cNvSpPr>
              <a:spLocks/>
            </p:cNvSpPr>
            <p:nvPr userDrawn="1"/>
          </p:nvSpPr>
          <p:spPr bwMode="auto">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3"/>
            <p:cNvSpPr>
              <a:spLocks/>
            </p:cNvSpPr>
            <p:nvPr userDrawn="1"/>
          </p:nvSpPr>
          <p:spPr bwMode="auto">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4"/>
            <p:cNvSpPr>
              <a:spLocks/>
            </p:cNvSpPr>
            <p:nvPr userDrawn="1"/>
          </p:nvSpPr>
          <p:spPr bwMode="auto">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5"/>
            <p:cNvSpPr>
              <a:spLocks/>
            </p:cNvSpPr>
            <p:nvPr userDrawn="1"/>
          </p:nvSpPr>
          <p:spPr bwMode="auto">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6"/>
            <p:cNvSpPr>
              <a:spLocks/>
            </p:cNvSpPr>
            <p:nvPr userDrawn="1"/>
          </p:nvSpPr>
          <p:spPr bwMode="auto">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7"/>
            <p:cNvSpPr>
              <a:spLocks noEditPoints="1"/>
            </p:cNvSpPr>
            <p:nvPr userDrawn="1"/>
          </p:nvSpPr>
          <p:spPr bwMode="auto">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8"/>
            <p:cNvSpPr>
              <a:spLocks noEditPoints="1"/>
            </p:cNvSpPr>
            <p:nvPr userDrawn="1"/>
          </p:nvSpPr>
          <p:spPr bwMode="auto">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9"/>
            <p:cNvSpPr>
              <a:spLocks/>
            </p:cNvSpPr>
            <p:nvPr userDrawn="1"/>
          </p:nvSpPr>
          <p:spPr bwMode="auto">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20"/>
            <p:cNvSpPr>
              <a:spLocks/>
            </p:cNvSpPr>
            <p:nvPr userDrawn="1"/>
          </p:nvSpPr>
          <p:spPr bwMode="auto">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1"/>
            <p:cNvSpPr>
              <a:spLocks noEditPoints="1"/>
            </p:cNvSpPr>
            <p:nvPr userDrawn="1"/>
          </p:nvSpPr>
          <p:spPr bwMode="auto">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2"/>
            <p:cNvSpPr>
              <a:spLocks noEditPoints="1"/>
            </p:cNvSpPr>
            <p:nvPr userDrawn="1"/>
          </p:nvSpPr>
          <p:spPr bwMode="auto">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3"/>
            <p:cNvSpPr>
              <a:spLocks/>
            </p:cNvSpPr>
            <p:nvPr userDrawn="1"/>
          </p:nvSpPr>
          <p:spPr bwMode="auto">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4"/>
            <p:cNvSpPr>
              <a:spLocks/>
            </p:cNvSpPr>
            <p:nvPr userDrawn="1"/>
          </p:nvSpPr>
          <p:spPr bwMode="auto">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5"/>
            <p:cNvSpPr>
              <a:spLocks/>
            </p:cNvSpPr>
            <p:nvPr userDrawn="1"/>
          </p:nvSpPr>
          <p:spPr bwMode="auto">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6"/>
            <p:cNvSpPr>
              <a:spLocks/>
            </p:cNvSpPr>
            <p:nvPr userDrawn="1"/>
          </p:nvSpPr>
          <p:spPr bwMode="auto">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7106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36" name="Picture 19"/>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326880" y="326517"/>
            <a:ext cx="8490331" cy="3476496"/>
          </a:xfrm>
          <a:prstGeom prst="rect">
            <a:avLst/>
          </a:prstGeom>
          <a:noFill/>
        </p:spPr>
      </p:pic>
      <p:pic>
        <p:nvPicPr>
          <p:cNvPr id="10" name="Picture 27" descr="magenta_flaeche_70"/>
          <p:cNvPicPr>
            <a:picLocks noChangeArrowheads="1"/>
          </p:cNvPicPr>
          <p:nvPr/>
        </p:nvPicPr>
        <p:blipFill>
          <a:blip r:embed="rId3" cstate="screen">
            <a:extLst>
              <a:ext uri="{28A0092B-C50C-407E-A947-70E740481C1C}">
                <a14:useLocalDpi xmlns:a14="http://schemas.microsoft.com/office/drawing/2010/main"/>
              </a:ext>
            </a:extLst>
          </a:blip>
          <a:srcRect b="-468"/>
          <a:stretch>
            <a:fillRect/>
          </a:stretch>
        </p:blipFill>
        <p:spPr bwMode="gray">
          <a:xfrm>
            <a:off x="326551" y="3319796"/>
            <a:ext cx="8490331" cy="485538"/>
          </a:xfrm>
          <a:prstGeom prst="rect">
            <a:avLst/>
          </a:prstGeom>
          <a:noFill/>
        </p:spPr>
      </p:pic>
      <p:sp>
        <p:nvSpPr>
          <p:cNvPr id="45058" name="Titelplatzhalter 1"/>
          <p:cNvSpPr>
            <a:spLocks noGrp="1"/>
          </p:cNvSpPr>
          <p:nvPr>
            <p:ph type="ctrTitle" hasCustomPrompt="1"/>
          </p:nvPr>
        </p:nvSpPr>
        <p:spPr bwMode="gray">
          <a:xfrm>
            <a:off x="326551" y="3644047"/>
            <a:ext cx="8490331" cy="1908010"/>
          </a:xfrm>
          <a:solidFill>
            <a:schemeClr val="tx2"/>
          </a:solidFill>
        </p:spPr>
        <p:txBody>
          <a:bodyPr lIns="143990">
            <a:noAutofit/>
          </a:bodyPr>
          <a:lstStyle>
            <a:lvl1pPr>
              <a:defRPr sz="3628" smtClean="0">
                <a:solidFill>
                  <a:schemeClr val="bg1"/>
                </a:solidFill>
                <a:latin typeface="TeleGrotesk Headline Ultra" pitchFamily="2" charset="0"/>
              </a:defRPr>
            </a:lvl1pPr>
          </a:lstStyle>
          <a:p>
            <a:r>
              <a:rPr lang="en-US" dirty="0" err="1" smtClean="0"/>
              <a:t>TeleGrotesk</a:t>
            </a:r>
            <a:r>
              <a:rPr lang="en-US" dirty="0" smtClean="0"/>
              <a:t> Headline Ultra</a:t>
            </a:r>
            <a:br>
              <a:rPr lang="en-US" dirty="0" smtClean="0"/>
            </a:br>
            <a:r>
              <a:rPr kumimoji="0" lang="en-US" sz="3628"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en-US" dirty="0" smtClean="0"/>
          </a:p>
        </p:txBody>
      </p:sp>
      <p:sp>
        <p:nvSpPr>
          <p:cNvPr id="45059" name="Textplatzhalter 2"/>
          <p:cNvSpPr>
            <a:spLocks noGrp="1"/>
          </p:cNvSpPr>
          <p:nvPr>
            <p:ph type="subTitle" idx="1" hasCustomPrompt="1"/>
          </p:nvPr>
        </p:nvSpPr>
        <p:spPr bwMode="gray">
          <a:xfrm>
            <a:off x="326552" y="4848737"/>
            <a:ext cx="8496329" cy="348357"/>
          </a:xfrm>
        </p:spPr>
        <p:txBody>
          <a:bodyPr wrap="square" lIns="143990">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177" smtClean="0">
                <a:solidFill>
                  <a:schemeClr val="bg1"/>
                </a:solidFill>
                <a:latin typeface="Tele-GroteskNor" pitchFamily="2" charset="0"/>
              </a:defRPr>
            </a:lvl1pPr>
          </a:lstStyle>
          <a:p>
            <a:r>
              <a:rPr lang="en-US" dirty="0" smtClean="0"/>
              <a:t>Sub-heading: Tele-</a:t>
            </a:r>
            <a:r>
              <a:rPr lang="en-US" dirty="0" err="1" smtClean="0"/>
              <a:t>Grotesk</a:t>
            </a:r>
            <a:r>
              <a:rPr lang="en-US" dirty="0" smtClean="0"/>
              <a:t> Normal, 24 </a:t>
            </a:r>
            <a:r>
              <a:rPr lang="en-US" dirty="0" err="1" smtClean="0"/>
              <a:t>pt</a:t>
            </a:r>
            <a:endParaRPr lang="en-US" dirty="0" smtClean="0"/>
          </a:p>
        </p:txBody>
      </p:sp>
      <p:pic>
        <p:nvPicPr>
          <p:cNvPr id="9" name="Grafik 8" descr="T_Logo_3c_Slogan_n_DE-100%.emf"/>
          <p:cNvPicPr>
            <a:picLocks noChangeAspect="1"/>
          </p:cNvPicPr>
          <p:nvPr/>
        </p:nvPicPr>
        <p:blipFill>
          <a:blip r:embed="rId4" cstate="screen">
            <a:extLst>
              <a:ext uri="{28A0092B-C50C-407E-A947-70E740481C1C}">
                <a14:useLocalDpi xmlns:a14="http://schemas.microsoft.com/office/drawing/2010/main"/>
              </a:ext>
            </a:extLst>
          </a:blip>
          <a:srcRect r="68152"/>
          <a:stretch>
            <a:fillRect/>
          </a:stretch>
        </p:blipFill>
        <p:spPr>
          <a:xfrm>
            <a:off x="326551" y="6040562"/>
            <a:ext cx="1176752" cy="489775"/>
          </a:xfrm>
          <a:prstGeom prst="rect">
            <a:avLst/>
          </a:prstGeom>
        </p:spPr>
      </p:pic>
      <p:grpSp>
        <p:nvGrpSpPr>
          <p:cNvPr id="21" name="Gruppieren 20"/>
          <p:cNvGrpSpPr/>
          <p:nvPr/>
        </p:nvGrpSpPr>
        <p:grpSpPr>
          <a:xfrm>
            <a:off x="7125886" y="6250876"/>
            <a:ext cx="1691280" cy="130667"/>
            <a:chOff x="2697163" y="6788150"/>
            <a:chExt cx="2486025" cy="192088"/>
          </a:xfrm>
          <a:solidFill>
            <a:schemeClr val="tx2"/>
          </a:solidFill>
        </p:grpSpPr>
        <p:sp>
          <p:nvSpPr>
            <p:cNvPr id="22" name="Freeform 10"/>
            <p:cNvSpPr>
              <a:spLocks/>
            </p:cNvSpPr>
            <p:nvPr userDrawn="1"/>
          </p:nvSpPr>
          <p:spPr bwMode="auto">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1"/>
            <p:cNvSpPr>
              <a:spLocks/>
            </p:cNvSpPr>
            <p:nvPr userDrawn="1"/>
          </p:nvSpPr>
          <p:spPr bwMode="auto">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p:cNvSpPr>
            <p:nvPr userDrawn="1"/>
          </p:nvSpPr>
          <p:spPr bwMode="auto">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p:cNvSpPr>
            <p:nvPr userDrawn="1"/>
          </p:nvSpPr>
          <p:spPr bwMode="auto">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userDrawn="1"/>
          </p:nvSpPr>
          <p:spPr bwMode="auto">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p:cNvSpPr>
            <p:nvPr userDrawn="1"/>
          </p:nvSpPr>
          <p:spPr bwMode="auto">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6"/>
            <p:cNvSpPr>
              <a:spLocks/>
            </p:cNvSpPr>
            <p:nvPr userDrawn="1"/>
          </p:nvSpPr>
          <p:spPr bwMode="auto">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p:cNvSpPr>
              <a:spLocks noEditPoints="1"/>
            </p:cNvSpPr>
            <p:nvPr userDrawn="1"/>
          </p:nvSpPr>
          <p:spPr bwMode="auto">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
            <p:cNvSpPr>
              <a:spLocks noEditPoints="1"/>
            </p:cNvSpPr>
            <p:nvPr userDrawn="1"/>
          </p:nvSpPr>
          <p:spPr bwMode="auto">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9"/>
            <p:cNvSpPr>
              <a:spLocks/>
            </p:cNvSpPr>
            <p:nvPr userDrawn="1"/>
          </p:nvSpPr>
          <p:spPr bwMode="auto">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0"/>
            <p:cNvSpPr>
              <a:spLocks/>
            </p:cNvSpPr>
            <p:nvPr userDrawn="1"/>
          </p:nvSpPr>
          <p:spPr bwMode="auto">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1"/>
            <p:cNvSpPr>
              <a:spLocks noEditPoints="1"/>
            </p:cNvSpPr>
            <p:nvPr userDrawn="1"/>
          </p:nvSpPr>
          <p:spPr bwMode="auto">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2"/>
            <p:cNvSpPr>
              <a:spLocks noEditPoints="1"/>
            </p:cNvSpPr>
            <p:nvPr userDrawn="1"/>
          </p:nvSpPr>
          <p:spPr bwMode="auto">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23"/>
            <p:cNvSpPr>
              <a:spLocks/>
            </p:cNvSpPr>
            <p:nvPr userDrawn="1"/>
          </p:nvSpPr>
          <p:spPr bwMode="auto">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24"/>
            <p:cNvSpPr>
              <a:spLocks/>
            </p:cNvSpPr>
            <p:nvPr userDrawn="1"/>
          </p:nvSpPr>
          <p:spPr bwMode="auto">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5"/>
            <p:cNvSpPr>
              <a:spLocks/>
            </p:cNvSpPr>
            <p:nvPr userDrawn="1"/>
          </p:nvSpPr>
          <p:spPr bwMode="auto">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6"/>
            <p:cNvSpPr>
              <a:spLocks/>
            </p:cNvSpPr>
            <p:nvPr userDrawn="1"/>
          </p:nvSpPr>
          <p:spPr bwMode="auto">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7454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andout (2 columns)">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lvl1pPr>
              <a:defRPr sz="2177"/>
            </a:lvl1pPr>
          </a:lstStyle>
          <a:p>
            <a:r>
              <a:rPr lang="en-US" dirty="0" err="1" smtClean="0"/>
              <a:t>TeleGrotesk</a:t>
            </a:r>
            <a:r>
              <a:rPr lang="en-US" dirty="0" smtClean="0"/>
              <a:t> Headline Ultra (24) 28 32 </a:t>
            </a:r>
            <a:r>
              <a:rPr lang="en-US" dirty="0" err="1" smtClean="0"/>
              <a:t>pt</a:t>
            </a:r>
            <a:endParaRPr lang="en-US" dirty="0"/>
          </a:p>
        </p:txBody>
      </p:sp>
      <p:sp>
        <p:nvSpPr>
          <p:cNvPr id="9" name="Inhaltsplatzhalter 2"/>
          <p:cNvSpPr>
            <a:spLocks noGrp="1"/>
          </p:cNvSpPr>
          <p:nvPr>
            <p:ph sz="half" idx="1" hasCustomPrompt="1"/>
          </p:nvPr>
        </p:nvSpPr>
        <p:spPr>
          <a:xfrm>
            <a:off x="326551"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Inhaltsplatzhalter 3"/>
          <p:cNvSpPr>
            <a:spLocks noGrp="1"/>
          </p:cNvSpPr>
          <p:nvPr>
            <p:ph sz="half" idx="2" hasCustomPrompt="1"/>
          </p:nvPr>
        </p:nvSpPr>
        <p:spPr>
          <a:xfrm>
            <a:off x="4637027"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5" name="Foliennummernplatzhalter 4"/>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22504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ndout (3 column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lvl1pPr>
              <a:defRPr sz="2177"/>
            </a:lvl1pPr>
          </a:lstStyle>
          <a:p>
            <a:r>
              <a:rPr lang="en-US" dirty="0" err="1" smtClean="0"/>
              <a:t>TeleGrotesk</a:t>
            </a:r>
            <a:r>
              <a:rPr lang="en-US" dirty="0" smtClean="0"/>
              <a:t> Headline Ultra (24) 28 32 </a:t>
            </a:r>
            <a:r>
              <a:rPr lang="en-US" dirty="0" err="1" smtClean="0"/>
              <a:t>pt</a:t>
            </a:r>
            <a:endParaRPr lang="en-US" dirty="0"/>
          </a:p>
        </p:txBody>
      </p:sp>
      <p:sp>
        <p:nvSpPr>
          <p:cNvPr id="10" name="Inhaltsplatzhalter 2"/>
          <p:cNvSpPr>
            <a:spLocks noGrp="1"/>
          </p:cNvSpPr>
          <p:nvPr>
            <p:ph sz="half" idx="1" hasCustomPrompt="1"/>
          </p:nvPr>
        </p:nvSpPr>
        <p:spPr>
          <a:xfrm>
            <a:off x="326551"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1" name="Inhaltsplatzhalter 3"/>
          <p:cNvSpPr>
            <a:spLocks noGrp="1"/>
          </p:cNvSpPr>
          <p:nvPr>
            <p:ph sz="half" idx="2" hasCustomPrompt="1"/>
          </p:nvPr>
        </p:nvSpPr>
        <p:spPr>
          <a:xfrm>
            <a:off x="6089997"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 name="Inhaltsplatzhalter 5"/>
          <p:cNvSpPr>
            <a:spLocks noGrp="1"/>
          </p:cNvSpPr>
          <p:nvPr>
            <p:ph sz="quarter" idx="13" hasCustomPrompt="1"/>
          </p:nvPr>
        </p:nvSpPr>
        <p:spPr>
          <a:xfrm>
            <a:off x="3209158" y="1469326"/>
            <a:ext cx="2728654" cy="4407978"/>
          </a:xfrm>
        </p:spPr>
        <p:txBody>
          <a:bodyPr/>
          <a:lstStyle>
            <a:lvl1pPr>
              <a:defRPr sz="1270"/>
            </a:lvl1pPr>
            <a:lvl2pPr>
              <a:defRPr sz="1270"/>
            </a:lvl2pPr>
            <a:lvl3pPr>
              <a:defRPr sz="1270"/>
            </a:lvl3pPr>
            <a:lvl4pPr>
              <a:defRPr sz="1270"/>
            </a:lvl4pPr>
            <a:lvl5pPr>
              <a:defRPr sz="1270"/>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5"/>
          </p:nvPr>
        </p:nvSpPr>
        <p:spPr/>
        <p:txBody>
          <a:bodyPr/>
          <a:lstStyle/>
          <a:p>
            <a:r>
              <a:rPr lang="en-US" smtClean="0"/>
              <a:t>Portfolio služeb</a:t>
            </a:r>
            <a:endParaRPr lang="en-US"/>
          </a:p>
        </p:txBody>
      </p:sp>
      <p:sp>
        <p:nvSpPr>
          <p:cNvPr id="4" name="Foliennummernplatzhalter 3"/>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11266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Handout (4 columns)">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lvl1pPr>
              <a:defRPr sz="2177"/>
            </a:lvl1pPr>
          </a:lstStyle>
          <a:p>
            <a:r>
              <a:rPr lang="en-US" dirty="0" err="1" smtClean="0"/>
              <a:t>TeleGrotesk</a:t>
            </a:r>
            <a:r>
              <a:rPr lang="en-US" dirty="0" smtClean="0"/>
              <a:t> Headline Ultra (24) 28 32 </a:t>
            </a:r>
            <a:r>
              <a:rPr lang="en-US" dirty="0" err="1" smtClean="0"/>
              <a:t>pt</a:t>
            </a:r>
            <a:endParaRPr lang="en-US" dirty="0"/>
          </a:p>
        </p:txBody>
      </p:sp>
      <p:sp>
        <p:nvSpPr>
          <p:cNvPr id="19" name="Inhaltsplatzhalter 2"/>
          <p:cNvSpPr>
            <a:spLocks noGrp="1"/>
          </p:cNvSpPr>
          <p:nvPr>
            <p:ph sz="half" idx="1" hasCustomPrompt="1"/>
          </p:nvPr>
        </p:nvSpPr>
        <p:spPr>
          <a:xfrm>
            <a:off x="32655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0" name="Inhaltsplatzhalter 3"/>
          <p:cNvSpPr>
            <a:spLocks noGrp="1"/>
          </p:cNvSpPr>
          <p:nvPr>
            <p:ph sz="half" idx="2" hasCustomPrompt="1"/>
          </p:nvPr>
        </p:nvSpPr>
        <p:spPr>
          <a:xfrm>
            <a:off x="4637760"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1" name="Inhaltsplatzhalter 5"/>
          <p:cNvSpPr>
            <a:spLocks noGrp="1"/>
          </p:cNvSpPr>
          <p:nvPr>
            <p:ph sz="quarter" idx="13" hasCustomPrompt="1"/>
          </p:nvPr>
        </p:nvSpPr>
        <p:spPr>
          <a:xfrm>
            <a:off x="2483039" y="1469326"/>
            <a:ext cx="2024617" cy="4407978"/>
          </a:xfrm>
        </p:spPr>
        <p:txBody>
          <a:bodyPr/>
          <a:lstStyle>
            <a:lvl1pPr>
              <a:defRPr sz="1270"/>
            </a:lvl1pPr>
            <a:lvl2pPr>
              <a:defRPr sz="1270"/>
            </a:lvl2pPr>
            <a:lvl3pPr>
              <a:defRPr sz="1270"/>
            </a:lvl3pPr>
            <a:lvl4pPr>
              <a:defRPr sz="1270"/>
            </a:lvl4pPr>
            <a:lvl5pPr>
              <a:defRPr sz="1270"/>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2" name="Inhaltsplatzhalter 3"/>
          <p:cNvSpPr>
            <a:spLocks noGrp="1"/>
          </p:cNvSpPr>
          <p:nvPr>
            <p:ph sz="half" idx="14" hasCustomPrompt="1"/>
          </p:nvPr>
        </p:nvSpPr>
        <p:spPr>
          <a:xfrm>
            <a:off x="679248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Datumsplatzhalter 4"/>
          <p:cNvSpPr>
            <a:spLocks noGrp="1"/>
          </p:cNvSpPr>
          <p:nvPr>
            <p:ph type="dt" sz="half" idx="15"/>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6"/>
          </p:nvPr>
        </p:nvSpPr>
        <p:spPr/>
        <p:txBody>
          <a:bodyPr/>
          <a:lstStyle/>
          <a:p>
            <a:r>
              <a:rPr lang="en-US" smtClean="0"/>
              <a:t>Portfolio služeb</a:t>
            </a:r>
            <a:endParaRPr lang="en-US"/>
          </a:p>
        </p:txBody>
      </p:sp>
      <p:sp>
        <p:nvSpPr>
          <p:cNvPr id="8" name="Foliennummernplatzhalter 7"/>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89764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smtClean="0"/>
              <a:t>Klepnutím lze upravit styl předlohy nadpisů.</a:t>
            </a:r>
            <a:endParaRPr lang="cs-CZ" dirty="0"/>
          </a:p>
        </p:txBody>
      </p:sp>
      <p:sp>
        <p:nvSpPr>
          <p:cNvPr id="3" name="Zástupný symbol pro obsah 2"/>
          <p:cNvSpPr>
            <a:spLocks noGrp="1"/>
          </p:cNvSpPr>
          <p:nvPr>
            <p:ph idx="1"/>
          </p:nvPr>
        </p:nvSpPr>
        <p:spPr>
          <a:xfrm>
            <a:off x="304800" y="1773238"/>
            <a:ext cx="8496300" cy="42846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Datumsplatzhalter 3"/>
          <p:cNvSpPr>
            <a:spLocks noGrp="1"/>
          </p:cNvSpPr>
          <p:nvPr>
            <p:ph type="dt" sz="half" idx="2"/>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7FB7897D-3362-4A68-AB8B-26E34F24D656}" type="datetime1">
              <a:rPr lang="cs-CZ" smtClean="0"/>
              <a:pPr/>
              <a:t>11.07.2018</a:t>
            </a:fld>
            <a:endParaRPr lang="en-US"/>
          </a:p>
        </p:txBody>
      </p:sp>
      <p:sp>
        <p:nvSpPr>
          <p:cNvPr id="8"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9"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extLst>
      <p:ext uri="{BB962C8B-B14F-4D97-AF65-F5344CB8AC3E}">
        <p14:creationId xmlns:p14="http://schemas.microsoft.com/office/powerpoint/2010/main" val="3785217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pravo">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dirty="0" smtClean="0"/>
              <a:t>Klepnutím lze upravit styl předlohy nadpisů.</a:t>
            </a:r>
            <a:endParaRPr lang="cs-CZ" dirty="0"/>
          </a:p>
        </p:txBody>
      </p:sp>
      <p:sp>
        <p:nvSpPr>
          <p:cNvPr id="4" name="Zástupný symbol pro obsah 3"/>
          <p:cNvSpPr>
            <a:spLocks noGrp="1"/>
          </p:cNvSpPr>
          <p:nvPr>
            <p:ph sz="half" idx="2" hasCustomPrompt="1"/>
          </p:nvPr>
        </p:nvSpPr>
        <p:spPr>
          <a:xfrm>
            <a:off x="4629150" y="1516566"/>
            <a:ext cx="4171950" cy="4284662"/>
          </a:xfrm>
        </p:spPr>
        <p:txBody>
          <a:bodyPr/>
          <a:lstStyle>
            <a:lvl1pPr>
              <a:defRPr sz="2400">
                <a:solidFill>
                  <a:schemeClr val="tx2"/>
                </a:solidFill>
                <a:latin typeface="Tele-GroteskNor" pitchFamily="2" charset="0"/>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Datumsplatzhalter 3"/>
          <p:cNvSpPr>
            <a:spLocks noGrp="1"/>
          </p:cNvSpPr>
          <p:nvPr>
            <p:ph type="dt" sz="half" idx="10"/>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CF64AC97-DD9C-46A5-B1E9-29644C0D2910}" type="datetime1">
              <a:rPr lang="cs-CZ" smtClean="0"/>
              <a:pPr/>
              <a:t>11.07.2018</a:t>
            </a:fld>
            <a:endParaRPr lang="en-US"/>
          </a:p>
        </p:txBody>
      </p:sp>
      <p:sp>
        <p:nvSpPr>
          <p:cNvPr id="9"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10"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Slide vertical left">
    <p:bg bwMode="ltGray">
      <p:bgPr>
        <a:blipFill dpi="0" rotWithShape="1">
          <a:blip r:embed="rId2">
            <a:lum/>
          </a:blip>
          <a:srcRect/>
          <a:stretch>
            <a:fillRect l="-28000" r="-6000"/>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34" name="Rechteck 33"/>
          <p:cNvSpPr/>
          <p:nvPr/>
        </p:nvSpPr>
        <p:spPr bwMode="white">
          <a:xfrm>
            <a:off x="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en-US" sz="1633" dirty="0" smtClean="0">
              <a:cs typeface="Arial" charset="0"/>
            </a:endParaRPr>
          </a:p>
        </p:txBody>
      </p:sp>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Gruppieren 34"/>
          <p:cNvGrpSpPr/>
          <p:nvPr/>
        </p:nvGrpSpPr>
        <p:grpSpPr bwMode="black">
          <a:xfrm>
            <a:off x="2549832" y="6250876"/>
            <a:ext cx="1691280" cy="130667"/>
            <a:chOff x="2697163" y="6788150"/>
            <a:chExt cx="2486025" cy="192088"/>
          </a:xfrm>
          <a:solidFill>
            <a:schemeClr val="bg1"/>
          </a:solidFill>
        </p:grpSpPr>
        <p:sp>
          <p:nvSpPr>
            <p:cNvPr id="62"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49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vertical righ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457200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en-US" sz="1633" dirty="0" smtClean="0">
              <a:cs typeface="Arial" charset="0"/>
            </a:endParaRPr>
          </a:p>
        </p:txBody>
      </p:sp>
      <p:sp>
        <p:nvSpPr>
          <p:cNvPr id="2" name="Titel 1"/>
          <p:cNvSpPr>
            <a:spLocks noGrp="1"/>
          </p:cNvSpPr>
          <p:nvPr>
            <p:ph type="title" hasCustomPrompt="1"/>
          </p:nvPr>
        </p:nvSpPr>
        <p:spPr bwMode="black">
          <a:xfrm>
            <a:off x="4898268"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4898552"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8" name="Gruppieren 107"/>
          <p:cNvGrpSpPr/>
          <p:nvPr/>
        </p:nvGrpSpPr>
        <p:grpSpPr bwMode="black">
          <a:xfrm>
            <a:off x="7125886" y="6250876"/>
            <a:ext cx="1691280" cy="130667"/>
            <a:chOff x="2697163" y="6788150"/>
            <a:chExt cx="2486025" cy="192088"/>
          </a:xfrm>
          <a:solidFill>
            <a:schemeClr val="bg1"/>
          </a:solidFill>
        </p:grpSpPr>
        <p:sp>
          <p:nvSpPr>
            <p:cNvPr id="109"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458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horizontal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en-US" dirty="0" smtClean="0"/>
              <a:t>Headline Ultra </a:t>
            </a:r>
            <a:br>
              <a:rPr lang="en-US" dirty="0" smtClean="0"/>
            </a:br>
            <a:r>
              <a:rPr lang="en-US" dirty="0" smtClean="0"/>
              <a:t>(60) 75 90 PT</a:t>
            </a:r>
            <a:endParaRPr lang="en-US"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uppieren 32"/>
          <p:cNvGrpSpPr/>
          <p:nvPr/>
        </p:nvGrpSpPr>
        <p:grpSpPr bwMode="black">
          <a:xfrm>
            <a:off x="6561052" y="6156793"/>
            <a:ext cx="2255040" cy="174222"/>
            <a:chOff x="2697163" y="6788150"/>
            <a:chExt cx="2486025" cy="192088"/>
          </a:xfrm>
          <a:solidFill>
            <a:schemeClr val="bg1"/>
          </a:solidFill>
        </p:grpSpPr>
        <p:sp>
          <p:nvSpPr>
            <p:cNvPr id="60"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622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vertical lef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uppieren 77"/>
          <p:cNvGrpSpPr/>
          <p:nvPr/>
        </p:nvGrpSpPr>
        <p:grpSpPr bwMode="black">
          <a:xfrm>
            <a:off x="2549832" y="6250876"/>
            <a:ext cx="1691280" cy="130667"/>
            <a:chOff x="2697163" y="6788150"/>
            <a:chExt cx="2486025" cy="192088"/>
          </a:xfrm>
          <a:solidFill>
            <a:schemeClr val="bg1"/>
          </a:solidFill>
        </p:grpSpPr>
        <p:sp>
          <p:nvSpPr>
            <p:cNvPr id="79"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3999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vertical righ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4898551"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4898552" y="3429720"/>
            <a:ext cx="3918613"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 name="Gruppieren 33"/>
          <p:cNvGrpSpPr/>
          <p:nvPr/>
        </p:nvGrpSpPr>
        <p:grpSpPr bwMode="black">
          <a:xfrm>
            <a:off x="7125886" y="6250876"/>
            <a:ext cx="1691280" cy="130667"/>
            <a:chOff x="2697163" y="6788150"/>
            <a:chExt cx="2486025" cy="192088"/>
          </a:xfrm>
          <a:solidFill>
            <a:schemeClr val="bg1"/>
          </a:solidFill>
        </p:grpSpPr>
        <p:sp>
          <p:nvSpPr>
            <p:cNvPr id="35"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613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tx2"/>
        </a:solidFill>
        <a:effectLst/>
      </p:bgPr>
    </p:bg>
    <p:spTree>
      <p:nvGrpSpPr>
        <p:cNvPr id="1" name=""/>
        <p:cNvGrpSpPr/>
        <p:nvPr/>
      </p:nvGrpSpPr>
      <p:grpSpPr>
        <a:xfrm>
          <a:off x="0" y="0"/>
          <a:ext cx="0" cy="0"/>
          <a:chOff x="0" y="0"/>
          <a:chExt cx="0" cy="0"/>
        </a:xfrm>
      </p:grpSpPr>
      <p:sp>
        <p:nvSpPr>
          <p:cNvPr id="9" name="Titelplatzhalter 1"/>
          <p:cNvSpPr>
            <a:spLocks noGrp="1"/>
          </p:cNvSpPr>
          <p:nvPr>
            <p:ph type="ctrTitle" hasCustomPrompt="1"/>
          </p:nvPr>
        </p:nvSpPr>
        <p:spPr bwMode="black">
          <a:xfrm>
            <a:off x="326551" y="326517"/>
            <a:ext cx="8490331" cy="753707"/>
          </a:xfrm>
          <a:noFill/>
        </p:spPr>
        <p:txBody>
          <a:bodyPr wrap="square" lIns="0" tIns="0">
            <a:spAutoFit/>
          </a:bodyPr>
          <a:lstStyle>
            <a:lvl1pPr>
              <a:defRPr sz="5442" baseline="0" smtClean="0">
                <a:solidFill>
                  <a:schemeClr val="bg1"/>
                </a:solidFill>
                <a:latin typeface="TeleGrotesk Headline Ultra" pitchFamily="2" charset="0"/>
              </a:defRPr>
            </a:lvl1pPr>
          </a:lstStyle>
          <a:p>
            <a:r>
              <a:rPr lang="en-US" dirty="0" smtClean="0"/>
              <a:t>content/Agenda</a:t>
            </a:r>
          </a:p>
        </p:txBody>
      </p:sp>
    </p:spTree>
    <p:extLst>
      <p:ext uri="{BB962C8B-B14F-4D97-AF65-F5344CB8AC3E}">
        <p14:creationId xmlns:p14="http://schemas.microsoft.com/office/powerpoint/2010/main" val="17994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vertical">
    <p:bg bwMode="ltGray">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2498533503"/>
              </p:ext>
            </p:extLst>
          </p:nvPr>
        </p:nvGraphicFramePr>
        <p:xfrm>
          <a:off x="1261" y="1681"/>
          <a:ext cx="1259" cy="1680"/>
        </p:xfrm>
        <a:graphic>
          <a:graphicData uri="http://schemas.openxmlformats.org/presentationml/2006/ole">
            <mc:AlternateContent xmlns:mc="http://schemas.openxmlformats.org/markup-compatibility/2006">
              <mc:Choice xmlns:v="urn:schemas-microsoft-com:vml" Requires="v">
                <p:oleObj spid="_x0000_s167938"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 y="1681"/>
                        <a:ext cx="1259" cy="1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p:nvSpPr>
        <p:spPr bwMode="white">
          <a:xfrm>
            <a:off x="4571884" y="1"/>
            <a:ext cx="4572117" cy="6858000"/>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en-US" sz="1429" dirty="0" smtClean="0">
              <a:cs typeface="Arial" charset="0"/>
            </a:endParaRPr>
          </a:p>
        </p:txBody>
      </p:sp>
      <p:sp>
        <p:nvSpPr>
          <p:cNvPr id="12" name="Titelplatzhalter 1"/>
          <p:cNvSpPr>
            <a:spLocks noGrp="1"/>
          </p:cNvSpPr>
          <p:nvPr>
            <p:ph type="ctrTitle" hasCustomPrompt="1"/>
          </p:nvPr>
        </p:nvSpPr>
        <p:spPr bwMode="black">
          <a:xfrm>
            <a:off x="326881" y="326846"/>
            <a:ext cx="3918240" cy="5225211"/>
          </a:xfrm>
          <a:noFill/>
        </p:spPr>
        <p:txBody>
          <a:bodyPr wrap="square" lIns="0" tIns="0">
            <a:noAutofit/>
          </a:bodyPr>
          <a:lstStyle>
            <a:lvl1pPr>
              <a:defRPr sz="5442" smtClean="0">
                <a:solidFill>
                  <a:schemeClr val="bg1"/>
                </a:solidFill>
                <a:latin typeface="TeleGrotesk Headline Ultra" pitchFamily="2" charset="0"/>
              </a:defRPr>
            </a:lvl1pPr>
          </a:lstStyle>
          <a:p>
            <a:r>
              <a:rPr lang="en-US" dirty="0" smtClean="0"/>
              <a:t>content/</a:t>
            </a:r>
            <a:br>
              <a:rPr lang="en-US" dirty="0" smtClean="0"/>
            </a:br>
            <a:r>
              <a:rPr lang="en-US" dirty="0" smtClean="0"/>
              <a:t>Agenda</a:t>
            </a:r>
          </a:p>
        </p:txBody>
      </p:sp>
    </p:spTree>
    <p:extLst>
      <p:ext uri="{BB962C8B-B14F-4D97-AF65-F5344CB8AC3E}">
        <p14:creationId xmlns:p14="http://schemas.microsoft.com/office/powerpoint/2010/main" val="392212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3" name="Objekt 2"/>
          <p:cNvPicPr>
            <a:picLocks noChangeAspect="1"/>
          </p:cNvPicPr>
          <p:nvPr/>
        </p:nvPicPr>
        <p:blipFill>
          <a:blip r:embed="rId29"/>
          <a:srcRect/>
          <a:stretch>
            <a:fillRect/>
          </a:stretch>
        </p:blipFill>
        <p:spPr bwMode="auto">
          <a:xfrm>
            <a:off x="1441" y="1441"/>
            <a:ext cx="1440" cy="1439"/>
          </a:xfrm>
          <a:prstGeom prst="rect">
            <a:avLst/>
          </a:prstGeom>
          <a:noFill/>
        </p:spPr>
      </p:pic>
      <p:sp>
        <p:nvSpPr>
          <p:cNvPr id="1026" name="Titelplatzhalter 1"/>
          <p:cNvSpPr>
            <a:spLocks noGrp="1"/>
          </p:cNvSpPr>
          <p:nvPr>
            <p:ph type="title"/>
          </p:nvPr>
        </p:nvSpPr>
        <p:spPr bwMode="gray">
          <a:xfrm>
            <a:off x="326552" y="254683"/>
            <a:ext cx="8490330" cy="53338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en-US" dirty="0" smtClean="0"/>
          </a:p>
        </p:txBody>
      </p:sp>
      <p:sp>
        <p:nvSpPr>
          <p:cNvPr id="1027" name="Textplatzhalter 2"/>
          <p:cNvSpPr>
            <a:spLocks noGrp="1"/>
          </p:cNvSpPr>
          <p:nvPr>
            <p:ph type="body" idx="1"/>
          </p:nvPr>
        </p:nvSpPr>
        <p:spPr bwMode="gray">
          <a:xfrm>
            <a:off x="326551" y="1469326"/>
            <a:ext cx="8490331" cy="44079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 name="Datumsplatzhalter 11"/>
          <p:cNvSpPr>
            <a:spLocks noGrp="1"/>
          </p:cNvSpPr>
          <p:nvPr>
            <p:ph type="dt" sz="half" idx="2"/>
          </p:nvPr>
        </p:nvSpPr>
        <p:spPr>
          <a:xfrm>
            <a:off x="7642930" y="6204309"/>
            <a:ext cx="816378"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3527C144-DBFC-4ED1-9D53-CC97618D9080}" type="datetime1">
              <a:rPr lang="cs-CZ" smtClean="0"/>
              <a:pPr/>
              <a:t>11.07.2018</a:t>
            </a:fld>
            <a:endParaRPr lang="en-US"/>
          </a:p>
        </p:txBody>
      </p:sp>
      <p:sp>
        <p:nvSpPr>
          <p:cNvPr id="13" name="Fußzeilenplatzhalter 12"/>
          <p:cNvSpPr>
            <a:spLocks noGrp="1"/>
          </p:cNvSpPr>
          <p:nvPr>
            <p:ph type="ftr" sz="quarter" idx="3"/>
          </p:nvPr>
        </p:nvSpPr>
        <p:spPr>
          <a:xfrm>
            <a:off x="3461443" y="6204309"/>
            <a:ext cx="4117810"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r>
              <a:rPr lang="en-US" smtClean="0"/>
              <a:t>Portfolio služeb</a:t>
            </a:r>
            <a:endParaRPr lang="en-US"/>
          </a:p>
        </p:txBody>
      </p:sp>
      <p:sp>
        <p:nvSpPr>
          <p:cNvPr id="14" name="Foliennummernplatzhalter 13"/>
          <p:cNvSpPr>
            <a:spLocks noGrp="1"/>
          </p:cNvSpPr>
          <p:nvPr>
            <p:ph type="sldNum" sz="quarter" idx="4"/>
          </p:nvPr>
        </p:nvSpPr>
        <p:spPr>
          <a:xfrm>
            <a:off x="8522986" y="6204309"/>
            <a:ext cx="290631"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1E3CAA67-0A91-4DCC-BE87-3CAD7B080E5A}" type="slidenum">
              <a:rPr lang="en-US" smtClean="0"/>
              <a:pPr/>
              <a:t>‹#›</a:t>
            </a:fld>
            <a:endParaRPr lang="en-US"/>
          </a:p>
        </p:txBody>
      </p:sp>
      <p:pic>
        <p:nvPicPr>
          <p:cNvPr id="9" name="Grafik 8" descr="T_Logo_3c_Slogan_p_INT.emf"/>
          <p:cNvPicPr>
            <a:picLocks noChangeAspect="1"/>
          </p:cNvPicPr>
          <p:nvPr/>
        </p:nvPicPr>
        <p:blipFill>
          <a:blip r:embed="rId30"/>
          <a:stretch>
            <a:fillRect/>
          </a:stretch>
        </p:blipFill>
        <p:spPr>
          <a:xfrm>
            <a:off x="326552" y="6203821"/>
            <a:ext cx="2187301" cy="326517"/>
          </a:xfrm>
          <a:prstGeom prst="rect">
            <a:avLst/>
          </a:prstGeom>
        </p:spPr>
      </p:pic>
    </p:spTree>
    <p:extLst>
      <p:ext uri="{BB962C8B-B14F-4D97-AF65-F5344CB8AC3E}">
        <p14:creationId xmlns:p14="http://schemas.microsoft.com/office/powerpoint/2010/main" val="42896589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5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0" indent="0" algn="l" defTabSz="414791" rtl="0" eaLnBrk="1" fontAlgn="base" hangingPunct="1">
        <a:lnSpc>
          <a:spcPct val="90000"/>
        </a:lnSpc>
        <a:spcBef>
          <a:spcPts val="0"/>
        </a:spcBef>
        <a:spcAft>
          <a:spcPct val="0"/>
        </a:spcAft>
        <a:defRPr lang="de-DE" sz="2902" kern="1200" dirty="0">
          <a:solidFill>
            <a:schemeClr val="tx2"/>
          </a:solidFill>
          <a:latin typeface="TeleGrotesk Headline Ultra" pitchFamily="2" charset="0"/>
          <a:ea typeface="+mj-ea"/>
          <a:cs typeface="TeleGrotesk Headline Ultra" pitchFamily="2" charset="0"/>
        </a:defRPr>
      </a:lvl1pPr>
      <a:lvl2pPr algn="l" defTabSz="522637" rtl="0" eaLnBrk="1" fontAlgn="base" hangingPunct="1">
        <a:lnSpc>
          <a:spcPct val="90000"/>
        </a:lnSpc>
        <a:spcBef>
          <a:spcPct val="0"/>
        </a:spcBef>
        <a:spcAft>
          <a:spcPct val="0"/>
        </a:spcAft>
        <a:defRPr sz="3356">
          <a:solidFill>
            <a:schemeClr val="tx2"/>
          </a:solidFill>
          <a:latin typeface="Tele-GroteskUlt" pitchFamily="2" charset="0"/>
        </a:defRPr>
      </a:lvl2pPr>
      <a:lvl3pPr algn="l" defTabSz="522637" rtl="0" eaLnBrk="1" fontAlgn="base" hangingPunct="1">
        <a:lnSpc>
          <a:spcPct val="90000"/>
        </a:lnSpc>
        <a:spcBef>
          <a:spcPct val="0"/>
        </a:spcBef>
        <a:spcAft>
          <a:spcPct val="0"/>
        </a:spcAft>
        <a:defRPr sz="3356">
          <a:solidFill>
            <a:schemeClr val="tx2"/>
          </a:solidFill>
          <a:latin typeface="Tele-GroteskUlt" pitchFamily="2" charset="0"/>
        </a:defRPr>
      </a:lvl3pPr>
      <a:lvl4pPr algn="l" defTabSz="522637" rtl="0" eaLnBrk="1" fontAlgn="base" hangingPunct="1">
        <a:lnSpc>
          <a:spcPct val="90000"/>
        </a:lnSpc>
        <a:spcBef>
          <a:spcPct val="0"/>
        </a:spcBef>
        <a:spcAft>
          <a:spcPct val="0"/>
        </a:spcAft>
        <a:defRPr sz="3356">
          <a:solidFill>
            <a:schemeClr val="tx2"/>
          </a:solidFill>
          <a:latin typeface="Tele-GroteskUlt" pitchFamily="2" charset="0"/>
        </a:defRPr>
      </a:lvl4pPr>
      <a:lvl5pPr algn="l" defTabSz="522637" rtl="0" eaLnBrk="1" fontAlgn="base" hangingPunct="1">
        <a:lnSpc>
          <a:spcPct val="90000"/>
        </a:lnSpc>
        <a:spcBef>
          <a:spcPct val="0"/>
        </a:spcBef>
        <a:spcAft>
          <a:spcPct val="0"/>
        </a:spcAft>
        <a:defRPr sz="3356">
          <a:solidFill>
            <a:schemeClr val="tx2"/>
          </a:solidFill>
          <a:latin typeface="Tele-GroteskUlt" pitchFamily="2" charset="0"/>
        </a:defRPr>
      </a:lvl5pPr>
      <a:lvl6pPr marL="414654" algn="l" defTabSz="522637" rtl="0" eaLnBrk="1" fontAlgn="base" hangingPunct="1">
        <a:lnSpc>
          <a:spcPct val="90000"/>
        </a:lnSpc>
        <a:spcBef>
          <a:spcPct val="0"/>
        </a:spcBef>
        <a:spcAft>
          <a:spcPct val="0"/>
        </a:spcAft>
        <a:defRPr sz="3356">
          <a:solidFill>
            <a:schemeClr val="tx2"/>
          </a:solidFill>
          <a:latin typeface="Tele-GroteskUlt" pitchFamily="2" charset="0"/>
        </a:defRPr>
      </a:lvl6pPr>
      <a:lvl7pPr marL="829308" algn="l" defTabSz="522637" rtl="0" eaLnBrk="1" fontAlgn="base" hangingPunct="1">
        <a:lnSpc>
          <a:spcPct val="90000"/>
        </a:lnSpc>
        <a:spcBef>
          <a:spcPct val="0"/>
        </a:spcBef>
        <a:spcAft>
          <a:spcPct val="0"/>
        </a:spcAft>
        <a:defRPr sz="3356">
          <a:solidFill>
            <a:schemeClr val="tx2"/>
          </a:solidFill>
          <a:latin typeface="Tele-GroteskUlt" pitchFamily="2" charset="0"/>
        </a:defRPr>
      </a:lvl7pPr>
      <a:lvl8pPr marL="1243962" algn="l" defTabSz="522637" rtl="0" eaLnBrk="1" fontAlgn="base" hangingPunct="1">
        <a:lnSpc>
          <a:spcPct val="90000"/>
        </a:lnSpc>
        <a:spcBef>
          <a:spcPct val="0"/>
        </a:spcBef>
        <a:spcAft>
          <a:spcPct val="0"/>
        </a:spcAft>
        <a:defRPr sz="3356">
          <a:solidFill>
            <a:schemeClr val="tx2"/>
          </a:solidFill>
          <a:latin typeface="Tele-GroteskUlt" pitchFamily="2" charset="0"/>
        </a:defRPr>
      </a:lvl8pPr>
      <a:lvl9pPr marL="1658615" algn="l" defTabSz="522637" rtl="0" eaLnBrk="1" fontAlgn="base" hangingPunct="1">
        <a:lnSpc>
          <a:spcPct val="90000"/>
        </a:lnSpc>
        <a:spcBef>
          <a:spcPct val="0"/>
        </a:spcBef>
        <a:spcAft>
          <a:spcPct val="0"/>
        </a:spcAft>
        <a:defRPr sz="3356">
          <a:solidFill>
            <a:schemeClr val="tx2"/>
          </a:solidFill>
          <a:latin typeface="Tele-GroteskUlt" pitchFamily="2" charset="0"/>
        </a:defRPr>
      </a:lvl9pPr>
    </p:titleStyle>
    <p:bodyStyle>
      <a:lvl1pPr algn="l" defTabSz="522637" rtl="0" eaLnBrk="1" fontAlgn="base" hangingPunct="1">
        <a:lnSpc>
          <a:spcPct val="104000"/>
        </a:lnSpc>
        <a:spcBef>
          <a:spcPts val="1088"/>
        </a:spcBef>
        <a:spcAft>
          <a:spcPct val="0"/>
        </a:spcAft>
        <a:buClr>
          <a:schemeClr val="tx2"/>
        </a:buClr>
        <a:buFont typeface="Wingdings" pitchFamily="2" charset="2"/>
        <a:defRPr sz="1633" kern="1200">
          <a:solidFill>
            <a:schemeClr val="tx1"/>
          </a:solidFill>
          <a:latin typeface="Tele-GroteskFet" pitchFamily="2" charset="0"/>
          <a:ea typeface="+mn-ea"/>
          <a:cs typeface="+mn-cs"/>
        </a:defRPr>
      </a:lvl1pPr>
      <a:lvl2pPr marL="1440" algn="l" defTabSz="522637" rtl="0" eaLnBrk="1" fontAlgn="base" hangingPunct="1">
        <a:lnSpc>
          <a:spcPct val="104000"/>
        </a:lnSpc>
        <a:spcBef>
          <a:spcPts val="272"/>
        </a:spcBef>
        <a:spcAft>
          <a:spcPct val="0"/>
        </a:spcAft>
        <a:buClr>
          <a:schemeClr val="tx2"/>
        </a:buClr>
        <a:buFont typeface="Wingdings" pitchFamily="2" charset="2"/>
        <a:defRPr sz="1633" kern="1200">
          <a:solidFill>
            <a:schemeClr val="tx1"/>
          </a:solidFill>
          <a:latin typeface="+mn-lt"/>
          <a:ea typeface="+mn-ea"/>
          <a:cs typeface="+mn-cs"/>
        </a:defRPr>
      </a:lvl2pPr>
      <a:lvl3pPr marL="195912" indent="-195912" algn="l" defTabSz="522637" rtl="0" eaLnBrk="1" fontAlgn="base" hangingPunct="1">
        <a:lnSpc>
          <a:spcPct val="104000"/>
        </a:lnSpc>
        <a:spcBef>
          <a:spcPts val="272"/>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3pPr>
      <a:lvl4pPr marL="391824" indent="-195809"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4pPr>
      <a:lvl5pPr marL="587736" indent="-195912"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5pPr>
      <a:lvl6pPr marL="2280597" indent="-207327" algn="l" defTabSz="414654" rtl="0" eaLnBrk="1" latinLnBrk="0" hangingPunct="1">
        <a:spcBef>
          <a:spcPct val="20000"/>
        </a:spcBef>
        <a:buFont typeface="Arial"/>
        <a:buChar char="•"/>
        <a:defRPr sz="1814" kern="1200">
          <a:solidFill>
            <a:schemeClr val="tx1"/>
          </a:solidFill>
          <a:latin typeface="+mn-lt"/>
          <a:ea typeface="+mn-ea"/>
          <a:cs typeface="+mn-cs"/>
        </a:defRPr>
      </a:lvl6pPr>
      <a:lvl7pPr marL="2695249" indent="-207327" algn="l" defTabSz="414654" rtl="0" eaLnBrk="1" latinLnBrk="0" hangingPunct="1">
        <a:spcBef>
          <a:spcPct val="20000"/>
        </a:spcBef>
        <a:buFont typeface="Arial"/>
        <a:buChar char="•"/>
        <a:defRPr sz="1814" kern="1200">
          <a:solidFill>
            <a:schemeClr val="tx1"/>
          </a:solidFill>
          <a:latin typeface="+mn-lt"/>
          <a:ea typeface="+mn-ea"/>
          <a:cs typeface="+mn-cs"/>
        </a:defRPr>
      </a:lvl7pPr>
      <a:lvl8pPr marL="3109903" indent="-207327" algn="l" defTabSz="414654" rtl="0" eaLnBrk="1" latinLnBrk="0" hangingPunct="1">
        <a:spcBef>
          <a:spcPct val="20000"/>
        </a:spcBef>
        <a:buFont typeface="Arial"/>
        <a:buChar char="•"/>
        <a:defRPr sz="1814" kern="1200">
          <a:solidFill>
            <a:schemeClr val="tx1"/>
          </a:solidFill>
          <a:latin typeface="+mn-lt"/>
          <a:ea typeface="+mn-ea"/>
          <a:cs typeface="+mn-cs"/>
        </a:defRPr>
      </a:lvl8pPr>
      <a:lvl9pPr marL="3524558" indent="-207327" algn="l" defTabSz="414654"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de-DE"/>
      </a:defPPr>
      <a:lvl1pPr marL="0" algn="l" defTabSz="414654" rtl="0" eaLnBrk="1" latinLnBrk="0" hangingPunct="1">
        <a:defRPr sz="1633" kern="1200">
          <a:solidFill>
            <a:schemeClr val="tx1"/>
          </a:solidFill>
          <a:latin typeface="+mn-lt"/>
          <a:ea typeface="+mn-ea"/>
          <a:cs typeface="+mn-cs"/>
        </a:defRPr>
      </a:lvl1pPr>
      <a:lvl2pPr marL="414654" algn="l" defTabSz="414654" rtl="0" eaLnBrk="1" latinLnBrk="0" hangingPunct="1">
        <a:defRPr sz="1633" kern="1200">
          <a:solidFill>
            <a:schemeClr val="tx1"/>
          </a:solidFill>
          <a:latin typeface="+mn-lt"/>
          <a:ea typeface="+mn-ea"/>
          <a:cs typeface="+mn-cs"/>
        </a:defRPr>
      </a:lvl2pPr>
      <a:lvl3pPr marL="829308" algn="l" defTabSz="414654" rtl="0" eaLnBrk="1" latinLnBrk="0" hangingPunct="1">
        <a:defRPr sz="1633" kern="1200">
          <a:solidFill>
            <a:schemeClr val="tx1"/>
          </a:solidFill>
          <a:latin typeface="+mn-lt"/>
          <a:ea typeface="+mn-ea"/>
          <a:cs typeface="+mn-cs"/>
        </a:defRPr>
      </a:lvl3pPr>
      <a:lvl4pPr marL="1243962" algn="l" defTabSz="414654" rtl="0" eaLnBrk="1" latinLnBrk="0" hangingPunct="1">
        <a:defRPr sz="1633" kern="1200">
          <a:solidFill>
            <a:schemeClr val="tx1"/>
          </a:solidFill>
          <a:latin typeface="+mn-lt"/>
          <a:ea typeface="+mn-ea"/>
          <a:cs typeface="+mn-cs"/>
        </a:defRPr>
      </a:lvl4pPr>
      <a:lvl5pPr marL="1658615" algn="l" defTabSz="414654" rtl="0" eaLnBrk="1" latinLnBrk="0" hangingPunct="1">
        <a:defRPr sz="1633" kern="1200">
          <a:solidFill>
            <a:schemeClr val="tx1"/>
          </a:solidFill>
          <a:latin typeface="+mn-lt"/>
          <a:ea typeface="+mn-ea"/>
          <a:cs typeface="+mn-cs"/>
        </a:defRPr>
      </a:lvl5pPr>
      <a:lvl6pPr marL="2073270" algn="l" defTabSz="414654" rtl="0" eaLnBrk="1" latinLnBrk="0" hangingPunct="1">
        <a:defRPr sz="1633" kern="1200">
          <a:solidFill>
            <a:schemeClr val="tx1"/>
          </a:solidFill>
          <a:latin typeface="+mn-lt"/>
          <a:ea typeface="+mn-ea"/>
          <a:cs typeface="+mn-cs"/>
        </a:defRPr>
      </a:lvl6pPr>
      <a:lvl7pPr marL="2487924" algn="l" defTabSz="414654" rtl="0" eaLnBrk="1" latinLnBrk="0" hangingPunct="1">
        <a:defRPr sz="1633" kern="1200">
          <a:solidFill>
            <a:schemeClr val="tx1"/>
          </a:solidFill>
          <a:latin typeface="+mn-lt"/>
          <a:ea typeface="+mn-ea"/>
          <a:cs typeface="+mn-cs"/>
        </a:defRPr>
      </a:lvl7pPr>
      <a:lvl8pPr marL="2902577" algn="l" defTabSz="414654" rtl="0" eaLnBrk="1" latinLnBrk="0" hangingPunct="1">
        <a:defRPr sz="1633" kern="1200">
          <a:solidFill>
            <a:schemeClr val="tx1"/>
          </a:solidFill>
          <a:latin typeface="+mn-lt"/>
          <a:ea typeface="+mn-ea"/>
          <a:cs typeface="+mn-cs"/>
        </a:defRPr>
      </a:lvl8pPr>
      <a:lvl9pPr marL="3317230" algn="l" defTabSz="414654" rtl="0" eaLnBrk="1" latinLnBrk="0" hangingPunct="1">
        <a:defRPr sz="163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2382">
          <p15:clr>
            <a:srgbClr val="F26B43"/>
          </p15:clr>
        </p15:guide>
        <p15:guide id="4294967295" pos="3220">
          <p15:clr>
            <a:srgbClr val="F26B43"/>
          </p15:clr>
        </p15:guide>
        <p15:guide id="4294967295" orient="horz" pos="1021">
          <p15:clr>
            <a:srgbClr val="F26B43"/>
          </p15:clr>
        </p15:guide>
        <p15:guide id="4294967295" orient="horz" pos="4082">
          <p15:clr>
            <a:srgbClr val="F26B43"/>
          </p15:clr>
        </p15:guide>
        <p15:guide id="4294967295" pos="227">
          <p15:clr>
            <a:srgbClr val="F26B43"/>
          </p15:clr>
        </p15:guide>
        <p15:guide id="4294967295" pos="6123">
          <p15:clr>
            <a:srgbClr val="F26B43"/>
          </p15:clr>
        </p15:guide>
        <p15:guide id="4294967295" orient="horz" pos="3856">
          <p15:clr>
            <a:srgbClr val="F26B43"/>
          </p15:clr>
        </p15:guide>
        <p15:guide id="4294967295" orient="horz" pos="749">
          <p15:clr>
            <a:srgbClr val="F26B43"/>
          </p15:clr>
        </p15:guide>
        <p15:guide id="4294967295" orient="horz" pos="227">
          <p15:clr>
            <a:srgbClr val="F26B43"/>
          </p15:clr>
        </p15:guide>
        <p15:guide id="4294967295" pos="1724">
          <p15:clr>
            <a:srgbClr val="F26B43"/>
          </p15:clr>
        </p15:guide>
        <p15:guide id="4294967295" pos="1633">
          <p15:clr>
            <a:srgbClr val="F26B43"/>
          </p15:clr>
        </p15:guide>
        <p15:guide id="4294967295" pos="3175">
          <p15:clr>
            <a:srgbClr val="F26B43"/>
          </p15:clr>
        </p15:guide>
        <p15:guide id="4294967295" pos="3130">
          <p15:clr>
            <a:srgbClr val="F26B43"/>
          </p15:clr>
        </p15:guide>
        <p15:guide id="4294967295" pos="4717">
          <p15:clr>
            <a:srgbClr val="F26B43"/>
          </p15:clr>
        </p15:guide>
        <p15:guide id="4294967295" pos="4627">
          <p15:clr>
            <a:srgbClr val="F26B43"/>
          </p15:clr>
        </p15:guide>
        <p15:guide id="4294967295" orient="horz" pos="4309">
          <p15:clr>
            <a:srgbClr val="F26B43"/>
          </p15:clr>
        </p15:guide>
        <p15:guide id="4294967295" orient="horz" pos="45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0.jpeg"/><Relationship Id="rId3" Type="http://schemas.openxmlformats.org/officeDocument/2006/relationships/tags" Target="../tags/tag12.xml"/><Relationship Id="rId7" Type="http://schemas.openxmlformats.org/officeDocument/2006/relationships/slideLayout" Target="../slideLayouts/slideLayout15.xml"/><Relationship Id="rId12"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tags" Target="../tags/tag15.xml"/><Relationship Id="rId11" Type="http://schemas.openxmlformats.org/officeDocument/2006/relationships/image" Target="../media/image17.emf"/><Relationship Id="rId5" Type="http://schemas.openxmlformats.org/officeDocument/2006/relationships/tags" Target="../tags/tag14.xml"/><Relationship Id="rId10" Type="http://schemas.openxmlformats.org/officeDocument/2006/relationships/oleObject" Target="../embeddings/oleObject2.bin"/><Relationship Id="rId4" Type="http://schemas.openxmlformats.org/officeDocument/2006/relationships/tags" Target="../tags/tag13.xml"/><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8.gif"/><Relationship Id="rId5" Type="http://schemas.openxmlformats.org/officeDocument/2006/relationships/image" Target="../media/image32.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9.jpeg"/><Relationship Id="rId5" Type="http://schemas.openxmlformats.org/officeDocument/2006/relationships/image" Target="../media/image32.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2.jpeg"/><Relationship Id="rId5" Type="http://schemas.openxmlformats.org/officeDocument/2006/relationships/image" Target="../media/image2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musterbild_1_eng"/>
          <p:cNvPicPr>
            <a:picLocks noChangeAspect="1" noChangeArrowheads="1"/>
          </p:cNvPicPr>
          <p:nvPr/>
        </p:nvPicPr>
        <p:blipFill>
          <a:blip r:embed="rId9"/>
          <a:srcRect t="5061" b="14574"/>
          <a:stretch>
            <a:fillRect/>
          </a:stretch>
        </p:blipFill>
        <p:spPr bwMode="auto">
          <a:xfrm>
            <a:off x="315058" y="290146"/>
            <a:ext cx="8501064" cy="4556817"/>
          </a:xfrm>
          <a:prstGeom prst="rect">
            <a:avLst/>
          </a:prstGeom>
          <a:noFill/>
        </p:spPr>
      </p:pic>
      <p:graphicFrame>
        <p:nvGraphicFramePr>
          <p:cNvPr id="140314" name="Object 2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60" name="think-cell Slide" r:id="rId10" imgW="360" imgH="360" progId="">
                  <p:embed/>
                </p:oleObj>
              </mc:Choice>
              <mc:Fallback>
                <p:oleObj name="think-cell Slide" r:id="rId10" imgW="360" imgH="360" progId="">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0305" name="Picture 17" hidden="1"/>
          <p:cNvPicPr>
            <a:picLocks noChangeAspect="1" noChangeArrowheads="1"/>
          </p:cNvPicPr>
          <p:nvPr>
            <p:custDataLst>
              <p:tags r:id="rId3"/>
            </p:custDataLst>
          </p:nvPr>
        </p:nvPicPr>
        <p:blipFill>
          <a:blip r:embed="rId11"/>
          <a:srcRect/>
          <a:stretch>
            <a:fillRect/>
          </a:stretch>
        </p:blipFill>
        <p:spPr bwMode="auto">
          <a:xfrm>
            <a:off x="1588" y="1588"/>
            <a:ext cx="1587" cy="1587"/>
          </a:xfrm>
          <a:prstGeom prst="rect">
            <a:avLst/>
          </a:prstGeom>
          <a:noFill/>
          <a:ln w="9525">
            <a:noFill/>
            <a:miter lim="800000"/>
            <a:headEnd/>
            <a:tailEnd/>
          </a:ln>
          <a:effectLst/>
        </p:spPr>
      </p:pic>
      <p:sp>
        <p:nvSpPr>
          <p:cNvPr id="140290" name="Rectangle 2"/>
          <p:cNvSpPr>
            <a:spLocks noChangeArrowheads="1"/>
          </p:cNvSpPr>
          <p:nvPr>
            <p:custDataLst>
              <p:tags r:id="rId4"/>
            </p:custDataLst>
          </p:nvPr>
        </p:nvSpPr>
        <p:spPr bwMode="auto">
          <a:xfrm>
            <a:off x="0" y="6027738"/>
            <a:ext cx="9144000" cy="830262"/>
          </a:xfrm>
          <a:prstGeom prst="rect">
            <a:avLst/>
          </a:prstGeom>
          <a:solidFill>
            <a:schemeClr val="bg1"/>
          </a:solidFill>
          <a:ln w="9525">
            <a:noFill/>
            <a:miter lim="800000"/>
            <a:headEnd/>
            <a:tailEnd/>
          </a:ln>
          <a:effectLst/>
        </p:spPr>
        <p:txBody>
          <a:bodyPr wrap="none" anchor="ctr"/>
          <a:lstStyle/>
          <a:p>
            <a:endParaRPr lang="cs-CZ" dirty="0"/>
          </a:p>
        </p:txBody>
      </p:sp>
      <p:pic>
        <p:nvPicPr>
          <p:cNvPr id="140313" name="Picture 25" descr="magenta_flaeche_70"/>
          <p:cNvPicPr>
            <a:picLocks noChangeArrowheads="1"/>
          </p:cNvPicPr>
          <p:nvPr>
            <p:custDataLst>
              <p:tags r:id="rId5"/>
            </p:custDataLst>
          </p:nvPr>
        </p:nvPicPr>
        <p:blipFill>
          <a:blip r:embed="rId12"/>
          <a:srcRect r="11" b="-468"/>
          <a:stretch>
            <a:fillRect/>
          </a:stretch>
        </p:blipFill>
        <p:spPr bwMode="auto">
          <a:xfrm>
            <a:off x="319088" y="3768725"/>
            <a:ext cx="8501062" cy="438150"/>
          </a:xfrm>
          <a:prstGeom prst="rect">
            <a:avLst/>
          </a:prstGeom>
          <a:noFill/>
        </p:spPr>
      </p:pic>
      <p:sp>
        <p:nvSpPr>
          <p:cNvPr id="140297" name="Titel 3"/>
          <p:cNvSpPr>
            <a:spLocks/>
          </p:cNvSpPr>
          <p:nvPr>
            <p:custDataLst>
              <p:tags r:id="rId6"/>
            </p:custDataLst>
          </p:nvPr>
        </p:nvSpPr>
        <p:spPr bwMode="invGray">
          <a:xfrm>
            <a:off x="319088" y="4078288"/>
            <a:ext cx="8501062" cy="1706562"/>
          </a:xfrm>
          <a:prstGeom prst="rect">
            <a:avLst/>
          </a:prstGeom>
          <a:solidFill>
            <a:srgbClr val="E20074"/>
          </a:solidFill>
          <a:ln w="9525">
            <a:noFill/>
            <a:miter lim="800000"/>
            <a:headEnd/>
            <a:tailEnd/>
          </a:ln>
        </p:spPr>
        <p:txBody>
          <a:bodyPr lIns="144000" tIns="0" rIns="0" bIns="0"/>
          <a:lstStyle/>
          <a:p>
            <a:pPr>
              <a:lnSpc>
                <a:spcPts val="4000"/>
              </a:lnSpc>
              <a:spcBef>
                <a:spcPct val="0"/>
              </a:spcBef>
              <a:buClrTx/>
              <a:buFontTx/>
              <a:buNone/>
            </a:pPr>
            <a:r>
              <a:rPr lang="cs-CZ" sz="4000" b="1" dirty="0" smtClean="0"/>
              <a:t>END USER TRAINING</a:t>
            </a:r>
          </a:p>
          <a:p>
            <a:r>
              <a:rPr lang="cs-CZ" sz="4000" b="1" dirty="0" smtClean="0"/>
              <a:t>HUNT GROUPS</a:t>
            </a:r>
            <a:endParaRPr lang="cs-CZ" sz="4000" b="1" dirty="0"/>
          </a:p>
        </p:txBody>
      </p:sp>
      <p:pic>
        <p:nvPicPr>
          <p:cNvPr id="14" name="Obráze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9088" y="6137275"/>
            <a:ext cx="2443783" cy="435576"/>
          </a:xfrm>
          <a:prstGeom prst="rect">
            <a:avLst/>
          </a:prstGeom>
        </p:spPr>
      </p:pic>
      <p:sp>
        <p:nvSpPr>
          <p:cNvPr id="15" name="Zástupný symbol pro číslo snímku 14"/>
          <p:cNvSpPr>
            <a:spLocks noGrp="1"/>
          </p:cNvSpPr>
          <p:nvPr>
            <p:ph type="sldNum" sz="quarter" idx="12"/>
          </p:nvPr>
        </p:nvSpPr>
        <p:spPr/>
        <p:txBody>
          <a:bodyPr/>
          <a:lstStyle/>
          <a:p>
            <a:fld id="{1E3CAA67-0A91-4DCC-BE87-3CAD7B080E5A}" type="slidenum">
              <a:rPr lang="en-US" smtClean="0"/>
              <a:pPr/>
              <a:t>1</a:t>
            </a:fld>
            <a:endParaRPr lang="en-US"/>
          </a:p>
        </p:txBody>
      </p:sp>
    </p:spTree>
    <p:extLst>
      <p:ext uri="{BB962C8B-B14F-4D97-AF65-F5344CB8AC3E}">
        <p14:creationId xmlns:p14="http://schemas.microsoft.com/office/powerpoint/2010/main" val="57677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Use Case: Silver Spoon Design</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50" name="Group 32"/>
          <p:cNvGrpSpPr>
            <a:grpSpLocks/>
          </p:cNvGrpSpPr>
          <p:nvPr/>
        </p:nvGrpSpPr>
        <p:grpSpPr bwMode="auto">
          <a:xfrm>
            <a:off x="128588" y="1223963"/>
            <a:ext cx="2873375" cy="3349625"/>
            <a:chOff x="128719" y="1224724"/>
            <a:chExt cx="2872559" cy="3348842"/>
          </a:xfrm>
        </p:grpSpPr>
        <p:grpSp>
          <p:nvGrpSpPr>
            <p:cNvPr id="51" name="Group 43"/>
            <p:cNvGrpSpPr>
              <a:grpSpLocks/>
            </p:cNvGrpSpPr>
            <p:nvPr/>
          </p:nvGrpSpPr>
          <p:grpSpPr bwMode="auto">
            <a:xfrm>
              <a:off x="183368" y="1224724"/>
              <a:ext cx="2817910" cy="3348842"/>
              <a:chOff x="115295" y="3372590"/>
              <a:chExt cx="2817910" cy="3348842"/>
            </a:xfrm>
          </p:grpSpPr>
          <p:sp>
            <p:nvSpPr>
              <p:cNvPr id="54" name="AutoShape 38"/>
              <p:cNvSpPr>
                <a:spLocks noChangeArrowheads="1"/>
              </p:cNvSpPr>
              <p:nvPr/>
            </p:nvSpPr>
            <p:spPr bwMode="gray">
              <a:xfrm>
                <a:off x="114605" y="3372590"/>
                <a:ext cx="281860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55"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2" name="Rectangle 51"/>
            <p:cNvSpPr>
              <a:spLocks noChangeArrowheads="1"/>
            </p:cNvSpPr>
            <p:nvPr/>
          </p:nvSpPr>
          <p:spPr bwMode="gray">
            <a:xfrm>
              <a:off x="128719" y="2414200"/>
              <a:ext cx="2763334" cy="1349722"/>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Multi location business</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Specialize in high end interior design</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Customer service number one priority</a:t>
              </a: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sp>
          <p:nvSpPr>
            <p:cNvPr id="53" name="Text Box 23"/>
            <p:cNvSpPr txBox="1">
              <a:spLocks noChangeArrowheads="1"/>
            </p:cNvSpPr>
            <p:nvPr/>
          </p:nvSpPr>
          <p:spPr bwMode="auto">
            <a:xfrm>
              <a:off x="674664" y="1629442"/>
              <a:ext cx="1401364"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Owner</a:t>
              </a:r>
              <a:endParaRPr lang="en-US" sz="2000" dirty="0">
                <a:solidFill>
                  <a:schemeClr val="bg1"/>
                </a:solidFill>
              </a:endParaRPr>
            </a:p>
          </p:txBody>
        </p:sp>
      </p:grpSp>
      <p:grpSp>
        <p:nvGrpSpPr>
          <p:cNvPr id="56" name="Group 35"/>
          <p:cNvGrpSpPr>
            <a:grpSpLocks/>
          </p:cNvGrpSpPr>
          <p:nvPr/>
        </p:nvGrpSpPr>
        <p:grpSpPr bwMode="auto">
          <a:xfrm>
            <a:off x="514350" y="4802188"/>
            <a:ext cx="8126413" cy="2035175"/>
            <a:chOff x="514530" y="4802168"/>
            <a:chExt cx="8125737" cy="2034572"/>
          </a:xfrm>
        </p:grpSpPr>
        <p:grpSp>
          <p:nvGrpSpPr>
            <p:cNvPr id="57" name="Group 42"/>
            <p:cNvGrpSpPr>
              <a:grpSpLocks/>
            </p:cNvGrpSpPr>
            <p:nvPr/>
          </p:nvGrpSpPr>
          <p:grpSpPr bwMode="auto">
            <a:xfrm>
              <a:off x="514530" y="4802168"/>
              <a:ext cx="8125737" cy="1877797"/>
              <a:chOff x="567001" y="1221756"/>
              <a:chExt cx="7781352" cy="1877797"/>
            </a:xfrm>
          </p:grpSpPr>
          <p:sp>
            <p:nvSpPr>
              <p:cNvPr id="60"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1"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8" name="Text Box 49"/>
            <p:cNvSpPr txBox="1">
              <a:spLocks noChangeArrowheads="1"/>
            </p:cNvSpPr>
            <p:nvPr/>
          </p:nvSpPr>
          <p:spPr bwMode="auto">
            <a:xfrm>
              <a:off x="906610" y="4937066"/>
              <a:ext cx="413350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t>Business </a:t>
              </a:r>
              <a:r>
                <a:rPr lang="cs-CZ" sz="2000" dirty="0" err="1"/>
                <a:t>Benefits</a:t>
              </a:r>
              <a:endParaRPr lang="cs-CZ" sz="2000" dirty="0"/>
            </a:p>
          </p:txBody>
        </p:sp>
        <p:sp>
          <p:nvSpPr>
            <p:cNvPr id="59" name="Rectangle 54"/>
            <p:cNvSpPr>
              <a:spLocks noChangeArrowheads="1"/>
            </p:cNvSpPr>
            <p:nvPr/>
          </p:nvSpPr>
          <p:spPr bwMode="gray">
            <a:xfrm>
              <a:off x="839975"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Service calls never go unanswered</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Customers always satisfied by the best agent</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Return customers and referrals </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grpSp>
      <p:grpSp>
        <p:nvGrpSpPr>
          <p:cNvPr id="62" name="Group 34"/>
          <p:cNvGrpSpPr>
            <a:grpSpLocks/>
          </p:cNvGrpSpPr>
          <p:nvPr/>
        </p:nvGrpSpPr>
        <p:grpSpPr bwMode="auto">
          <a:xfrm>
            <a:off x="5910263" y="1223963"/>
            <a:ext cx="3127375" cy="3349625"/>
            <a:chOff x="5910748" y="1224724"/>
            <a:chExt cx="3126377" cy="3348842"/>
          </a:xfrm>
        </p:grpSpPr>
        <p:grpSp>
          <p:nvGrpSpPr>
            <p:cNvPr id="63" name="Group 48"/>
            <p:cNvGrpSpPr>
              <a:grpSpLocks/>
            </p:cNvGrpSpPr>
            <p:nvPr/>
          </p:nvGrpSpPr>
          <p:grpSpPr bwMode="auto">
            <a:xfrm>
              <a:off x="6093317" y="1224724"/>
              <a:ext cx="2817910" cy="3348842"/>
              <a:chOff x="115295" y="3372590"/>
              <a:chExt cx="2817910" cy="3348842"/>
            </a:xfrm>
          </p:grpSpPr>
          <p:sp>
            <p:nvSpPr>
              <p:cNvPr id="67" name="AutoShape 38"/>
              <p:cNvSpPr>
                <a:spLocks noChangeArrowheads="1"/>
              </p:cNvSpPr>
              <p:nvPr/>
            </p:nvSpPr>
            <p:spPr bwMode="gray">
              <a:xfrm>
                <a:off x="115230" y="3372590"/>
                <a:ext cx="281850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8"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Text Box 46"/>
            <p:cNvSpPr txBox="1">
              <a:spLocks noChangeArrowheads="1"/>
            </p:cNvSpPr>
            <p:nvPr/>
          </p:nvSpPr>
          <p:spPr bwMode="auto">
            <a:xfrm>
              <a:off x="6196407" y="1570718"/>
              <a:ext cx="2001198"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a:t>Solution</a:t>
              </a:r>
              <a:endParaRPr lang="en-US" sz="2000" dirty="0">
                <a:solidFill>
                  <a:schemeClr val="bg1"/>
                </a:solidFill>
              </a:endParaRPr>
            </a:p>
          </p:txBody>
        </p:sp>
        <p:sp>
          <p:nvSpPr>
            <p:cNvPr id="65" name="Rectangle 53"/>
            <p:cNvSpPr>
              <a:spLocks noChangeArrowheads="1"/>
            </p:cNvSpPr>
            <p:nvPr/>
          </p:nvSpPr>
          <p:spPr bwMode="gray">
            <a:xfrm>
              <a:off x="5910748" y="2371668"/>
              <a:ext cx="3126377" cy="2057828"/>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Separate number for each location </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Calls are distributed based on prioritized list</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Experienced employees get the calls first</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66"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2687" y="1476088"/>
              <a:ext cx="852442" cy="852443"/>
            </a:xfrm>
            <a:prstGeom prst="rect">
              <a:avLst/>
            </a:prstGeom>
            <a:noFill/>
            <a:ln w="9525">
              <a:noFill/>
              <a:miter lim="800000"/>
              <a:headEnd/>
              <a:tailEnd/>
            </a:ln>
          </p:spPr>
        </p:pic>
      </p:grpSp>
      <p:grpSp>
        <p:nvGrpSpPr>
          <p:cNvPr id="69" name="Group 68"/>
          <p:cNvGrpSpPr>
            <a:grpSpLocks/>
          </p:cNvGrpSpPr>
          <p:nvPr/>
        </p:nvGrpSpPr>
        <p:grpSpPr bwMode="auto">
          <a:xfrm>
            <a:off x="3092450" y="1223963"/>
            <a:ext cx="2863850" cy="3349625"/>
            <a:chOff x="3093127" y="1224724"/>
            <a:chExt cx="2863125" cy="3348842"/>
          </a:xfrm>
        </p:grpSpPr>
        <p:grpSp>
          <p:nvGrpSpPr>
            <p:cNvPr id="70" name="Group 33"/>
            <p:cNvGrpSpPr>
              <a:grpSpLocks/>
            </p:cNvGrpSpPr>
            <p:nvPr/>
          </p:nvGrpSpPr>
          <p:grpSpPr bwMode="auto">
            <a:xfrm>
              <a:off x="3093127" y="1224724"/>
              <a:ext cx="2863125" cy="3348842"/>
              <a:chOff x="3093127" y="1224724"/>
              <a:chExt cx="2863125" cy="3348842"/>
            </a:xfrm>
          </p:grpSpPr>
          <p:grpSp>
            <p:nvGrpSpPr>
              <p:cNvPr id="75" name="Group 45"/>
              <p:cNvGrpSpPr>
                <a:grpSpLocks/>
              </p:cNvGrpSpPr>
              <p:nvPr/>
            </p:nvGrpSpPr>
            <p:grpSpPr bwMode="auto">
              <a:xfrm>
                <a:off x="3138342" y="1224724"/>
                <a:ext cx="2817910" cy="3348842"/>
                <a:chOff x="115295" y="3372590"/>
                <a:chExt cx="2817910" cy="3348842"/>
              </a:xfrm>
            </p:grpSpPr>
            <p:sp>
              <p:nvSpPr>
                <p:cNvPr id="78" name="AutoShape 38"/>
                <p:cNvSpPr>
                  <a:spLocks noChangeArrowheads="1"/>
                </p:cNvSpPr>
                <p:nvPr/>
              </p:nvSpPr>
              <p:spPr bwMode="gray">
                <a:xfrm>
                  <a:off x="114519" y="3372590"/>
                  <a:ext cx="2818686"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7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76" name="Text Box 36"/>
              <p:cNvSpPr txBox="1">
                <a:spLocks noChangeArrowheads="1"/>
              </p:cNvSpPr>
              <p:nvPr/>
            </p:nvSpPr>
            <p:spPr bwMode="auto">
              <a:xfrm>
                <a:off x="3621631" y="1629442"/>
                <a:ext cx="1536311"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Staff</a:t>
                </a:r>
                <a:endParaRPr lang="en-US" sz="2000" dirty="0">
                  <a:solidFill>
                    <a:schemeClr val="bg1"/>
                  </a:solidFill>
                </a:endParaRPr>
              </a:p>
            </p:txBody>
          </p:sp>
          <p:sp>
            <p:nvSpPr>
              <p:cNvPr id="77" name="Rectangle 52"/>
              <p:cNvSpPr>
                <a:spLocks noChangeArrowheads="1"/>
              </p:cNvSpPr>
              <p:nvPr/>
            </p:nvSpPr>
            <p:spPr bwMode="gray">
              <a:xfrm>
                <a:off x="3093127" y="2403567"/>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Dedicated customer care per location</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Expertise differs by employee</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Fairly high turn over</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a:p>
                <a:pPr marL="290513" lvl="1" indent="-168275" eaLnBrk="0" hangingPunct="0">
                  <a:lnSpc>
                    <a:spcPct val="95000"/>
                  </a:lnSpc>
                  <a:spcBef>
                    <a:spcPct val="10000"/>
                  </a:spcBef>
                  <a:spcAft>
                    <a:spcPct val="10000"/>
                  </a:spcAft>
                  <a:buClr>
                    <a:schemeClr val="bg2"/>
                  </a:buClr>
                  <a:buSzPct val="85000"/>
                </a:pPr>
                <a:endParaRPr lang="en-US" b="1" dirty="0"/>
              </a:p>
            </p:txBody>
          </p:sp>
        </p:grpSp>
        <p:grpSp>
          <p:nvGrpSpPr>
            <p:cNvPr id="71" name="Group 57"/>
            <p:cNvGrpSpPr>
              <a:grpSpLocks/>
            </p:cNvGrpSpPr>
            <p:nvPr/>
          </p:nvGrpSpPr>
          <p:grpSpPr bwMode="auto">
            <a:xfrm>
              <a:off x="4785205" y="1436465"/>
              <a:ext cx="1105233" cy="1040918"/>
              <a:chOff x="277000" y="4626235"/>
              <a:chExt cx="1626227" cy="1551282"/>
            </a:xfrm>
          </p:grpSpPr>
          <p:pic>
            <p:nvPicPr>
              <p:cNvPr id="72" name="Picture 14" descr="MCj04326230000[1]"/>
              <p:cNvPicPr>
                <a:picLocks noChangeAspect="1" noChangeArrowheads="1"/>
              </p:cNvPicPr>
              <p:nvPr/>
            </p:nvPicPr>
            <p:blipFill>
              <a:blip r:embed="rId4" cstate="print"/>
              <a:srcRect/>
              <a:stretch>
                <a:fillRect/>
              </a:stretch>
            </p:blipFill>
            <p:spPr bwMode="auto">
              <a:xfrm>
                <a:off x="513476" y="4626235"/>
                <a:ext cx="959244" cy="991166"/>
              </a:xfrm>
              <a:prstGeom prst="rect">
                <a:avLst/>
              </a:prstGeom>
              <a:noFill/>
              <a:ln w="9525">
                <a:noFill/>
                <a:miter lim="800000"/>
                <a:headEnd/>
                <a:tailEnd/>
              </a:ln>
            </p:spPr>
          </p:pic>
          <p:pic>
            <p:nvPicPr>
              <p:cNvPr id="73" name="Picture 7" descr="j0431641"/>
              <p:cNvPicPr>
                <a:picLocks noChangeAspect="1" noChangeArrowheads="1"/>
              </p:cNvPicPr>
              <p:nvPr/>
            </p:nvPicPr>
            <p:blipFill>
              <a:blip r:embed="rId5" cstate="print"/>
              <a:srcRect/>
              <a:stretch>
                <a:fillRect/>
              </a:stretch>
            </p:blipFill>
            <p:spPr bwMode="auto">
              <a:xfrm>
                <a:off x="277000" y="5145000"/>
                <a:ext cx="893758" cy="988660"/>
              </a:xfrm>
              <a:prstGeom prst="rect">
                <a:avLst/>
              </a:prstGeom>
              <a:noFill/>
              <a:ln w="9525">
                <a:noFill/>
                <a:miter lim="800000"/>
                <a:headEnd/>
                <a:tailEnd/>
              </a:ln>
            </p:spPr>
          </p:pic>
          <p:pic>
            <p:nvPicPr>
              <p:cNvPr id="74" name="Picture 13" descr="MCj04326240000[1]"/>
              <p:cNvPicPr>
                <a:picLocks noChangeAspect="1" noChangeArrowheads="1"/>
              </p:cNvPicPr>
              <p:nvPr/>
            </p:nvPicPr>
            <p:blipFill>
              <a:blip r:embed="rId6" cstate="print"/>
              <a:srcRect/>
              <a:stretch>
                <a:fillRect/>
              </a:stretch>
            </p:blipFill>
            <p:spPr bwMode="auto">
              <a:xfrm>
                <a:off x="839692" y="5078587"/>
                <a:ext cx="1063535" cy="1098930"/>
              </a:xfrm>
              <a:prstGeom prst="rect">
                <a:avLst/>
              </a:prstGeom>
              <a:noFill/>
              <a:ln w="9525">
                <a:noFill/>
                <a:miter lim="800000"/>
                <a:headEnd/>
                <a:tailEnd/>
              </a:ln>
            </p:spPr>
          </p:pic>
        </p:grpSp>
      </p:grpSp>
    </p:spTree>
    <p:extLst>
      <p:ext uri="{BB962C8B-B14F-4D97-AF65-F5344CB8AC3E}">
        <p14:creationId xmlns:p14="http://schemas.microsoft.com/office/powerpoint/2010/main" val="19724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sz="3200" b="1" dirty="0"/>
              <a:t>Hunt Group Policy: Weighted Call Distribution</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r>
              <a:rPr lang="cs-CZ" sz="2000" dirty="0" smtClean="0">
                <a:solidFill>
                  <a:srgbClr val="000000"/>
                </a:solidFill>
                <a:latin typeface="Tele-GroteskNor" pitchFamily="2" charset="0"/>
              </a:rPr>
              <a:t>“</a:t>
            </a:r>
            <a:r>
              <a:rPr lang="en-US" sz="2000" dirty="0">
                <a:solidFill>
                  <a:srgbClr val="000000"/>
                </a:solidFill>
                <a:latin typeface="Tele-GroteskNor" pitchFamily="2" charset="0"/>
              </a:rPr>
              <a:t>Most experienced agent always gets the calls first</a:t>
            </a:r>
            <a:r>
              <a:rPr lang="cs-CZ" sz="2000" dirty="0" smtClean="0">
                <a:solidFill>
                  <a:srgbClr val="000000"/>
                </a:solidFill>
                <a:latin typeface="Tele-GroteskNor" pitchFamily="2" charset="0"/>
              </a:rPr>
              <a:t>”</a:t>
            </a:r>
            <a:endParaRPr lang="cs-CZ" sz="2000" dirty="0">
              <a:solidFill>
                <a:srgbClr val="000000"/>
              </a:solidFill>
              <a:latin typeface="Tele-GroteskNor" pitchFamily="2" charset="0"/>
            </a:endParaRPr>
          </a:p>
          <a:p>
            <a:endParaRPr lang="cs-CZ" dirty="0"/>
          </a:p>
        </p:txBody>
      </p:sp>
      <p:grpSp>
        <p:nvGrpSpPr>
          <p:cNvPr id="34" name="Group 33"/>
          <p:cNvGrpSpPr>
            <a:grpSpLocks/>
          </p:cNvGrpSpPr>
          <p:nvPr/>
        </p:nvGrpSpPr>
        <p:grpSpPr bwMode="auto">
          <a:xfrm>
            <a:off x="1244600" y="2733675"/>
            <a:ext cx="4359275" cy="1701800"/>
            <a:chOff x="2030681" y="2418511"/>
            <a:chExt cx="4359472" cy="1702229"/>
          </a:xfrm>
        </p:grpSpPr>
        <p:sp>
          <p:nvSpPr>
            <p:cNvPr id="35" name="TextBox 53"/>
            <p:cNvSpPr txBox="1">
              <a:spLocks noChangeArrowheads="1"/>
            </p:cNvSpPr>
            <p:nvPr/>
          </p:nvSpPr>
          <p:spPr bwMode="auto">
            <a:xfrm>
              <a:off x="4302305" y="2785743"/>
              <a:ext cx="2087848" cy="608012"/>
            </a:xfrm>
            <a:prstGeom prst="rect">
              <a:avLst/>
            </a:prstGeom>
            <a:noFill/>
            <a:ln w="9525">
              <a:noFill/>
              <a:miter lim="800000"/>
              <a:headEnd/>
              <a:tailEnd/>
            </a:ln>
          </p:spPr>
          <p:txBody>
            <a:bodyPr>
              <a:spAutoFit/>
            </a:bodyPr>
            <a:lstStyle/>
            <a:p>
              <a:pPr marL="342900" indent="-342900"/>
              <a:r>
                <a:rPr lang="cs-CZ" sz="1400" dirty="0" err="1" smtClean="0">
                  <a:solidFill>
                    <a:schemeClr val="tx1"/>
                  </a:solidFill>
                </a:rPr>
                <a:t>Janine</a:t>
              </a:r>
              <a:r>
                <a:rPr lang="cs-CZ" sz="1400" dirty="0" smtClean="0">
                  <a:solidFill>
                    <a:schemeClr val="tx1"/>
                  </a:solidFill>
                </a:rPr>
                <a:t> </a:t>
              </a:r>
              <a:r>
                <a:rPr lang="en-US" sz="1400" dirty="0" smtClean="0">
                  <a:solidFill>
                    <a:schemeClr val="tx1"/>
                  </a:solidFill>
                </a:rPr>
                <a:t>50</a:t>
              </a:r>
              <a:r>
                <a:rPr lang="en-US" sz="1400" dirty="0">
                  <a:solidFill>
                    <a:schemeClr val="tx1"/>
                  </a:solidFill>
                </a:rPr>
                <a:t>%</a:t>
              </a:r>
            </a:p>
            <a:p>
              <a:pPr marL="342900" indent="-342900">
                <a:buFontTx/>
                <a:buAutoNum type="arabicPeriod"/>
              </a:pPr>
              <a:endParaRPr lang="en-US" sz="1400" b="1" dirty="0"/>
            </a:p>
          </p:txBody>
        </p:sp>
        <p:pic>
          <p:nvPicPr>
            <p:cNvPr id="36"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3526941" y="2418511"/>
              <a:ext cx="768599" cy="886280"/>
            </a:xfrm>
            <a:prstGeom prst="rect">
              <a:avLst/>
            </a:prstGeom>
            <a:noFill/>
            <a:ln w="9525">
              <a:noFill/>
              <a:miter lim="800000"/>
              <a:headEnd/>
              <a:tailEnd/>
            </a:ln>
          </p:spPr>
        </p:pic>
        <p:cxnSp>
          <p:nvCxnSpPr>
            <p:cNvPr id="37" name="Straight Arrow Connector 36"/>
            <p:cNvCxnSpPr/>
            <p:nvPr/>
          </p:nvCxnSpPr>
          <p:spPr>
            <a:xfrm flipV="1">
              <a:off x="2030681" y="3168000"/>
              <a:ext cx="1425639" cy="9527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a:grpSpLocks/>
          </p:cNvGrpSpPr>
          <p:nvPr/>
        </p:nvGrpSpPr>
        <p:grpSpPr bwMode="auto">
          <a:xfrm>
            <a:off x="1282700" y="4419599"/>
            <a:ext cx="3987800" cy="2052956"/>
            <a:chOff x="2324333" y="4114800"/>
            <a:chExt cx="3988924" cy="2052242"/>
          </a:xfrm>
        </p:grpSpPr>
        <p:sp>
          <p:nvSpPr>
            <p:cNvPr id="39" name="TextBox 26"/>
            <p:cNvSpPr txBox="1">
              <a:spLocks noChangeArrowheads="1"/>
            </p:cNvSpPr>
            <p:nvPr/>
          </p:nvSpPr>
          <p:spPr bwMode="auto">
            <a:xfrm>
              <a:off x="4249160" y="5559395"/>
              <a:ext cx="2064097" cy="607647"/>
            </a:xfrm>
            <a:prstGeom prst="rect">
              <a:avLst/>
            </a:prstGeom>
            <a:noFill/>
            <a:ln w="9525">
              <a:noFill/>
              <a:miter lim="800000"/>
              <a:headEnd/>
              <a:tailEnd/>
            </a:ln>
          </p:spPr>
          <p:txBody>
            <a:bodyPr>
              <a:spAutoFit/>
            </a:bodyPr>
            <a:lstStyle/>
            <a:p>
              <a:pPr marL="342900" indent="-342900"/>
              <a:r>
                <a:rPr lang="cs-CZ" sz="1400" dirty="0" smtClean="0">
                  <a:solidFill>
                    <a:schemeClr val="tx1"/>
                  </a:solidFill>
                </a:rPr>
                <a:t>Lucy </a:t>
              </a:r>
              <a:r>
                <a:rPr lang="en-US" sz="1400" dirty="0" smtClean="0">
                  <a:solidFill>
                    <a:schemeClr val="tx1"/>
                  </a:solidFill>
                </a:rPr>
                <a:t>0</a:t>
              </a:r>
              <a:r>
                <a:rPr lang="en-US" sz="1400" dirty="0">
                  <a:solidFill>
                    <a:schemeClr val="tx1"/>
                  </a:solidFill>
                </a:rPr>
                <a:t>%</a:t>
              </a:r>
            </a:p>
            <a:p>
              <a:pPr marL="342900" indent="-342900">
                <a:buFontTx/>
                <a:buAutoNum type="arabicPeriod"/>
              </a:pPr>
              <a:endParaRPr lang="en-US" sz="1400" b="1" dirty="0"/>
            </a:p>
          </p:txBody>
        </p:sp>
        <p:cxnSp>
          <p:nvCxnSpPr>
            <p:cNvPr id="40" name="Straight Arrow Connector 39"/>
            <p:cNvCxnSpPr/>
            <p:nvPr/>
          </p:nvCxnSpPr>
          <p:spPr>
            <a:xfrm>
              <a:off x="2324333" y="4114800"/>
              <a:ext cx="1216368" cy="116958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2" descr="http://yearingear.com/old-telephone-icon.jpg"/>
            <p:cNvPicPr>
              <a:picLocks noChangeAspect="1" noChangeArrowheads="1"/>
            </p:cNvPicPr>
            <p:nvPr/>
          </p:nvPicPr>
          <p:blipFill>
            <a:blip r:embed="rId4" cstate="print"/>
            <a:srcRect/>
            <a:stretch>
              <a:fillRect/>
            </a:stretch>
          </p:blipFill>
          <p:spPr bwMode="auto">
            <a:xfrm>
              <a:off x="3405592" y="5261306"/>
              <a:ext cx="865151" cy="628780"/>
            </a:xfrm>
            <a:prstGeom prst="rect">
              <a:avLst/>
            </a:prstGeom>
            <a:noFill/>
            <a:ln w="9525">
              <a:noFill/>
              <a:miter lim="800000"/>
              <a:headEnd/>
              <a:tailEnd/>
            </a:ln>
          </p:spPr>
        </p:pic>
      </p:grpSp>
      <p:grpSp>
        <p:nvGrpSpPr>
          <p:cNvPr id="42" name="Group 62"/>
          <p:cNvGrpSpPr>
            <a:grpSpLocks/>
          </p:cNvGrpSpPr>
          <p:nvPr/>
        </p:nvGrpSpPr>
        <p:grpSpPr bwMode="auto">
          <a:xfrm>
            <a:off x="274638" y="1641475"/>
            <a:ext cx="7118350" cy="3116263"/>
            <a:chOff x="275341" y="1335975"/>
            <a:chExt cx="7116610" cy="3117326"/>
          </a:xfrm>
        </p:grpSpPr>
        <p:sp>
          <p:nvSpPr>
            <p:cNvPr id="43" name="TextBox 28"/>
            <p:cNvSpPr txBox="1">
              <a:spLocks noChangeArrowheads="1"/>
            </p:cNvSpPr>
            <p:nvPr/>
          </p:nvSpPr>
          <p:spPr bwMode="auto">
            <a:xfrm>
              <a:off x="275341" y="1335975"/>
              <a:ext cx="7116610" cy="366838"/>
            </a:xfrm>
            <a:prstGeom prst="rect">
              <a:avLst/>
            </a:prstGeom>
            <a:noFill/>
            <a:ln w="9525">
              <a:noFill/>
              <a:miter lim="800000"/>
              <a:headEnd/>
              <a:tailEnd/>
            </a:ln>
          </p:spPr>
          <p:txBody>
            <a:bodyPr wrap="none">
              <a:spAutoFit/>
            </a:bodyPr>
            <a:lstStyle/>
            <a:p>
              <a:r>
                <a:rPr lang="en-US" b="1" dirty="0"/>
                <a:t>“</a:t>
              </a:r>
              <a:r>
                <a:rPr lang="cs-CZ" b="1" dirty="0"/>
                <a:t>Hovor je vždy směrován nejprve na nejzkušenějšího zástupce</a:t>
              </a:r>
              <a:r>
                <a:rPr lang="en-US" b="1" dirty="0"/>
                <a:t>”</a:t>
              </a:r>
            </a:p>
          </p:txBody>
        </p:sp>
        <p:pic>
          <p:nvPicPr>
            <p:cNvPr id="44" name="Picture 2" descr="http://www.storagemarketingstrategies.com/wp-content/uploads/2010/08/Phone_Icon_by_cemagraphics.png"/>
            <p:cNvPicPr>
              <a:picLocks noChangeAspect="1" noChangeArrowheads="1"/>
            </p:cNvPicPr>
            <p:nvPr/>
          </p:nvPicPr>
          <p:blipFill>
            <a:blip r:embed="rId5" cstate="print"/>
            <a:srcRect/>
            <a:stretch>
              <a:fillRect/>
            </a:stretch>
          </p:blipFill>
          <p:spPr bwMode="auto">
            <a:xfrm>
              <a:off x="292146" y="3396311"/>
              <a:ext cx="1258555" cy="1056990"/>
            </a:xfrm>
            <a:prstGeom prst="rect">
              <a:avLst/>
            </a:prstGeom>
            <a:noFill/>
            <a:ln w="9525">
              <a:noFill/>
              <a:miter lim="800000"/>
              <a:headEnd/>
              <a:tailEnd/>
            </a:ln>
          </p:spPr>
        </p:pic>
      </p:grpSp>
      <p:grpSp>
        <p:nvGrpSpPr>
          <p:cNvPr id="80" name="Group 79"/>
          <p:cNvGrpSpPr>
            <a:grpSpLocks/>
          </p:cNvGrpSpPr>
          <p:nvPr/>
        </p:nvGrpSpPr>
        <p:grpSpPr bwMode="auto">
          <a:xfrm>
            <a:off x="1395095" y="3861752"/>
            <a:ext cx="4689475" cy="1732350"/>
            <a:chOff x="2314808" y="3542377"/>
            <a:chExt cx="4689561" cy="1731975"/>
          </a:xfrm>
        </p:grpSpPr>
        <p:grpSp>
          <p:nvGrpSpPr>
            <p:cNvPr id="81" name="Group 58"/>
            <p:cNvGrpSpPr>
              <a:grpSpLocks/>
            </p:cNvGrpSpPr>
            <p:nvPr/>
          </p:nvGrpSpPr>
          <p:grpSpPr bwMode="auto">
            <a:xfrm>
              <a:off x="2319571" y="3542377"/>
              <a:ext cx="4684798" cy="732148"/>
              <a:chOff x="2319571" y="3542377"/>
              <a:chExt cx="4684798" cy="732148"/>
            </a:xfrm>
          </p:grpSpPr>
          <p:sp>
            <p:nvSpPr>
              <p:cNvPr id="86" name="TextBox 23"/>
              <p:cNvSpPr txBox="1">
                <a:spLocks noChangeArrowheads="1"/>
              </p:cNvSpPr>
              <p:nvPr/>
            </p:nvSpPr>
            <p:spPr bwMode="auto">
              <a:xfrm>
                <a:off x="4940272" y="3666797"/>
                <a:ext cx="2064097" cy="607728"/>
              </a:xfrm>
              <a:prstGeom prst="rect">
                <a:avLst/>
              </a:prstGeom>
              <a:noFill/>
              <a:ln w="9525">
                <a:noFill/>
                <a:miter lim="800000"/>
                <a:headEnd/>
                <a:tailEnd/>
              </a:ln>
            </p:spPr>
            <p:txBody>
              <a:bodyPr>
                <a:spAutoFit/>
              </a:bodyPr>
              <a:lstStyle/>
              <a:p>
                <a:pPr marL="342900" indent="-342900"/>
                <a:r>
                  <a:rPr lang="cs-CZ" sz="1400" dirty="0" err="1" smtClean="0">
                    <a:solidFill>
                      <a:schemeClr val="tx1"/>
                    </a:solidFill>
                  </a:rPr>
                  <a:t>Sally</a:t>
                </a:r>
                <a:r>
                  <a:rPr lang="cs-CZ" sz="1400" dirty="0" smtClean="0">
                    <a:solidFill>
                      <a:schemeClr val="tx1"/>
                    </a:solidFill>
                  </a:rPr>
                  <a:t> </a:t>
                </a:r>
                <a:r>
                  <a:rPr lang="en-US" sz="1400" dirty="0" smtClean="0">
                    <a:solidFill>
                      <a:schemeClr val="tx1"/>
                    </a:solidFill>
                  </a:rPr>
                  <a:t>25</a:t>
                </a:r>
                <a:r>
                  <a:rPr lang="en-US" sz="1400" dirty="0">
                    <a:solidFill>
                      <a:schemeClr val="tx1"/>
                    </a:solidFill>
                  </a:rPr>
                  <a:t>%</a:t>
                </a:r>
              </a:p>
              <a:p>
                <a:pPr marL="342900" indent="-342900">
                  <a:buFontTx/>
                  <a:buAutoNum type="arabicPeriod"/>
                </a:pPr>
                <a:endParaRPr lang="en-US" sz="1400" dirty="0">
                  <a:solidFill>
                    <a:schemeClr val="tx1"/>
                  </a:solidFill>
                </a:endParaRPr>
              </a:p>
            </p:txBody>
          </p:sp>
          <p:cxnSp>
            <p:nvCxnSpPr>
              <p:cNvPr id="87" name="Straight Arrow Connector 86"/>
              <p:cNvCxnSpPr/>
              <p:nvPr/>
            </p:nvCxnSpPr>
            <p:spPr>
              <a:xfrm flipV="1">
                <a:off x="2319571" y="3785212"/>
                <a:ext cx="1838359" cy="3586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8" name="Picture 2" descr="http://yearingear.com/old-telephone-icon.jpg"/>
              <p:cNvPicPr>
                <a:picLocks noChangeAspect="1" noChangeArrowheads="1"/>
              </p:cNvPicPr>
              <p:nvPr/>
            </p:nvPicPr>
            <p:blipFill>
              <a:blip r:embed="rId4" cstate="print"/>
              <a:srcRect/>
              <a:stretch>
                <a:fillRect/>
              </a:stretch>
            </p:blipFill>
            <p:spPr bwMode="auto">
              <a:xfrm>
                <a:off x="4164048" y="3542377"/>
                <a:ext cx="865151" cy="628780"/>
              </a:xfrm>
              <a:prstGeom prst="rect">
                <a:avLst/>
              </a:prstGeom>
              <a:noFill/>
              <a:ln w="9525">
                <a:noFill/>
                <a:miter lim="800000"/>
                <a:headEnd/>
                <a:tailEnd/>
              </a:ln>
            </p:spPr>
          </p:pic>
        </p:grpSp>
        <p:grpSp>
          <p:nvGrpSpPr>
            <p:cNvPr id="82" name="Group 59"/>
            <p:cNvGrpSpPr>
              <a:grpSpLocks/>
            </p:cNvGrpSpPr>
            <p:nvPr/>
          </p:nvGrpSpPr>
          <p:grpSpPr bwMode="auto">
            <a:xfrm>
              <a:off x="2314808" y="4124863"/>
              <a:ext cx="4647036" cy="1149489"/>
              <a:chOff x="2314808" y="4124863"/>
              <a:chExt cx="4647036" cy="1149489"/>
            </a:xfrm>
          </p:grpSpPr>
          <p:sp>
            <p:nvSpPr>
              <p:cNvPr id="83" name="TextBox 24"/>
              <p:cNvSpPr txBox="1">
                <a:spLocks noChangeArrowheads="1"/>
              </p:cNvSpPr>
              <p:nvPr/>
            </p:nvSpPr>
            <p:spPr bwMode="auto">
              <a:xfrm>
                <a:off x="4897747" y="4666625"/>
                <a:ext cx="2064097" cy="607727"/>
              </a:xfrm>
              <a:prstGeom prst="rect">
                <a:avLst/>
              </a:prstGeom>
              <a:noFill/>
              <a:ln w="9525">
                <a:noFill/>
                <a:miter lim="800000"/>
                <a:headEnd/>
                <a:tailEnd/>
              </a:ln>
            </p:spPr>
            <p:txBody>
              <a:bodyPr>
                <a:spAutoFit/>
              </a:bodyPr>
              <a:lstStyle/>
              <a:p>
                <a:pPr marL="342900" indent="-342900"/>
                <a:r>
                  <a:rPr lang="en-US" sz="1400" b="1" dirty="0"/>
                  <a:t> </a:t>
                </a:r>
                <a:r>
                  <a:rPr lang="cs-CZ" sz="1400" dirty="0" smtClean="0">
                    <a:solidFill>
                      <a:schemeClr val="tx1"/>
                    </a:solidFill>
                  </a:rPr>
                  <a:t>Mary </a:t>
                </a:r>
                <a:r>
                  <a:rPr lang="en-US" sz="1400" dirty="0" smtClean="0">
                    <a:solidFill>
                      <a:schemeClr val="tx1"/>
                    </a:solidFill>
                  </a:rPr>
                  <a:t>25</a:t>
                </a:r>
                <a:r>
                  <a:rPr lang="en-US" sz="1400" dirty="0">
                    <a:solidFill>
                      <a:schemeClr val="tx1"/>
                    </a:solidFill>
                  </a:rPr>
                  <a:t>%</a:t>
                </a:r>
              </a:p>
              <a:p>
                <a:pPr marL="342900" indent="-342900">
                  <a:buFontTx/>
                  <a:buAutoNum type="arabicPeriod"/>
                </a:pPr>
                <a:endParaRPr lang="en-US" sz="1400" dirty="0">
                  <a:solidFill>
                    <a:schemeClr val="tx1"/>
                  </a:solidFill>
                </a:endParaRPr>
              </a:p>
            </p:txBody>
          </p:sp>
          <p:cxnSp>
            <p:nvCxnSpPr>
              <p:cNvPr id="84" name="Straight Arrow Connector 83"/>
              <p:cNvCxnSpPr/>
              <p:nvPr/>
            </p:nvCxnSpPr>
            <p:spPr>
              <a:xfrm>
                <a:off x="2314808" y="4124863"/>
                <a:ext cx="1863759" cy="5650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5" name="Picture 2" descr="http://yearingear.com/old-telephone-icon.jpg"/>
              <p:cNvPicPr>
                <a:picLocks noChangeAspect="1" noChangeArrowheads="1"/>
              </p:cNvPicPr>
              <p:nvPr/>
            </p:nvPicPr>
            <p:blipFill>
              <a:blip r:embed="rId4" cstate="print"/>
              <a:srcRect/>
              <a:stretch>
                <a:fillRect/>
              </a:stretch>
            </p:blipFill>
            <p:spPr bwMode="auto">
              <a:xfrm>
                <a:off x="4167593" y="4481587"/>
                <a:ext cx="865151" cy="628780"/>
              </a:xfrm>
              <a:prstGeom prst="rect">
                <a:avLst/>
              </a:prstGeom>
              <a:noFill/>
              <a:ln w="9525">
                <a:noFill/>
                <a:miter lim="800000"/>
                <a:headEnd/>
                <a:tailEnd/>
              </a:ln>
            </p:spPr>
          </p:pic>
        </p:grpSp>
      </p:grpSp>
      <p:pic>
        <p:nvPicPr>
          <p:cNvPr id="30" name="Picture 2" descr="http://www.avst.com/images_new09/icons/um125.gif"/>
          <p:cNvPicPr>
            <a:picLocks noChangeAspect="1" noChangeArrowheads="1"/>
          </p:cNvPicPr>
          <p:nvPr/>
        </p:nvPicPr>
        <p:blipFill>
          <a:blip r:embed="rId6" cstate="print"/>
          <a:srcRect/>
          <a:stretch>
            <a:fillRect/>
          </a:stretch>
        </p:blipFill>
        <p:spPr bwMode="auto">
          <a:xfrm>
            <a:off x="7050582" y="3367525"/>
            <a:ext cx="1827481" cy="1798242"/>
          </a:xfrm>
          <a:prstGeom prst="rect">
            <a:avLst/>
          </a:prstGeom>
          <a:noFill/>
        </p:spPr>
      </p:pic>
      <p:sp>
        <p:nvSpPr>
          <p:cNvPr id="31" name="Right Arrow 30"/>
          <p:cNvSpPr/>
          <p:nvPr/>
        </p:nvSpPr>
        <p:spPr>
          <a:xfrm>
            <a:off x="5328530" y="3697621"/>
            <a:ext cx="1470225" cy="109253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436326" y="3950990"/>
            <a:ext cx="1199407" cy="607859"/>
          </a:xfrm>
          <a:prstGeom prst="rect">
            <a:avLst/>
          </a:prstGeom>
          <a:noFill/>
        </p:spPr>
        <p:txBody>
          <a:bodyPr wrap="square" rtlCol="0">
            <a:spAutoFit/>
          </a:bodyPr>
          <a:lstStyle/>
          <a:p>
            <a:r>
              <a:rPr lang="en-US" sz="1400" dirty="0" smtClean="0"/>
              <a:t>Busy or </a:t>
            </a:r>
          </a:p>
          <a:p>
            <a:r>
              <a:rPr lang="en-US" sz="1400" dirty="0" smtClean="0"/>
              <a:t>No Answer</a:t>
            </a:r>
            <a:endParaRPr lang="en-US" sz="1400" dirty="0"/>
          </a:p>
        </p:txBody>
      </p:sp>
    </p:spTree>
    <p:extLst>
      <p:ext uri="{BB962C8B-B14F-4D97-AF65-F5344CB8AC3E}">
        <p14:creationId xmlns:p14="http://schemas.microsoft.com/office/powerpoint/2010/main" val="2503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Use Case: Harris Consulting, LLC</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34" name="Group 32"/>
          <p:cNvGrpSpPr>
            <a:grpSpLocks/>
          </p:cNvGrpSpPr>
          <p:nvPr/>
        </p:nvGrpSpPr>
        <p:grpSpPr bwMode="auto">
          <a:xfrm>
            <a:off x="128588" y="1223963"/>
            <a:ext cx="2873375" cy="3349625"/>
            <a:chOff x="128719" y="1224724"/>
            <a:chExt cx="2872559" cy="3348842"/>
          </a:xfrm>
        </p:grpSpPr>
        <p:grpSp>
          <p:nvGrpSpPr>
            <p:cNvPr id="35" name="Group 43"/>
            <p:cNvGrpSpPr>
              <a:grpSpLocks/>
            </p:cNvGrpSpPr>
            <p:nvPr/>
          </p:nvGrpSpPr>
          <p:grpSpPr bwMode="auto">
            <a:xfrm>
              <a:off x="183368" y="1224724"/>
              <a:ext cx="2817910" cy="3348842"/>
              <a:chOff x="115295" y="3372590"/>
              <a:chExt cx="2817910" cy="3348842"/>
            </a:xfrm>
          </p:grpSpPr>
          <p:sp>
            <p:nvSpPr>
              <p:cNvPr id="38" name="AutoShape 38"/>
              <p:cNvSpPr>
                <a:spLocks noChangeArrowheads="1"/>
              </p:cNvSpPr>
              <p:nvPr/>
            </p:nvSpPr>
            <p:spPr bwMode="gray">
              <a:xfrm>
                <a:off x="114605" y="3372590"/>
                <a:ext cx="281860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3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36" name="Rectangle 51"/>
            <p:cNvSpPr>
              <a:spLocks noChangeArrowheads="1"/>
            </p:cNvSpPr>
            <p:nvPr/>
          </p:nvSpPr>
          <p:spPr bwMode="gray">
            <a:xfrm>
              <a:off x="128719" y="2446099"/>
              <a:ext cx="2763334" cy="1349722"/>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Specialized consulting firm</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Top security clearance</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Word of mouth only</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37" name="Text Box 23"/>
            <p:cNvSpPr txBox="1">
              <a:spLocks noChangeArrowheads="1"/>
            </p:cNvSpPr>
            <p:nvPr/>
          </p:nvSpPr>
          <p:spPr bwMode="auto">
            <a:xfrm>
              <a:off x="674664" y="1629442"/>
              <a:ext cx="1401364"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Owner</a:t>
              </a:r>
              <a:endParaRPr lang="en-US" sz="2000" dirty="0">
                <a:solidFill>
                  <a:schemeClr val="bg1"/>
                </a:solidFill>
              </a:endParaRPr>
            </a:p>
          </p:txBody>
        </p:sp>
      </p:grpSp>
      <p:grpSp>
        <p:nvGrpSpPr>
          <p:cNvPr id="40" name="Group 35"/>
          <p:cNvGrpSpPr>
            <a:grpSpLocks/>
          </p:cNvGrpSpPr>
          <p:nvPr/>
        </p:nvGrpSpPr>
        <p:grpSpPr bwMode="auto">
          <a:xfrm>
            <a:off x="514350" y="4802188"/>
            <a:ext cx="8126413" cy="2035175"/>
            <a:chOff x="514530" y="4802168"/>
            <a:chExt cx="8125737" cy="2034572"/>
          </a:xfrm>
        </p:grpSpPr>
        <p:grpSp>
          <p:nvGrpSpPr>
            <p:cNvPr id="41" name="Group 42"/>
            <p:cNvGrpSpPr>
              <a:grpSpLocks/>
            </p:cNvGrpSpPr>
            <p:nvPr/>
          </p:nvGrpSpPr>
          <p:grpSpPr bwMode="auto">
            <a:xfrm>
              <a:off x="514530" y="4802168"/>
              <a:ext cx="8125737" cy="1877797"/>
              <a:chOff x="567001" y="1221756"/>
              <a:chExt cx="7781352" cy="1877797"/>
            </a:xfrm>
          </p:grpSpPr>
          <p:sp>
            <p:nvSpPr>
              <p:cNvPr id="44"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45"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42" name="Text Box 49"/>
            <p:cNvSpPr txBox="1">
              <a:spLocks noChangeArrowheads="1"/>
            </p:cNvSpPr>
            <p:nvPr/>
          </p:nvSpPr>
          <p:spPr bwMode="auto">
            <a:xfrm>
              <a:off x="906610" y="4937066"/>
              <a:ext cx="413350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smtClean="0">
                  <a:solidFill>
                    <a:schemeClr val="bg1"/>
                  </a:solidFill>
                </a:rPr>
                <a:t>Business </a:t>
              </a:r>
              <a:r>
                <a:rPr lang="cs-CZ" sz="2000" dirty="0" err="1" smtClean="0">
                  <a:solidFill>
                    <a:schemeClr val="bg1"/>
                  </a:solidFill>
                </a:rPr>
                <a:t>Benefits</a:t>
              </a:r>
              <a:endParaRPr lang="en-US" sz="2000" dirty="0">
                <a:solidFill>
                  <a:schemeClr val="bg1"/>
                </a:solidFill>
              </a:endParaRPr>
            </a:p>
          </p:txBody>
        </p:sp>
        <p:sp>
          <p:nvSpPr>
            <p:cNvPr id="43" name="Rectangle 54"/>
            <p:cNvSpPr>
              <a:spLocks noChangeArrowheads="1"/>
            </p:cNvSpPr>
            <p:nvPr/>
          </p:nvSpPr>
          <p:spPr bwMode="gray">
            <a:xfrm>
              <a:off x="563517"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Work load evenly distributed between employees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Callers always get an expert</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Top gun reputation is maintained</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grpSp>
      <p:grpSp>
        <p:nvGrpSpPr>
          <p:cNvPr id="46" name="Group 34"/>
          <p:cNvGrpSpPr>
            <a:grpSpLocks/>
          </p:cNvGrpSpPr>
          <p:nvPr/>
        </p:nvGrpSpPr>
        <p:grpSpPr bwMode="auto">
          <a:xfrm>
            <a:off x="5964238" y="1223963"/>
            <a:ext cx="2946400" cy="3349625"/>
            <a:chOff x="5964459" y="1224724"/>
            <a:chExt cx="2946768" cy="3348842"/>
          </a:xfrm>
        </p:grpSpPr>
        <p:grpSp>
          <p:nvGrpSpPr>
            <p:cNvPr id="47" name="Group 48"/>
            <p:cNvGrpSpPr>
              <a:grpSpLocks/>
            </p:cNvGrpSpPr>
            <p:nvPr/>
          </p:nvGrpSpPr>
          <p:grpSpPr bwMode="auto">
            <a:xfrm>
              <a:off x="6093317" y="1224724"/>
              <a:ext cx="2817910" cy="3348842"/>
              <a:chOff x="115295" y="3372590"/>
              <a:chExt cx="2817910" cy="3348842"/>
            </a:xfrm>
          </p:grpSpPr>
          <p:sp>
            <p:nvSpPr>
              <p:cNvPr id="81" name="AutoShape 38"/>
              <p:cNvSpPr>
                <a:spLocks noChangeArrowheads="1"/>
              </p:cNvSpPr>
              <p:nvPr/>
            </p:nvSpPr>
            <p:spPr bwMode="gray">
              <a:xfrm>
                <a:off x="115040" y="3372590"/>
                <a:ext cx="2818165"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2"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48" name="Text Box 46"/>
            <p:cNvSpPr txBox="1">
              <a:spLocks noChangeArrowheads="1"/>
            </p:cNvSpPr>
            <p:nvPr/>
          </p:nvSpPr>
          <p:spPr bwMode="auto">
            <a:xfrm>
              <a:off x="6197851" y="1570718"/>
              <a:ext cx="2000499"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Solution</a:t>
              </a:r>
              <a:endParaRPr lang="en-US" sz="2000" dirty="0">
                <a:solidFill>
                  <a:schemeClr val="bg1"/>
                </a:solidFill>
              </a:endParaRPr>
            </a:p>
          </p:txBody>
        </p:sp>
        <p:sp>
          <p:nvSpPr>
            <p:cNvPr id="49" name="Rectangle 53"/>
            <p:cNvSpPr>
              <a:spLocks noChangeArrowheads="1"/>
            </p:cNvSpPr>
            <p:nvPr/>
          </p:nvSpPr>
          <p:spPr bwMode="gray">
            <a:xfrm>
              <a:off x="5964459" y="2446098"/>
              <a:ext cx="2871195" cy="1828187"/>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Calls cycle through an assigned list</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Notes the last user to answer a call, and then rings the next user on the list</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80"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2687" y="1476088"/>
              <a:ext cx="852442" cy="852443"/>
            </a:xfrm>
            <a:prstGeom prst="rect">
              <a:avLst/>
            </a:prstGeom>
            <a:noFill/>
            <a:ln w="9525">
              <a:noFill/>
              <a:miter lim="800000"/>
              <a:headEnd/>
              <a:tailEnd/>
            </a:ln>
          </p:spPr>
        </p:pic>
      </p:grpSp>
      <p:grpSp>
        <p:nvGrpSpPr>
          <p:cNvPr id="83" name="Group 82"/>
          <p:cNvGrpSpPr>
            <a:grpSpLocks/>
          </p:cNvGrpSpPr>
          <p:nvPr/>
        </p:nvGrpSpPr>
        <p:grpSpPr bwMode="auto">
          <a:xfrm>
            <a:off x="3138488" y="1223963"/>
            <a:ext cx="2868612" cy="3367087"/>
            <a:chOff x="3138342" y="1224724"/>
            <a:chExt cx="2869178" cy="3366678"/>
          </a:xfrm>
        </p:grpSpPr>
        <p:grpSp>
          <p:nvGrpSpPr>
            <p:cNvPr id="84" name="Group 33"/>
            <p:cNvGrpSpPr>
              <a:grpSpLocks/>
            </p:cNvGrpSpPr>
            <p:nvPr/>
          </p:nvGrpSpPr>
          <p:grpSpPr bwMode="auto">
            <a:xfrm>
              <a:off x="3138342" y="1224724"/>
              <a:ext cx="2869178" cy="3366678"/>
              <a:chOff x="3138342" y="1224724"/>
              <a:chExt cx="2869178" cy="3366678"/>
            </a:xfrm>
          </p:grpSpPr>
          <p:grpSp>
            <p:nvGrpSpPr>
              <p:cNvPr id="89" name="Group 45"/>
              <p:cNvGrpSpPr>
                <a:grpSpLocks/>
              </p:cNvGrpSpPr>
              <p:nvPr/>
            </p:nvGrpSpPr>
            <p:grpSpPr bwMode="auto">
              <a:xfrm>
                <a:off x="3138342" y="1224724"/>
                <a:ext cx="2817910" cy="3348842"/>
                <a:chOff x="115295" y="3372590"/>
                <a:chExt cx="2817910" cy="3348842"/>
              </a:xfrm>
            </p:grpSpPr>
            <p:sp>
              <p:nvSpPr>
                <p:cNvPr id="92" name="AutoShape 38"/>
                <p:cNvSpPr>
                  <a:spLocks noChangeArrowheads="1"/>
                </p:cNvSpPr>
                <p:nvPr/>
              </p:nvSpPr>
              <p:spPr bwMode="gray">
                <a:xfrm>
                  <a:off x="115295" y="3372590"/>
                  <a:ext cx="2818368" cy="3349218"/>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3"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90" name="Text Box 36"/>
              <p:cNvSpPr txBox="1">
                <a:spLocks noChangeArrowheads="1"/>
              </p:cNvSpPr>
              <p:nvPr/>
            </p:nvSpPr>
            <p:spPr bwMode="auto">
              <a:xfrm>
                <a:off x="3621037" y="1629487"/>
                <a:ext cx="1537003" cy="307740"/>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t>The</a:t>
                </a:r>
                <a:r>
                  <a:rPr lang="cs-CZ" sz="2000" dirty="0" smtClean="0"/>
                  <a:t> </a:t>
                </a:r>
                <a:r>
                  <a:rPr lang="cs-CZ" sz="2000" dirty="0" err="1" smtClean="0"/>
                  <a:t>Staff</a:t>
                </a:r>
                <a:endParaRPr lang="en-US" sz="2000" dirty="0">
                  <a:solidFill>
                    <a:schemeClr val="bg1"/>
                  </a:solidFill>
                </a:endParaRPr>
              </a:p>
            </p:txBody>
          </p:sp>
          <p:sp>
            <p:nvSpPr>
              <p:cNvPr id="91" name="Rectangle 52"/>
              <p:cNvSpPr>
                <a:spLocks noChangeArrowheads="1"/>
              </p:cNvSpPr>
              <p:nvPr/>
            </p:nvSpPr>
            <p:spPr bwMode="gray">
              <a:xfrm>
                <a:off x="3146292" y="2446099"/>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8 employees</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Often out in field</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Top 5 technicians expected to answer calls when in office</a:t>
                </a:r>
              </a:p>
              <a:p>
                <a:pPr marL="290513" lvl="1" indent="-168275" eaLnBrk="0" hangingPunct="0">
                  <a:lnSpc>
                    <a:spcPct val="95000"/>
                  </a:lnSpc>
                  <a:spcBef>
                    <a:spcPct val="10000"/>
                  </a:spcBef>
                  <a:spcAft>
                    <a:spcPct val="10000"/>
                  </a:spcAft>
                  <a:buClr>
                    <a:schemeClr val="bg2"/>
                  </a:buClr>
                  <a:buSzPct val="85000"/>
                  <a:buFontTx/>
                  <a:buChar char="•"/>
                </a:pPr>
                <a:endParaRPr lang="en-US" sz="1600"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grpSp>
          <p:nvGrpSpPr>
            <p:cNvPr id="85" name="Group 38"/>
            <p:cNvGrpSpPr>
              <a:grpSpLocks/>
            </p:cNvGrpSpPr>
            <p:nvPr/>
          </p:nvGrpSpPr>
          <p:grpSpPr bwMode="auto">
            <a:xfrm>
              <a:off x="4853653" y="1456329"/>
              <a:ext cx="1100580" cy="1106117"/>
              <a:chOff x="281653" y="4614199"/>
              <a:chExt cx="1566862" cy="1641475"/>
            </a:xfrm>
          </p:grpSpPr>
          <p:pic>
            <p:nvPicPr>
              <p:cNvPr id="86" name="Picture 23" descr="j0431640"/>
              <p:cNvPicPr>
                <a:picLocks noChangeAspect="1" noChangeArrowheads="1"/>
              </p:cNvPicPr>
              <p:nvPr/>
            </p:nvPicPr>
            <p:blipFill>
              <a:blip r:embed="rId4" cstate="print"/>
              <a:srcRect/>
              <a:stretch>
                <a:fillRect/>
              </a:stretch>
            </p:blipFill>
            <p:spPr bwMode="auto">
              <a:xfrm>
                <a:off x="281653" y="4614199"/>
                <a:ext cx="1219200" cy="1219200"/>
              </a:xfrm>
              <a:prstGeom prst="rect">
                <a:avLst/>
              </a:prstGeom>
              <a:noFill/>
              <a:ln w="9525">
                <a:noFill/>
                <a:miter lim="800000"/>
                <a:headEnd/>
                <a:tailEnd/>
              </a:ln>
            </p:spPr>
          </p:pic>
          <p:pic>
            <p:nvPicPr>
              <p:cNvPr id="87" name="Picture 24" descr="j0431640"/>
              <p:cNvPicPr>
                <a:picLocks noChangeAspect="1" noChangeArrowheads="1"/>
              </p:cNvPicPr>
              <p:nvPr/>
            </p:nvPicPr>
            <p:blipFill>
              <a:blip r:embed="rId4" cstate="print"/>
              <a:srcRect/>
              <a:stretch>
                <a:fillRect/>
              </a:stretch>
            </p:blipFill>
            <p:spPr bwMode="auto">
              <a:xfrm>
                <a:off x="434053" y="4766599"/>
                <a:ext cx="1219200" cy="1219200"/>
              </a:xfrm>
              <a:prstGeom prst="rect">
                <a:avLst/>
              </a:prstGeom>
              <a:noFill/>
              <a:ln w="9525">
                <a:noFill/>
                <a:miter lim="800000"/>
                <a:headEnd/>
                <a:tailEnd/>
              </a:ln>
            </p:spPr>
          </p:pic>
          <p:pic>
            <p:nvPicPr>
              <p:cNvPr id="88" name="Picture 25" descr="j0431640"/>
              <p:cNvPicPr>
                <a:picLocks noChangeAspect="1" noChangeArrowheads="1"/>
              </p:cNvPicPr>
              <p:nvPr/>
            </p:nvPicPr>
            <p:blipFill>
              <a:blip r:embed="rId4" cstate="print"/>
              <a:srcRect/>
              <a:stretch>
                <a:fillRect/>
              </a:stretch>
            </p:blipFill>
            <p:spPr bwMode="auto">
              <a:xfrm>
                <a:off x="629315" y="5036474"/>
                <a:ext cx="1219200" cy="1219200"/>
              </a:xfrm>
              <a:prstGeom prst="rect">
                <a:avLst/>
              </a:prstGeom>
              <a:noFill/>
              <a:ln w="9525">
                <a:noFill/>
                <a:miter lim="800000"/>
                <a:headEnd/>
                <a:tailEnd/>
              </a:ln>
            </p:spPr>
          </p:pic>
        </p:grpSp>
      </p:grpSp>
    </p:spTree>
    <p:extLst>
      <p:ext uri="{BB962C8B-B14F-4D97-AF65-F5344CB8AC3E}">
        <p14:creationId xmlns:p14="http://schemas.microsoft.com/office/powerpoint/2010/main" val="275312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sz="3200" b="1" dirty="0"/>
              <a:t>Hunt Group Policy: Circular</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r>
              <a:rPr lang="cs-CZ" sz="2000" dirty="0" smtClean="0">
                <a:solidFill>
                  <a:srgbClr val="000000"/>
                </a:solidFill>
                <a:latin typeface="Tele-GroteskNor" pitchFamily="2" charset="0"/>
              </a:rPr>
              <a:t>“</a:t>
            </a:r>
            <a:r>
              <a:rPr lang="en-US" sz="2000" dirty="0">
                <a:solidFill>
                  <a:srgbClr val="000000"/>
                </a:solidFill>
                <a:latin typeface="Tele-GroteskNor" pitchFamily="2" charset="0"/>
              </a:rPr>
              <a:t>The system notes the last user to answer a call, and then rings the next user on the list</a:t>
            </a:r>
            <a:r>
              <a:rPr lang="cs-CZ" sz="2000" dirty="0" smtClean="0">
                <a:solidFill>
                  <a:srgbClr val="000000"/>
                </a:solidFill>
                <a:latin typeface="Tele-GroteskNor" pitchFamily="2" charset="0"/>
              </a:rPr>
              <a:t>”</a:t>
            </a:r>
            <a:endParaRPr lang="cs-CZ" sz="2000" dirty="0">
              <a:solidFill>
                <a:srgbClr val="000000"/>
              </a:solidFill>
              <a:latin typeface="Tele-GroteskNor" pitchFamily="2" charset="0"/>
            </a:endParaRPr>
          </a:p>
          <a:p>
            <a:endParaRPr lang="cs-CZ" dirty="0"/>
          </a:p>
        </p:txBody>
      </p:sp>
      <p:grpSp>
        <p:nvGrpSpPr>
          <p:cNvPr id="29" name="Group 28"/>
          <p:cNvGrpSpPr>
            <a:grpSpLocks/>
          </p:cNvGrpSpPr>
          <p:nvPr/>
        </p:nvGrpSpPr>
        <p:grpSpPr bwMode="auto">
          <a:xfrm>
            <a:off x="3430588" y="1810384"/>
            <a:ext cx="3044825" cy="699691"/>
            <a:chOff x="4950869" y="2468489"/>
            <a:chExt cx="3044813" cy="699441"/>
          </a:xfrm>
        </p:grpSpPr>
        <p:pic>
          <p:nvPicPr>
            <p:cNvPr id="30" name="Picture 2" descr="http://yearingear.com/old-telephone-icon.jpg"/>
            <p:cNvPicPr>
              <a:picLocks noChangeAspect="1" noChangeArrowheads="1"/>
            </p:cNvPicPr>
            <p:nvPr/>
          </p:nvPicPr>
          <p:blipFill>
            <a:blip r:embed="rId3" cstate="print"/>
            <a:srcRect/>
            <a:stretch>
              <a:fillRect/>
            </a:stretch>
          </p:blipFill>
          <p:spPr bwMode="auto">
            <a:xfrm>
              <a:off x="4950869" y="2468489"/>
              <a:ext cx="865151" cy="628780"/>
            </a:xfrm>
            <a:prstGeom prst="rect">
              <a:avLst/>
            </a:prstGeom>
            <a:noFill/>
            <a:ln w="9525">
              <a:noFill/>
              <a:miter lim="800000"/>
              <a:headEnd/>
              <a:tailEnd/>
            </a:ln>
          </p:spPr>
        </p:pic>
        <p:sp>
          <p:nvSpPr>
            <p:cNvPr id="31" name="TextBox 32"/>
            <p:cNvSpPr txBox="1">
              <a:spLocks noChangeArrowheads="1"/>
            </p:cNvSpPr>
            <p:nvPr/>
          </p:nvSpPr>
          <p:spPr bwMode="auto">
            <a:xfrm>
              <a:off x="5908128" y="2552597"/>
              <a:ext cx="2087554" cy="615333"/>
            </a:xfrm>
            <a:prstGeom prst="rect">
              <a:avLst/>
            </a:prstGeom>
            <a:noFill/>
            <a:ln w="9525">
              <a:noFill/>
              <a:miter lim="800000"/>
              <a:headEnd/>
              <a:tailEnd/>
            </a:ln>
          </p:spPr>
          <p:txBody>
            <a:bodyPr>
              <a:spAutoFit/>
            </a:bodyPr>
            <a:lstStyle/>
            <a:p>
              <a:pPr marL="342900" indent="-342900"/>
              <a:r>
                <a:rPr lang="cs-CZ" sz="1600" dirty="0">
                  <a:solidFill>
                    <a:schemeClr val="tx1"/>
                  </a:solidFill>
                </a:rPr>
                <a:t>Dave just </a:t>
              </a:r>
              <a:r>
                <a:rPr lang="cs-CZ" sz="1600" dirty="0" err="1">
                  <a:solidFill>
                    <a:schemeClr val="tx1"/>
                  </a:solidFill>
                </a:rPr>
                <a:t>hung</a:t>
              </a:r>
              <a:r>
                <a:rPr lang="cs-CZ" sz="1600" dirty="0">
                  <a:solidFill>
                    <a:schemeClr val="tx1"/>
                  </a:solidFill>
                </a:rPr>
                <a:t> up</a:t>
              </a:r>
            </a:p>
            <a:p>
              <a:pPr marL="342900" indent="-342900">
                <a:buFontTx/>
                <a:buAutoNum type="arabicPeriod"/>
              </a:pPr>
              <a:endParaRPr lang="en-US" sz="1600" dirty="0">
                <a:solidFill>
                  <a:schemeClr val="tx1"/>
                </a:solidFill>
              </a:endParaRPr>
            </a:p>
          </p:txBody>
        </p:sp>
      </p:grpSp>
      <p:grpSp>
        <p:nvGrpSpPr>
          <p:cNvPr id="32" name="Group 31"/>
          <p:cNvGrpSpPr>
            <a:grpSpLocks/>
          </p:cNvGrpSpPr>
          <p:nvPr/>
        </p:nvGrpSpPr>
        <p:grpSpPr bwMode="auto">
          <a:xfrm>
            <a:off x="3430588" y="2610485"/>
            <a:ext cx="4235450" cy="885825"/>
            <a:chOff x="4950869" y="3269117"/>
            <a:chExt cx="3937949" cy="886280"/>
          </a:xfrm>
        </p:grpSpPr>
        <p:pic>
          <p:nvPicPr>
            <p:cNvPr id="33"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950869" y="3269117"/>
              <a:ext cx="768599" cy="886280"/>
            </a:xfrm>
            <a:prstGeom prst="rect">
              <a:avLst/>
            </a:prstGeom>
            <a:noFill/>
            <a:ln w="9525">
              <a:noFill/>
              <a:miter lim="800000"/>
              <a:headEnd/>
              <a:tailEnd/>
            </a:ln>
          </p:spPr>
        </p:pic>
        <p:sp>
          <p:nvSpPr>
            <p:cNvPr id="50" name="TextBox 34"/>
            <p:cNvSpPr txBox="1">
              <a:spLocks noChangeArrowheads="1"/>
            </p:cNvSpPr>
            <p:nvPr/>
          </p:nvSpPr>
          <p:spPr bwMode="auto">
            <a:xfrm>
              <a:off x="5907312" y="3532777"/>
              <a:ext cx="2981506" cy="615869"/>
            </a:xfrm>
            <a:prstGeom prst="rect">
              <a:avLst/>
            </a:prstGeom>
            <a:noFill/>
            <a:ln w="9525">
              <a:noFill/>
              <a:miter lim="800000"/>
              <a:headEnd/>
              <a:tailEnd/>
            </a:ln>
          </p:spPr>
          <p:txBody>
            <a:bodyPr>
              <a:spAutoFit/>
            </a:bodyPr>
            <a:lstStyle/>
            <a:p>
              <a:pPr marL="342900" indent="-342900"/>
              <a:r>
                <a:rPr lang="en-US" sz="1600" dirty="0">
                  <a:solidFill>
                    <a:schemeClr val="tx1"/>
                  </a:solidFill>
                </a:rPr>
                <a:t>Peter’s phone will ring next</a:t>
              </a:r>
            </a:p>
            <a:p>
              <a:pPr marL="342900" indent="-342900">
                <a:buFontTx/>
                <a:buAutoNum type="arabicPeriod"/>
              </a:pPr>
              <a:endParaRPr lang="en-US" sz="1600" dirty="0">
                <a:solidFill>
                  <a:schemeClr val="tx1"/>
                </a:solidFill>
              </a:endParaRPr>
            </a:p>
          </p:txBody>
        </p:sp>
      </p:grpSp>
      <p:grpSp>
        <p:nvGrpSpPr>
          <p:cNvPr id="51" name="Group 50"/>
          <p:cNvGrpSpPr>
            <a:grpSpLocks/>
          </p:cNvGrpSpPr>
          <p:nvPr/>
        </p:nvGrpSpPr>
        <p:grpSpPr bwMode="auto">
          <a:xfrm>
            <a:off x="3430588" y="3672523"/>
            <a:ext cx="3497262" cy="630237"/>
            <a:chOff x="4950869" y="4330994"/>
            <a:chExt cx="3044813" cy="630517"/>
          </a:xfrm>
        </p:grpSpPr>
        <p:pic>
          <p:nvPicPr>
            <p:cNvPr id="52" name="Picture 2" descr="http://yearingear.com/old-telephone-icon.jpg"/>
            <p:cNvPicPr>
              <a:picLocks noChangeAspect="1" noChangeArrowheads="1"/>
            </p:cNvPicPr>
            <p:nvPr/>
          </p:nvPicPr>
          <p:blipFill>
            <a:blip r:embed="rId3" cstate="print"/>
            <a:srcRect/>
            <a:stretch>
              <a:fillRect/>
            </a:stretch>
          </p:blipFill>
          <p:spPr bwMode="auto">
            <a:xfrm>
              <a:off x="4950869" y="4332731"/>
              <a:ext cx="865151" cy="628780"/>
            </a:xfrm>
            <a:prstGeom prst="rect">
              <a:avLst/>
            </a:prstGeom>
            <a:noFill/>
            <a:ln w="9525">
              <a:noFill/>
              <a:miter lim="800000"/>
              <a:headEnd/>
              <a:tailEnd/>
            </a:ln>
          </p:spPr>
        </p:pic>
        <p:sp>
          <p:nvSpPr>
            <p:cNvPr id="53" name="TextBox 38"/>
            <p:cNvSpPr txBox="1">
              <a:spLocks noChangeArrowheads="1"/>
            </p:cNvSpPr>
            <p:nvPr/>
          </p:nvSpPr>
          <p:spPr bwMode="auto">
            <a:xfrm>
              <a:off x="5908679" y="4330994"/>
              <a:ext cx="2087003" cy="615826"/>
            </a:xfrm>
            <a:prstGeom prst="rect">
              <a:avLst/>
            </a:prstGeom>
            <a:noFill/>
            <a:ln w="9525">
              <a:noFill/>
              <a:miter lim="800000"/>
              <a:headEnd/>
              <a:tailEnd/>
            </a:ln>
          </p:spPr>
          <p:txBody>
            <a:bodyPr>
              <a:spAutoFit/>
            </a:bodyPr>
            <a:lstStyle/>
            <a:p>
              <a:pPr marL="342900" indent="-342900"/>
              <a:r>
                <a:rPr lang="cs-CZ" sz="1600" dirty="0" err="1">
                  <a:solidFill>
                    <a:schemeClr val="tx1"/>
                  </a:solidFill>
                </a:rPr>
                <a:t>Followed</a:t>
              </a:r>
              <a:r>
                <a:rPr lang="cs-CZ" sz="1600" dirty="0">
                  <a:solidFill>
                    <a:schemeClr val="tx1"/>
                  </a:solidFill>
                </a:rPr>
                <a:t> by John</a:t>
              </a:r>
            </a:p>
            <a:p>
              <a:pPr marL="342900" indent="-342900">
                <a:buFontTx/>
                <a:buAutoNum type="arabicPeriod"/>
              </a:pPr>
              <a:endParaRPr lang="en-US" sz="1600" dirty="0">
                <a:solidFill>
                  <a:schemeClr val="tx1"/>
                </a:solidFill>
              </a:endParaRPr>
            </a:p>
          </p:txBody>
        </p:sp>
      </p:grpSp>
      <p:grpSp>
        <p:nvGrpSpPr>
          <p:cNvPr id="54" name="Group 53"/>
          <p:cNvGrpSpPr>
            <a:grpSpLocks/>
          </p:cNvGrpSpPr>
          <p:nvPr/>
        </p:nvGrpSpPr>
        <p:grpSpPr bwMode="auto">
          <a:xfrm>
            <a:off x="3430588" y="4526598"/>
            <a:ext cx="3044825" cy="641350"/>
            <a:chOff x="4950869" y="5185149"/>
            <a:chExt cx="3044813" cy="641144"/>
          </a:xfrm>
        </p:grpSpPr>
        <p:pic>
          <p:nvPicPr>
            <p:cNvPr id="55" name="Picture 2" descr="http://yearingear.com/old-telephone-icon.jpg"/>
            <p:cNvPicPr>
              <a:picLocks noChangeAspect="1" noChangeArrowheads="1"/>
            </p:cNvPicPr>
            <p:nvPr/>
          </p:nvPicPr>
          <p:blipFill>
            <a:blip r:embed="rId3" cstate="print"/>
            <a:srcRect/>
            <a:stretch>
              <a:fillRect/>
            </a:stretch>
          </p:blipFill>
          <p:spPr bwMode="auto">
            <a:xfrm>
              <a:off x="4950869" y="5197513"/>
              <a:ext cx="865151" cy="628780"/>
            </a:xfrm>
            <a:prstGeom prst="rect">
              <a:avLst/>
            </a:prstGeom>
            <a:noFill/>
            <a:ln w="9525">
              <a:noFill/>
              <a:miter lim="800000"/>
              <a:headEnd/>
              <a:tailEnd/>
            </a:ln>
          </p:spPr>
        </p:pic>
        <p:sp>
          <p:nvSpPr>
            <p:cNvPr id="56" name="TextBox 39"/>
            <p:cNvSpPr txBox="1">
              <a:spLocks noChangeArrowheads="1"/>
            </p:cNvSpPr>
            <p:nvPr/>
          </p:nvSpPr>
          <p:spPr bwMode="auto">
            <a:xfrm>
              <a:off x="5908128" y="5185149"/>
              <a:ext cx="2087554" cy="615355"/>
            </a:xfrm>
            <a:prstGeom prst="rect">
              <a:avLst/>
            </a:prstGeom>
            <a:noFill/>
            <a:ln w="9525">
              <a:noFill/>
              <a:miter lim="800000"/>
              <a:headEnd/>
              <a:tailEnd/>
            </a:ln>
          </p:spPr>
          <p:txBody>
            <a:bodyPr>
              <a:spAutoFit/>
            </a:bodyPr>
            <a:lstStyle/>
            <a:p>
              <a:pPr marL="342900" indent="-342900"/>
              <a:r>
                <a:rPr lang="cs-CZ" sz="1600" dirty="0" err="1">
                  <a:solidFill>
                    <a:schemeClr val="tx1"/>
                  </a:solidFill>
                </a:rPr>
                <a:t>Followed</a:t>
              </a:r>
              <a:r>
                <a:rPr lang="cs-CZ" sz="1600" dirty="0">
                  <a:solidFill>
                    <a:schemeClr val="tx1"/>
                  </a:solidFill>
                </a:rPr>
                <a:t> by </a:t>
              </a:r>
              <a:r>
                <a:rPr lang="cs-CZ" sz="1600" dirty="0" err="1">
                  <a:solidFill>
                    <a:schemeClr val="tx1"/>
                  </a:solidFill>
                </a:rPr>
                <a:t>Steve</a:t>
              </a:r>
              <a:endParaRPr lang="cs-CZ" sz="1600" dirty="0">
                <a:solidFill>
                  <a:schemeClr val="tx1"/>
                </a:solidFill>
              </a:endParaRPr>
            </a:p>
            <a:p>
              <a:pPr marL="342900" indent="-342900">
                <a:buFontTx/>
                <a:buAutoNum type="arabicPeriod"/>
              </a:pPr>
              <a:endParaRPr lang="en-US" sz="1600" dirty="0">
                <a:solidFill>
                  <a:schemeClr val="tx1"/>
                </a:solidFill>
              </a:endParaRPr>
            </a:p>
          </p:txBody>
        </p:sp>
      </p:grpSp>
      <p:grpSp>
        <p:nvGrpSpPr>
          <p:cNvPr id="57" name="Group 23"/>
          <p:cNvGrpSpPr>
            <a:grpSpLocks/>
          </p:cNvGrpSpPr>
          <p:nvPr/>
        </p:nvGrpSpPr>
        <p:grpSpPr bwMode="auto">
          <a:xfrm>
            <a:off x="300799" y="672942"/>
            <a:ext cx="7253287" cy="3317875"/>
            <a:chOff x="275341" y="1335975"/>
            <a:chExt cx="7252510" cy="3319353"/>
          </a:xfrm>
        </p:grpSpPr>
        <p:sp>
          <p:nvSpPr>
            <p:cNvPr id="58" name="TextBox 28"/>
            <p:cNvSpPr txBox="1">
              <a:spLocks noChangeArrowheads="1"/>
            </p:cNvSpPr>
            <p:nvPr/>
          </p:nvSpPr>
          <p:spPr bwMode="auto">
            <a:xfrm>
              <a:off x="275341" y="1335975"/>
              <a:ext cx="7252510" cy="323309"/>
            </a:xfrm>
            <a:prstGeom prst="rect">
              <a:avLst/>
            </a:prstGeom>
            <a:noFill/>
            <a:ln w="9525">
              <a:noFill/>
              <a:miter lim="800000"/>
              <a:headEnd/>
              <a:tailEnd/>
            </a:ln>
          </p:spPr>
          <p:txBody>
            <a:bodyPr>
              <a:spAutoFit/>
            </a:bodyPr>
            <a:lstStyle/>
            <a:p>
              <a:r>
                <a:rPr lang="en-US" b="1" dirty="0" smtClean="0"/>
                <a:t>“</a:t>
              </a:r>
              <a:endParaRPr lang="en-US" dirty="0">
                <a:solidFill>
                  <a:schemeClr val="tx1"/>
                </a:solidFill>
              </a:endParaRPr>
            </a:p>
          </p:txBody>
        </p:sp>
        <p:pic>
          <p:nvPicPr>
            <p:cNvPr id="59" name="Picture 2" descr="http://www.storagemarketingstrategies.com/wp-content/uploads/2010/08/Phone_Icon_by_cemagraphics.png"/>
            <p:cNvPicPr>
              <a:picLocks noChangeAspect="1" noChangeArrowheads="1"/>
            </p:cNvPicPr>
            <p:nvPr/>
          </p:nvPicPr>
          <p:blipFill>
            <a:blip r:embed="rId5" cstate="print"/>
            <a:srcRect/>
            <a:stretch>
              <a:fillRect/>
            </a:stretch>
          </p:blipFill>
          <p:spPr bwMode="auto">
            <a:xfrm>
              <a:off x="362580" y="3598338"/>
              <a:ext cx="1258555" cy="1056990"/>
            </a:xfrm>
            <a:prstGeom prst="rect">
              <a:avLst/>
            </a:prstGeom>
            <a:noFill/>
            <a:ln w="9525">
              <a:noFill/>
              <a:miter lim="800000"/>
              <a:headEnd/>
              <a:tailEnd/>
            </a:ln>
          </p:spPr>
        </p:pic>
      </p:grpSp>
      <p:grpSp>
        <p:nvGrpSpPr>
          <p:cNvPr id="60" name="Group 24"/>
          <p:cNvGrpSpPr>
            <a:grpSpLocks/>
          </p:cNvGrpSpPr>
          <p:nvPr/>
        </p:nvGrpSpPr>
        <p:grpSpPr bwMode="auto">
          <a:xfrm>
            <a:off x="1531938" y="2021523"/>
            <a:ext cx="1758950" cy="3008312"/>
            <a:chOff x="2743167" y="2721938"/>
            <a:chExt cx="1759710" cy="3009015"/>
          </a:xfrm>
        </p:grpSpPr>
        <p:cxnSp>
          <p:nvCxnSpPr>
            <p:cNvPr id="61" name="Straight Arrow Connector 60"/>
            <p:cNvCxnSpPr/>
            <p:nvPr/>
          </p:nvCxnSpPr>
          <p:spPr>
            <a:xfrm flipV="1">
              <a:off x="2743167" y="4262173"/>
              <a:ext cx="773446"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2" name="Group 52"/>
            <p:cNvGrpSpPr>
              <a:grpSpLocks/>
            </p:cNvGrpSpPr>
            <p:nvPr/>
          </p:nvGrpSpPr>
          <p:grpSpPr bwMode="auto">
            <a:xfrm>
              <a:off x="3629235" y="2721938"/>
              <a:ext cx="873642" cy="3009015"/>
              <a:chOff x="3629235" y="2721938"/>
              <a:chExt cx="873642" cy="3009015"/>
            </a:xfrm>
          </p:grpSpPr>
          <p:sp>
            <p:nvSpPr>
              <p:cNvPr id="63" name="Oval 62"/>
              <p:cNvSpPr/>
              <p:nvPr/>
            </p:nvSpPr>
            <p:spPr>
              <a:xfrm>
                <a:off x="3657962" y="2721938"/>
                <a:ext cx="808386" cy="3009015"/>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hevron 63"/>
              <p:cNvSpPr/>
              <p:nvPr/>
            </p:nvSpPr>
            <p:spPr>
              <a:xfrm rot="5239055">
                <a:off x="4244829" y="3362625"/>
                <a:ext cx="330277" cy="18581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5" name="Chevron 64"/>
              <p:cNvSpPr/>
              <p:nvPr/>
            </p:nvSpPr>
            <p:spPr>
              <a:xfrm rot="15454942">
                <a:off x="3557940" y="4822672"/>
                <a:ext cx="328689" cy="185817"/>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grpSp>
        <p:nvGrpSpPr>
          <p:cNvPr id="73" name="Group 72"/>
          <p:cNvGrpSpPr>
            <a:grpSpLocks/>
          </p:cNvGrpSpPr>
          <p:nvPr/>
        </p:nvGrpSpPr>
        <p:grpSpPr bwMode="auto">
          <a:xfrm>
            <a:off x="6475412" y="4766912"/>
            <a:ext cx="2432051" cy="1648698"/>
            <a:chOff x="5557892" y="2912578"/>
            <a:chExt cx="3417060" cy="2627126"/>
          </a:xfrm>
        </p:grpSpPr>
        <p:grpSp>
          <p:nvGrpSpPr>
            <p:cNvPr id="74" name="Group 26"/>
            <p:cNvGrpSpPr>
              <a:grpSpLocks/>
            </p:cNvGrpSpPr>
            <p:nvPr/>
          </p:nvGrpSpPr>
          <p:grpSpPr bwMode="auto">
            <a:xfrm>
              <a:off x="5557892" y="3711420"/>
              <a:ext cx="3417060" cy="1828284"/>
              <a:chOff x="5323976" y="4859736"/>
              <a:chExt cx="3417060" cy="1828284"/>
            </a:xfrm>
          </p:grpSpPr>
          <p:pic>
            <p:nvPicPr>
              <p:cNvPr id="78" name="Picture 2" descr="http://www.iphoneoverload.com/wp-content/uploads/2009/08/voicemail.jpg"/>
              <p:cNvPicPr>
                <a:picLocks noChangeAspect="1" noChangeArrowheads="1"/>
              </p:cNvPicPr>
              <p:nvPr/>
            </p:nvPicPr>
            <p:blipFill>
              <a:blip r:embed="rId6" cstate="print"/>
              <a:srcRect/>
              <a:stretch>
                <a:fillRect/>
              </a:stretch>
            </p:blipFill>
            <p:spPr bwMode="auto">
              <a:xfrm>
                <a:off x="7374845" y="4859736"/>
                <a:ext cx="1366191" cy="973775"/>
              </a:xfrm>
              <a:prstGeom prst="rect">
                <a:avLst/>
              </a:prstGeom>
              <a:noFill/>
              <a:ln w="9525">
                <a:noFill/>
                <a:miter lim="800000"/>
                <a:headEnd/>
                <a:tailEnd/>
              </a:ln>
            </p:spPr>
          </p:pic>
          <p:sp>
            <p:nvSpPr>
              <p:cNvPr id="79" name="TextBox 40"/>
              <p:cNvSpPr txBox="1">
                <a:spLocks noChangeArrowheads="1"/>
              </p:cNvSpPr>
              <p:nvPr/>
            </p:nvSpPr>
            <p:spPr bwMode="auto">
              <a:xfrm>
                <a:off x="5323976" y="5633599"/>
                <a:ext cx="3414829" cy="1054421"/>
              </a:xfrm>
              <a:prstGeom prst="rect">
                <a:avLst/>
              </a:prstGeom>
              <a:noFill/>
              <a:ln w="9525">
                <a:noFill/>
                <a:miter lim="800000"/>
                <a:headEnd/>
                <a:tailEnd/>
              </a:ln>
            </p:spPr>
            <p:txBody>
              <a:bodyPr wrap="square">
                <a:spAutoFit/>
              </a:bodyPr>
              <a:lstStyle/>
              <a:p>
                <a:pPr marL="342900" indent="-342900" algn="ctr"/>
                <a:r>
                  <a:rPr lang="cs-CZ" sz="1600" dirty="0" err="1" smtClean="0">
                    <a:solidFill>
                      <a:schemeClr val="tx1"/>
                    </a:solidFill>
                  </a:rPr>
                  <a:t>Company</a:t>
                </a:r>
                <a:r>
                  <a:rPr lang="cs-CZ" sz="1600" dirty="0" smtClean="0">
                    <a:solidFill>
                      <a:schemeClr val="tx1"/>
                    </a:solidFill>
                  </a:rPr>
                  <a:t> </a:t>
                </a:r>
                <a:r>
                  <a:rPr lang="cs-CZ" sz="1600" dirty="0" err="1" smtClean="0">
                    <a:solidFill>
                      <a:schemeClr val="tx1"/>
                    </a:solidFill>
                  </a:rPr>
                  <a:t>Voicemail</a:t>
                </a:r>
                <a:endParaRPr lang="en-US" sz="1600" dirty="0">
                  <a:solidFill>
                    <a:schemeClr val="tx1"/>
                  </a:solidFill>
                </a:endParaRPr>
              </a:p>
              <a:p>
                <a:pPr marL="342900" indent="-342900">
                  <a:buFontTx/>
                  <a:buAutoNum type="arabicPeriod"/>
                </a:pPr>
                <a:endParaRPr lang="en-US" sz="2800" dirty="0">
                  <a:solidFill>
                    <a:schemeClr val="tx1"/>
                  </a:solidFill>
                </a:endParaRPr>
              </a:p>
            </p:txBody>
          </p:sp>
        </p:grpSp>
        <p:grpSp>
          <p:nvGrpSpPr>
            <p:cNvPr id="75" name="Group 31"/>
            <p:cNvGrpSpPr>
              <a:grpSpLocks/>
            </p:cNvGrpSpPr>
            <p:nvPr/>
          </p:nvGrpSpPr>
          <p:grpSpPr bwMode="auto">
            <a:xfrm>
              <a:off x="5862230" y="2912578"/>
              <a:ext cx="1790192" cy="1442553"/>
              <a:chOff x="5583776" y="3437248"/>
              <a:chExt cx="2241263" cy="909436"/>
            </a:xfrm>
          </p:grpSpPr>
          <p:sp>
            <p:nvSpPr>
              <p:cNvPr id="76" name="Right Arrow 75"/>
              <p:cNvSpPr/>
              <p:nvPr/>
            </p:nvSpPr>
            <p:spPr>
              <a:xfrm rot="1345483">
                <a:off x="5583776" y="3437248"/>
                <a:ext cx="2241263" cy="9094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TextBox 36"/>
              <p:cNvSpPr txBox="1">
                <a:spLocks noChangeArrowheads="1"/>
              </p:cNvSpPr>
              <p:nvPr/>
            </p:nvSpPr>
            <p:spPr bwMode="auto">
              <a:xfrm rot="1345483">
                <a:off x="5940412" y="3581659"/>
                <a:ext cx="1853187" cy="591313"/>
              </a:xfrm>
              <a:prstGeom prst="rect">
                <a:avLst/>
              </a:prstGeom>
              <a:noFill/>
              <a:ln w="9525">
                <a:noFill/>
                <a:miter lim="800000"/>
                <a:headEnd/>
                <a:tailEnd/>
              </a:ln>
            </p:spPr>
            <p:txBody>
              <a:bodyPr wrap="square">
                <a:spAutoFit/>
              </a:bodyPr>
              <a:lstStyle/>
              <a:p>
                <a:r>
                  <a:rPr lang="cs-CZ" sz="900" dirty="0"/>
                  <a:t>Busy </a:t>
                </a:r>
                <a:r>
                  <a:rPr lang="cs-CZ" sz="900" dirty="0" err="1" smtClean="0"/>
                  <a:t>or</a:t>
                </a:r>
                <a:endParaRPr lang="cs-CZ" sz="900" dirty="0"/>
              </a:p>
              <a:p>
                <a:r>
                  <a:rPr lang="cs-CZ" sz="900" dirty="0"/>
                  <a:t>No </a:t>
                </a:r>
                <a:r>
                  <a:rPr lang="cs-CZ" sz="900" dirty="0" err="1"/>
                  <a:t>Answer</a:t>
                </a:r>
                <a:endParaRPr lang="cs-CZ" sz="900" dirty="0"/>
              </a:p>
            </p:txBody>
          </p:sp>
        </p:grpSp>
      </p:grpSp>
    </p:spTree>
    <p:extLst>
      <p:ext uri="{BB962C8B-B14F-4D97-AF65-F5344CB8AC3E}">
        <p14:creationId xmlns:p14="http://schemas.microsoft.com/office/powerpoint/2010/main" val="98035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Use Case: Hobbes Media, Inc.</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50" name="Group 32"/>
          <p:cNvGrpSpPr>
            <a:grpSpLocks/>
          </p:cNvGrpSpPr>
          <p:nvPr/>
        </p:nvGrpSpPr>
        <p:grpSpPr bwMode="auto">
          <a:xfrm>
            <a:off x="184150" y="1223963"/>
            <a:ext cx="2817813" cy="3349625"/>
            <a:chOff x="183368" y="1224724"/>
            <a:chExt cx="2817910" cy="3348842"/>
          </a:xfrm>
        </p:grpSpPr>
        <p:grpSp>
          <p:nvGrpSpPr>
            <p:cNvPr id="51" name="Group 43"/>
            <p:cNvGrpSpPr>
              <a:grpSpLocks/>
            </p:cNvGrpSpPr>
            <p:nvPr/>
          </p:nvGrpSpPr>
          <p:grpSpPr bwMode="auto">
            <a:xfrm>
              <a:off x="183368" y="1224724"/>
              <a:ext cx="2817910" cy="3348842"/>
              <a:chOff x="115295" y="3372590"/>
              <a:chExt cx="2817910" cy="3348842"/>
            </a:xfrm>
          </p:grpSpPr>
          <p:sp>
            <p:nvSpPr>
              <p:cNvPr id="54"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55"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2" name="Rectangle 51"/>
            <p:cNvSpPr>
              <a:spLocks noChangeArrowheads="1"/>
            </p:cNvSpPr>
            <p:nvPr/>
          </p:nvSpPr>
          <p:spPr bwMode="gray">
            <a:xfrm>
              <a:off x="192516" y="2499263"/>
              <a:ext cx="2586309" cy="968331"/>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National firm with sensitive PR needs</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Dedicated PR teams handle outside inquiries</a:t>
              </a:r>
            </a:p>
          </p:txBody>
        </p:sp>
        <p:sp>
          <p:nvSpPr>
            <p:cNvPr id="53" name="Text Box 23"/>
            <p:cNvSpPr txBox="1">
              <a:spLocks noChangeArrowheads="1"/>
            </p:cNvSpPr>
            <p:nvPr/>
          </p:nvSpPr>
          <p:spPr bwMode="auto">
            <a:xfrm>
              <a:off x="673922" y="1629442"/>
              <a:ext cx="1403399" cy="310268"/>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Owner</a:t>
              </a:r>
              <a:endParaRPr lang="en-US" sz="1400" dirty="0">
                <a:solidFill>
                  <a:schemeClr val="bg1"/>
                </a:solidFill>
              </a:endParaRPr>
            </a:p>
          </p:txBody>
        </p:sp>
      </p:grpSp>
      <p:grpSp>
        <p:nvGrpSpPr>
          <p:cNvPr id="56" name="Group 55"/>
          <p:cNvGrpSpPr>
            <a:grpSpLocks/>
          </p:cNvGrpSpPr>
          <p:nvPr/>
        </p:nvGrpSpPr>
        <p:grpSpPr bwMode="auto">
          <a:xfrm>
            <a:off x="514350" y="4802188"/>
            <a:ext cx="8126413" cy="2035175"/>
            <a:chOff x="514530" y="4802168"/>
            <a:chExt cx="8125737" cy="2034572"/>
          </a:xfrm>
        </p:grpSpPr>
        <p:grpSp>
          <p:nvGrpSpPr>
            <p:cNvPr id="57" name="Group 42"/>
            <p:cNvGrpSpPr>
              <a:grpSpLocks/>
            </p:cNvGrpSpPr>
            <p:nvPr/>
          </p:nvGrpSpPr>
          <p:grpSpPr bwMode="auto">
            <a:xfrm>
              <a:off x="514530" y="4802168"/>
              <a:ext cx="8125737" cy="1877797"/>
              <a:chOff x="567001" y="1221756"/>
              <a:chExt cx="7781352" cy="1877797"/>
            </a:xfrm>
          </p:grpSpPr>
          <p:sp>
            <p:nvSpPr>
              <p:cNvPr id="60"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1"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8" name="Text Box 49"/>
            <p:cNvSpPr txBox="1">
              <a:spLocks noChangeArrowheads="1"/>
            </p:cNvSpPr>
            <p:nvPr/>
          </p:nvSpPr>
          <p:spPr bwMode="auto">
            <a:xfrm>
              <a:off x="906610" y="4937066"/>
              <a:ext cx="413350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smtClean="0">
                  <a:solidFill>
                    <a:schemeClr val="bg1"/>
                  </a:solidFill>
                </a:rPr>
                <a:t>Business </a:t>
              </a:r>
              <a:r>
                <a:rPr lang="cs-CZ" sz="2000" dirty="0" err="1" smtClean="0">
                  <a:solidFill>
                    <a:schemeClr val="bg1"/>
                  </a:solidFill>
                </a:rPr>
                <a:t>Benefits</a:t>
              </a:r>
              <a:endParaRPr lang="en-US" sz="2000" dirty="0">
                <a:solidFill>
                  <a:schemeClr val="bg1"/>
                </a:solidFill>
              </a:endParaRPr>
            </a:p>
          </p:txBody>
        </p:sp>
        <p:sp>
          <p:nvSpPr>
            <p:cNvPr id="59" name="Rectangle 54"/>
            <p:cNvSpPr>
              <a:spLocks noChangeArrowheads="1"/>
            </p:cNvSpPr>
            <p:nvPr/>
          </p:nvSpPr>
          <p:spPr bwMode="gray">
            <a:xfrm>
              <a:off x="563517"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Calls efficiently routed to correct department with AA</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If first team busy, second team on stand by</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Company reputation kept intact</a:t>
              </a:r>
            </a:p>
          </p:txBody>
        </p:sp>
      </p:grpSp>
      <p:grpSp>
        <p:nvGrpSpPr>
          <p:cNvPr id="62" name="Group 61"/>
          <p:cNvGrpSpPr>
            <a:grpSpLocks/>
          </p:cNvGrpSpPr>
          <p:nvPr/>
        </p:nvGrpSpPr>
        <p:grpSpPr bwMode="auto">
          <a:xfrm>
            <a:off x="5986463" y="1223963"/>
            <a:ext cx="2987675" cy="3349625"/>
            <a:chOff x="5985725" y="1224724"/>
            <a:chExt cx="2988153" cy="3348842"/>
          </a:xfrm>
        </p:grpSpPr>
        <p:grpSp>
          <p:nvGrpSpPr>
            <p:cNvPr id="63" name="Group 48"/>
            <p:cNvGrpSpPr>
              <a:grpSpLocks/>
            </p:cNvGrpSpPr>
            <p:nvPr/>
          </p:nvGrpSpPr>
          <p:grpSpPr bwMode="auto">
            <a:xfrm>
              <a:off x="6093317" y="1224724"/>
              <a:ext cx="2817910" cy="3348842"/>
              <a:chOff x="115295" y="3372590"/>
              <a:chExt cx="2817910" cy="3348842"/>
            </a:xfrm>
          </p:grpSpPr>
          <p:sp>
            <p:nvSpPr>
              <p:cNvPr id="67" name="AutoShape 38"/>
              <p:cNvSpPr>
                <a:spLocks noChangeArrowheads="1"/>
              </p:cNvSpPr>
              <p:nvPr/>
            </p:nvSpPr>
            <p:spPr bwMode="gray">
              <a:xfrm>
                <a:off x="115670" y="3372590"/>
                <a:ext cx="2818263"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8"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Text Box 46"/>
            <p:cNvSpPr txBox="1">
              <a:spLocks noChangeArrowheads="1"/>
            </p:cNvSpPr>
            <p:nvPr/>
          </p:nvSpPr>
          <p:spPr bwMode="auto">
            <a:xfrm>
              <a:off x="6196896" y="1570718"/>
              <a:ext cx="2000570" cy="310268"/>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Solution</a:t>
              </a:r>
              <a:endParaRPr lang="en-US" sz="2000" dirty="0">
                <a:solidFill>
                  <a:schemeClr val="bg1"/>
                </a:solidFill>
              </a:endParaRPr>
            </a:p>
          </p:txBody>
        </p:sp>
        <p:sp>
          <p:nvSpPr>
            <p:cNvPr id="65" name="Rectangle 53"/>
            <p:cNvSpPr>
              <a:spLocks noChangeArrowheads="1"/>
            </p:cNvSpPr>
            <p:nvPr/>
          </p:nvSpPr>
          <p:spPr bwMode="gray">
            <a:xfrm>
              <a:off x="5985725" y="2467364"/>
              <a:ext cx="2988153" cy="1955779"/>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400" dirty="0">
                  <a:solidFill>
                    <a:schemeClr val="tx1"/>
                  </a:solidFill>
                </a:rPr>
                <a:t>Callers are greeted by Auto Attendant</a:t>
              </a:r>
            </a:p>
            <a:p>
              <a:pPr marL="290513" lvl="1" indent="-168275" eaLnBrk="0" hangingPunct="0">
                <a:lnSpc>
                  <a:spcPct val="95000"/>
                </a:lnSpc>
                <a:spcBef>
                  <a:spcPct val="10000"/>
                </a:spcBef>
                <a:spcAft>
                  <a:spcPct val="10000"/>
                </a:spcAft>
                <a:buClr>
                  <a:schemeClr val="bg2"/>
                </a:buClr>
                <a:buSzPct val="85000"/>
                <a:buFontTx/>
                <a:buChar char="•"/>
              </a:pPr>
              <a:r>
                <a:rPr lang="en-US" sz="1400" dirty="0">
                  <a:solidFill>
                    <a:schemeClr val="tx1"/>
                  </a:solidFill>
                </a:rPr>
                <a:t>Routed to first team, answered by longest idle employee</a:t>
              </a:r>
            </a:p>
            <a:p>
              <a:pPr marL="290513" lvl="1" indent="-168275" eaLnBrk="0" hangingPunct="0">
                <a:lnSpc>
                  <a:spcPct val="95000"/>
                </a:lnSpc>
                <a:spcBef>
                  <a:spcPct val="10000"/>
                </a:spcBef>
                <a:spcAft>
                  <a:spcPct val="10000"/>
                </a:spcAft>
                <a:buClr>
                  <a:schemeClr val="bg2"/>
                </a:buClr>
                <a:buSzPct val="85000"/>
                <a:buFontTx/>
                <a:buChar char="•"/>
              </a:pPr>
              <a:r>
                <a:rPr lang="en-US" sz="1400" dirty="0">
                  <a:solidFill>
                    <a:schemeClr val="tx1"/>
                  </a:solidFill>
                </a:rPr>
                <a:t>If all busy, calls routed to secondary team</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66"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27118" y="1465455"/>
              <a:ext cx="852442" cy="852443"/>
            </a:xfrm>
            <a:prstGeom prst="rect">
              <a:avLst/>
            </a:prstGeom>
            <a:noFill/>
            <a:ln w="9525">
              <a:noFill/>
              <a:miter lim="800000"/>
              <a:headEnd/>
              <a:tailEnd/>
            </a:ln>
          </p:spPr>
        </p:pic>
      </p:grpSp>
      <p:grpSp>
        <p:nvGrpSpPr>
          <p:cNvPr id="69" name="Group 68"/>
          <p:cNvGrpSpPr>
            <a:grpSpLocks/>
          </p:cNvGrpSpPr>
          <p:nvPr/>
        </p:nvGrpSpPr>
        <p:grpSpPr bwMode="auto">
          <a:xfrm>
            <a:off x="3138488" y="1223963"/>
            <a:ext cx="2868612" cy="3421062"/>
            <a:chOff x="3138342" y="1224724"/>
            <a:chExt cx="2869178" cy="3419843"/>
          </a:xfrm>
        </p:grpSpPr>
        <p:grpSp>
          <p:nvGrpSpPr>
            <p:cNvPr id="70" name="Group 33"/>
            <p:cNvGrpSpPr>
              <a:grpSpLocks/>
            </p:cNvGrpSpPr>
            <p:nvPr/>
          </p:nvGrpSpPr>
          <p:grpSpPr bwMode="auto">
            <a:xfrm>
              <a:off x="3138342" y="1224724"/>
              <a:ext cx="2869178" cy="3419843"/>
              <a:chOff x="3138342" y="1224724"/>
              <a:chExt cx="2869178" cy="3419843"/>
            </a:xfrm>
          </p:grpSpPr>
          <p:grpSp>
            <p:nvGrpSpPr>
              <p:cNvPr id="95" name="Group 45"/>
              <p:cNvGrpSpPr>
                <a:grpSpLocks/>
              </p:cNvGrpSpPr>
              <p:nvPr/>
            </p:nvGrpSpPr>
            <p:grpSpPr bwMode="auto">
              <a:xfrm>
                <a:off x="3138342" y="1224724"/>
                <a:ext cx="2817910" cy="3348842"/>
                <a:chOff x="115295" y="3372590"/>
                <a:chExt cx="2817910" cy="3348842"/>
              </a:xfrm>
            </p:grpSpPr>
            <p:sp>
              <p:nvSpPr>
                <p:cNvPr id="98" name="AutoShape 38"/>
                <p:cNvSpPr>
                  <a:spLocks noChangeArrowheads="1"/>
                </p:cNvSpPr>
                <p:nvPr/>
              </p:nvSpPr>
              <p:spPr bwMode="gray">
                <a:xfrm>
                  <a:off x="115295" y="3372590"/>
                  <a:ext cx="2818368" cy="3348431"/>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96" name="Text Box 36"/>
              <p:cNvSpPr txBox="1">
                <a:spLocks noChangeArrowheads="1"/>
              </p:cNvSpPr>
              <p:nvPr/>
            </p:nvSpPr>
            <p:spPr bwMode="auto">
              <a:xfrm>
                <a:off x="3370163" y="1629392"/>
                <a:ext cx="1787877" cy="310230"/>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Teams</a:t>
                </a:r>
                <a:endParaRPr lang="en-US" sz="2000" dirty="0">
                  <a:solidFill>
                    <a:schemeClr val="bg1"/>
                  </a:solidFill>
                </a:endParaRPr>
              </a:p>
            </p:txBody>
          </p:sp>
          <p:sp>
            <p:nvSpPr>
              <p:cNvPr id="97" name="Rectangle 52"/>
              <p:cNvSpPr>
                <a:spLocks noChangeArrowheads="1"/>
              </p:cNvSpPr>
              <p:nvPr/>
            </p:nvSpPr>
            <p:spPr bwMode="gray">
              <a:xfrm>
                <a:off x="3146292" y="2499264"/>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Primary team answers calls full time</a:t>
                </a:r>
              </a:p>
              <a:p>
                <a:pPr marL="290513" lvl="1" indent="-168275" eaLnBrk="0" hangingPunct="0">
                  <a:lnSpc>
                    <a:spcPct val="95000"/>
                  </a:lnSpc>
                  <a:spcBef>
                    <a:spcPct val="10000"/>
                  </a:spcBef>
                  <a:spcAft>
                    <a:spcPct val="10000"/>
                  </a:spcAft>
                  <a:buClr>
                    <a:schemeClr val="bg2"/>
                  </a:buClr>
                  <a:buSzPct val="85000"/>
                  <a:buFontTx/>
                  <a:buChar char="•"/>
                </a:pPr>
                <a:r>
                  <a:rPr lang="en-US" sz="1600" dirty="0">
                    <a:solidFill>
                      <a:schemeClr val="tx1"/>
                    </a:solidFill>
                  </a:rPr>
                  <a:t>Secondary team for overflow (“nested hunt group”)</a:t>
                </a: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grpSp>
          <p:nvGrpSpPr>
            <p:cNvPr id="71" name="Group 44"/>
            <p:cNvGrpSpPr>
              <a:grpSpLocks/>
            </p:cNvGrpSpPr>
            <p:nvPr/>
          </p:nvGrpSpPr>
          <p:grpSpPr bwMode="auto">
            <a:xfrm>
              <a:off x="5107730" y="1299794"/>
              <a:ext cx="846503" cy="933043"/>
              <a:chOff x="298266" y="4581711"/>
              <a:chExt cx="1627187" cy="1709737"/>
            </a:xfrm>
          </p:grpSpPr>
          <p:pic>
            <p:nvPicPr>
              <p:cNvPr id="77" name="Picture 6" descr="j0431641"/>
              <p:cNvPicPr>
                <a:picLocks noChangeAspect="1" noChangeArrowheads="1"/>
              </p:cNvPicPr>
              <p:nvPr/>
            </p:nvPicPr>
            <p:blipFill>
              <a:blip r:embed="rId4" cstate="print"/>
              <a:srcRect/>
              <a:stretch>
                <a:fillRect/>
              </a:stretch>
            </p:blipFill>
            <p:spPr bwMode="auto">
              <a:xfrm>
                <a:off x="298266" y="4581711"/>
                <a:ext cx="1169987" cy="1252537"/>
              </a:xfrm>
              <a:prstGeom prst="rect">
                <a:avLst/>
              </a:prstGeom>
              <a:noFill/>
              <a:ln w="9525">
                <a:noFill/>
                <a:miter lim="800000"/>
                <a:headEnd/>
                <a:tailEnd/>
              </a:ln>
            </p:spPr>
          </p:pic>
          <p:pic>
            <p:nvPicPr>
              <p:cNvPr id="78" name="Picture 6" descr="j0431641"/>
              <p:cNvPicPr>
                <a:picLocks noChangeAspect="1" noChangeArrowheads="1"/>
              </p:cNvPicPr>
              <p:nvPr/>
            </p:nvPicPr>
            <p:blipFill>
              <a:blip r:embed="rId4" cstate="print"/>
              <a:srcRect/>
              <a:stretch>
                <a:fillRect/>
              </a:stretch>
            </p:blipFill>
            <p:spPr bwMode="auto">
              <a:xfrm>
                <a:off x="450666" y="4734111"/>
                <a:ext cx="1169987" cy="1252537"/>
              </a:xfrm>
              <a:prstGeom prst="rect">
                <a:avLst/>
              </a:prstGeom>
              <a:noFill/>
              <a:ln w="9525">
                <a:noFill/>
                <a:miter lim="800000"/>
                <a:headEnd/>
                <a:tailEnd/>
              </a:ln>
            </p:spPr>
          </p:pic>
          <p:pic>
            <p:nvPicPr>
              <p:cNvPr id="79" name="Picture 6" descr="j0431641"/>
              <p:cNvPicPr>
                <a:picLocks noChangeAspect="1" noChangeArrowheads="1"/>
              </p:cNvPicPr>
              <p:nvPr/>
            </p:nvPicPr>
            <p:blipFill>
              <a:blip r:embed="rId4" cstate="print"/>
              <a:srcRect/>
              <a:stretch>
                <a:fillRect/>
              </a:stretch>
            </p:blipFill>
            <p:spPr bwMode="auto">
              <a:xfrm>
                <a:off x="603066" y="4886511"/>
                <a:ext cx="1169987" cy="1252537"/>
              </a:xfrm>
              <a:prstGeom prst="rect">
                <a:avLst/>
              </a:prstGeom>
              <a:noFill/>
              <a:ln w="9525">
                <a:noFill/>
                <a:miter lim="800000"/>
                <a:headEnd/>
                <a:tailEnd/>
              </a:ln>
            </p:spPr>
          </p:pic>
          <p:pic>
            <p:nvPicPr>
              <p:cNvPr id="94" name="Picture 6" descr="j0431641"/>
              <p:cNvPicPr>
                <a:picLocks noChangeAspect="1" noChangeArrowheads="1"/>
              </p:cNvPicPr>
              <p:nvPr/>
            </p:nvPicPr>
            <p:blipFill>
              <a:blip r:embed="rId4" cstate="print"/>
              <a:srcRect/>
              <a:stretch>
                <a:fillRect/>
              </a:stretch>
            </p:blipFill>
            <p:spPr bwMode="auto">
              <a:xfrm>
                <a:off x="755466" y="5038911"/>
                <a:ext cx="1169987" cy="1252537"/>
              </a:xfrm>
              <a:prstGeom prst="rect">
                <a:avLst/>
              </a:prstGeom>
              <a:noFill/>
              <a:ln w="9525">
                <a:noFill/>
                <a:miter lim="800000"/>
                <a:headEnd/>
                <a:tailEnd/>
              </a:ln>
            </p:spPr>
          </p:pic>
        </p:grpSp>
        <p:grpSp>
          <p:nvGrpSpPr>
            <p:cNvPr id="72" name="Group 71"/>
            <p:cNvGrpSpPr>
              <a:grpSpLocks/>
            </p:cNvGrpSpPr>
            <p:nvPr/>
          </p:nvGrpSpPr>
          <p:grpSpPr bwMode="auto">
            <a:xfrm>
              <a:off x="4845461" y="1622318"/>
              <a:ext cx="846503" cy="933042"/>
              <a:chOff x="298266" y="4581711"/>
              <a:chExt cx="1627186" cy="1709735"/>
            </a:xfrm>
          </p:grpSpPr>
          <p:pic>
            <p:nvPicPr>
              <p:cNvPr id="73" name="Picture 6" descr="j0431641"/>
              <p:cNvPicPr>
                <a:picLocks noChangeAspect="1" noChangeArrowheads="1"/>
              </p:cNvPicPr>
              <p:nvPr/>
            </p:nvPicPr>
            <p:blipFill>
              <a:blip r:embed="rId4" cstate="print"/>
              <a:srcRect/>
              <a:stretch>
                <a:fillRect/>
              </a:stretch>
            </p:blipFill>
            <p:spPr bwMode="auto">
              <a:xfrm>
                <a:off x="298266" y="4581711"/>
                <a:ext cx="1169987" cy="1252537"/>
              </a:xfrm>
              <a:prstGeom prst="rect">
                <a:avLst/>
              </a:prstGeom>
              <a:noFill/>
              <a:ln w="9525">
                <a:noFill/>
                <a:miter lim="800000"/>
                <a:headEnd/>
                <a:tailEnd/>
              </a:ln>
            </p:spPr>
          </p:pic>
          <p:pic>
            <p:nvPicPr>
              <p:cNvPr id="74" name="Picture 6" descr="j0431641"/>
              <p:cNvPicPr>
                <a:picLocks noChangeAspect="1" noChangeArrowheads="1"/>
              </p:cNvPicPr>
              <p:nvPr/>
            </p:nvPicPr>
            <p:blipFill>
              <a:blip r:embed="rId4" cstate="print"/>
              <a:srcRect/>
              <a:stretch>
                <a:fillRect/>
              </a:stretch>
            </p:blipFill>
            <p:spPr bwMode="auto">
              <a:xfrm>
                <a:off x="450666" y="4734111"/>
                <a:ext cx="1169987" cy="1252537"/>
              </a:xfrm>
              <a:prstGeom prst="rect">
                <a:avLst/>
              </a:prstGeom>
              <a:noFill/>
              <a:ln w="9525">
                <a:noFill/>
                <a:miter lim="800000"/>
                <a:headEnd/>
                <a:tailEnd/>
              </a:ln>
            </p:spPr>
          </p:pic>
          <p:pic>
            <p:nvPicPr>
              <p:cNvPr id="75" name="Picture 6" descr="j0431641"/>
              <p:cNvPicPr>
                <a:picLocks noChangeAspect="1" noChangeArrowheads="1"/>
              </p:cNvPicPr>
              <p:nvPr/>
            </p:nvPicPr>
            <p:blipFill>
              <a:blip r:embed="rId4" cstate="print"/>
              <a:srcRect/>
              <a:stretch>
                <a:fillRect/>
              </a:stretch>
            </p:blipFill>
            <p:spPr bwMode="auto">
              <a:xfrm>
                <a:off x="603066" y="4886511"/>
                <a:ext cx="1169987" cy="1252537"/>
              </a:xfrm>
              <a:prstGeom prst="rect">
                <a:avLst/>
              </a:prstGeom>
              <a:noFill/>
              <a:ln w="9525">
                <a:noFill/>
                <a:miter lim="800000"/>
                <a:headEnd/>
                <a:tailEnd/>
              </a:ln>
            </p:spPr>
          </p:pic>
          <p:pic>
            <p:nvPicPr>
              <p:cNvPr id="76" name="Picture 6" descr="j0431641"/>
              <p:cNvPicPr>
                <a:picLocks noChangeAspect="1" noChangeArrowheads="1"/>
              </p:cNvPicPr>
              <p:nvPr/>
            </p:nvPicPr>
            <p:blipFill>
              <a:blip r:embed="rId4" cstate="print"/>
              <a:srcRect/>
              <a:stretch>
                <a:fillRect/>
              </a:stretch>
            </p:blipFill>
            <p:spPr bwMode="auto">
              <a:xfrm>
                <a:off x="755466" y="5038910"/>
                <a:ext cx="1169986" cy="1252536"/>
              </a:xfrm>
              <a:prstGeom prst="rect">
                <a:avLst/>
              </a:prstGeom>
              <a:noFill/>
              <a:ln w="9525">
                <a:noFill/>
                <a:miter lim="800000"/>
                <a:headEnd/>
                <a:tailEnd/>
              </a:ln>
            </p:spPr>
          </p:pic>
        </p:grpSp>
      </p:grpSp>
    </p:spTree>
    <p:extLst>
      <p:ext uri="{BB962C8B-B14F-4D97-AF65-F5344CB8AC3E}">
        <p14:creationId xmlns:p14="http://schemas.microsoft.com/office/powerpoint/2010/main" val="11447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sz="3200" b="1" dirty="0"/>
              <a:t>Auto Attendant </a:t>
            </a:r>
            <a:r>
              <a:rPr lang="en-US" sz="3200" b="1" dirty="0" smtClean="0"/>
              <a:t>and</a:t>
            </a:r>
            <a:r>
              <a:rPr lang="cs-CZ" sz="3200" b="1" dirty="0" smtClean="0"/>
              <a:t> </a:t>
            </a:r>
            <a:r>
              <a:rPr lang="en-US" sz="3200" b="1" dirty="0" smtClean="0"/>
              <a:t>Nested </a:t>
            </a:r>
            <a:r>
              <a:rPr lang="en-US" sz="3200" b="1" dirty="0"/>
              <a:t>Hunt Groups with Uniform Routing Policy</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34" name="Group 118"/>
          <p:cNvGrpSpPr>
            <a:grpSpLocks/>
          </p:cNvGrpSpPr>
          <p:nvPr/>
        </p:nvGrpSpPr>
        <p:grpSpPr bwMode="auto">
          <a:xfrm>
            <a:off x="52388" y="1966913"/>
            <a:ext cx="2981325" cy="4178928"/>
            <a:chOff x="171141" y="2347472"/>
            <a:chExt cx="2980659" cy="4177731"/>
          </a:xfrm>
        </p:grpSpPr>
        <p:grpSp>
          <p:nvGrpSpPr>
            <p:cNvPr id="35" name="Group 60"/>
            <p:cNvGrpSpPr>
              <a:grpSpLocks/>
            </p:cNvGrpSpPr>
            <p:nvPr/>
          </p:nvGrpSpPr>
          <p:grpSpPr bwMode="auto">
            <a:xfrm>
              <a:off x="834568" y="2905476"/>
              <a:ext cx="1477632" cy="3384217"/>
              <a:chOff x="713030" y="1948506"/>
              <a:chExt cx="1477632" cy="3384217"/>
            </a:xfrm>
          </p:grpSpPr>
          <p:cxnSp>
            <p:nvCxnSpPr>
              <p:cNvPr id="43" name="Straight Connector 42"/>
              <p:cNvCxnSpPr/>
              <p:nvPr/>
            </p:nvCxnSpPr>
            <p:spPr>
              <a:xfrm>
                <a:off x="1084422" y="2518891"/>
                <a:ext cx="75548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Down Arrow 43"/>
              <p:cNvSpPr/>
              <p:nvPr/>
            </p:nvSpPr>
            <p:spPr>
              <a:xfrm>
                <a:off x="713030" y="1966599"/>
                <a:ext cx="1477632" cy="54277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31"/>
              <p:cNvSpPr txBox="1">
                <a:spLocks noChangeArrowheads="1"/>
              </p:cNvSpPr>
              <p:nvPr/>
            </p:nvSpPr>
            <p:spPr bwMode="auto">
              <a:xfrm>
                <a:off x="893965" y="1948506"/>
                <a:ext cx="1104653" cy="521532"/>
              </a:xfrm>
              <a:prstGeom prst="rect">
                <a:avLst/>
              </a:prstGeom>
              <a:noFill/>
              <a:ln w="9525">
                <a:noFill/>
                <a:miter lim="800000"/>
                <a:headEnd/>
                <a:tailEnd/>
              </a:ln>
            </p:spPr>
            <p:txBody>
              <a:bodyPr>
                <a:spAutoFit/>
              </a:bodyPr>
              <a:lstStyle/>
              <a:p>
                <a:pPr algn="ctr"/>
                <a:r>
                  <a:rPr lang="en-US" sz="1000" dirty="0"/>
                  <a:t>Professional Greeting</a:t>
                </a:r>
              </a:p>
            </p:txBody>
          </p:sp>
          <p:cxnSp>
            <p:nvCxnSpPr>
              <p:cNvPr id="46" name="Straight Connector 45"/>
              <p:cNvCxnSpPr/>
              <p:nvPr/>
            </p:nvCxnSpPr>
            <p:spPr>
              <a:xfrm rot="5400000">
                <a:off x="-285990" y="3890891"/>
                <a:ext cx="2774156" cy="111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18702" y="3873434"/>
                <a:ext cx="2774156" cy="111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Right Arrow 47"/>
              <p:cNvSpPr/>
              <p:nvPr/>
            </p:nvSpPr>
            <p:spPr>
              <a:xfrm>
                <a:off x="1839903" y="5120059"/>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ight Arrow 48"/>
              <p:cNvSpPr/>
              <p:nvPr/>
            </p:nvSpPr>
            <p:spPr>
              <a:xfrm>
                <a:off x="1831967" y="3214017"/>
                <a:ext cx="309494"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ight Arrow 65"/>
              <p:cNvSpPr/>
              <p:nvPr/>
            </p:nvSpPr>
            <p:spPr>
              <a:xfrm>
                <a:off x="1836729" y="4113872"/>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ight Arrow 66"/>
              <p:cNvSpPr/>
              <p:nvPr/>
            </p:nvSpPr>
            <p:spPr>
              <a:xfrm rot="10800000">
                <a:off x="759057" y="5131168"/>
                <a:ext cx="307906"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ight Arrow 67"/>
              <p:cNvSpPr/>
              <p:nvPr/>
            </p:nvSpPr>
            <p:spPr>
              <a:xfrm rot="10800000">
                <a:off x="773342" y="4113872"/>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ight Arrow 68"/>
              <p:cNvSpPr/>
              <p:nvPr/>
            </p:nvSpPr>
            <p:spPr>
              <a:xfrm rot="10800000">
                <a:off x="787625" y="3214017"/>
                <a:ext cx="307906"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6" name="TextBox 59"/>
            <p:cNvSpPr txBox="1">
              <a:spLocks noChangeArrowheads="1"/>
            </p:cNvSpPr>
            <p:nvPr/>
          </p:nvSpPr>
          <p:spPr bwMode="auto">
            <a:xfrm>
              <a:off x="225104" y="4115440"/>
              <a:ext cx="765004" cy="524353"/>
            </a:xfrm>
            <a:prstGeom prst="rect">
              <a:avLst/>
            </a:prstGeom>
            <a:noFill/>
            <a:ln w="9525">
              <a:noFill/>
              <a:miter lim="800000"/>
              <a:headEnd/>
              <a:tailEnd/>
            </a:ln>
          </p:spPr>
          <p:txBody>
            <a:bodyPr>
              <a:spAutoFit/>
            </a:bodyPr>
            <a:lstStyle/>
            <a:p>
              <a:pPr algn="ctr"/>
              <a:r>
                <a:rPr lang="cs-CZ" sz="1000" dirty="0" err="1">
                  <a:solidFill>
                    <a:schemeClr val="tx1"/>
                  </a:solidFill>
                </a:rPr>
                <a:t>Press</a:t>
              </a:r>
              <a:r>
                <a:rPr lang="cs-CZ" sz="1000" dirty="0">
                  <a:solidFill>
                    <a:schemeClr val="tx1"/>
                  </a:solidFill>
                </a:rPr>
                <a:t> 1 </a:t>
              </a:r>
              <a:r>
                <a:rPr lang="cs-CZ" sz="1000" dirty="0" err="1">
                  <a:solidFill>
                    <a:schemeClr val="tx1"/>
                  </a:solidFill>
                </a:rPr>
                <a:t>for</a:t>
              </a:r>
              <a:r>
                <a:rPr lang="cs-CZ" sz="1000" dirty="0">
                  <a:solidFill>
                    <a:schemeClr val="tx1"/>
                  </a:solidFill>
                </a:rPr>
                <a:t> </a:t>
              </a:r>
              <a:r>
                <a:rPr lang="cs-CZ" sz="1000" dirty="0" err="1">
                  <a:solidFill>
                    <a:schemeClr val="tx1"/>
                  </a:solidFill>
                </a:rPr>
                <a:t>Directory</a:t>
              </a:r>
              <a:endParaRPr lang="cs-CZ" sz="1000" dirty="0">
                <a:solidFill>
                  <a:schemeClr val="tx1"/>
                </a:solidFill>
              </a:endParaRPr>
            </a:p>
          </p:txBody>
        </p:sp>
        <p:sp>
          <p:nvSpPr>
            <p:cNvPr id="37" name="TextBox 62"/>
            <p:cNvSpPr txBox="1">
              <a:spLocks noChangeArrowheads="1"/>
            </p:cNvSpPr>
            <p:nvPr/>
          </p:nvSpPr>
          <p:spPr bwMode="auto">
            <a:xfrm>
              <a:off x="234627" y="5007360"/>
              <a:ext cx="766591" cy="524353"/>
            </a:xfrm>
            <a:prstGeom prst="rect">
              <a:avLst/>
            </a:prstGeom>
            <a:noFill/>
            <a:ln w="9525">
              <a:noFill/>
              <a:miter lim="800000"/>
              <a:headEnd/>
              <a:tailEnd/>
            </a:ln>
          </p:spPr>
          <p:txBody>
            <a:bodyPr>
              <a:spAutoFit/>
            </a:bodyPr>
            <a:lstStyle/>
            <a:p>
              <a:pPr algn="ctr"/>
              <a:r>
                <a:rPr lang="cs-CZ" sz="1000" dirty="0" err="1">
                  <a:solidFill>
                    <a:schemeClr val="tx1"/>
                  </a:solidFill>
                </a:rPr>
                <a:t>Press</a:t>
              </a:r>
              <a:r>
                <a:rPr lang="cs-CZ" sz="1000" dirty="0">
                  <a:solidFill>
                    <a:schemeClr val="tx1"/>
                  </a:solidFill>
                </a:rPr>
                <a:t> 2 </a:t>
              </a:r>
              <a:r>
                <a:rPr lang="cs-CZ" sz="1000" dirty="0" err="1">
                  <a:solidFill>
                    <a:schemeClr val="tx1"/>
                  </a:solidFill>
                </a:rPr>
                <a:t>for</a:t>
              </a:r>
              <a:r>
                <a:rPr lang="cs-CZ" sz="1000" dirty="0">
                  <a:solidFill>
                    <a:schemeClr val="tx1"/>
                  </a:solidFill>
                </a:rPr>
                <a:t> Sales</a:t>
              </a:r>
            </a:p>
          </p:txBody>
        </p:sp>
        <p:sp>
          <p:nvSpPr>
            <p:cNvPr id="38" name="TextBox 63"/>
            <p:cNvSpPr txBox="1">
              <a:spLocks noChangeArrowheads="1"/>
            </p:cNvSpPr>
            <p:nvPr/>
          </p:nvSpPr>
          <p:spPr bwMode="auto">
            <a:xfrm>
              <a:off x="171141" y="5996089"/>
              <a:ext cx="864994" cy="524353"/>
            </a:xfrm>
            <a:prstGeom prst="rect">
              <a:avLst/>
            </a:prstGeom>
            <a:noFill/>
            <a:ln w="9525">
              <a:noFill/>
              <a:miter lim="800000"/>
              <a:headEnd/>
              <a:tailEnd/>
            </a:ln>
          </p:spPr>
          <p:txBody>
            <a:bodyPr>
              <a:spAutoFit/>
            </a:bodyPr>
            <a:lstStyle/>
            <a:p>
              <a:pPr algn="ctr"/>
              <a:r>
                <a:rPr lang="cs-CZ" sz="1000" dirty="0" err="1">
                  <a:solidFill>
                    <a:schemeClr val="tx1"/>
                  </a:solidFill>
                </a:rPr>
                <a:t>Press</a:t>
              </a:r>
              <a:r>
                <a:rPr lang="cs-CZ" sz="1000" dirty="0">
                  <a:solidFill>
                    <a:schemeClr val="tx1"/>
                  </a:solidFill>
                </a:rPr>
                <a:t> 3 </a:t>
              </a:r>
              <a:r>
                <a:rPr lang="cs-CZ" sz="1000" dirty="0" err="1">
                  <a:solidFill>
                    <a:schemeClr val="tx1"/>
                  </a:solidFill>
                </a:rPr>
                <a:t>for</a:t>
              </a:r>
              <a:r>
                <a:rPr lang="cs-CZ" sz="1000" dirty="0">
                  <a:solidFill>
                    <a:schemeClr val="tx1"/>
                  </a:solidFill>
                </a:rPr>
                <a:t> Marketing</a:t>
              </a:r>
            </a:p>
          </p:txBody>
        </p:sp>
        <p:sp>
          <p:nvSpPr>
            <p:cNvPr id="39" name="TextBox 64"/>
            <p:cNvSpPr txBox="1">
              <a:spLocks noChangeArrowheads="1"/>
            </p:cNvSpPr>
            <p:nvPr/>
          </p:nvSpPr>
          <p:spPr bwMode="auto">
            <a:xfrm>
              <a:off x="2169357" y="6000850"/>
              <a:ext cx="982443" cy="524353"/>
            </a:xfrm>
            <a:prstGeom prst="rect">
              <a:avLst/>
            </a:prstGeom>
            <a:noFill/>
            <a:ln w="9525">
              <a:noFill/>
              <a:miter lim="800000"/>
              <a:headEnd/>
              <a:tailEnd/>
            </a:ln>
          </p:spPr>
          <p:txBody>
            <a:bodyPr>
              <a:spAutoFit/>
            </a:bodyPr>
            <a:lstStyle/>
            <a:p>
              <a:pPr algn="ctr"/>
              <a:r>
                <a:rPr lang="en-US" sz="1000" dirty="0">
                  <a:solidFill>
                    <a:schemeClr val="tx1"/>
                  </a:solidFill>
                </a:rPr>
                <a:t>Press 0 for Live Receptionist</a:t>
              </a:r>
            </a:p>
          </p:txBody>
        </p:sp>
        <p:sp>
          <p:nvSpPr>
            <p:cNvPr id="40" name="TextBox 65"/>
            <p:cNvSpPr txBox="1">
              <a:spLocks noChangeArrowheads="1"/>
            </p:cNvSpPr>
            <p:nvPr/>
          </p:nvSpPr>
          <p:spPr bwMode="auto">
            <a:xfrm>
              <a:off x="2169357" y="4110679"/>
              <a:ext cx="766592" cy="784605"/>
            </a:xfrm>
            <a:prstGeom prst="rect">
              <a:avLst/>
            </a:prstGeom>
            <a:noFill/>
            <a:ln w="9525">
              <a:noFill/>
              <a:miter lim="800000"/>
              <a:headEnd/>
              <a:tailEnd/>
            </a:ln>
          </p:spPr>
          <p:txBody>
            <a:bodyPr>
              <a:spAutoFit/>
            </a:bodyPr>
            <a:lstStyle/>
            <a:p>
              <a:pPr algn="ctr"/>
              <a:r>
                <a:rPr lang="en-US" sz="1000" dirty="0">
                  <a:solidFill>
                    <a:srgbClr val="C00000"/>
                  </a:solidFill>
                </a:rPr>
                <a:t>Press 4 for Public Relations</a:t>
              </a:r>
            </a:p>
          </p:txBody>
        </p:sp>
        <p:sp>
          <p:nvSpPr>
            <p:cNvPr id="41" name="TextBox 66"/>
            <p:cNvSpPr txBox="1">
              <a:spLocks noChangeArrowheads="1"/>
            </p:cNvSpPr>
            <p:nvPr/>
          </p:nvSpPr>
          <p:spPr bwMode="auto">
            <a:xfrm>
              <a:off x="2191318" y="5002655"/>
              <a:ext cx="765545" cy="524353"/>
            </a:xfrm>
            <a:prstGeom prst="rect">
              <a:avLst/>
            </a:prstGeom>
            <a:noFill/>
            <a:ln w="9525">
              <a:noFill/>
              <a:miter lim="800000"/>
              <a:headEnd/>
              <a:tailEnd/>
            </a:ln>
          </p:spPr>
          <p:txBody>
            <a:bodyPr>
              <a:spAutoFit/>
            </a:bodyPr>
            <a:lstStyle/>
            <a:p>
              <a:pPr algn="ctr"/>
              <a:r>
                <a:rPr lang="cs-CZ" sz="1000" dirty="0" err="1">
                  <a:solidFill>
                    <a:schemeClr val="tx1"/>
                  </a:solidFill>
                </a:rPr>
                <a:t>Press</a:t>
              </a:r>
              <a:r>
                <a:rPr lang="cs-CZ" sz="1000" dirty="0">
                  <a:solidFill>
                    <a:schemeClr val="tx1"/>
                  </a:solidFill>
                </a:rPr>
                <a:t> 5 </a:t>
              </a:r>
              <a:r>
                <a:rPr lang="cs-CZ" sz="1000" dirty="0" err="1">
                  <a:solidFill>
                    <a:schemeClr val="tx1"/>
                  </a:solidFill>
                </a:rPr>
                <a:t>for</a:t>
              </a:r>
              <a:r>
                <a:rPr lang="cs-CZ" sz="1000" dirty="0">
                  <a:solidFill>
                    <a:schemeClr val="tx1"/>
                  </a:solidFill>
                </a:rPr>
                <a:t> Finance</a:t>
              </a:r>
            </a:p>
          </p:txBody>
        </p:sp>
        <p:sp>
          <p:nvSpPr>
            <p:cNvPr id="42" name="TextBox 70"/>
            <p:cNvSpPr txBox="1">
              <a:spLocks noChangeArrowheads="1"/>
            </p:cNvSpPr>
            <p:nvPr/>
          </p:nvSpPr>
          <p:spPr bwMode="auto">
            <a:xfrm>
              <a:off x="715532" y="2347472"/>
              <a:ext cx="1642519" cy="323072"/>
            </a:xfrm>
            <a:prstGeom prst="rect">
              <a:avLst/>
            </a:prstGeom>
            <a:noFill/>
            <a:ln w="9525">
              <a:noFill/>
              <a:miter lim="800000"/>
              <a:headEnd/>
              <a:tailEnd/>
            </a:ln>
          </p:spPr>
          <p:txBody>
            <a:bodyPr wrap="none">
              <a:spAutoFit/>
            </a:bodyPr>
            <a:lstStyle/>
            <a:p>
              <a:r>
                <a:rPr lang="en-US" sz="2000" i="1" dirty="0">
                  <a:solidFill>
                    <a:srgbClr val="C00000"/>
                  </a:solidFill>
                </a:rPr>
                <a:t>Auto Attendant</a:t>
              </a:r>
            </a:p>
          </p:txBody>
        </p:sp>
      </p:grpSp>
      <p:grpSp>
        <p:nvGrpSpPr>
          <p:cNvPr id="70" name="Group 69"/>
          <p:cNvGrpSpPr>
            <a:grpSpLocks/>
          </p:cNvGrpSpPr>
          <p:nvPr/>
        </p:nvGrpSpPr>
        <p:grpSpPr bwMode="auto">
          <a:xfrm>
            <a:off x="814388" y="1327150"/>
            <a:ext cx="6180137" cy="4498290"/>
            <a:chOff x="814243" y="1718562"/>
            <a:chExt cx="6181074" cy="4498032"/>
          </a:xfrm>
        </p:grpSpPr>
        <p:grpSp>
          <p:nvGrpSpPr>
            <p:cNvPr id="71" name="Group 129"/>
            <p:cNvGrpSpPr>
              <a:grpSpLocks/>
            </p:cNvGrpSpPr>
            <p:nvPr/>
          </p:nvGrpSpPr>
          <p:grpSpPr bwMode="auto">
            <a:xfrm>
              <a:off x="814243" y="1718562"/>
              <a:ext cx="6181074" cy="3944279"/>
              <a:chOff x="814243" y="1718562"/>
              <a:chExt cx="6181074" cy="3944279"/>
            </a:xfrm>
          </p:grpSpPr>
          <p:sp>
            <p:nvSpPr>
              <p:cNvPr id="80" name="TextBox 71"/>
              <p:cNvSpPr txBox="1">
                <a:spLocks noChangeArrowheads="1"/>
              </p:cNvSpPr>
              <p:nvPr/>
            </p:nvSpPr>
            <p:spPr bwMode="auto">
              <a:xfrm>
                <a:off x="814243" y="1718562"/>
                <a:ext cx="184731" cy="369332"/>
              </a:xfrm>
              <a:prstGeom prst="rect">
                <a:avLst/>
              </a:prstGeom>
              <a:noFill/>
              <a:ln w="9525">
                <a:noFill/>
                <a:miter lim="800000"/>
                <a:headEnd/>
                <a:tailEnd/>
              </a:ln>
            </p:spPr>
            <p:txBody>
              <a:bodyPr wrap="none">
                <a:spAutoFit/>
              </a:bodyPr>
              <a:lstStyle/>
              <a:p>
                <a:pPr marL="342900" indent="-342900"/>
                <a:endParaRPr lang="cs-CZ" b="1"/>
              </a:p>
            </p:txBody>
          </p:sp>
          <p:cxnSp>
            <p:nvCxnSpPr>
              <p:cNvPr id="81" name="Straight Arrow Connector 80"/>
              <p:cNvCxnSpPr/>
              <p:nvPr/>
            </p:nvCxnSpPr>
            <p:spPr>
              <a:xfrm flipV="1">
                <a:off x="2959280" y="3836165"/>
                <a:ext cx="1363870" cy="4111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76"/>
              <p:cNvSpPr txBox="1">
                <a:spLocks noChangeArrowheads="1"/>
              </p:cNvSpPr>
              <p:nvPr/>
            </p:nvSpPr>
            <p:spPr bwMode="auto">
              <a:xfrm>
                <a:off x="4931220" y="3679236"/>
                <a:ext cx="2064097" cy="600130"/>
              </a:xfrm>
              <a:prstGeom prst="rect">
                <a:avLst/>
              </a:prstGeom>
              <a:noFill/>
              <a:ln w="9525">
                <a:noFill/>
                <a:miter lim="800000"/>
                <a:headEnd/>
                <a:tailEnd/>
              </a:ln>
            </p:spPr>
            <p:txBody>
              <a:bodyPr>
                <a:spAutoFit/>
              </a:bodyPr>
              <a:lstStyle/>
              <a:p>
                <a:pPr marL="342900" indent="-342900"/>
                <a:r>
                  <a:rPr lang="cs-CZ" sz="1200" dirty="0" err="1" smtClean="0">
                    <a:solidFill>
                      <a:schemeClr val="tx1"/>
                    </a:solidFill>
                  </a:rPr>
                  <a:t>Chris</a:t>
                </a:r>
                <a:endParaRPr lang="en-US" sz="1200" dirty="0">
                  <a:solidFill>
                    <a:schemeClr val="tx1"/>
                  </a:solidFill>
                </a:endParaRPr>
              </a:p>
              <a:p>
                <a:pPr marL="342900" indent="-342900">
                  <a:buFontTx/>
                  <a:buAutoNum type="arabicPeriod"/>
                </a:pPr>
                <a:endParaRPr lang="en-US" sz="1200" b="1" dirty="0"/>
              </a:p>
            </p:txBody>
          </p:sp>
          <p:sp>
            <p:nvSpPr>
              <p:cNvPr id="83" name="TextBox 78"/>
              <p:cNvSpPr txBox="1">
                <a:spLocks noChangeArrowheads="1"/>
              </p:cNvSpPr>
              <p:nvPr/>
            </p:nvSpPr>
            <p:spPr bwMode="auto">
              <a:xfrm>
                <a:off x="4420028" y="2955586"/>
                <a:ext cx="1185138" cy="600130"/>
              </a:xfrm>
              <a:prstGeom prst="rect">
                <a:avLst/>
              </a:prstGeom>
              <a:noFill/>
              <a:ln w="9525">
                <a:noFill/>
                <a:miter lim="800000"/>
                <a:headEnd/>
                <a:tailEnd/>
              </a:ln>
            </p:spPr>
            <p:txBody>
              <a:bodyPr>
                <a:spAutoFit/>
              </a:bodyPr>
              <a:lstStyle/>
              <a:p>
                <a:pPr marL="342900" indent="-342900"/>
                <a:r>
                  <a:rPr lang="cs-CZ" sz="1200" dirty="0" smtClean="0">
                    <a:solidFill>
                      <a:schemeClr val="tx1"/>
                    </a:solidFill>
                  </a:rPr>
                  <a:t>Omar</a:t>
                </a:r>
                <a:endParaRPr lang="en-US" sz="1200" dirty="0">
                  <a:solidFill>
                    <a:schemeClr val="tx1"/>
                  </a:solidFill>
                </a:endParaRPr>
              </a:p>
              <a:p>
                <a:pPr marL="342900" indent="-342900">
                  <a:buFontTx/>
                  <a:buAutoNum type="arabicPeriod"/>
                </a:pPr>
                <a:endParaRPr lang="en-US" sz="1200" b="1" dirty="0"/>
              </a:p>
            </p:txBody>
          </p:sp>
          <p:cxnSp>
            <p:nvCxnSpPr>
              <p:cNvPr id="84" name="Straight Arrow Connector 83"/>
              <p:cNvCxnSpPr/>
              <p:nvPr/>
            </p:nvCxnSpPr>
            <p:spPr>
              <a:xfrm flipV="1">
                <a:off x="2876718" y="3480586"/>
                <a:ext cx="1017742" cy="7794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TextBox 81"/>
              <p:cNvSpPr txBox="1">
                <a:spLocks noChangeArrowheads="1"/>
              </p:cNvSpPr>
              <p:nvPr/>
            </p:nvSpPr>
            <p:spPr bwMode="auto">
              <a:xfrm>
                <a:off x="4907470" y="4389775"/>
                <a:ext cx="2064097" cy="600130"/>
              </a:xfrm>
              <a:prstGeom prst="rect">
                <a:avLst/>
              </a:prstGeom>
              <a:noFill/>
              <a:ln w="9525">
                <a:noFill/>
                <a:miter lim="800000"/>
                <a:headEnd/>
                <a:tailEnd/>
              </a:ln>
            </p:spPr>
            <p:txBody>
              <a:bodyPr>
                <a:spAutoFit/>
              </a:bodyPr>
              <a:lstStyle/>
              <a:p>
                <a:pPr marL="342900" indent="-342900"/>
                <a:r>
                  <a:rPr lang="cs-CZ" sz="1200" dirty="0" smtClean="0">
                    <a:solidFill>
                      <a:schemeClr val="tx1"/>
                    </a:solidFill>
                  </a:rPr>
                  <a:t>Alex</a:t>
                </a:r>
                <a:endParaRPr lang="en-US" sz="1200" dirty="0">
                  <a:solidFill>
                    <a:schemeClr val="tx1"/>
                  </a:solidFill>
                </a:endParaRPr>
              </a:p>
              <a:p>
                <a:pPr marL="342900" indent="-342900">
                  <a:buFontTx/>
                  <a:buAutoNum type="arabicPeriod"/>
                </a:pPr>
                <a:endParaRPr lang="en-US" sz="1200" b="1" dirty="0"/>
              </a:p>
            </p:txBody>
          </p:sp>
          <p:cxnSp>
            <p:nvCxnSpPr>
              <p:cNvPr id="86" name="Straight Arrow Connector 85"/>
              <p:cNvCxnSpPr/>
              <p:nvPr/>
            </p:nvCxnSpPr>
            <p:spPr>
              <a:xfrm>
                <a:off x="2887832" y="4282227"/>
                <a:ext cx="1363869" cy="1841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5"/>
              <p:cNvSpPr txBox="1">
                <a:spLocks noChangeArrowheads="1"/>
              </p:cNvSpPr>
              <p:nvPr/>
            </p:nvSpPr>
            <p:spPr bwMode="auto">
              <a:xfrm>
                <a:off x="4563084" y="5062711"/>
                <a:ext cx="2064097" cy="600130"/>
              </a:xfrm>
              <a:prstGeom prst="rect">
                <a:avLst/>
              </a:prstGeom>
              <a:noFill/>
              <a:ln w="9525">
                <a:noFill/>
                <a:miter lim="800000"/>
                <a:headEnd/>
                <a:tailEnd/>
              </a:ln>
            </p:spPr>
            <p:txBody>
              <a:bodyPr>
                <a:spAutoFit/>
              </a:bodyPr>
              <a:lstStyle/>
              <a:p>
                <a:pPr marL="342900" indent="-342900"/>
                <a:r>
                  <a:rPr lang="cs-CZ" sz="1200" dirty="0" smtClean="0">
                    <a:solidFill>
                      <a:schemeClr val="tx1"/>
                    </a:solidFill>
                  </a:rPr>
                  <a:t>Suzanne</a:t>
                </a:r>
                <a:endParaRPr lang="en-US" sz="1200" dirty="0">
                  <a:solidFill>
                    <a:schemeClr val="tx1"/>
                  </a:solidFill>
                </a:endParaRPr>
              </a:p>
              <a:p>
                <a:pPr marL="342900" indent="-342900">
                  <a:buFontTx/>
                  <a:buAutoNum type="arabicPeriod"/>
                </a:pPr>
                <a:endParaRPr lang="en-US" sz="1200" b="1" dirty="0"/>
              </a:p>
            </p:txBody>
          </p:sp>
          <p:cxnSp>
            <p:nvCxnSpPr>
              <p:cNvPr id="88" name="Straight Arrow Connector 87"/>
              <p:cNvCxnSpPr/>
              <p:nvPr/>
            </p:nvCxnSpPr>
            <p:spPr>
              <a:xfrm>
                <a:off x="2892595" y="4277465"/>
                <a:ext cx="1086015" cy="7111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9" name="Picture 2" descr="http://yearingear.com/old-telephone-icon.jpg"/>
              <p:cNvPicPr>
                <a:picLocks noChangeAspect="1" noChangeArrowheads="1"/>
              </p:cNvPicPr>
              <p:nvPr/>
            </p:nvPicPr>
            <p:blipFill>
              <a:blip r:embed="rId3" cstate="print"/>
              <a:srcRect/>
              <a:stretch>
                <a:fillRect/>
              </a:stretch>
            </p:blipFill>
            <p:spPr bwMode="auto">
              <a:xfrm>
                <a:off x="3815401" y="2987654"/>
                <a:ext cx="660360" cy="479941"/>
              </a:xfrm>
              <a:prstGeom prst="rect">
                <a:avLst/>
              </a:prstGeom>
              <a:noFill/>
              <a:ln w="9525">
                <a:noFill/>
                <a:miter lim="800000"/>
                <a:headEnd/>
                <a:tailEnd/>
              </a:ln>
            </p:spPr>
          </p:pic>
          <p:pic>
            <p:nvPicPr>
              <p:cNvPr id="90" name="Picture 2" descr="http://icons.iconarchive.com/icons/iconarchive/red-orb-alphabet/128/Number-4-icon.png"/>
              <p:cNvPicPr>
                <a:picLocks noChangeAspect="1" noChangeArrowheads="1"/>
              </p:cNvPicPr>
              <p:nvPr/>
            </p:nvPicPr>
            <p:blipFill>
              <a:blip r:embed="rId4" cstate="print"/>
              <a:srcRect/>
              <a:stretch>
                <a:fillRect/>
              </a:stretch>
            </p:blipFill>
            <p:spPr bwMode="auto">
              <a:xfrm>
                <a:off x="2756281" y="4051938"/>
                <a:ext cx="450067" cy="450067"/>
              </a:xfrm>
              <a:prstGeom prst="rect">
                <a:avLst/>
              </a:prstGeom>
              <a:noFill/>
              <a:ln w="9525">
                <a:noFill/>
                <a:miter lim="800000"/>
                <a:headEnd/>
                <a:tailEnd/>
              </a:ln>
            </p:spPr>
          </p:pic>
          <p:pic>
            <p:nvPicPr>
              <p:cNvPr id="91" name="Picture 2" descr="http://yearingear.com/old-telephone-icon.jpg"/>
              <p:cNvPicPr>
                <a:picLocks noChangeAspect="1" noChangeArrowheads="1"/>
              </p:cNvPicPr>
              <p:nvPr/>
            </p:nvPicPr>
            <p:blipFill>
              <a:blip r:embed="rId3" cstate="print"/>
              <a:srcRect/>
              <a:stretch>
                <a:fillRect/>
              </a:stretch>
            </p:blipFill>
            <p:spPr bwMode="auto">
              <a:xfrm>
                <a:off x="4312186" y="4339463"/>
                <a:ext cx="660360" cy="479941"/>
              </a:xfrm>
              <a:prstGeom prst="rect">
                <a:avLst/>
              </a:prstGeom>
              <a:noFill/>
              <a:ln w="9525">
                <a:noFill/>
                <a:miter lim="800000"/>
                <a:headEnd/>
                <a:tailEnd/>
              </a:ln>
            </p:spPr>
          </p:pic>
          <p:pic>
            <p:nvPicPr>
              <p:cNvPr id="92" name="Picture 2" descr="http://yearingear.com/old-telephone-icon.jpg"/>
              <p:cNvPicPr>
                <a:picLocks noChangeAspect="1" noChangeArrowheads="1"/>
              </p:cNvPicPr>
              <p:nvPr/>
            </p:nvPicPr>
            <p:blipFill>
              <a:blip r:embed="rId3" cstate="print"/>
              <a:srcRect/>
              <a:stretch>
                <a:fillRect/>
              </a:stretch>
            </p:blipFill>
            <p:spPr bwMode="auto">
              <a:xfrm>
                <a:off x="3989574" y="4955001"/>
                <a:ext cx="660360" cy="479941"/>
              </a:xfrm>
              <a:prstGeom prst="rect">
                <a:avLst/>
              </a:prstGeom>
              <a:noFill/>
              <a:ln w="9525">
                <a:noFill/>
                <a:miter lim="800000"/>
                <a:headEnd/>
                <a:tailEnd/>
              </a:ln>
            </p:spPr>
          </p:pic>
          <p:pic>
            <p:nvPicPr>
              <p:cNvPr id="93" name="Picture 4" descr="http://t3.gstatic.com/images?q=tbn:ANd9GcRstQga5kgocy99J-EQKOUPIn_mGDHFhIyJEXk-ybmd0YFmMRpnHQ"/>
              <p:cNvPicPr>
                <a:picLocks noChangeAspect="1" noChangeArrowheads="1"/>
              </p:cNvPicPr>
              <p:nvPr/>
            </p:nvPicPr>
            <p:blipFill>
              <a:blip r:embed="rId5" cstate="print"/>
              <a:srcRect/>
              <a:stretch>
                <a:fillRect/>
              </a:stretch>
            </p:blipFill>
            <p:spPr bwMode="auto">
              <a:xfrm>
                <a:off x="4366894" y="3464612"/>
                <a:ext cx="579304" cy="668002"/>
              </a:xfrm>
              <a:prstGeom prst="rect">
                <a:avLst/>
              </a:prstGeom>
              <a:noFill/>
              <a:ln w="9525">
                <a:noFill/>
                <a:miter lim="800000"/>
                <a:headEnd/>
                <a:tailEnd/>
              </a:ln>
            </p:spPr>
          </p:pic>
        </p:grpSp>
        <p:sp>
          <p:nvSpPr>
            <p:cNvPr id="72" name="TextBox 139"/>
            <p:cNvSpPr txBox="1">
              <a:spLocks noChangeArrowheads="1"/>
            </p:cNvSpPr>
            <p:nvPr/>
          </p:nvSpPr>
          <p:spPr bwMode="auto">
            <a:xfrm>
              <a:off x="3848415" y="5893448"/>
              <a:ext cx="1133239" cy="323146"/>
            </a:xfrm>
            <a:prstGeom prst="rect">
              <a:avLst/>
            </a:prstGeom>
            <a:noFill/>
            <a:ln w="9525">
              <a:noFill/>
              <a:miter lim="800000"/>
              <a:headEnd/>
              <a:tailEnd/>
            </a:ln>
          </p:spPr>
          <p:txBody>
            <a:bodyPr wrap="none">
              <a:spAutoFit/>
            </a:bodyPr>
            <a:lstStyle/>
            <a:p>
              <a:r>
                <a:rPr lang="cs-CZ" dirty="0" smtClean="0">
                  <a:solidFill>
                    <a:schemeClr val="tx1"/>
                  </a:solidFill>
                </a:rPr>
                <a:t>Group </a:t>
              </a:r>
              <a:r>
                <a:rPr lang="cs-CZ" dirty="0" err="1">
                  <a:solidFill>
                    <a:schemeClr val="tx1"/>
                  </a:solidFill>
                </a:rPr>
                <a:t>O</a:t>
              </a:r>
              <a:r>
                <a:rPr lang="cs-CZ" dirty="0" err="1" smtClean="0">
                  <a:solidFill>
                    <a:schemeClr val="tx1"/>
                  </a:solidFill>
                </a:rPr>
                <a:t>ne</a:t>
              </a:r>
              <a:endParaRPr lang="en-US" dirty="0">
                <a:solidFill>
                  <a:schemeClr val="tx1"/>
                </a:solidFill>
              </a:endParaRPr>
            </a:p>
          </p:txBody>
        </p:sp>
      </p:grpSp>
      <p:grpSp>
        <p:nvGrpSpPr>
          <p:cNvPr id="94" name="Group 93"/>
          <p:cNvGrpSpPr>
            <a:grpSpLocks/>
          </p:cNvGrpSpPr>
          <p:nvPr/>
        </p:nvGrpSpPr>
        <p:grpSpPr bwMode="auto">
          <a:xfrm>
            <a:off x="5237163" y="1704975"/>
            <a:ext cx="3632200" cy="4131578"/>
            <a:chOff x="5306197" y="2132219"/>
            <a:chExt cx="3574557" cy="4131870"/>
          </a:xfrm>
        </p:grpSpPr>
        <p:grpSp>
          <p:nvGrpSpPr>
            <p:cNvPr id="95" name="Group 115"/>
            <p:cNvGrpSpPr>
              <a:grpSpLocks/>
            </p:cNvGrpSpPr>
            <p:nvPr/>
          </p:nvGrpSpPr>
          <p:grpSpPr bwMode="auto">
            <a:xfrm>
              <a:off x="5482736" y="3824616"/>
              <a:ext cx="1470131" cy="1092278"/>
              <a:chOff x="5760933" y="3978713"/>
              <a:chExt cx="1840557" cy="688610"/>
            </a:xfrm>
          </p:grpSpPr>
          <p:sp>
            <p:nvSpPr>
              <p:cNvPr id="108" name="Right Arrow 107"/>
              <p:cNvSpPr/>
              <p:nvPr/>
            </p:nvSpPr>
            <p:spPr>
              <a:xfrm>
                <a:off x="5760933" y="3978713"/>
                <a:ext cx="1840557" cy="68861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TextBox 114"/>
              <p:cNvSpPr txBox="1">
                <a:spLocks noChangeArrowheads="1"/>
              </p:cNvSpPr>
              <p:nvPr/>
            </p:nvSpPr>
            <p:spPr bwMode="auto">
              <a:xfrm>
                <a:off x="5885829" y="4141857"/>
                <a:ext cx="1500242" cy="371802"/>
              </a:xfrm>
              <a:prstGeom prst="rect">
                <a:avLst/>
              </a:prstGeom>
              <a:noFill/>
              <a:ln w="9525">
                <a:noFill/>
                <a:miter lim="800000"/>
                <a:headEnd/>
                <a:tailEnd/>
              </a:ln>
            </p:spPr>
            <p:txBody>
              <a:bodyPr>
                <a:spAutoFit/>
              </a:bodyPr>
              <a:lstStyle/>
              <a:p>
                <a:r>
                  <a:rPr lang="cs-CZ" sz="1400" dirty="0"/>
                  <a:t>Busy </a:t>
                </a:r>
                <a:r>
                  <a:rPr lang="cs-CZ" sz="1400" dirty="0" err="1"/>
                  <a:t>or</a:t>
                </a:r>
                <a:r>
                  <a:rPr lang="cs-CZ" sz="1400" dirty="0"/>
                  <a:t> </a:t>
                </a:r>
              </a:p>
              <a:p>
                <a:r>
                  <a:rPr lang="cs-CZ" sz="1400" dirty="0"/>
                  <a:t>No </a:t>
                </a:r>
                <a:r>
                  <a:rPr lang="cs-CZ" sz="1400" dirty="0" err="1"/>
                  <a:t>Answer</a:t>
                </a:r>
                <a:endParaRPr lang="cs-CZ" sz="1400" dirty="0"/>
              </a:p>
            </p:txBody>
          </p:sp>
        </p:grpSp>
        <p:grpSp>
          <p:nvGrpSpPr>
            <p:cNvPr id="96" name="Group 56"/>
            <p:cNvGrpSpPr>
              <a:grpSpLocks/>
            </p:cNvGrpSpPr>
            <p:nvPr/>
          </p:nvGrpSpPr>
          <p:grpSpPr bwMode="auto">
            <a:xfrm>
              <a:off x="5306197" y="2132219"/>
              <a:ext cx="3574557" cy="4131870"/>
              <a:chOff x="5306197" y="2132219"/>
              <a:chExt cx="3574557" cy="4131870"/>
            </a:xfrm>
          </p:grpSpPr>
          <p:grpSp>
            <p:nvGrpSpPr>
              <p:cNvPr id="97" name="Group 133"/>
              <p:cNvGrpSpPr>
                <a:grpSpLocks/>
              </p:cNvGrpSpPr>
              <p:nvPr/>
            </p:nvGrpSpPr>
            <p:grpSpPr bwMode="auto">
              <a:xfrm>
                <a:off x="5306197" y="2132219"/>
                <a:ext cx="3574557" cy="3390969"/>
                <a:chOff x="5306197" y="2132219"/>
                <a:chExt cx="3574557" cy="3390969"/>
              </a:xfrm>
            </p:grpSpPr>
            <p:cxnSp>
              <p:nvCxnSpPr>
                <p:cNvPr id="99" name="Straight Arrow Connector 98"/>
                <p:cNvCxnSpPr>
                  <a:stCxn id="108" idx="3"/>
                </p:cNvCxnSpPr>
                <p:nvPr/>
              </p:nvCxnSpPr>
              <p:spPr>
                <a:xfrm flipV="1">
                  <a:off x="6952868" y="3940510"/>
                  <a:ext cx="1238908" cy="43024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6962242" y="4383453"/>
                  <a:ext cx="1134234" cy="1873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6951305" y="4383453"/>
                  <a:ext cx="871767" cy="7096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108" idx="3"/>
                </p:cNvCxnSpPr>
                <p:nvPr/>
              </p:nvCxnSpPr>
              <p:spPr>
                <a:xfrm flipV="1">
                  <a:off x="6952868" y="3584885"/>
                  <a:ext cx="812399" cy="7858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 name="Picture 2" descr="http://yearingear.com/old-telephone-icon.jpg"/>
                <p:cNvPicPr>
                  <a:picLocks noChangeAspect="1" noChangeArrowheads="1"/>
                </p:cNvPicPr>
                <p:nvPr/>
              </p:nvPicPr>
              <p:blipFill>
                <a:blip r:embed="rId6" cstate="print"/>
                <a:srcRect/>
                <a:stretch>
                  <a:fillRect/>
                </a:stretch>
              </p:blipFill>
              <p:spPr bwMode="auto">
                <a:xfrm>
                  <a:off x="7585191" y="3116477"/>
                  <a:ext cx="656275" cy="476972"/>
                </a:xfrm>
                <a:prstGeom prst="rect">
                  <a:avLst/>
                </a:prstGeom>
                <a:noFill/>
                <a:ln w="9525">
                  <a:noFill/>
                  <a:miter lim="800000"/>
                  <a:headEnd/>
                  <a:tailEnd/>
                </a:ln>
              </p:spPr>
            </p:pic>
            <p:pic>
              <p:nvPicPr>
                <p:cNvPr id="104" name="Picture 2" descr="http://yearingear.com/old-telephone-icon.jpg"/>
                <p:cNvPicPr>
                  <a:picLocks noChangeAspect="1" noChangeArrowheads="1"/>
                </p:cNvPicPr>
                <p:nvPr/>
              </p:nvPicPr>
              <p:blipFill>
                <a:blip r:embed="rId6" cstate="print"/>
                <a:srcRect/>
                <a:stretch>
                  <a:fillRect/>
                </a:stretch>
              </p:blipFill>
              <p:spPr bwMode="auto">
                <a:xfrm>
                  <a:off x="8224479" y="3684512"/>
                  <a:ext cx="656275" cy="476972"/>
                </a:xfrm>
                <a:prstGeom prst="rect">
                  <a:avLst/>
                </a:prstGeom>
                <a:noFill/>
                <a:ln w="9525">
                  <a:noFill/>
                  <a:miter lim="800000"/>
                  <a:headEnd/>
                  <a:tailEnd/>
                </a:ln>
              </p:spPr>
            </p:pic>
            <p:pic>
              <p:nvPicPr>
                <p:cNvPr id="105" name="Picture 2" descr="http://yearingear.com/old-telephone-icon.jpg"/>
                <p:cNvPicPr>
                  <a:picLocks noChangeAspect="1" noChangeArrowheads="1"/>
                </p:cNvPicPr>
                <p:nvPr/>
              </p:nvPicPr>
              <p:blipFill>
                <a:blip r:embed="rId6" cstate="print"/>
                <a:srcRect/>
                <a:stretch>
                  <a:fillRect/>
                </a:stretch>
              </p:blipFill>
              <p:spPr bwMode="auto">
                <a:xfrm>
                  <a:off x="8127497" y="4347552"/>
                  <a:ext cx="656275" cy="476972"/>
                </a:xfrm>
                <a:prstGeom prst="rect">
                  <a:avLst/>
                </a:prstGeom>
                <a:noFill/>
                <a:ln w="9525">
                  <a:noFill/>
                  <a:miter lim="800000"/>
                  <a:headEnd/>
                  <a:tailEnd/>
                </a:ln>
              </p:spPr>
            </p:pic>
            <p:pic>
              <p:nvPicPr>
                <p:cNvPr id="106" name="Picture 2" descr="http://yearingear.com/old-telephone-icon.jpg"/>
                <p:cNvPicPr>
                  <a:picLocks noChangeAspect="1" noChangeArrowheads="1"/>
                </p:cNvPicPr>
                <p:nvPr/>
              </p:nvPicPr>
              <p:blipFill>
                <a:blip r:embed="rId6" cstate="print"/>
                <a:srcRect/>
                <a:stretch>
                  <a:fillRect/>
                </a:stretch>
              </p:blipFill>
              <p:spPr bwMode="auto">
                <a:xfrm>
                  <a:off x="7804884" y="5046216"/>
                  <a:ext cx="656275" cy="476972"/>
                </a:xfrm>
                <a:prstGeom prst="rect">
                  <a:avLst/>
                </a:prstGeom>
                <a:noFill/>
                <a:ln w="9525">
                  <a:noFill/>
                  <a:miter lim="800000"/>
                  <a:headEnd/>
                  <a:tailEnd/>
                </a:ln>
              </p:spPr>
            </p:pic>
            <p:sp>
              <p:nvSpPr>
                <p:cNvPr id="107" name="TextBox 128"/>
                <p:cNvSpPr txBox="1">
                  <a:spLocks noChangeArrowheads="1"/>
                </p:cNvSpPr>
                <p:nvPr/>
              </p:nvSpPr>
              <p:spPr bwMode="auto">
                <a:xfrm>
                  <a:off x="5306197" y="2132219"/>
                  <a:ext cx="175997" cy="366720"/>
                </a:xfrm>
                <a:prstGeom prst="rect">
                  <a:avLst/>
                </a:prstGeom>
                <a:noFill/>
                <a:ln w="9525">
                  <a:noFill/>
                  <a:miter lim="800000"/>
                  <a:headEnd/>
                  <a:tailEnd/>
                </a:ln>
              </p:spPr>
              <p:txBody>
                <a:bodyPr wrap="none">
                  <a:spAutoFit/>
                </a:bodyPr>
                <a:lstStyle/>
                <a:p>
                  <a:pPr marL="342900" indent="-342900"/>
                  <a:endParaRPr lang="cs-CZ" b="1"/>
                </a:p>
              </p:txBody>
            </p:sp>
          </p:grpSp>
          <p:sp>
            <p:nvSpPr>
              <p:cNvPr id="98" name="TextBox 140"/>
              <p:cNvSpPr txBox="1">
                <a:spLocks noChangeArrowheads="1"/>
              </p:cNvSpPr>
              <p:nvPr/>
            </p:nvSpPr>
            <p:spPr bwMode="auto">
              <a:xfrm>
                <a:off x="7182527" y="5940901"/>
                <a:ext cx="1104736" cy="323188"/>
              </a:xfrm>
              <a:prstGeom prst="rect">
                <a:avLst/>
              </a:prstGeom>
              <a:noFill/>
              <a:ln w="9525">
                <a:noFill/>
                <a:miter lim="800000"/>
                <a:headEnd/>
                <a:tailEnd/>
              </a:ln>
            </p:spPr>
            <p:txBody>
              <a:bodyPr wrap="none">
                <a:spAutoFit/>
              </a:bodyPr>
              <a:lstStyle/>
              <a:p>
                <a:r>
                  <a:rPr lang="cs-CZ" dirty="0" smtClean="0">
                    <a:solidFill>
                      <a:schemeClr val="tx1"/>
                    </a:solidFill>
                  </a:rPr>
                  <a:t>Group </a:t>
                </a:r>
                <a:r>
                  <a:rPr lang="cs-CZ" dirty="0" err="1">
                    <a:solidFill>
                      <a:schemeClr val="tx1"/>
                    </a:solidFill>
                  </a:rPr>
                  <a:t>T</a:t>
                </a:r>
                <a:r>
                  <a:rPr lang="cs-CZ" dirty="0" err="1" smtClean="0">
                    <a:solidFill>
                      <a:schemeClr val="tx1"/>
                    </a:solidFill>
                  </a:rPr>
                  <a:t>wo</a:t>
                </a:r>
                <a:endParaRPr lang="en-US" dirty="0">
                  <a:solidFill>
                    <a:schemeClr val="tx1"/>
                  </a:solidFill>
                </a:endParaRPr>
              </a:p>
            </p:txBody>
          </p:sp>
        </p:grpSp>
      </p:grpSp>
    </p:spTree>
    <p:extLst>
      <p:ext uri="{BB962C8B-B14F-4D97-AF65-F5344CB8AC3E}">
        <p14:creationId xmlns:p14="http://schemas.microsoft.com/office/powerpoint/2010/main" val="37564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Are Hunt Groups Hard to Set Up?</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lgn="ctr">
              <a:buSzPts val="2800"/>
            </a:pPr>
            <a:r>
              <a:rPr lang="en-US" sz="2400" b="1" dirty="0">
                <a:solidFill>
                  <a:srgbClr val="E20074"/>
                </a:solidFill>
                <a:latin typeface="Tele-GroteskNor" pitchFamily="2" charset="0"/>
              </a:rPr>
              <a:t>Contact your Service Provider for additional information</a:t>
            </a:r>
          </a:p>
          <a:p>
            <a:pPr>
              <a:buSzPts val="2800"/>
            </a:pPr>
            <a:endParaRPr lang="cs-CZ" b="1" dirty="0">
              <a:solidFill>
                <a:srgbClr val="E20074"/>
              </a:solidFill>
              <a:latin typeface="Tele-GroteskNor" pitchFamily="2" charset="0"/>
            </a:endParaRPr>
          </a:p>
        </p:txBody>
      </p:sp>
      <p:sp>
        <p:nvSpPr>
          <p:cNvPr id="3" name="Rectangle 2"/>
          <p:cNvSpPr/>
          <p:nvPr/>
        </p:nvSpPr>
        <p:spPr>
          <a:xfrm>
            <a:off x="990600" y="1325880"/>
            <a:ext cx="7977768" cy="2769989"/>
          </a:xfrm>
          <a:prstGeom prst="rect">
            <a:avLst/>
          </a:prstGeom>
        </p:spPr>
        <p:txBody>
          <a:bodyPr wrap="square">
            <a:spAutoFit/>
          </a:bodyPr>
          <a:lstStyle/>
          <a:p>
            <a:pPr>
              <a:buSzPts val="2800"/>
              <a:buFont typeface="Wingdings" panose="05000000000000000000" pitchFamily="2" charset="2"/>
              <a:buChar char="§"/>
            </a:pPr>
            <a:r>
              <a:rPr lang="en-US" sz="2400" b="1" dirty="0">
                <a:solidFill>
                  <a:srgbClr val="E20074"/>
                </a:solidFill>
                <a:latin typeface="Tele-GroteskNor" pitchFamily="2" charset="0"/>
              </a:rPr>
              <a:t>With a few pieces of key information, your hunt group can be quickly configured:</a:t>
            </a:r>
          </a:p>
          <a:p>
            <a:endParaRPr lang="cs-CZ" dirty="0">
              <a:solidFill>
                <a:srgbClr val="000000"/>
              </a:solidFill>
              <a:latin typeface="Tele-GroteskNor" pitchFamily="2" charset="0"/>
            </a:endParaRP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Define </a:t>
            </a:r>
            <a:r>
              <a:rPr lang="en-US" sz="2400" dirty="0">
                <a:solidFill>
                  <a:srgbClr val="000000"/>
                </a:solidFill>
                <a:latin typeface="Tele-GroteskNor" pitchFamily="2" charset="0"/>
              </a:rPr>
              <a:t>Hunt Group Name &amp; Telephone Number</a:t>
            </a: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Choose </a:t>
            </a:r>
            <a:r>
              <a:rPr lang="en-US" sz="2400" dirty="0">
                <a:solidFill>
                  <a:srgbClr val="000000"/>
                </a:solidFill>
                <a:latin typeface="Tele-GroteskNor" pitchFamily="2" charset="0"/>
              </a:rPr>
              <a:t>users on the assigned list</a:t>
            </a: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Ring </a:t>
            </a:r>
            <a:r>
              <a:rPr lang="en-US" sz="2400" dirty="0">
                <a:solidFill>
                  <a:srgbClr val="000000"/>
                </a:solidFill>
                <a:latin typeface="Tele-GroteskNor" pitchFamily="2" charset="0"/>
              </a:rPr>
              <a:t>Order – Circular, Regular, Simultaneous, Uniform or Weighted</a:t>
            </a: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No </a:t>
            </a:r>
            <a:r>
              <a:rPr lang="en-US" sz="2400" dirty="0">
                <a:solidFill>
                  <a:srgbClr val="000000"/>
                </a:solidFill>
                <a:latin typeface="Tele-GroteskNor" pitchFamily="2" charset="0"/>
              </a:rPr>
              <a:t>Answer Settings - Number of rings, total duration of ring back</a:t>
            </a: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Other </a:t>
            </a:r>
            <a:r>
              <a:rPr lang="en-US" sz="2400" dirty="0">
                <a:solidFill>
                  <a:srgbClr val="000000"/>
                </a:solidFill>
                <a:latin typeface="Tele-GroteskNor" pitchFamily="2" charset="0"/>
              </a:rPr>
              <a:t>options such as overflow users and voice mail</a:t>
            </a:r>
          </a:p>
          <a:p>
            <a:pPr>
              <a:buSzPts val="2000"/>
              <a:buFont typeface="Wingdings" panose="05000000000000000000" pitchFamily="2" charset="2"/>
              <a:buChar char="§"/>
            </a:pPr>
            <a:endParaRPr lang="cs-CZ" dirty="0">
              <a:solidFill>
                <a:srgbClr val="000000"/>
              </a:solidFill>
              <a:latin typeface="Tele-GroteskNor" pitchFamily="2" charset="0"/>
            </a:endParaRPr>
          </a:p>
        </p:txBody>
      </p:sp>
      <p:pic>
        <p:nvPicPr>
          <p:cNvPr id="19" name="Picture 2" descr="http://www.therfieldschool.org.uk/_files/images/information/information_icon.jpg"/>
          <p:cNvPicPr>
            <a:picLocks noChangeAspect="1" noChangeArrowheads="1"/>
          </p:cNvPicPr>
          <p:nvPr/>
        </p:nvPicPr>
        <p:blipFill>
          <a:blip r:embed="rId3" cstate="print"/>
          <a:srcRect/>
          <a:stretch>
            <a:fillRect/>
          </a:stretch>
        </p:blipFill>
        <p:spPr bwMode="auto">
          <a:xfrm>
            <a:off x="3879065" y="4913494"/>
            <a:ext cx="1475579" cy="1476194"/>
          </a:xfrm>
          <a:prstGeom prst="rect">
            <a:avLst/>
          </a:prstGeom>
          <a:noFill/>
          <a:ln w="9525">
            <a:noFill/>
            <a:miter lim="800000"/>
            <a:headEnd/>
            <a:tailEnd/>
          </a:ln>
        </p:spPr>
      </p:pic>
    </p:spTree>
    <p:extLst>
      <p:ext uri="{BB962C8B-B14F-4D97-AF65-F5344CB8AC3E}">
        <p14:creationId xmlns:p14="http://schemas.microsoft.com/office/powerpoint/2010/main" val="213253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Summary</a:t>
            </a:r>
            <a:r>
              <a:rPr lang="cs-CZ" b="1" dirty="0"/>
              <a:t> – </a:t>
            </a:r>
            <a:r>
              <a:rPr lang="cs-CZ" b="1" dirty="0" err="1"/>
              <a:t>Hunt</a:t>
            </a:r>
            <a:r>
              <a:rPr lang="cs-CZ" b="1" dirty="0"/>
              <a:t> </a:t>
            </a:r>
            <a:r>
              <a:rPr lang="cs-CZ" b="1" dirty="0" err="1"/>
              <a:t>Groups</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sp>
        <p:nvSpPr>
          <p:cNvPr id="3" name="Rectangle 2"/>
          <p:cNvSpPr/>
          <p:nvPr/>
        </p:nvSpPr>
        <p:spPr>
          <a:xfrm>
            <a:off x="731334" y="1059560"/>
            <a:ext cx="7977768" cy="3901068"/>
          </a:xfrm>
          <a:prstGeom prst="rect">
            <a:avLst/>
          </a:prstGeom>
        </p:spPr>
        <p:txBody>
          <a:bodyPr wrap="square">
            <a:spAutoFit/>
          </a:bodyPr>
          <a:lstStyle/>
          <a:p>
            <a:endParaRPr lang="cs-CZ" dirty="0">
              <a:solidFill>
                <a:srgbClr val="000000"/>
              </a:solidFill>
              <a:latin typeface="Tele-GroteskNor" pitchFamily="2" charset="0"/>
            </a:endParaRPr>
          </a:p>
          <a:p>
            <a:pPr>
              <a:buSzPts val="2000"/>
              <a:buFont typeface="Wingdings" panose="05000000000000000000" pitchFamily="2" charset="2"/>
              <a:buChar char="§"/>
            </a:pPr>
            <a:endParaRPr lang="en-US" sz="2400" dirty="0">
              <a:solidFill>
                <a:srgbClr val="000000"/>
              </a:solidFill>
              <a:latin typeface="Tele-GroteskNor" pitchFamily="2" charset="0"/>
            </a:endParaRP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Work </a:t>
            </a:r>
            <a:r>
              <a:rPr lang="en-US" sz="2400" dirty="0">
                <a:solidFill>
                  <a:srgbClr val="000000"/>
                </a:solidFill>
                <a:latin typeface="Tele-GroteskNor" pitchFamily="2" charset="0"/>
              </a:rPr>
              <a:t>well in combination with other front office services such as Auto Attendant, Voice Mail and Unified </a:t>
            </a:r>
            <a:r>
              <a:rPr lang="en-US" sz="2400" dirty="0" smtClean="0">
                <a:solidFill>
                  <a:srgbClr val="000000"/>
                </a:solidFill>
                <a:latin typeface="Tele-GroteskNor" pitchFamily="2" charset="0"/>
              </a:rPr>
              <a:t>Messaging</a:t>
            </a:r>
            <a:endParaRPr lang="cs-CZ" sz="2400" dirty="0" smtClean="0">
              <a:solidFill>
                <a:srgbClr val="000000"/>
              </a:solidFill>
              <a:latin typeface="Tele-GroteskNor" pitchFamily="2" charset="0"/>
            </a:endParaRPr>
          </a:p>
          <a:p>
            <a:pPr>
              <a:buSzPts val="2000"/>
              <a:buFont typeface="Wingdings" panose="05000000000000000000" pitchFamily="2" charset="2"/>
              <a:buChar char="§"/>
            </a:pPr>
            <a:endParaRPr lang="en-US" sz="2400" dirty="0">
              <a:solidFill>
                <a:srgbClr val="000000"/>
              </a:solidFill>
              <a:latin typeface="Tele-GroteskNor" pitchFamily="2" charset="0"/>
            </a:endParaRP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Are </a:t>
            </a:r>
            <a:r>
              <a:rPr lang="en-US" sz="2400" dirty="0">
                <a:solidFill>
                  <a:srgbClr val="000000"/>
                </a:solidFill>
                <a:latin typeface="Tele-GroteskNor" pitchFamily="2" charset="0"/>
              </a:rPr>
              <a:t>easy for administrators to deploy and offer many customizable </a:t>
            </a:r>
            <a:r>
              <a:rPr lang="en-US" sz="2400" dirty="0" smtClean="0">
                <a:solidFill>
                  <a:srgbClr val="000000"/>
                </a:solidFill>
                <a:latin typeface="Tele-GroteskNor" pitchFamily="2" charset="0"/>
              </a:rPr>
              <a:t>options</a:t>
            </a:r>
            <a:endParaRPr lang="cs-CZ" sz="2400" dirty="0" smtClean="0">
              <a:solidFill>
                <a:srgbClr val="000000"/>
              </a:solidFill>
              <a:latin typeface="Tele-GroteskNor" pitchFamily="2" charset="0"/>
            </a:endParaRPr>
          </a:p>
          <a:p>
            <a:pPr>
              <a:buSzPts val="2000"/>
              <a:buFont typeface="Wingdings" panose="05000000000000000000" pitchFamily="2" charset="2"/>
              <a:buChar char="§"/>
            </a:pPr>
            <a:endParaRPr lang="en-US" sz="2400" dirty="0">
              <a:solidFill>
                <a:srgbClr val="000000"/>
              </a:solidFill>
              <a:latin typeface="Tele-GroteskNor" pitchFamily="2" charset="0"/>
            </a:endParaRP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MORE </a:t>
            </a:r>
            <a:r>
              <a:rPr lang="en-US" sz="2400" dirty="0">
                <a:solidFill>
                  <a:srgbClr val="000000"/>
                </a:solidFill>
                <a:latin typeface="Tele-GroteskNor" pitchFamily="2" charset="0"/>
              </a:rPr>
              <a:t>than just call forwarding</a:t>
            </a:r>
            <a:r>
              <a:rPr lang="en-US" sz="2400" dirty="0" smtClean="0">
                <a:solidFill>
                  <a:srgbClr val="000000"/>
                </a:solidFill>
                <a:latin typeface="Tele-GroteskNor" pitchFamily="2" charset="0"/>
              </a:rPr>
              <a:t>!</a:t>
            </a:r>
            <a:endParaRPr lang="cs-CZ" sz="2400" dirty="0" smtClean="0">
              <a:solidFill>
                <a:srgbClr val="000000"/>
              </a:solidFill>
              <a:latin typeface="Tele-GroteskNor" pitchFamily="2" charset="0"/>
            </a:endParaRPr>
          </a:p>
          <a:p>
            <a:pPr>
              <a:buSzPts val="2000"/>
              <a:buFont typeface="Wingdings" panose="05000000000000000000" pitchFamily="2" charset="2"/>
              <a:buChar char="§"/>
            </a:pPr>
            <a:endParaRPr lang="en-US" sz="2400" dirty="0">
              <a:solidFill>
                <a:srgbClr val="000000"/>
              </a:solidFill>
              <a:latin typeface="Tele-GroteskNor" pitchFamily="2" charset="0"/>
            </a:endParaRPr>
          </a:p>
          <a:p>
            <a:pPr>
              <a:buSzPts val="2000"/>
              <a:buFont typeface="Wingdings" panose="05000000000000000000" pitchFamily="2" charset="2"/>
              <a:buChar char="§"/>
            </a:pPr>
            <a:r>
              <a:rPr lang="cs-CZ" sz="2400" dirty="0" smtClean="0">
                <a:solidFill>
                  <a:srgbClr val="000000"/>
                </a:solidFill>
                <a:latin typeface="Tele-GroteskNor" pitchFamily="2" charset="0"/>
              </a:rPr>
              <a:t> </a:t>
            </a:r>
            <a:r>
              <a:rPr lang="en-US" sz="2400" dirty="0" smtClean="0">
                <a:solidFill>
                  <a:srgbClr val="000000"/>
                </a:solidFill>
                <a:latin typeface="Tele-GroteskNor" pitchFamily="2" charset="0"/>
              </a:rPr>
              <a:t>Increase </a:t>
            </a:r>
            <a:r>
              <a:rPr lang="en-US" sz="2400" dirty="0">
                <a:solidFill>
                  <a:srgbClr val="000000"/>
                </a:solidFill>
                <a:latin typeface="Tele-GroteskNor" pitchFamily="2" charset="0"/>
              </a:rPr>
              <a:t>workplace efficiency, customer capture and retention for organizations of all sizes and types </a:t>
            </a:r>
          </a:p>
          <a:p>
            <a:pPr>
              <a:buSzPts val="2000"/>
              <a:buFont typeface="Wingdings" panose="05000000000000000000" pitchFamily="2" charset="2"/>
              <a:buChar char="§"/>
            </a:pPr>
            <a:endParaRPr lang="cs-CZ" dirty="0">
              <a:solidFill>
                <a:srgbClr val="000000"/>
              </a:solidFill>
              <a:latin typeface="Tele-GroteskNor" pitchFamily="2" charset="0"/>
            </a:endParaRPr>
          </a:p>
        </p:txBody>
      </p:sp>
      <p:pic>
        <p:nvPicPr>
          <p:cNvPr id="6" name="Picture 2" descr="http://tranquilpc.files.wordpress.com/2007/08/bigstockphoto-globe-icon-people-1720642-4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94668" y="4306811"/>
            <a:ext cx="2849562" cy="2136775"/>
          </a:xfrm>
          <a:prstGeom prst="rect">
            <a:avLst/>
          </a:prstGeom>
          <a:noFill/>
          <a:ln w="9525">
            <a:noFill/>
            <a:miter lim="800000"/>
            <a:headEnd/>
            <a:tailEnd/>
          </a:ln>
        </p:spPr>
      </p:pic>
    </p:spTree>
    <p:extLst>
      <p:ext uri="{BB962C8B-B14F-4D97-AF65-F5344CB8AC3E}">
        <p14:creationId xmlns:p14="http://schemas.microsoft.com/office/powerpoint/2010/main" val="309948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Huntgroup</a:t>
            </a:r>
            <a:r>
              <a:rPr lang="cs-CZ" dirty="0"/>
              <a:t> </a:t>
            </a:r>
            <a:r>
              <a:rPr lang="cs-CZ" dirty="0" err="1"/>
              <a:t>configuration</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pic>
        <p:nvPicPr>
          <p:cNvPr id="5" name="Picture 2"/>
          <p:cNvPicPr>
            <a:picLocks noChangeAspect="1" noChangeArrowheads="1"/>
          </p:cNvPicPr>
          <p:nvPr/>
        </p:nvPicPr>
        <p:blipFill>
          <a:blip r:embed="rId3" cstate="print"/>
          <a:srcRect/>
          <a:stretch>
            <a:fillRect/>
          </a:stretch>
        </p:blipFill>
        <p:spPr bwMode="auto">
          <a:xfrm>
            <a:off x="376818" y="1059560"/>
            <a:ext cx="8591550" cy="4523151"/>
          </a:xfrm>
          <a:prstGeom prst="rect">
            <a:avLst/>
          </a:prstGeom>
          <a:noFill/>
          <a:ln w="9525">
            <a:noFill/>
            <a:miter lim="800000"/>
            <a:headEnd/>
            <a:tailEnd/>
          </a:ln>
        </p:spPr>
      </p:pic>
    </p:spTree>
    <p:extLst>
      <p:ext uri="{BB962C8B-B14F-4D97-AF65-F5344CB8AC3E}">
        <p14:creationId xmlns:p14="http://schemas.microsoft.com/office/powerpoint/2010/main" val="1979439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err="1" smtClean="0"/>
              <a:t>Huntgroups</a:t>
            </a:r>
            <a:r>
              <a:rPr lang="cs-CZ" b="1" dirty="0" smtClean="0"/>
              <a:t> </a:t>
            </a:r>
            <a:r>
              <a:rPr lang="cs-CZ" b="1" dirty="0" err="1" smtClean="0"/>
              <a:t>users</a:t>
            </a:r>
            <a:r>
              <a:rPr lang="cs-CZ" b="1" dirty="0" smtClean="0"/>
              <a:t> </a:t>
            </a:r>
            <a:r>
              <a:rPr lang="cs-CZ" b="1" dirty="0" err="1" smtClean="0"/>
              <a:t>assignmemt</a:t>
            </a:r>
            <a:endParaRPr lang="cs-CZ" dirty="0"/>
          </a:p>
        </p:txBody>
      </p:sp>
      <p:sp>
        <p:nvSpPr>
          <p:cNvPr id="3" name="Content Placeholder 2"/>
          <p:cNvSpPr>
            <a:spLocks noGrp="1"/>
          </p:cNvSpPr>
          <p:nvPr>
            <p:ph idx="1"/>
          </p:nvPr>
        </p:nvSpPr>
        <p:spPr/>
        <p:txBody>
          <a:bodyPr/>
          <a:lstStyle/>
          <a:p>
            <a:endParaRPr lang="cs-CZ"/>
          </a:p>
        </p:txBody>
      </p:sp>
      <p:sp>
        <p:nvSpPr>
          <p:cNvPr id="4" name="Slide Number Placeholder 3"/>
          <p:cNvSpPr>
            <a:spLocks noGrp="1"/>
          </p:cNvSpPr>
          <p:nvPr>
            <p:ph type="sldNum" sz="quarter" idx="4"/>
          </p:nvPr>
        </p:nvSpPr>
        <p:spPr/>
        <p:txBody>
          <a:bodyPr/>
          <a:lstStyle/>
          <a:p>
            <a:fld id="{1E3CAA67-0A91-4DCC-BE87-3CAD7B080E5A}" type="slidenum">
              <a:rPr lang="en-US" smtClean="0"/>
              <a:pPr/>
              <a:t>19</a:t>
            </a:fld>
            <a:endParaRPr lang="en-US"/>
          </a:p>
        </p:txBody>
      </p:sp>
      <p:pic>
        <p:nvPicPr>
          <p:cNvPr id="6" name="Picture 2"/>
          <p:cNvPicPr>
            <a:picLocks noChangeAspect="1" noChangeArrowheads="1"/>
          </p:cNvPicPr>
          <p:nvPr/>
        </p:nvPicPr>
        <p:blipFill>
          <a:blip r:embed="rId3" cstate="print"/>
          <a:srcRect/>
          <a:stretch>
            <a:fillRect/>
          </a:stretch>
        </p:blipFill>
        <p:spPr bwMode="auto">
          <a:xfrm>
            <a:off x="533400" y="2124075"/>
            <a:ext cx="8077200" cy="3343275"/>
          </a:xfrm>
          <a:prstGeom prst="rect">
            <a:avLst/>
          </a:prstGeom>
          <a:noFill/>
          <a:ln w="9525">
            <a:noFill/>
            <a:miter lim="800000"/>
            <a:headEnd/>
            <a:tailEnd/>
          </a:ln>
        </p:spPr>
      </p:pic>
    </p:spTree>
    <p:extLst>
      <p:ext uri="{BB962C8B-B14F-4D97-AF65-F5344CB8AC3E}">
        <p14:creationId xmlns:p14="http://schemas.microsoft.com/office/powerpoint/2010/main" val="3071399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The Importance of Hunt Groups</a:t>
            </a:r>
            <a:endParaRPr lang="cs-CZ" dirty="0"/>
          </a:p>
        </p:txBody>
      </p:sp>
      <p:sp>
        <p:nvSpPr>
          <p:cNvPr id="1028" name="Rectangle 3"/>
          <p:cNvSpPr>
            <a:spLocks noGrp="1" noChangeArrowheads="1"/>
          </p:cNvSpPr>
          <p:nvPr>
            <p:ph idx="1"/>
          </p:nvPr>
        </p:nvSpPr>
        <p:spPr>
          <a:xfrm>
            <a:off x="722470" y="1128132"/>
            <a:ext cx="7766209" cy="4724400"/>
          </a:xfrm>
        </p:spPr>
        <p:txBody>
          <a:bodyPr vert="horz" wrap="square" lIns="0" tIns="0" rIns="0" bIns="0" numCol="1" anchor="t" anchorCtr="0" compatLnSpc="1">
            <a:prstTxWarp prst="textNoShape">
              <a:avLst/>
            </a:prstTxWarp>
            <a:normAutofit/>
          </a:bodyPr>
          <a:lstStyle/>
          <a:p>
            <a:pPr marL="800100" lvl="1" indent="-342900">
              <a:lnSpc>
                <a:spcPct val="100000"/>
              </a:lnSpc>
              <a:spcBef>
                <a:spcPct val="0"/>
              </a:spcBef>
              <a:buFont typeface="Wingdings" pitchFamily="2" charset="2"/>
              <a:buChar char="§"/>
            </a:pPr>
            <a:r>
              <a:rPr lang="en-US" sz="2800" b="1" dirty="0">
                <a:solidFill>
                  <a:srgbClr val="E20074"/>
                </a:solidFill>
              </a:rPr>
              <a:t>With Hunt Groups, a business can:</a:t>
            </a: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r>
              <a:rPr lang="en-US" altLang="cs-CZ" sz="2000" dirty="0">
                <a:latin typeface="Tele-GroteskNor" pitchFamily="2" charset="0"/>
              </a:rPr>
              <a:t>Have one phone number route to many people AND control how that routing occurs</a:t>
            </a:r>
          </a:p>
          <a:p>
            <a:pPr marL="800100" lvl="1" indent="-342900">
              <a:lnSpc>
                <a:spcPct val="100000"/>
              </a:lnSpc>
              <a:spcBef>
                <a:spcPct val="0"/>
              </a:spcBef>
              <a:buChar char="§"/>
            </a:pPr>
            <a:r>
              <a:rPr lang="en-US" altLang="cs-CZ" sz="2000" dirty="0">
                <a:latin typeface="Tele-GroteskNor" pitchFamily="2" charset="0"/>
              </a:rPr>
              <a:t>Provide an optimal sales and customer support experience by ensuring every call is answered</a:t>
            </a:r>
          </a:p>
          <a:p>
            <a:pPr marL="457200" lvl="1">
              <a:lnSpc>
                <a:spcPct val="100000"/>
              </a:lnSpc>
              <a:spcBef>
                <a:spcPct val="0"/>
              </a:spcBef>
            </a:pPr>
            <a:endParaRPr lang="en-US" altLang="cs-CZ" sz="2000" dirty="0">
              <a:latin typeface="Tele-GroteskNor" pitchFamily="2" charset="0"/>
            </a:endParaRPr>
          </a:p>
          <a:p>
            <a:pPr marL="800100" lvl="1" indent="-342900">
              <a:lnSpc>
                <a:spcPct val="100000"/>
              </a:lnSpc>
              <a:spcBef>
                <a:spcPct val="0"/>
              </a:spcBef>
              <a:buChar char="§"/>
            </a:pPr>
            <a:r>
              <a:rPr lang="en-US" altLang="cs-CZ" sz="2000" dirty="0">
                <a:latin typeface="Tele-GroteskNor" pitchFamily="2" charset="0"/>
              </a:rPr>
              <a:t>Effectively handle peak hours, after-hours or low staff situations</a:t>
            </a:r>
          </a:p>
          <a:p>
            <a:pPr>
              <a:lnSpc>
                <a:spcPct val="150000"/>
              </a:lnSpc>
              <a:spcBef>
                <a:spcPct val="0"/>
              </a:spcBef>
            </a:pPr>
            <a:endParaRPr lang="cs-CZ" altLang="cs-CZ" sz="2200" b="1" dirty="0">
              <a:solidFill>
                <a:srgbClr val="E20074"/>
              </a:solidFill>
            </a:endParaRPr>
          </a:p>
        </p:txBody>
      </p:sp>
      <p:pic>
        <p:nvPicPr>
          <p:cNvPr id="8" name="Picture 2" descr="http://tranquilpc.files.wordpress.com/2007/08/bigstockphoto-globe-icon-people-1720642-4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20485" y="3715757"/>
            <a:ext cx="2849563" cy="2136775"/>
          </a:xfrm>
          <a:prstGeom prst="rect">
            <a:avLst/>
          </a:prstGeom>
          <a:noFill/>
          <a:ln w="9525">
            <a:noFill/>
            <a:miter lim="800000"/>
            <a:headEnd/>
            <a:tailEnd/>
          </a:ln>
        </p:spPr>
      </p:pic>
    </p:spTree>
    <p:extLst>
      <p:ext uri="{BB962C8B-B14F-4D97-AF65-F5344CB8AC3E}">
        <p14:creationId xmlns:p14="http://schemas.microsoft.com/office/powerpoint/2010/main" val="921861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err="1" smtClean="0"/>
              <a:t>Weighted</a:t>
            </a:r>
            <a:r>
              <a:rPr lang="cs-CZ" b="1" dirty="0" smtClean="0"/>
              <a:t> call </a:t>
            </a:r>
            <a:r>
              <a:rPr lang="cs-CZ" b="1" dirty="0" err="1" smtClean="0"/>
              <a:t>distribution</a:t>
            </a:r>
            <a:endParaRPr lang="cs-CZ" dirty="0"/>
          </a:p>
        </p:txBody>
      </p:sp>
      <p:sp>
        <p:nvSpPr>
          <p:cNvPr id="3" name="Content Placeholder 2"/>
          <p:cNvSpPr>
            <a:spLocks noGrp="1"/>
          </p:cNvSpPr>
          <p:nvPr>
            <p:ph idx="1"/>
          </p:nvPr>
        </p:nvSpPr>
        <p:spPr/>
        <p:txBody>
          <a:bodyPr/>
          <a:lstStyle/>
          <a:p>
            <a:endParaRPr lang="cs-CZ"/>
          </a:p>
        </p:txBody>
      </p:sp>
      <p:sp>
        <p:nvSpPr>
          <p:cNvPr id="4" name="Slide Number Placeholder 3"/>
          <p:cNvSpPr>
            <a:spLocks noGrp="1"/>
          </p:cNvSpPr>
          <p:nvPr>
            <p:ph type="sldNum" sz="quarter" idx="4"/>
          </p:nvPr>
        </p:nvSpPr>
        <p:spPr/>
        <p:txBody>
          <a:bodyPr/>
          <a:lstStyle/>
          <a:p>
            <a:fld id="{1E3CAA67-0A91-4DCC-BE87-3CAD7B080E5A}" type="slidenum">
              <a:rPr lang="en-US" smtClean="0"/>
              <a:pPr/>
              <a:t>20</a:t>
            </a:fld>
            <a:endParaRPr lang="en-US"/>
          </a:p>
        </p:txBody>
      </p:sp>
      <p:pic>
        <p:nvPicPr>
          <p:cNvPr id="6" name="Picture 2"/>
          <p:cNvPicPr>
            <a:picLocks noChangeAspect="1" noChangeArrowheads="1"/>
          </p:cNvPicPr>
          <p:nvPr/>
        </p:nvPicPr>
        <p:blipFill>
          <a:blip r:embed="rId3" cstate="print"/>
          <a:srcRect/>
          <a:stretch>
            <a:fillRect/>
          </a:stretch>
        </p:blipFill>
        <p:spPr bwMode="auto">
          <a:xfrm>
            <a:off x="276225" y="2414054"/>
            <a:ext cx="8591550" cy="2763316"/>
          </a:xfrm>
          <a:prstGeom prst="rect">
            <a:avLst/>
          </a:prstGeom>
          <a:noFill/>
          <a:ln w="9525">
            <a:noFill/>
            <a:miter lim="800000"/>
            <a:headEnd/>
            <a:tailEnd/>
          </a:ln>
        </p:spPr>
      </p:pic>
    </p:spTree>
    <p:extLst>
      <p:ext uri="{BB962C8B-B14F-4D97-AF65-F5344CB8AC3E}">
        <p14:creationId xmlns:p14="http://schemas.microsoft.com/office/powerpoint/2010/main" val="2415549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What is a Hunt Group?</a:t>
            </a:r>
            <a:endParaRPr lang="cs-CZ" dirty="0"/>
          </a:p>
        </p:txBody>
      </p:sp>
      <p:sp>
        <p:nvSpPr>
          <p:cNvPr id="3" name="Content Placeholder 2"/>
          <p:cNvSpPr>
            <a:spLocks noGrp="1"/>
          </p:cNvSpPr>
          <p:nvPr>
            <p:ph idx="1"/>
          </p:nvPr>
        </p:nvSpPr>
        <p:spPr>
          <a:xfrm>
            <a:off x="304800" y="1514158"/>
            <a:ext cx="8496300" cy="4284662"/>
          </a:xfrm>
        </p:spPr>
        <p:txBody>
          <a:bodyPr/>
          <a:lstStyle/>
          <a:p>
            <a:pPr marL="800100" lvl="1" indent="-342900">
              <a:lnSpc>
                <a:spcPct val="100000"/>
              </a:lnSpc>
              <a:spcBef>
                <a:spcPct val="0"/>
              </a:spcBef>
              <a:buChar char="§"/>
            </a:pPr>
            <a:r>
              <a:rPr lang="en-US" altLang="cs-CZ" sz="2000" dirty="0">
                <a:latin typeface="Tele-GroteskNor" pitchFamily="2" charset="0"/>
              </a:rPr>
              <a:t>Allows incoming calls to a single business number to be distributed to a selected group of users</a:t>
            </a:r>
          </a:p>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pic>
        <p:nvPicPr>
          <p:cNvPr id="29"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6495681" y="3553492"/>
            <a:ext cx="571846" cy="545098"/>
          </a:xfrm>
          <a:prstGeom prst="rect">
            <a:avLst/>
          </a:prstGeom>
          <a:noFill/>
          <a:ln w="9525">
            <a:noFill/>
            <a:miter lim="800000"/>
            <a:headEnd/>
            <a:tailEnd/>
          </a:ln>
        </p:spPr>
      </p:pic>
      <p:pic>
        <p:nvPicPr>
          <p:cNvPr id="30"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5085265" y="5386415"/>
            <a:ext cx="571846" cy="545098"/>
          </a:xfrm>
          <a:prstGeom prst="rect">
            <a:avLst/>
          </a:prstGeom>
          <a:noFill/>
          <a:ln w="9525">
            <a:noFill/>
            <a:miter lim="800000"/>
            <a:headEnd/>
            <a:tailEnd/>
          </a:ln>
        </p:spPr>
      </p:pic>
      <p:sp>
        <p:nvSpPr>
          <p:cNvPr id="31" name="Oval 30"/>
          <p:cNvSpPr/>
          <p:nvPr/>
        </p:nvSpPr>
        <p:spPr bwMode="auto">
          <a:xfrm>
            <a:off x="4756150" y="3232150"/>
            <a:ext cx="2798763" cy="249713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2" name="Picture 25" descr="j0431640"/>
          <p:cNvPicPr>
            <a:picLocks noChangeAspect="1" noChangeArrowheads="1"/>
          </p:cNvPicPr>
          <p:nvPr/>
        </p:nvPicPr>
        <p:blipFill>
          <a:blip r:embed="rId4" cstate="print"/>
          <a:srcRect/>
          <a:stretch>
            <a:fillRect/>
          </a:stretch>
        </p:blipFill>
        <p:spPr bwMode="auto">
          <a:xfrm>
            <a:off x="1009650" y="3457347"/>
            <a:ext cx="1507683" cy="1291776"/>
          </a:xfrm>
          <a:prstGeom prst="rect">
            <a:avLst/>
          </a:prstGeom>
          <a:noFill/>
          <a:ln w="9525">
            <a:noFill/>
            <a:miter lim="800000"/>
            <a:headEnd/>
            <a:tailEnd/>
          </a:ln>
        </p:spPr>
      </p:pic>
      <p:sp>
        <p:nvSpPr>
          <p:cNvPr id="33" name="Right Arrow 32"/>
          <p:cNvSpPr/>
          <p:nvPr/>
        </p:nvSpPr>
        <p:spPr bwMode="auto">
          <a:xfrm>
            <a:off x="2439145" y="3681251"/>
            <a:ext cx="1743127" cy="637929"/>
          </a:xfrm>
          <a:prstGeom prst="rightArrow">
            <a:avLst/>
          </a:prstGeom>
          <a:solidFill>
            <a:schemeClr val="bg1">
              <a:lumMod val="9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TextBox 29"/>
          <p:cNvSpPr txBox="1">
            <a:spLocks noChangeArrowheads="1"/>
          </p:cNvSpPr>
          <p:nvPr/>
        </p:nvSpPr>
        <p:spPr bwMode="auto">
          <a:xfrm>
            <a:off x="2523097" y="3883889"/>
            <a:ext cx="1057662" cy="299313"/>
          </a:xfrm>
          <a:prstGeom prst="rect">
            <a:avLst/>
          </a:prstGeom>
          <a:noFill/>
          <a:ln w="9525">
            <a:noFill/>
            <a:miter lim="800000"/>
            <a:headEnd/>
            <a:tailEnd/>
          </a:ln>
        </p:spPr>
        <p:txBody>
          <a:bodyPr wrap="none">
            <a:spAutoFit/>
          </a:bodyPr>
          <a:lstStyle/>
          <a:p>
            <a:r>
              <a:rPr lang="en-US" sz="1200" i="1" dirty="0">
                <a:solidFill>
                  <a:schemeClr val="tx1"/>
                </a:solidFill>
              </a:rPr>
              <a:t>1 800 123 4567</a:t>
            </a:r>
          </a:p>
        </p:txBody>
      </p:sp>
      <p:pic>
        <p:nvPicPr>
          <p:cNvPr id="35"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4931991" y="3278276"/>
            <a:ext cx="571846" cy="545098"/>
          </a:xfrm>
          <a:prstGeom prst="rect">
            <a:avLst/>
          </a:prstGeom>
          <a:noFill/>
          <a:ln w="9525">
            <a:noFill/>
            <a:miter lim="800000"/>
            <a:headEnd/>
            <a:tailEnd/>
          </a:ln>
        </p:spPr>
      </p:pic>
      <p:pic>
        <p:nvPicPr>
          <p:cNvPr id="36" name="Picture 4" descr="http://t3.gstatic.com/images?q=tbn:ANd9GcRstQga5kgocy99J-EQKOUPIn_mGDHFhIyJEXk-ybmd0YFmMRpnHQ"/>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031575" y="4422094"/>
            <a:ext cx="555104" cy="574158"/>
          </a:xfrm>
          <a:prstGeom prst="rect">
            <a:avLst/>
          </a:prstGeom>
          <a:noFill/>
          <a:ln w="9525">
            <a:noFill/>
            <a:miter lim="800000"/>
            <a:headEnd/>
            <a:tailEnd/>
          </a:ln>
        </p:spPr>
      </p:pic>
      <p:pic>
        <p:nvPicPr>
          <p:cNvPr id="37" name="Picture 14" descr="MCj04326230000[1]"/>
          <p:cNvPicPr>
            <a:picLocks noChangeAspect="1" noChangeArrowheads="1"/>
          </p:cNvPicPr>
          <p:nvPr/>
        </p:nvPicPr>
        <p:blipFill>
          <a:blip r:embed="rId5" cstate="print"/>
          <a:srcRect/>
          <a:stretch>
            <a:fillRect/>
          </a:stretch>
        </p:blipFill>
        <p:spPr bwMode="auto">
          <a:xfrm>
            <a:off x="4470579" y="4203974"/>
            <a:ext cx="855354" cy="757253"/>
          </a:xfrm>
          <a:prstGeom prst="rect">
            <a:avLst/>
          </a:prstGeom>
          <a:noFill/>
          <a:ln w="9525">
            <a:noFill/>
            <a:miter lim="800000"/>
            <a:headEnd/>
            <a:tailEnd/>
          </a:ln>
        </p:spPr>
      </p:pic>
      <p:pic>
        <p:nvPicPr>
          <p:cNvPr id="38" name="Picture 13" descr="MCj04326240000[1]"/>
          <p:cNvPicPr>
            <a:picLocks noChangeAspect="1" noChangeArrowheads="1"/>
          </p:cNvPicPr>
          <p:nvPr/>
        </p:nvPicPr>
        <p:blipFill>
          <a:blip r:embed="rId6" cstate="print"/>
          <a:srcRect/>
          <a:stretch>
            <a:fillRect/>
          </a:stretch>
        </p:blipFill>
        <p:spPr bwMode="auto">
          <a:xfrm>
            <a:off x="5365568" y="2986088"/>
            <a:ext cx="876173" cy="775685"/>
          </a:xfrm>
          <a:prstGeom prst="rect">
            <a:avLst/>
          </a:prstGeom>
          <a:noFill/>
          <a:ln w="9525">
            <a:noFill/>
            <a:miter lim="800000"/>
            <a:headEnd/>
            <a:tailEnd/>
          </a:ln>
        </p:spPr>
      </p:pic>
      <p:pic>
        <p:nvPicPr>
          <p:cNvPr id="39"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6663850" y="4845932"/>
            <a:ext cx="486398" cy="569531"/>
          </a:xfrm>
          <a:prstGeom prst="rect">
            <a:avLst/>
          </a:prstGeom>
          <a:noFill/>
          <a:ln w="9525">
            <a:noFill/>
            <a:miter lim="800000"/>
            <a:headEnd/>
            <a:tailEnd/>
          </a:ln>
        </p:spPr>
      </p:pic>
      <p:pic>
        <p:nvPicPr>
          <p:cNvPr id="40" name="Picture 7" descr="j0431641"/>
          <p:cNvPicPr>
            <a:picLocks noChangeAspect="1" noChangeArrowheads="1"/>
          </p:cNvPicPr>
          <p:nvPr/>
        </p:nvPicPr>
        <p:blipFill>
          <a:blip r:embed="rId7" cstate="print"/>
          <a:srcRect/>
          <a:stretch>
            <a:fillRect/>
          </a:stretch>
        </p:blipFill>
        <p:spPr bwMode="auto">
          <a:xfrm>
            <a:off x="7110707" y="4645550"/>
            <a:ext cx="736306" cy="697851"/>
          </a:xfrm>
          <a:prstGeom prst="rect">
            <a:avLst/>
          </a:prstGeom>
          <a:noFill/>
          <a:ln w="9525">
            <a:noFill/>
            <a:miter lim="800000"/>
            <a:headEnd/>
            <a:tailEnd/>
          </a:ln>
        </p:spPr>
      </p:pic>
      <p:pic>
        <p:nvPicPr>
          <p:cNvPr id="41" name="Picture 14" descr="MCj04326230000[1]"/>
          <p:cNvPicPr>
            <a:picLocks noChangeAspect="1" noChangeArrowheads="1"/>
          </p:cNvPicPr>
          <p:nvPr/>
        </p:nvPicPr>
        <p:blipFill>
          <a:blip r:embed="rId5" cstate="print"/>
          <a:srcRect/>
          <a:stretch>
            <a:fillRect/>
          </a:stretch>
        </p:blipFill>
        <p:spPr bwMode="auto">
          <a:xfrm>
            <a:off x="6885411" y="3364342"/>
            <a:ext cx="855354" cy="757253"/>
          </a:xfrm>
          <a:prstGeom prst="rect">
            <a:avLst/>
          </a:prstGeom>
          <a:noFill/>
          <a:ln w="9525">
            <a:noFill/>
            <a:miter lim="800000"/>
            <a:headEnd/>
            <a:tailEnd/>
          </a:ln>
        </p:spPr>
      </p:pic>
      <p:pic>
        <p:nvPicPr>
          <p:cNvPr id="42" name="Picture 13" descr="MCj04326240000[1]"/>
          <p:cNvPicPr>
            <a:picLocks noChangeAspect="1" noChangeArrowheads="1"/>
          </p:cNvPicPr>
          <p:nvPr/>
        </p:nvPicPr>
        <p:blipFill>
          <a:blip r:embed="rId6" cstate="print"/>
          <a:srcRect/>
          <a:stretch>
            <a:fillRect/>
          </a:stretch>
        </p:blipFill>
        <p:spPr bwMode="auto">
          <a:xfrm>
            <a:off x="5499275" y="5167915"/>
            <a:ext cx="876173" cy="775685"/>
          </a:xfrm>
          <a:prstGeom prst="rect">
            <a:avLst/>
          </a:prstGeom>
          <a:noFill/>
          <a:ln w="9525">
            <a:noFill/>
            <a:miter lim="800000"/>
            <a:headEnd/>
            <a:tailEnd/>
          </a:ln>
        </p:spPr>
      </p:pic>
    </p:spTree>
    <p:extLst>
      <p:ext uri="{BB962C8B-B14F-4D97-AF65-F5344CB8AC3E}">
        <p14:creationId xmlns:p14="http://schemas.microsoft.com/office/powerpoint/2010/main" val="822196951"/>
      </p:ext>
    </p:extLst>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What is a Hunt Group?</a:t>
            </a:r>
            <a:endParaRPr lang="cs-CZ" dirty="0"/>
          </a:p>
        </p:txBody>
      </p:sp>
      <p:sp>
        <p:nvSpPr>
          <p:cNvPr id="3" name="Content Placeholder 2"/>
          <p:cNvSpPr>
            <a:spLocks noGrp="1"/>
          </p:cNvSpPr>
          <p:nvPr>
            <p:ph idx="1"/>
          </p:nvPr>
        </p:nvSpPr>
        <p:spPr>
          <a:xfrm>
            <a:off x="304800" y="1514158"/>
            <a:ext cx="8496300" cy="4284662"/>
          </a:xfrm>
        </p:spPr>
        <p:txBody>
          <a:bodyPr/>
          <a:lstStyle/>
          <a:p>
            <a:pPr marL="800100" lvl="1" indent="-342900">
              <a:lnSpc>
                <a:spcPct val="100000"/>
              </a:lnSpc>
              <a:spcBef>
                <a:spcPct val="0"/>
              </a:spcBef>
              <a:buChar char="§"/>
            </a:pPr>
            <a:r>
              <a:rPr lang="en-US" altLang="cs-CZ" sz="2000" dirty="0">
                <a:latin typeface="Tele-GroteskNor" pitchFamily="2" charset="0"/>
              </a:rPr>
              <a:t>The call distribution is based on specific “hunting” or routing policies, optimized to the needs of the business</a:t>
            </a:r>
          </a:p>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grpSp>
        <p:nvGrpSpPr>
          <p:cNvPr id="20" name="Group 54"/>
          <p:cNvGrpSpPr>
            <a:grpSpLocks/>
          </p:cNvGrpSpPr>
          <p:nvPr/>
        </p:nvGrpSpPr>
        <p:grpSpPr bwMode="auto">
          <a:xfrm>
            <a:off x="1765300" y="3105150"/>
            <a:ext cx="5400675" cy="2890838"/>
            <a:chOff x="1765005" y="3104688"/>
            <a:chExt cx="5401340" cy="2892056"/>
          </a:xfrm>
        </p:grpSpPr>
        <p:grpSp>
          <p:nvGrpSpPr>
            <p:cNvPr id="21" name="Group 51"/>
            <p:cNvGrpSpPr>
              <a:grpSpLocks/>
            </p:cNvGrpSpPr>
            <p:nvPr/>
          </p:nvGrpSpPr>
          <p:grpSpPr bwMode="auto">
            <a:xfrm>
              <a:off x="2192096" y="3183339"/>
              <a:ext cx="4526519" cy="2510284"/>
              <a:chOff x="2617416" y="3768154"/>
              <a:chExt cx="4526519" cy="2510284"/>
            </a:xfrm>
          </p:grpSpPr>
          <p:pic>
            <p:nvPicPr>
              <p:cNvPr id="23" name="Picture 2" descr="http://yearingear.com/old-telephone-icon.jpg"/>
              <p:cNvPicPr>
                <a:picLocks noChangeAspect="1" noChangeArrowheads="1"/>
              </p:cNvPicPr>
              <p:nvPr/>
            </p:nvPicPr>
            <p:blipFill>
              <a:blip r:embed="rId3" cstate="print"/>
              <a:srcRect/>
              <a:stretch>
                <a:fillRect/>
              </a:stretch>
            </p:blipFill>
            <p:spPr bwMode="auto">
              <a:xfrm>
                <a:off x="3657644" y="4276255"/>
                <a:ext cx="635675" cy="462000"/>
              </a:xfrm>
              <a:prstGeom prst="rect">
                <a:avLst/>
              </a:prstGeom>
              <a:noFill/>
              <a:ln w="9525">
                <a:noFill/>
                <a:miter lim="800000"/>
                <a:headEnd/>
                <a:tailEnd/>
              </a:ln>
            </p:spPr>
          </p:pic>
          <p:pic>
            <p:nvPicPr>
              <p:cNvPr id="24" name="Picture 44" descr="j0431644"/>
              <p:cNvPicPr>
                <a:picLocks noChangeAspect="1" noChangeArrowheads="1"/>
              </p:cNvPicPr>
              <p:nvPr/>
            </p:nvPicPr>
            <p:blipFill>
              <a:blip r:embed="rId4" cstate="print"/>
              <a:srcRect/>
              <a:stretch>
                <a:fillRect/>
              </a:stretch>
            </p:blipFill>
            <p:spPr bwMode="auto">
              <a:xfrm>
                <a:off x="3993165" y="3768154"/>
                <a:ext cx="1113224" cy="1113224"/>
              </a:xfrm>
              <a:prstGeom prst="rect">
                <a:avLst/>
              </a:prstGeom>
              <a:noFill/>
              <a:ln w="9525">
                <a:noFill/>
                <a:miter lim="800000"/>
                <a:headEnd/>
                <a:tailEnd/>
              </a:ln>
            </p:spPr>
          </p:pic>
          <p:pic>
            <p:nvPicPr>
              <p:cNvPr id="25" name="Picture 2" descr="http://yearingear.com/old-telephone-icon.jpg"/>
              <p:cNvPicPr>
                <a:picLocks noChangeAspect="1" noChangeArrowheads="1"/>
              </p:cNvPicPr>
              <p:nvPr/>
            </p:nvPicPr>
            <p:blipFill>
              <a:blip r:embed="rId3" cstate="print"/>
              <a:srcRect/>
              <a:stretch>
                <a:fillRect/>
              </a:stretch>
            </p:blipFill>
            <p:spPr bwMode="auto">
              <a:xfrm>
                <a:off x="2972710" y="5319305"/>
                <a:ext cx="635675" cy="462000"/>
              </a:xfrm>
              <a:prstGeom prst="rect">
                <a:avLst/>
              </a:prstGeom>
              <a:noFill/>
              <a:ln w="9525">
                <a:noFill/>
                <a:miter lim="800000"/>
                <a:headEnd/>
                <a:tailEnd/>
              </a:ln>
            </p:spPr>
          </p:pic>
          <p:pic>
            <p:nvPicPr>
              <p:cNvPr id="26" name="Picture 2" descr="http://yearingear.com/old-telephone-icon.jpg"/>
              <p:cNvPicPr>
                <a:picLocks noChangeAspect="1" noChangeArrowheads="1"/>
              </p:cNvPicPr>
              <p:nvPr/>
            </p:nvPicPr>
            <p:blipFill>
              <a:blip r:embed="rId3" cstate="print"/>
              <a:srcRect/>
              <a:stretch>
                <a:fillRect/>
              </a:stretch>
            </p:blipFill>
            <p:spPr bwMode="auto">
              <a:xfrm>
                <a:off x="4055344" y="5319305"/>
                <a:ext cx="635675" cy="462000"/>
              </a:xfrm>
              <a:prstGeom prst="rect">
                <a:avLst/>
              </a:prstGeom>
              <a:noFill/>
              <a:ln w="9525">
                <a:noFill/>
                <a:miter lim="800000"/>
                <a:headEnd/>
                <a:tailEnd/>
              </a:ln>
            </p:spPr>
          </p:pic>
          <p:pic>
            <p:nvPicPr>
              <p:cNvPr id="27" name="Picture 2" descr="http://yearingear.com/old-telephone-icon.jpg"/>
              <p:cNvPicPr>
                <a:picLocks noChangeAspect="1" noChangeArrowheads="1"/>
              </p:cNvPicPr>
              <p:nvPr/>
            </p:nvPicPr>
            <p:blipFill>
              <a:blip r:embed="rId3" cstate="print"/>
              <a:srcRect/>
              <a:stretch>
                <a:fillRect/>
              </a:stretch>
            </p:blipFill>
            <p:spPr bwMode="auto">
              <a:xfrm>
                <a:off x="5137978" y="5319305"/>
                <a:ext cx="635675" cy="462000"/>
              </a:xfrm>
              <a:prstGeom prst="rect">
                <a:avLst/>
              </a:prstGeom>
              <a:noFill/>
              <a:ln w="9525">
                <a:noFill/>
                <a:miter lim="800000"/>
                <a:headEnd/>
                <a:tailEnd/>
              </a:ln>
            </p:spPr>
          </p:pic>
          <p:pic>
            <p:nvPicPr>
              <p:cNvPr id="28" name="Picture 2" descr="http://yearingear.com/old-telephone-icon.jpg"/>
              <p:cNvPicPr>
                <a:picLocks noChangeAspect="1" noChangeArrowheads="1"/>
              </p:cNvPicPr>
              <p:nvPr/>
            </p:nvPicPr>
            <p:blipFill>
              <a:blip r:embed="rId3" cstate="print"/>
              <a:srcRect/>
              <a:stretch>
                <a:fillRect/>
              </a:stretch>
            </p:blipFill>
            <p:spPr bwMode="auto">
              <a:xfrm>
                <a:off x="6220611" y="5319305"/>
                <a:ext cx="635675" cy="462000"/>
              </a:xfrm>
              <a:prstGeom prst="rect">
                <a:avLst/>
              </a:prstGeom>
              <a:noFill/>
              <a:ln w="9525">
                <a:noFill/>
                <a:miter lim="800000"/>
                <a:headEnd/>
                <a:tailEnd/>
              </a:ln>
            </p:spPr>
          </p:pic>
          <p:sp>
            <p:nvSpPr>
              <p:cNvPr id="43" name="TextBox 16"/>
              <p:cNvSpPr txBox="1">
                <a:spLocks noChangeArrowheads="1"/>
              </p:cNvSpPr>
              <p:nvPr/>
            </p:nvSpPr>
            <p:spPr bwMode="auto">
              <a:xfrm>
                <a:off x="5070405" y="4250974"/>
                <a:ext cx="1116148" cy="323301"/>
              </a:xfrm>
              <a:prstGeom prst="rect">
                <a:avLst/>
              </a:prstGeom>
              <a:noFill/>
              <a:ln w="9525">
                <a:noFill/>
                <a:miter lim="800000"/>
                <a:headEnd/>
                <a:tailEnd/>
              </a:ln>
            </p:spPr>
            <p:txBody>
              <a:bodyPr wrap="none">
                <a:spAutoFit/>
              </a:bodyPr>
              <a:lstStyle/>
              <a:p>
                <a:r>
                  <a:rPr lang="cs-CZ" sz="1400" dirty="0" smtClean="0">
                    <a:solidFill>
                      <a:schemeClr val="tx1"/>
                    </a:solidFill>
                  </a:rPr>
                  <a:t>Incoming Call</a:t>
                </a:r>
                <a:endParaRPr lang="en-US" sz="1400" dirty="0">
                  <a:solidFill>
                    <a:schemeClr val="tx1"/>
                  </a:solidFill>
                </a:endParaRPr>
              </a:p>
            </p:txBody>
          </p:sp>
          <p:sp>
            <p:nvSpPr>
              <p:cNvPr id="44" name="TextBox 17"/>
              <p:cNvSpPr txBox="1">
                <a:spLocks noChangeArrowheads="1"/>
              </p:cNvSpPr>
              <p:nvPr/>
            </p:nvSpPr>
            <p:spPr bwMode="auto">
              <a:xfrm>
                <a:off x="2973060" y="5955137"/>
                <a:ext cx="619156" cy="305148"/>
              </a:xfrm>
              <a:prstGeom prst="rect">
                <a:avLst/>
              </a:prstGeom>
              <a:noFill/>
              <a:ln w="9525">
                <a:noFill/>
                <a:miter lim="800000"/>
                <a:headEnd/>
                <a:tailEnd/>
              </a:ln>
            </p:spPr>
            <p:txBody>
              <a:bodyPr wrap="none">
                <a:spAutoFit/>
              </a:bodyPr>
              <a:lstStyle/>
              <a:p>
                <a:r>
                  <a:rPr lang="cs-CZ" sz="1400" dirty="0" smtClean="0">
                    <a:solidFill>
                      <a:schemeClr val="tx1"/>
                    </a:solidFill>
                  </a:rPr>
                  <a:t>User </a:t>
                </a:r>
                <a:r>
                  <a:rPr lang="en-US" sz="1400" dirty="0" smtClean="0">
                    <a:solidFill>
                      <a:schemeClr val="tx1"/>
                    </a:solidFill>
                  </a:rPr>
                  <a:t>1</a:t>
                </a:r>
                <a:endParaRPr lang="en-US" sz="1400" dirty="0">
                  <a:solidFill>
                    <a:schemeClr val="tx1"/>
                  </a:solidFill>
                </a:endParaRPr>
              </a:p>
            </p:txBody>
          </p:sp>
          <p:sp>
            <p:nvSpPr>
              <p:cNvPr id="45" name="TextBox 18"/>
              <p:cNvSpPr txBox="1">
                <a:spLocks noChangeArrowheads="1"/>
              </p:cNvSpPr>
              <p:nvPr/>
            </p:nvSpPr>
            <p:spPr bwMode="auto">
              <a:xfrm>
                <a:off x="4035228" y="5955137"/>
                <a:ext cx="619156" cy="323301"/>
              </a:xfrm>
              <a:prstGeom prst="rect">
                <a:avLst/>
              </a:prstGeom>
              <a:noFill/>
              <a:ln w="9525">
                <a:noFill/>
                <a:miter lim="800000"/>
                <a:headEnd/>
                <a:tailEnd/>
              </a:ln>
            </p:spPr>
            <p:txBody>
              <a:bodyPr wrap="none">
                <a:spAutoFit/>
              </a:bodyPr>
              <a:lstStyle/>
              <a:p>
                <a:r>
                  <a:rPr lang="cs-CZ" sz="1400" dirty="0" smtClean="0">
                    <a:solidFill>
                      <a:schemeClr val="tx1"/>
                    </a:solidFill>
                  </a:rPr>
                  <a:t>User </a:t>
                </a:r>
                <a:r>
                  <a:rPr lang="en-US" sz="1400" dirty="0" smtClean="0">
                    <a:solidFill>
                      <a:schemeClr val="tx1"/>
                    </a:solidFill>
                  </a:rPr>
                  <a:t>2</a:t>
                </a:r>
                <a:endParaRPr lang="en-US" sz="1400" dirty="0">
                  <a:solidFill>
                    <a:schemeClr val="tx1"/>
                  </a:solidFill>
                </a:endParaRPr>
              </a:p>
            </p:txBody>
          </p:sp>
          <p:sp>
            <p:nvSpPr>
              <p:cNvPr id="46" name="TextBox 19"/>
              <p:cNvSpPr txBox="1">
                <a:spLocks noChangeArrowheads="1"/>
              </p:cNvSpPr>
              <p:nvPr/>
            </p:nvSpPr>
            <p:spPr bwMode="auto">
              <a:xfrm>
                <a:off x="5098984" y="5955137"/>
                <a:ext cx="619156" cy="323301"/>
              </a:xfrm>
              <a:prstGeom prst="rect">
                <a:avLst/>
              </a:prstGeom>
              <a:noFill/>
              <a:ln w="9525">
                <a:noFill/>
                <a:miter lim="800000"/>
                <a:headEnd/>
                <a:tailEnd/>
              </a:ln>
            </p:spPr>
            <p:txBody>
              <a:bodyPr wrap="none">
                <a:spAutoFit/>
              </a:bodyPr>
              <a:lstStyle/>
              <a:p>
                <a:r>
                  <a:rPr lang="en-US" sz="1400" dirty="0" smtClean="0">
                    <a:solidFill>
                      <a:schemeClr val="tx1"/>
                    </a:solidFill>
                  </a:rPr>
                  <a:t>U</a:t>
                </a:r>
                <a:r>
                  <a:rPr lang="cs-CZ" sz="1400" dirty="0" smtClean="0">
                    <a:solidFill>
                      <a:schemeClr val="tx1"/>
                    </a:solidFill>
                  </a:rPr>
                  <a:t>ser </a:t>
                </a:r>
                <a:r>
                  <a:rPr lang="en-US" sz="1400" dirty="0" smtClean="0">
                    <a:solidFill>
                      <a:schemeClr val="tx1"/>
                    </a:solidFill>
                  </a:rPr>
                  <a:t>3</a:t>
                </a:r>
                <a:endParaRPr lang="en-US" sz="1400" dirty="0">
                  <a:solidFill>
                    <a:schemeClr val="tx1"/>
                  </a:solidFill>
                </a:endParaRPr>
              </a:p>
            </p:txBody>
          </p:sp>
          <p:sp>
            <p:nvSpPr>
              <p:cNvPr id="47" name="TextBox 20"/>
              <p:cNvSpPr txBox="1">
                <a:spLocks noChangeArrowheads="1"/>
              </p:cNvSpPr>
              <p:nvPr/>
            </p:nvSpPr>
            <p:spPr bwMode="auto">
              <a:xfrm>
                <a:off x="6161152" y="5955137"/>
                <a:ext cx="619156" cy="323301"/>
              </a:xfrm>
              <a:prstGeom prst="rect">
                <a:avLst/>
              </a:prstGeom>
              <a:noFill/>
              <a:ln w="9525">
                <a:noFill/>
                <a:miter lim="800000"/>
                <a:headEnd/>
                <a:tailEnd/>
              </a:ln>
            </p:spPr>
            <p:txBody>
              <a:bodyPr wrap="none">
                <a:spAutoFit/>
              </a:bodyPr>
              <a:lstStyle/>
              <a:p>
                <a:r>
                  <a:rPr lang="en-US" sz="1400" dirty="0" smtClean="0">
                    <a:solidFill>
                      <a:schemeClr val="tx1"/>
                    </a:solidFill>
                  </a:rPr>
                  <a:t>U</a:t>
                </a:r>
                <a:r>
                  <a:rPr lang="cs-CZ" sz="1400" dirty="0" smtClean="0">
                    <a:solidFill>
                      <a:schemeClr val="tx1"/>
                    </a:solidFill>
                  </a:rPr>
                  <a:t>ser </a:t>
                </a:r>
                <a:r>
                  <a:rPr lang="en-US" sz="1400" dirty="0" smtClean="0">
                    <a:solidFill>
                      <a:schemeClr val="tx1"/>
                    </a:solidFill>
                  </a:rPr>
                  <a:t>4</a:t>
                </a:r>
                <a:endParaRPr lang="en-US" sz="1400" dirty="0">
                  <a:solidFill>
                    <a:schemeClr val="tx1"/>
                  </a:solidFill>
                </a:endParaRPr>
              </a:p>
            </p:txBody>
          </p:sp>
          <p:cxnSp>
            <p:nvCxnSpPr>
              <p:cNvPr id="48" name="Straight Connector 47"/>
              <p:cNvCxnSpPr/>
              <p:nvPr/>
            </p:nvCxnSpPr>
            <p:spPr>
              <a:xfrm>
                <a:off x="5141852" y="4678932"/>
                <a:ext cx="320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5197341" y="4945745"/>
                <a:ext cx="5352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05781" y="5582600"/>
                <a:ext cx="228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974004" y="5743006"/>
                <a:ext cx="320810" cy="6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2628529" y="5897057"/>
                <a:ext cx="4515406" cy="9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2460187" y="5730300"/>
                <a:ext cx="3144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626942" y="5581012"/>
                <a:ext cx="277846"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643067" y="5581012"/>
                <a:ext cx="32230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762640" y="5581012"/>
                <a:ext cx="32230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703648" y="5581012"/>
                <a:ext cx="32071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1765005" y="3104688"/>
              <a:ext cx="5401340" cy="2892056"/>
            </a:xfrm>
            <a:prstGeom prst="rect">
              <a:avLst/>
            </a:prstGeom>
            <a:noFill/>
            <a:ln w="57150" cmpd="thinThick">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395695931"/>
      </p:ext>
    </p:extLst>
  </p:cSld>
  <p:clrMapOvr>
    <a:masterClrMapping/>
  </p:clrMapOvr>
  <p:transition>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What is a Hunt Group?</a:t>
            </a:r>
            <a:endParaRPr lang="cs-CZ" dirty="0"/>
          </a:p>
        </p:txBody>
      </p:sp>
      <p:sp>
        <p:nvSpPr>
          <p:cNvPr id="3" name="Content Placeholder 2"/>
          <p:cNvSpPr>
            <a:spLocks noGrp="1"/>
          </p:cNvSpPr>
          <p:nvPr>
            <p:ph idx="1"/>
          </p:nvPr>
        </p:nvSpPr>
        <p:spPr>
          <a:xfrm>
            <a:off x="304800" y="1514158"/>
            <a:ext cx="8496300" cy="4284662"/>
          </a:xfrm>
        </p:spPr>
        <p:txBody>
          <a:bodyPr/>
          <a:lstStyle/>
          <a:p>
            <a:pPr marL="800100" lvl="1" indent="-342900">
              <a:lnSpc>
                <a:spcPct val="100000"/>
              </a:lnSpc>
              <a:spcBef>
                <a:spcPct val="0"/>
              </a:spcBef>
              <a:buChar char="§"/>
            </a:pPr>
            <a:r>
              <a:rPr lang="en-US" altLang="cs-CZ" sz="2000" dirty="0">
                <a:latin typeface="Tele-GroteskNor" pitchFamily="2" charset="0"/>
              </a:rPr>
              <a:t>Calls are now answered faster and more efficiently, enabling a more professional appearance and better customer service</a:t>
            </a: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endParaRPr lang="cs-CZ" altLang="cs-CZ" sz="2000" dirty="0">
              <a:latin typeface="Tele-GroteskNor" pitchFamily="2" charset="0"/>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Font typeface="Wingdings" pitchFamily="2" charset="2"/>
              <a:buChar char="§"/>
            </a:pPr>
            <a:r>
              <a:rPr lang="en-US" altLang="cs-CZ" sz="2000" dirty="0">
                <a:latin typeface="Tele-GroteskNor" pitchFamily="2" charset="0"/>
              </a:rPr>
              <a:t>Missed calls translate to missed revenue!</a:t>
            </a:r>
          </a:p>
          <a:p>
            <a:pPr marL="800100" lvl="1" indent="-342900">
              <a:lnSpc>
                <a:spcPct val="100000"/>
              </a:lnSpc>
              <a:spcBef>
                <a:spcPct val="0"/>
              </a:spcBef>
              <a:buChar char="§"/>
            </a:pPr>
            <a:endParaRPr lang="cs-CZ" altLang="cs-CZ" sz="2000" dirty="0" smtClean="0">
              <a:latin typeface="Tele-GroteskNor" pitchFamily="2" charset="0"/>
            </a:endParaRPr>
          </a:p>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pic>
        <p:nvPicPr>
          <p:cNvPr id="29" name="Picture 2" descr="http://www.domainxcess.com/files/icon_customer_service_1.png"/>
          <p:cNvPicPr>
            <a:picLocks noChangeAspect="1" noChangeArrowheads="1"/>
          </p:cNvPicPr>
          <p:nvPr/>
        </p:nvPicPr>
        <p:blipFill>
          <a:blip r:embed="rId3" cstate="print"/>
          <a:srcRect/>
          <a:stretch>
            <a:fillRect/>
          </a:stretch>
        </p:blipFill>
        <p:spPr bwMode="auto">
          <a:xfrm>
            <a:off x="6370585" y="1836309"/>
            <a:ext cx="1571043" cy="1655874"/>
          </a:xfrm>
          <a:prstGeom prst="rect">
            <a:avLst/>
          </a:prstGeom>
          <a:noFill/>
          <a:ln w="9525">
            <a:noFill/>
            <a:miter lim="800000"/>
            <a:headEnd/>
            <a:tailEnd/>
          </a:ln>
        </p:spPr>
      </p:pic>
      <p:pic>
        <p:nvPicPr>
          <p:cNvPr id="30" name="Picture 2" descr="http://www.davetkazan.com/images/money-icon.png"/>
          <p:cNvPicPr>
            <a:picLocks noChangeAspect="1" noChangeArrowheads="1"/>
          </p:cNvPicPr>
          <p:nvPr/>
        </p:nvPicPr>
        <p:blipFill>
          <a:blip r:embed="rId4" cstate="print"/>
          <a:srcRect/>
          <a:stretch>
            <a:fillRect/>
          </a:stretch>
        </p:blipFill>
        <p:spPr bwMode="auto">
          <a:xfrm>
            <a:off x="5493956" y="3656489"/>
            <a:ext cx="1662150" cy="1662112"/>
          </a:xfrm>
          <a:prstGeom prst="rect">
            <a:avLst/>
          </a:prstGeom>
          <a:noFill/>
          <a:ln w="9525">
            <a:noFill/>
            <a:miter lim="800000"/>
            <a:headEnd/>
            <a:tailEnd/>
          </a:ln>
        </p:spPr>
      </p:pic>
    </p:spTree>
    <p:extLst>
      <p:ext uri="{BB962C8B-B14F-4D97-AF65-F5344CB8AC3E}">
        <p14:creationId xmlns:p14="http://schemas.microsoft.com/office/powerpoint/2010/main" val="3320325417"/>
      </p:ext>
    </p:extLst>
  </p:cSld>
  <p:clrMapOvr>
    <a:masterClrMapping/>
  </p:clrMapOvr>
  <p:transition>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Use Case: Spring Garden Florists</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50" name="Group 32"/>
          <p:cNvGrpSpPr>
            <a:grpSpLocks/>
          </p:cNvGrpSpPr>
          <p:nvPr/>
        </p:nvGrpSpPr>
        <p:grpSpPr bwMode="auto">
          <a:xfrm>
            <a:off x="184150" y="1223963"/>
            <a:ext cx="2817813" cy="3349625"/>
            <a:chOff x="183368" y="1224724"/>
            <a:chExt cx="2817910" cy="3348842"/>
          </a:xfrm>
        </p:grpSpPr>
        <p:grpSp>
          <p:nvGrpSpPr>
            <p:cNvPr id="51" name="Group 43"/>
            <p:cNvGrpSpPr>
              <a:grpSpLocks/>
            </p:cNvGrpSpPr>
            <p:nvPr/>
          </p:nvGrpSpPr>
          <p:grpSpPr bwMode="auto">
            <a:xfrm>
              <a:off x="183368" y="1224724"/>
              <a:ext cx="2817910" cy="3348842"/>
              <a:chOff x="115295" y="3372590"/>
              <a:chExt cx="2817910" cy="3348842"/>
            </a:xfrm>
          </p:grpSpPr>
          <p:sp>
            <p:nvSpPr>
              <p:cNvPr id="54"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55"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2" name="Rectangle 51"/>
            <p:cNvSpPr>
              <a:spLocks noChangeArrowheads="1"/>
            </p:cNvSpPr>
            <p:nvPr/>
          </p:nvSpPr>
          <p:spPr bwMode="gray">
            <a:xfrm>
              <a:off x="192517" y="2439889"/>
              <a:ext cx="2669436" cy="1027706"/>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Local shop</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8 employees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Peak and holiday hours</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53" name="Text Box 23"/>
            <p:cNvSpPr txBox="1">
              <a:spLocks noChangeArrowheads="1"/>
            </p:cNvSpPr>
            <p:nvPr/>
          </p:nvSpPr>
          <p:spPr bwMode="auto">
            <a:xfrm>
              <a:off x="673922" y="1629442"/>
              <a:ext cx="1403399" cy="310268"/>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en-US" sz="2000" dirty="0"/>
                <a:t>The Owner</a:t>
              </a:r>
            </a:p>
          </p:txBody>
        </p:sp>
      </p:grpSp>
      <p:grpSp>
        <p:nvGrpSpPr>
          <p:cNvPr id="56" name="Group 35"/>
          <p:cNvGrpSpPr>
            <a:grpSpLocks/>
          </p:cNvGrpSpPr>
          <p:nvPr/>
        </p:nvGrpSpPr>
        <p:grpSpPr bwMode="auto">
          <a:xfrm>
            <a:off x="514350" y="4802188"/>
            <a:ext cx="8172450" cy="2035175"/>
            <a:chOff x="514530" y="4802168"/>
            <a:chExt cx="8172284" cy="2034572"/>
          </a:xfrm>
        </p:grpSpPr>
        <p:grpSp>
          <p:nvGrpSpPr>
            <p:cNvPr id="57" name="Group 42"/>
            <p:cNvGrpSpPr>
              <a:grpSpLocks/>
            </p:cNvGrpSpPr>
            <p:nvPr/>
          </p:nvGrpSpPr>
          <p:grpSpPr bwMode="auto">
            <a:xfrm>
              <a:off x="514530" y="4802168"/>
              <a:ext cx="8125737" cy="1877797"/>
              <a:chOff x="567001" y="1221756"/>
              <a:chExt cx="7781352" cy="1877797"/>
            </a:xfrm>
          </p:grpSpPr>
          <p:sp>
            <p:nvSpPr>
              <p:cNvPr id="60" name="AutoShape 41"/>
              <p:cNvSpPr>
                <a:spLocks noChangeArrowheads="1"/>
              </p:cNvSpPr>
              <p:nvPr/>
            </p:nvSpPr>
            <p:spPr bwMode="gray">
              <a:xfrm>
                <a:off x="567001" y="1221756"/>
                <a:ext cx="7781841"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1"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58" name="Text Box 49"/>
            <p:cNvSpPr txBox="1">
              <a:spLocks noChangeArrowheads="1"/>
            </p:cNvSpPr>
            <p:nvPr/>
          </p:nvSpPr>
          <p:spPr bwMode="auto">
            <a:xfrm>
              <a:off x="906635" y="4937066"/>
              <a:ext cx="4133766" cy="310249"/>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smtClean="0">
                  <a:solidFill>
                    <a:schemeClr val="bg1"/>
                  </a:solidFill>
                </a:rPr>
                <a:t>Business </a:t>
              </a:r>
              <a:r>
                <a:rPr lang="cs-CZ" sz="2000" dirty="0" err="1" smtClean="0">
                  <a:solidFill>
                    <a:schemeClr val="bg1"/>
                  </a:solidFill>
                </a:rPr>
                <a:t>Benefits</a:t>
              </a:r>
              <a:endParaRPr lang="en-US" sz="2000" dirty="0">
                <a:solidFill>
                  <a:schemeClr val="bg1"/>
                </a:solidFill>
              </a:endParaRPr>
            </a:p>
          </p:txBody>
        </p:sp>
        <p:sp>
          <p:nvSpPr>
            <p:cNvPr id="59" name="Rectangle 54"/>
            <p:cNvSpPr>
              <a:spLocks noChangeArrowheads="1"/>
            </p:cNvSpPr>
            <p:nvPr/>
          </p:nvSpPr>
          <p:spPr bwMode="gray">
            <a:xfrm>
              <a:off x="1105800"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Calls are picked up quickly by live person</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Professional front office appearance</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Increase in orders and revenue</a:t>
              </a:r>
            </a:p>
          </p:txBody>
        </p:sp>
      </p:grpSp>
      <p:grpSp>
        <p:nvGrpSpPr>
          <p:cNvPr id="62" name="Group 34"/>
          <p:cNvGrpSpPr>
            <a:grpSpLocks/>
          </p:cNvGrpSpPr>
          <p:nvPr/>
        </p:nvGrpSpPr>
        <p:grpSpPr bwMode="auto">
          <a:xfrm>
            <a:off x="6018213" y="1223963"/>
            <a:ext cx="2892425" cy="3349625"/>
            <a:chOff x="6017624" y="1224724"/>
            <a:chExt cx="2893603" cy="3348842"/>
          </a:xfrm>
        </p:grpSpPr>
        <p:grpSp>
          <p:nvGrpSpPr>
            <p:cNvPr id="63" name="Group 48"/>
            <p:cNvGrpSpPr>
              <a:grpSpLocks/>
            </p:cNvGrpSpPr>
            <p:nvPr/>
          </p:nvGrpSpPr>
          <p:grpSpPr bwMode="auto">
            <a:xfrm>
              <a:off x="6093317" y="1224724"/>
              <a:ext cx="2817910" cy="3348842"/>
              <a:chOff x="115295" y="3372590"/>
              <a:chExt cx="2817910" cy="3348842"/>
            </a:xfrm>
          </p:grpSpPr>
          <p:sp>
            <p:nvSpPr>
              <p:cNvPr id="67" name="AutoShape 38"/>
              <p:cNvSpPr>
                <a:spLocks noChangeArrowheads="1"/>
              </p:cNvSpPr>
              <p:nvPr/>
            </p:nvSpPr>
            <p:spPr bwMode="gray">
              <a:xfrm>
                <a:off x="115833" y="3372590"/>
                <a:ext cx="2817372"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8"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Text Box 46"/>
            <p:cNvSpPr txBox="1">
              <a:spLocks noChangeArrowheads="1"/>
            </p:cNvSpPr>
            <p:nvPr/>
          </p:nvSpPr>
          <p:spPr bwMode="auto">
            <a:xfrm>
              <a:off x="6197132" y="1571091"/>
              <a:ext cx="1640582"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Solution</a:t>
              </a:r>
              <a:endParaRPr lang="en-US" sz="2000" dirty="0">
                <a:solidFill>
                  <a:schemeClr val="bg1"/>
                </a:solidFill>
              </a:endParaRPr>
            </a:p>
          </p:txBody>
        </p:sp>
        <p:sp>
          <p:nvSpPr>
            <p:cNvPr id="65" name="Rectangle 53"/>
            <p:cNvSpPr>
              <a:spLocks noChangeArrowheads="1"/>
            </p:cNvSpPr>
            <p:nvPr/>
          </p:nvSpPr>
          <p:spPr bwMode="gray">
            <a:xfrm>
              <a:off x="6017624" y="2439889"/>
              <a:ext cx="2758241" cy="1811477"/>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All phones ring at once</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Whoever is available can pick up</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Can include mobile employees</a:t>
              </a:r>
            </a:p>
            <a:p>
              <a:pPr marL="290513" lvl="1" indent="-168275" eaLnBrk="0" hangingPunct="0">
                <a:lnSpc>
                  <a:spcPct val="95000"/>
                </a:lnSpc>
                <a:spcBef>
                  <a:spcPct val="10000"/>
                </a:spcBef>
                <a:spcAft>
                  <a:spcPct val="10000"/>
                </a:spcAft>
                <a:buClr>
                  <a:schemeClr val="bg2"/>
                </a:buClr>
                <a:buSzPct val="85000"/>
                <a:buFontTx/>
                <a:buChar char="•"/>
              </a:pPr>
              <a:endParaRPr lang="en-US" b="1" dirty="0"/>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pic>
          <p:nvPicPr>
            <p:cNvPr id="66"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715181" y="1440462"/>
              <a:ext cx="852442" cy="852443"/>
            </a:xfrm>
            <a:prstGeom prst="rect">
              <a:avLst/>
            </a:prstGeom>
            <a:noFill/>
            <a:ln w="9525">
              <a:noFill/>
              <a:miter lim="800000"/>
              <a:headEnd/>
              <a:tailEnd/>
            </a:ln>
          </p:spPr>
        </p:pic>
      </p:grpSp>
      <p:grpSp>
        <p:nvGrpSpPr>
          <p:cNvPr id="69" name="Group 68"/>
          <p:cNvGrpSpPr>
            <a:grpSpLocks/>
          </p:cNvGrpSpPr>
          <p:nvPr/>
        </p:nvGrpSpPr>
        <p:grpSpPr bwMode="auto">
          <a:xfrm>
            <a:off x="3138488" y="1223963"/>
            <a:ext cx="2879725" cy="3360737"/>
            <a:chOff x="3138342" y="1224724"/>
            <a:chExt cx="2879686" cy="3360468"/>
          </a:xfrm>
        </p:grpSpPr>
        <p:grpSp>
          <p:nvGrpSpPr>
            <p:cNvPr id="70" name="Group 33"/>
            <p:cNvGrpSpPr>
              <a:grpSpLocks/>
            </p:cNvGrpSpPr>
            <p:nvPr/>
          </p:nvGrpSpPr>
          <p:grpSpPr bwMode="auto">
            <a:xfrm>
              <a:off x="3138342" y="1224724"/>
              <a:ext cx="2869178" cy="3360468"/>
              <a:chOff x="3138342" y="1224724"/>
              <a:chExt cx="2869178" cy="3360468"/>
            </a:xfrm>
          </p:grpSpPr>
          <p:grpSp>
            <p:nvGrpSpPr>
              <p:cNvPr id="75" name="Group 45"/>
              <p:cNvGrpSpPr>
                <a:grpSpLocks/>
              </p:cNvGrpSpPr>
              <p:nvPr/>
            </p:nvGrpSpPr>
            <p:grpSpPr bwMode="auto">
              <a:xfrm>
                <a:off x="3138342" y="1224724"/>
                <a:ext cx="2817910" cy="3348842"/>
                <a:chOff x="115295" y="3372590"/>
                <a:chExt cx="2817910" cy="3348842"/>
              </a:xfrm>
            </p:grpSpPr>
            <p:sp>
              <p:nvSpPr>
                <p:cNvPr id="78" name="AutoShape 38"/>
                <p:cNvSpPr>
                  <a:spLocks noChangeArrowheads="1"/>
                </p:cNvSpPr>
                <p:nvPr/>
              </p:nvSpPr>
              <p:spPr bwMode="gray">
                <a:xfrm>
                  <a:off x="115295" y="3372590"/>
                  <a:ext cx="2817774" cy="3349357"/>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79"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76" name="Text Box 36"/>
              <p:cNvSpPr txBox="1">
                <a:spLocks noChangeArrowheads="1"/>
              </p:cNvSpPr>
              <p:nvPr/>
            </p:nvSpPr>
            <p:spPr bwMode="auto">
              <a:xfrm>
                <a:off x="3621037" y="1629504"/>
                <a:ext cx="1537003" cy="307752"/>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Team</a:t>
                </a:r>
                <a:endParaRPr lang="en-US" sz="2000" dirty="0">
                  <a:solidFill>
                    <a:schemeClr val="bg1"/>
                  </a:solidFill>
                </a:endParaRPr>
              </a:p>
            </p:txBody>
          </p:sp>
          <p:sp>
            <p:nvSpPr>
              <p:cNvPr id="77" name="Rectangle 52"/>
              <p:cNvSpPr>
                <a:spLocks noChangeArrowheads="1"/>
              </p:cNvSpPr>
              <p:nvPr/>
            </p:nvSpPr>
            <p:spPr bwMode="gray">
              <a:xfrm>
                <a:off x="3146292" y="2439889"/>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Employees often multi-tasking</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Phone orders plus walk ins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Also out on delivery</a:t>
                </a:r>
              </a:p>
            </p:txBody>
          </p:sp>
        </p:grpSp>
        <p:grpSp>
          <p:nvGrpSpPr>
            <p:cNvPr id="71" name="Group 45"/>
            <p:cNvGrpSpPr>
              <a:grpSpLocks/>
            </p:cNvGrpSpPr>
            <p:nvPr/>
          </p:nvGrpSpPr>
          <p:grpSpPr bwMode="auto">
            <a:xfrm>
              <a:off x="4785205" y="1366460"/>
              <a:ext cx="1232823" cy="1051551"/>
              <a:chOff x="277000" y="4626235"/>
              <a:chExt cx="1626227" cy="1551282"/>
            </a:xfrm>
          </p:grpSpPr>
          <p:pic>
            <p:nvPicPr>
              <p:cNvPr id="72" name="Picture 14" descr="MCj04326230000[1]"/>
              <p:cNvPicPr>
                <a:picLocks noChangeAspect="1" noChangeArrowheads="1"/>
              </p:cNvPicPr>
              <p:nvPr/>
            </p:nvPicPr>
            <p:blipFill>
              <a:blip r:embed="rId4" cstate="print"/>
              <a:srcRect/>
              <a:stretch>
                <a:fillRect/>
              </a:stretch>
            </p:blipFill>
            <p:spPr bwMode="auto">
              <a:xfrm>
                <a:off x="513476" y="4626235"/>
                <a:ext cx="959244" cy="991166"/>
              </a:xfrm>
              <a:prstGeom prst="rect">
                <a:avLst/>
              </a:prstGeom>
              <a:noFill/>
              <a:ln w="9525">
                <a:noFill/>
                <a:miter lim="800000"/>
                <a:headEnd/>
                <a:tailEnd/>
              </a:ln>
            </p:spPr>
          </p:pic>
          <p:pic>
            <p:nvPicPr>
              <p:cNvPr id="73" name="Picture 7" descr="j0431641"/>
              <p:cNvPicPr>
                <a:picLocks noChangeAspect="1" noChangeArrowheads="1"/>
              </p:cNvPicPr>
              <p:nvPr/>
            </p:nvPicPr>
            <p:blipFill>
              <a:blip r:embed="rId5" cstate="print"/>
              <a:srcRect/>
              <a:stretch>
                <a:fillRect/>
              </a:stretch>
            </p:blipFill>
            <p:spPr bwMode="auto">
              <a:xfrm>
                <a:off x="277000" y="5145000"/>
                <a:ext cx="893758" cy="988660"/>
              </a:xfrm>
              <a:prstGeom prst="rect">
                <a:avLst/>
              </a:prstGeom>
              <a:noFill/>
              <a:ln w="9525">
                <a:noFill/>
                <a:miter lim="800000"/>
                <a:headEnd/>
                <a:tailEnd/>
              </a:ln>
            </p:spPr>
          </p:pic>
          <p:pic>
            <p:nvPicPr>
              <p:cNvPr id="74" name="Picture 13" descr="MCj04326240000[1]"/>
              <p:cNvPicPr>
                <a:picLocks noChangeAspect="1" noChangeArrowheads="1"/>
              </p:cNvPicPr>
              <p:nvPr/>
            </p:nvPicPr>
            <p:blipFill>
              <a:blip r:embed="rId6" cstate="print"/>
              <a:srcRect/>
              <a:stretch>
                <a:fillRect/>
              </a:stretch>
            </p:blipFill>
            <p:spPr bwMode="auto">
              <a:xfrm>
                <a:off x="839692" y="5078587"/>
                <a:ext cx="1063535" cy="1098930"/>
              </a:xfrm>
              <a:prstGeom prst="rect">
                <a:avLst/>
              </a:prstGeom>
              <a:noFill/>
              <a:ln w="9525">
                <a:noFill/>
                <a:miter lim="800000"/>
                <a:headEnd/>
                <a:tailEnd/>
              </a:ln>
            </p:spPr>
          </p:pic>
        </p:grpSp>
      </p:grpSp>
    </p:spTree>
    <p:extLst>
      <p:ext uri="{BB962C8B-B14F-4D97-AF65-F5344CB8AC3E}">
        <p14:creationId xmlns:p14="http://schemas.microsoft.com/office/powerpoint/2010/main" val="23745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5237285" y="1100254"/>
            <a:ext cx="3616569" cy="339368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a:lnSpc>
                <a:spcPct val="150000"/>
              </a:lnSpc>
              <a:spcBef>
                <a:spcPct val="0"/>
              </a:spcBef>
            </a:pPr>
            <a:endParaRPr lang="cs-CZ" altLang="cs-CZ" sz="2200" b="1" dirty="0">
              <a:solidFill>
                <a:srgbClr val="E20074"/>
              </a:solidFill>
            </a:endParaRPr>
          </a:p>
          <a:p>
            <a:pPr>
              <a:lnSpc>
                <a:spcPct val="150000"/>
              </a:lnSpc>
              <a:spcBef>
                <a:spcPct val="0"/>
              </a:spcBef>
            </a:pPr>
            <a:endParaRPr lang="cs-CZ" altLang="cs-CZ" sz="2200" b="1" dirty="0">
              <a:solidFill>
                <a:srgbClr val="E20074"/>
              </a:solidFill>
            </a:endParaRPr>
          </a:p>
        </p:txBody>
      </p:sp>
      <p:sp>
        <p:nvSpPr>
          <p:cNvPr id="2" name="Nadpis 1"/>
          <p:cNvSpPr>
            <a:spLocks noGrp="1"/>
          </p:cNvSpPr>
          <p:nvPr>
            <p:ph type="title"/>
          </p:nvPr>
        </p:nvSpPr>
        <p:spPr/>
        <p:txBody>
          <a:bodyPr/>
          <a:lstStyle/>
          <a:p>
            <a:r>
              <a:rPr lang="en-US" b="1" dirty="0"/>
              <a:t>Hunt Group Policy: Simultaneous Routing</a:t>
            </a:r>
            <a:endParaRPr lang="cs-CZ" dirty="0"/>
          </a:p>
        </p:txBody>
      </p:sp>
      <p:sp>
        <p:nvSpPr>
          <p:cNvPr id="3" name="Content Placeholder 2"/>
          <p:cNvSpPr>
            <a:spLocks noGrp="1"/>
          </p:cNvSpPr>
          <p:nvPr>
            <p:ph idx="1"/>
          </p:nvPr>
        </p:nvSpPr>
        <p:spPr>
          <a:xfrm>
            <a:off x="262946" y="1543456"/>
            <a:ext cx="8496300" cy="4284662"/>
          </a:xfrm>
        </p:spPr>
        <p:txBody>
          <a:bodyPr/>
          <a:lstStyle/>
          <a:p>
            <a:endParaRPr lang="cs-CZ" sz="2000" dirty="0">
              <a:latin typeface="Tele-GroteskEENor" pitchFamily="2" charset="0"/>
            </a:endParaRPr>
          </a:p>
          <a:p>
            <a:pPr>
              <a:buSzPts val="2000"/>
              <a:buFont typeface="Wingdings" panose="05000000000000000000" pitchFamily="2" charset="2"/>
              <a:buChar char="§"/>
            </a:pPr>
            <a:r>
              <a:rPr lang="en-US" sz="2000" dirty="0">
                <a:solidFill>
                  <a:srgbClr val="000000"/>
                </a:solidFill>
                <a:latin typeface="Tele-GroteskNor" pitchFamily="2" charset="0"/>
              </a:rPr>
              <a:t>“All phones ring at once”</a:t>
            </a:r>
          </a:p>
          <a:p>
            <a:endParaRPr lang="cs-CZ" sz="2000" dirty="0">
              <a:latin typeface="Tele-GroteskEENor" pitchFamily="2" charset="0"/>
            </a:endParaRPr>
          </a:p>
          <a:p>
            <a:endParaRPr lang="cs-CZ" dirty="0"/>
          </a:p>
        </p:txBody>
      </p:sp>
      <p:grpSp>
        <p:nvGrpSpPr>
          <p:cNvPr id="50" name="Group 64"/>
          <p:cNvGrpSpPr>
            <a:grpSpLocks/>
          </p:cNvGrpSpPr>
          <p:nvPr/>
        </p:nvGrpSpPr>
        <p:grpSpPr bwMode="auto">
          <a:xfrm>
            <a:off x="558800" y="1371600"/>
            <a:ext cx="4298950" cy="2863850"/>
            <a:chOff x="1110927" y="1371601"/>
            <a:chExt cx="4298341" cy="2864473"/>
          </a:xfrm>
        </p:grpSpPr>
        <p:sp>
          <p:nvSpPr>
            <p:cNvPr id="51" name="TextBox 53"/>
            <p:cNvSpPr txBox="1">
              <a:spLocks noChangeArrowheads="1"/>
            </p:cNvSpPr>
            <p:nvPr/>
          </p:nvSpPr>
          <p:spPr bwMode="auto">
            <a:xfrm>
              <a:off x="1110927" y="1371601"/>
              <a:ext cx="4298341" cy="366792"/>
            </a:xfrm>
            <a:prstGeom prst="rect">
              <a:avLst/>
            </a:prstGeom>
            <a:noFill/>
            <a:ln w="9525">
              <a:noFill/>
              <a:miter lim="800000"/>
              <a:headEnd/>
              <a:tailEnd/>
            </a:ln>
          </p:spPr>
          <p:txBody>
            <a:bodyPr wrap="none">
              <a:spAutoFit/>
            </a:bodyPr>
            <a:lstStyle/>
            <a:p>
              <a:r>
                <a:rPr lang="en-US" b="1" dirty="0"/>
                <a:t>“</a:t>
              </a:r>
              <a:r>
                <a:rPr lang="cs-CZ" b="1" dirty="0"/>
                <a:t>Všechny telefony vyzvánějí zároveň</a:t>
              </a:r>
              <a:r>
                <a:rPr lang="en-US" b="1" dirty="0"/>
                <a:t>”</a:t>
              </a:r>
            </a:p>
          </p:txBody>
        </p:sp>
        <p:pic>
          <p:nvPicPr>
            <p:cNvPr id="52" name="Picture 2" descr="http://www.storagemarketingstrategies.com/wp-content/uploads/2010/08/Phone_Icon_by_cemagraphics.png"/>
            <p:cNvPicPr>
              <a:picLocks noChangeAspect="1" noChangeArrowheads="1"/>
            </p:cNvPicPr>
            <p:nvPr/>
          </p:nvPicPr>
          <p:blipFill>
            <a:blip r:embed="rId3" cstate="print"/>
            <a:srcRect/>
            <a:stretch>
              <a:fillRect/>
            </a:stretch>
          </p:blipFill>
          <p:spPr bwMode="auto">
            <a:xfrm>
              <a:off x="1909481" y="3179084"/>
              <a:ext cx="1258555" cy="1056990"/>
            </a:xfrm>
            <a:prstGeom prst="rect">
              <a:avLst/>
            </a:prstGeom>
            <a:noFill/>
            <a:ln w="9525">
              <a:noFill/>
              <a:miter lim="800000"/>
              <a:headEnd/>
              <a:tailEnd/>
            </a:ln>
          </p:spPr>
        </p:pic>
      </p:grpSp>
      <p:grpSp>
        <p:nvGrpSpPr>
          <p:cNvPr id="53" name="Group 52"/>
          <p:cNvGrpSpPr>
            <a:grpSpLocks/>
          </p:cNvGrpSpPr>
          <p:nvPr/>
        </p:nvGrpSpPr>
        <p:grpSpPr bwMode="auto">
          <a:xfrm>
            <a:off x="2460625" y="2386013"/>
            <a:ext cx="3035300" cy="3557587"/>
            <a:chOff x="2981054" y="2342755"/>
            <a:chExt cx="3035571" cy="3558314"/>
          </a:xfrm>
        </p:grpSpPr>
        <p:grpSp>
          <p:nvGrpSpPr>
            <p:cNvPr id="54" name="Group 51"/>
            <p:cNvGrpSpPr>
              <a:grpSpLocks/>
            </p:cNvGrpSpPr>
            <p:nvPr/>
          </p:nvGrpSpPr>
          <p:grpSpPr bwMode="auto">
            <a:xfrm>
              <a:off x="2981054" y="2806995"/>
              <a:ext cx="2313983" cy="2349796"/>
              <a:chOff x="1997050" y="2842621"/>
              <a:chExt cx="2313983" cy="2349796"/>
            </a:xfrm>
          </p:grpSpPr>
          <p:cxnSp>
            <p:nvCxnSpPr>
              <p:cNvPr id="60" name="Straight Arrow Connector 59"/>
              <p:cNvCxnSpPr/>
              <p:nvPr/>
            </p:nvCxnSpPr>
            <p:spPr>
              <a:xfrm flipV="1">
                <a:off x="2004989" y="2842026"/>
                <a:ext cx="1465393" cy="10860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1997050" y="3713741"/>
                <a:ext cx="2313195" cy="2286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052618" y="3932861"/>
                <a:ext cx="1970263" cy="7700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6200000" flipH="1">
                <a:off x="2010474" y="3965481"/>
                <a:ext cx="1236916" cy="12161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oup 62"/>
            <p:cNvGrpSpPr>
              <a:grpSpLocks/>
            </p:cNvGrpSpPr>
            <p:nvPr/>
          </p:nvGrpSpPr>
          <p:grpSpPr bwMode="auto">
            <a:xfrm>
              <a:off x="3988114" y="2342755"/>
              <a:ext cx="2028511" cy="3558314"/>
              <a:chOff x="3382489" y="2342755"/>
              <a:chExt cx="2028511" cy="3558314"/>
            </a:xfrm>
          </p:grpSpPr>
          <p:pic>
            <p:nvPicPr>
              <p:cNvPr id="56"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448346" y="4427198"/>
                <a:ext cx="668078" cy="770368"/>
              </a:xfrm>
              <a:prstGeom prst="rect">
                <a:avLst/>
              </a:prstGeom>
              <a:noFill/>
              <a:ln w="9525">
                <a:noFill/>
                <a:miter lim="800000"/>
                <a:headEnd/>
                <a:tailEnd/>
              </a:ln>
            </p:spPr>
          </p:pic>
          <p:pic>
            <p:nvPicPr>
              <p:cNvPr id="57"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3943600" y="2342755"/>
                <a:ext cx="668078" cy="770368"/>
              </a:xfrm>
              <a:prstGeom prst="rect">
                <a:avLst/>
              </a:prstGeom>
              <a:noFill/>
              <a:ln w="9525">
                <a:noFill/>
                <a:miter lim="800000"/>
                <a:headEnd/>
                <a:tailEnd/>
              </a:ln>
            </p:spPr>
          </p:pic>
          <p:pic>
            <p:nvPicPr>
              <p:cNvPr id="58"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742922" y="3283210"/>
                <a:ext cx="668078" cy="770368"/>
              </a:xfrm>
              <a:prstGeom prst="rect">
                <a:avLst/>
              </a:prstGeom>
              <a:noFill/>
              <a:ln w="9525">
                <a:noFill/>
                <a:miter lim="800000"/>
                <a:headEnd/>
                <a:tailEnd/>
              </a:ln>
            </p:spPr>
          </p:pic>
          <p:pic>
            <p:nvPicPr>
              <p:cNvPr id="59" name="Picture 2" descr="http://www.softicons.com/download/application-icons/wifun-icons-by-rokey/png/128/cellphone.png"/>
              <p:cNvPicPr>
                <a:picLocks noChangeAspect="1" noChangeArrowheads="1"/>
              </p:cNvPicPr>
              <p:nvPr/>
            </p:nvPicPr>
            <p:blipFill>
              <a:blip r:embed="rId5" cstate="print"/>
              <a:srcRect/>
              <a:stretch>
                <a:fillRect/>
              </a:stretch>
            </p:blipFill>
            <p:spPr bwMode="auto">
              <a:xfrm>
                <a:off x="3382489" y="5144744"/>
                <a:ext cx="756324" cy="756325"/>
              </a:xfrm>
              <a:prstGeom prst="rect">
                <a:avLst/>
              </a:prstGeom>
              <a:noFill/>
              <a:ln w="9525">
                <a:noFill/>
                <a:miter lim="800000"/>
                <a:headEnd/>
                <a:tailEnd/>
              </a:ln>
            </p:spPr>
          </p:pic>
        </p:grpSp>
      </p:grpSp>
      <p:grpSp>
        <p:nvGrpSpPr>
          <p:cNvPr id="64" name="Group 63"/>
          <p:cNvGrpSpPr>
            <a:grpSpLocks/>
          </p:cNvGrpSpPr>
          <p:nvPr/>
        </p:nvGrpSpPr>
        <p:grpSpPr bwMode="auto">
          <a:xfrm>
            <a:off x="5894389" y="3698876"/>
            <a:ext cx="3083291" cy="1163641"/>
            <a:chOff x="5979052" y="3698754"/>
            <a:chExt cx="3083472" cy="1163678"/>
          </a:xfrm>
        </p:grpSpPr>
        <p:grpSp>
          <p:nvGrpSpPr>
            <p:cNvPr id="65" name="Group 26"/>
            <p:cNvGrpSpPr>
              <a:grpSpLocks/>
            </p:cNvGrpSpPr>
            <p:nvPr/>
          </p:nvGrpSpPr>
          <p:grpSpPr bwMode="auto">
            <a:xfrm>
              <a:off x="7049406" y="3698754"/>
              <a:ext cx="2013118" cy="1092455"/>
              <a:chOff x="6815490" y="4847070"/>
              <a:chExt cx="2013118" cy="1092455"/>
            </a:xfrm>
          </p:grpSpPr>
          <p:pic>
            <p:nvPicPr>
              <p:cNvPr id="69" name="Picture 2" descr="http://www.iphoneoverload.com/wp-content/uploads/2009/08/voicemail.jpg"/>
              <p:cNvPicPr>
                <a:picLocks noChangeAspect="1" noChangeArrowheads="1"/>
              </p:cNvPicPr>
              <p:nvPr/>
            </p:nvPicPr>
            <p:blipFill>
              <a:blip r:embed="rId6" cstate="print"/>
              <a:srcRect/>
              <a:stretch>
                <a:fillRect/>
              </a:stretch>
            </p:blipFill>
            <p:spPr bwMode="auto">
              <a:xfrm>
                <a:off x="7352506" y="4847070"/>
                <a:ext cx="1366192" cy="973775"/>
              </a:xfrm>
              <a:prstGeom prst="rect">
                <a:avLst/>
              </a:prstGeom>
              <a:noFill/>
              <a:ln w="9525">
                <a:noFill/>
                <a:miter lim="800000"/>
                <a:headEnd/>
                <a:tailEnd/>
              </a:ln>
            </p:spPr>
          </p:pic>
          <p:sp>
            <p:nvSpPr>
              <p:cNvPr id="70" name="TextBox 25"/>
              <p:cNvSpPr txBox="1">
                <a:spLocks noChangeArrowheads="1"/>
              </p:cNvSpPr>
              <p:nvPr/>
            </p:nvSpPr>
            <p:spPr bwMode="auto">
              <a:xfrm>
                <a:off x="6815490" y="5634495"/>
                <a:ext cx="2013118" cy="305030"/>
              </a:xfrm>
              <a:prstGeom prst="rect">
                <a:avLst/>
              </a:prstGeom>
              <a:noFill/>
              <a:ln w="9525">
                <a:noFill/>
                <a:miter lim="800000"/>
                <a:headEnd/>
                <a:tailEnd/>
              </a:ln>
            </p:spPr>
            <p:txBody>
              <a:bodyPr wrap="square">
                <a:spAutoFit/>
              </a:bodyPr>
              <a:lstStyle/>
              <a:p>
                <a:pPr marL="342900" indent="-342900" algn="ctr"/>
                <a:r>
                  <a:rPr lang="cs-CZ" sz="1400" dirty="0" err="1">
                    <a:solidFill>
                      <a:schemeClr val="tx1"/>
                    </a:solidFill>
                  </a:rPr>
                  <a:t>Company</a:t>
                </a:r>
                <a:r>
                  <a:rPr lang="cs-CZ" sz="1400" dirty="0">
                    <a:solidFill>
                      <a:schemeClr val="tx1"/>
                    </a:solidFill>
                  </a:rPr>
                  <a:t>    </a:t>
                </a:r>
                <a:r>
                  <a:rPr lang="cs-CZ" sz="1400" dirty="0" err="1">
                    <a:solidFill>
                      <a:schemeClr val="tx1"/>
                    </a:solidFill>
                  </a:rPr>
                  <a:t>Voicemail</a:t>
                </a:r>
                <a:endParaRPr lang="cs-CZ" sz="1400" dirty="0">
                  <a:solidFill>
                    <a:schemeClr val="tx1"/>
                  </a:solidFill>
                </a:endParaRPr>
              </a:p>
            </p:txBody>
          </p:sp>
        </p:grpSp>
        <p:grpSp>
          <p:nvGrpSpPr>
            <p:cNvPr id="66" name="Group 31"/>
            <p:cNvGrpSpPr>
              <a:grpSpLocks/>
            </p:cNvGrpSpPr>
            <p:nvPr/>
          </p:nvGrpSpPr>
          <p:grpSpPr bwMode="auto">
            <a:xfrm>
              <a:off x="5979052" y="3770196"/>
              <a:ext cx="1470112" cy="1092236"/>
              <a:chOff x="5730034" y="3977920"/>
              <a:chExt cx="1840534" cy="688584"/>
            </a:xfrm>
          </p:grpSpPr>
          <p:sp>
            <p:nvSpPr>
              <p:cNvPr id="67" name="Right Arrow 66"/>
              <p:cNvSpPr/>
              <p:nvPr/>
            </p:nvSpPr>
            <p:spPr>
              <a:xfrm>
                <a:off x="5730034" y="3977920"/>
                <a:ext cx="1840534" cy="68858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TextBox 34"/>
              <p:cNvSpPr txBox="1">
                <a:spLocks noChangeArrowheads="1"/>
              </p:cNvSpPr>
              <p:nvPr/>
            </p:nvSpPr>
            <p:spPr bwMode="auto">
              <a:xfrm>
                <a:off x="5885068" y="4141059"/>
                <a:ext cx="1500652" cy="371788"/>
              </a:xfrm>
              <a:prstGeom prst="rect">
                <a:avLst/>
              </a:prstGeom>
              <a:noFill/>
              <a:ln w="9525">
                <a:noFill/>
                <a:miter lim="800000"/>
                <a:headEnd/>
                <a:tailEnd/>
              </a:ln>
            </p:spPr>
            <p:txBody>
              <a:bodyPr>
                <a:spAutoFit/>
              </a:bodyPr>
              <a:lstStyle/>
              <a:p>
                <a:r>
                  <a:rPr lang="cs-CZ" sz="1400" dirty="0"/>
                  <a:t>Busy </a:t>
                </a:r>
                <a:r>
                  <a:rPr lang="cs-CZ" sz="1400" dirty="0" err="1"/>
                  <a:t>or</a:t>
                </a:r>
                <a:r>
                  <a:rPr lang="cs-CZ" sz="1400" dirty="0"/>
                  <a:t> </a:t>
                </a:r>
              </a:p>
              <a:p>
                <a:r>
                  <a:rPr lang="cs-CZ" sz="1400" dirty="0"/>
                  <a:t>No </a:t>
                </a:r>
                <a:r>
                  <a:rPr lang="cs-CZ" sz="1400" dirty="0" err="1"/>
                  <a:t>Answer</a:t>
                </a:r>
                <a:endParaRPr lang="cs-CZ" sz="1400" dirty="0"/>
              </a:p>
            </p:txBody>
          </p:sp>
        </p:grpSp>
      </p:grpSp>
    </p:spTree>
    <p:extLst>
      <p:ext uri="{BB962C8B-B14F-4D97-AF65-F5344CB8AC3E}">
        <p14:creationId xmlns:p14="http://schemas.microsoft.com/office/powerpoint/2010/main" val="303186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Use Case: Napa Valley Winery</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grpSp>
        <p:nvGrpSpPr>
          <p:cNvPr id="34" name="Group 32"/>
          <p:cNvGrpSpPr>
            <a:grpSpLocks/>
          </p:cNvGrpSpPr>
          <p:nvPr/>
        </p:nvGrpSpPr>
        <p:grpSpPr bwMode="auto">
          <a:xfrm>
            <a:off x="184150" y="1223963"/>
            <a:ext cx="2817813" cy="3349625"/>
            <a:chOff x="183368" y="1224724"/>
            <a:chExt cx="2817910" cy="3348842"/>
          </a:xfrm>
        </p:grpSpPr>
        <p:grpSp>
          <p:nvGrpSpPr>
            <p:cNvPr id="35" name="Group 43"/>
            <p:cNvGrpSpPr>
              <a:grpSpLocks/>
            </p:cNvGrpSpPr>
            <p:nvPr/>
          </p:nvGrpSpPr>
          <p:grpSpPr bwMode="auto">
            <a:xfrm>
              <a:off x="183368" y="1224724"/>
              <a:ext cx="2817910" cy="3348842"/>
              <a:chOff x="115295" y="3372590"/>
              <a:chExt cx="2817910" cy="3348842"/>
            </a:xfrm>
          </p:grpSpPr>
          <p:sp>
            <p:nvSpPr>
              <p:cNvPr id="39"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40"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36" name="Rectangle 51"/>
            <p:cNvSpPr>
              <a:spLocks noChangeArrowheads="1"/>
            </p:cNvSpPr>
            <p:nvPr/>
          </p:nvSpPr>
          <p:spPr bwMode="gray">
            <a:xfrm>
              <a:off x="192517" y="2439889"/>
              <a:ext cx="2321878" cy="956090"/>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Local winery</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25 employees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Small office staff</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No dedicated receptionist</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37" name="Text Box 23"/>
            <p:cNvSpPr txBox="1">
              <a:spLocks noChangeArrowheads="1"/>
            </p:cNvSpPr>
            <p:nvPr/>
          </p:nvSpPr>
          <p:spPr bwMode="auto">
            <a:xfrm>
              <a:off x="673922" y="1629442"/>
              <a:ext cx="1403399"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Owner</a:t>
              </a:r>
              <a:endParaRPr lang="en-US" sz="2000" dirty="0">
                <a:solidFill>
                  <a:schemeClr val="bg1"/>
                </a:solidFill>
              </a:endParaRPr>
            </a:p>
          </p:txBody>
        </p:sp>
        <p:pic>
          <p:nvPicPr>
            <p:cNvPr id="38" name="Picture 15" descr="j0431601"/>
            <p:cNvPicPr>
              <a:picLocks noChangeAspect="1" noChangeArrowheads="1"/>
            </p:cNvPicPr>
            <p:nvPr/>
          </p:nvPicPr>
          <p:blipFill>
            <a:blip r:embed="rId3" cstate="print"/>
            <a:srcRect/>
            <a:stretch>
              <a:fillRect/>
            </a:stretch>
          </p:blipFill>
          <p:spPr bwMode="auto">
            <a:xfrm>
              <a:off x="1598925" y="1404798"/>
              <a:ext cx="1059216" cy="1059216"/>
            </a:xfrm>
            <a:prstGeom prst="rect">
              <a:avLst/>
            </a:prstGeom>
            <a:noFill/>
            <a:ln w="9525">
              <a:noFill/>
              <a:miter lim="800000"/>
              <a:headEnd/>
              <a:tailEnd/>
            </a:ln>
          </p:spPr>
        </p:pic>
      </p:grpSp>
      <p:grpSp>
        <p:nvGrpSpPr>
          <p:cNvPr id="41" name="Group 33"/>
          <p:cNvGrpSpPr>
            <a:grpSpLocks/>
          </p:cNvGrpSpPr>
          <p:nvPr/>
        </p:nvGrpSpPr>
        <p:grpSpPr bwMode="auto">
          <a:xfrm>
            <a:off x="3138488" y="1223963"/>
            <a:ext cx="2817812" cy="3349625"/>
            <a:chOff x="3138342" y="1224724"/>
            <a:chExt cx="2817910" cy="3348842"/>
          </a:xfrm>
        </p:grpSpPr>
        <p:grpSp>
          <p:nvGrpSpPr>
            <p:cNvPr id="42" name="Group 45"/>
            <p:cNvGrpSpPr>
              <a:grpSpLocks/>
            </p:cNvGrpSpPr>
            <p:nvPr/>
          </p:nvGrpSpPr>
          <p:grpSpPr bwMode="auto">
            <a:xfrm>
              <a:off x="3138342" y="1224724"/>
              <a:ext cx="2817910" cy="3348842"/>
              <a:chOff x="115295" y="3372590"/>
              <a:chExt cx="2817910" cy="3348842"/>
            </a:xfrm>
          </p:grpSpPr>
          <p:sp>
            <p:nvSpPr>
              <p:cNvPr id="49" name="AutoShape 38"/>
              <p:cNvSpPr>
                <a:spLocks noChangeArrowheads="1"/>
              </p:cNvSpPr>
              <p:nvPr/>
            </p:nvSpPr>
            <p:spPr bwMode="gray">
              <a:xfrm>
                <a:off x="115295" y="3372590"/>
                <a:ext cx="281791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0"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43" name="Text Box 36"/>
            <p:cNvSpPr txBox="1">
              <a:spLocks noChangeArrowheads="1"/>
            </p:cNvSpPr>
            <p:nvPr/>
          </p:nvSpPr>
          <p:spPr bwMode="auto">
            <a:xfrm>
              <a:off x="3620959" y="1629442"/>
              <a:ext cx="1536753"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The</a:t>
              </a:r>
              <a:r>
                <a:rPr lang="cs-CZ" sz="2000" dirty="0" smtClean="0">
                  <a:solidFill>
                    <a:schemeClr val="bg1"/>
                  </a:solidFill>
                </a:rPr>
                <a:t> </a:t>
              </a:r>
              <a:r>
                <a:rPr lang="cs-CZ" sz="2000" dirty="0" err="1" smtClean="0">
                  <a:solidFill>
                    <a:schemeClr val="bg1"/>
                  </a:solidFill>
                </a:rPr>
                <a:t>Staff</a:t>
              </a:r>
              <a:endParaRPr lang="en-US" sz="2000" dirty="0">
                <a:solidFill>
                  <a:schemeClr val="bg1"/>
                </a:solidFill>
              </a:endParaRPr>
            </a:p>
          </p:txBody>
        </p:sp>
        <p:grpSp>
          <p:nvGrpSpPr>
            <p:cNvPr id="44" name="Group 59"/>
            <p:cNvGrpSpPr>
              <a:grpSpLocks/>
            </p:cNvGrpSpPr>
            <p:nvPr/>
          </p:nvGrpSpPr>
          <p:grpSpPr bwMode="auto">
            <a:xfrm>
              <a:off x="4691348" y="1338353"/>
              <a:ext cx="1167192" cy="1164717"/>
              <a:chOff x="3744500" y="4095905"/>
              <a:chExt cx="1626227" cy="1551281"/>
            </a:xfrm>
          </p:grpSpPr>
          <p:pic>
            <p:nvPicPr>
              <p:cNvPr id="46" name="Picture 14" descr="MCj04326230000[1]"/>
              <p:cNvPicPr>
                <a:picLocks noChangeAspect="1" noChangeArrowheads="1"/>
              </p:cNvPicPr>
              <p:nvPr/>
            </p:nvPicPr>
            <p:blipFill>
              <a:blip r:embed="rId4" cstate="print"/>
              <a:srcRect/>
              <a:stretch>
                <a:fillRect/>
              </a:stretch>
            </p:blipFill>
            <p:spPr bwMode="auto">
              <a:xfrm>
                <a:off x="3980976" y="4095905"/>
                <a:ext cx="959244" cy="991167"/>
              </a:xfrm>
              <a:prstGeom prst="rect">
                <a:avLst/>
              </a:prstGeom>
              <a:noFill/>
              <a:ln w="9525">
                <a:noFill/>
                <a:miter lim="800000"/>
                <a:headEnd/>
                <a:tailEnd/>
              </a:ln>
            </p:spPr>
          </p:pic>
          <p:pic>
            <p:nvPicPr>
              <p:cNvPr id="47" name="Picture 7" descr="j0431641"/>
              <p:cNvPicPr>
                <a:picLocks noChangeAspect="1" noChangeArrowheads="1"/>
              </p:cNvPicPr>
              <p:nvPr/>
            </p:nvPicPr>
            <p:blipFill>
              <a:blip r:embed="rId5" cstate="print"/>
              <a:srcRect/>
              <a:stretch>
                <a:fillRect/>
              </a:stretch>
            </p:blipFill>
            <p:spPr bwMode="auto">
              <a:xfrm>
                <a:off x="3744500" y="4614670"/>
                <a:ext cx="893758" cy="988660"/>
              </a:xfrm>
              <a:prstGeom prst="rect">
                <a:avLst/>
              </a:prstGeom>
              <a:noFill/>
              <a:ln w="9525">
                <a:noFill/>
                <a:miter lim="800000"/>
                <a:headEnd/>
                <a:tailEnd/>
              </a:ln>
            </p:spPr>
          </p:pic>
          <p:pic>
            <p:nvPicPr>
              <p:cNvPr id="48" name="Picture 13" descr="MCj04326240000[1]"/>
              <p:cNvPicPr>
                <a:picLocks noChangeAspect="1" noChangeArrowheads="1"/>
              </p:cNvPicPr>
              <p:nvPr/>
            </p:nvPicPr>
            <p:blipFill>
              <a:blip r:embed="rId6" cstate="print"/>
              <a:srcRect/>
              <a:stretch>
                <a:fillRect/>
              </a:stretch>
            </p:blipFill>
            <p:spPr bwMode="auto">
              <a:xfrm>
                <a:off x="4307192" y="4548256"/>
                <a:ext cx="1063535" cy="1098930"/>
              </a:xfrm>
              <a:prstGeom prst="rect">
                <a:avLst/>
              </a:prstGeom>
              <a:noFill/>
              <a:ln w="9525">
                <a:noFill/>
                <a:miter lim="800000"/>
                <a:headEnd/>
                <a:tailEnd/>
              </a:ln>
            </p:spPr>
          </p:pic>
        </p:grpSp>
        <p:sp>
          <p:nvSpPr>
            <p:cNvPr id="45" name="Rectangle 52"/>
            <p:cNvSpPr>
              <a:spLocks noChangeArrowheads="1"/>
            </p:cNvSpPr>
            <p:nvPr/>
          </p:nvSpPr>
          <p:spPr bwMode="gray">
            <a:xfrm>
              <a:off x="3146291" y="2439889"/>
              <a:ext cx="2660743" cy="2096485"/>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Most calls are general inquiries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Junior employees are expected to field the calls</a:t>
              </a: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grpSp>
        <p:nvGrpSpPr>
          <p:cNvPr id="81" name="Group 35"/>
          <p:cNvGrpSpPr>
            <a:grpSpLocks/>
          </p:cNvGrpSpPr>
          <p:nvPr/>
        </p:nvGrpSpPr>
        <p:grpSpPr bwMode="auto">
          <a:xfrm>
            <a:off x="514350" y="4802188"/>
            <a:ext cx="8126413" cy="2035175"/>
            <a:chOff x="514530" y="4802168"/>
            <a:chExt cx="8125737" cy="2034572"/>
          </a:xfrm>
        </p:grpSpPr>
        <p:grpSp>
          <p:nvGrpSpPr>
            <p:cNvPr id="82" name="Group 42"/>
            <p:cNvGrpSpPr>
              <a:grpSpLocks/>
            </p:cNvGrpSpPr>
            <p:nvPr/>
          </p:nvGrpSpPr>
          <p:grpSpPr bwMode="auto">
            <a:xfrm>
              <a:off x="514530" y="4802168"/>
              <a:ext cx="8125737" cy="1877797"/>
              <a:chOff x="567001" y="1221756"/>
              <a:chExt cx="7781352" cy="1877797"/>
            </a:xfrm>
          </p:grpSpPr>
          <p:sp>
            <p:nvSpPr>
              <p:cNvPr id="85" name="AutoShape 41"/>
              <p:cNvSpPr>
                <a:spLocks noChangeArrowheads="1"/>
              </p:cNvSpPr>
              <p:nvPr/>
            </p:nvSpPr>
            <p:spPr bwMode="gray">
              <a:xfrm>
                <a:off x="567001" y="1221756"/>
                <a:ext cx="7781352" cy="1877455"/>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6"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83" name="Text Box 49"/>
            <p:cNvSpPr txBox="1">
              <a:spLocks noChangeArrowheads="1"/>
            </p:cNvSpPr>
            <p:nvPr/>
          </p:nvSpPr>
          <p:spPr bwMode="auto">
            <a:xfrm>
              <a:off x="906610" y="4937066"/>
              <a:ext cx="4133506" cy="307686"/>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smtClean="0">
                  <a:solidFill>
                    <a:schemeClr val="bg1"/>
                  </a:solidFill>
                </a:rPr>
                <a:t>Business </a:t>
              </a:r>
              <a:r>
                <a:rPr lang="cs-CZ" sz="2000" dirty="0" err="1" smtClean="0">
                  <a:solidFill>
                    <a:schemeClr val="bg1"/>
                  </a:solidFill>
                </a:rPr>
                <a:t>Benefits</a:t>
              </a:r>
              <a:endParaRPr lang="en-US" sz="2000" dirty="0">
                <a:solidFill>
                  <a:schemeClr val="bg1"/>
                </a:solidFill>
              </a:endParaRPr>
            </a:p>
          </p:txBody>
        </p:sp>
        <p:sp>
          <p:nvSpPr>
            <p:cNvPr id="84" name="Rectangle 54"/>
            <p:cNvSpPr>
              <a:spLocks noChangeArrowheads="1"/>
            </p:cNvSpPr>
            <p:nvPr/>
          </p:nvSpPr>
          <p:spPr bwMode="gray">
            <a:xfrm>
              <a:off x="850608" y="5393716"/>
              <a:ext cx="7581014"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Senior staff shielded from picking up calls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Callers only go to voice mail as a last resort</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Improved business efficiency</a:t>
              </a:r>
            </a:p>
          </p:txBody>
        </p:sp>
      </p:grpSp>
      <p:grpSp>
        <p:nvGrpSpPr>
          <p:cNvPr id="87" name="Group 34"/>
          <p:cNvGrpSpPr>
            <a:grpSpLocks/>
          </p:cNvGrpSpPr>
          <p:nvPr/>
        </p:nvGrpSpPr>
        <p:grpSpPr bwMode="auto">
          <a:xfrm>
            <a:off x="6018213" y="1223963"/>
            <a:ext cx="2892425" cy="3349625"/>
            <a:chOff x="6017624" y="1224724"/>
            <a:chExt cx="2893603" cy="3348842"/>
          </a:xfrm>
        </p:grpSpPr>
        <p:grpSp>
          <p:nvGrpSpPr>
            <p:cNvPr id="88" name="Group 48"/>
            <p:cNvGrpSpPr>
              <a:grpSpLocks/>
            </p:cNvGrpSpPr>
            <p:nvPr/>
          </p:nvGrpSpPr>
          <p:grpSpPr bwMode="auto">
            <a:xfrm>
              <a:off x="6093317" y="1224724"/>
              <a:ext cx="2817910" cy="3348842"/>
              <a:chOff x="115295" y="3372590"/>
              <a:chExt cx="2817910" cy="3348842"/>
            </a:xfrm>
          </p:grpSpPr>
          <p:sp>
            <p:nvSpPr>
              <p:cNvPr id="92" name="AutoShape 38"/>
              <p:cNvSpPr>
                <a:spLocks noChangeArrowheads="1"/>
              </p:cNvSpPr>
              <p:nvPr/>
            </p:nvSpPr>
            <p:spPr bwMode="gray">
              <a:xfrm>
                <a:off x="115833" y="3372590"/>
                <a:ext cx="2817372"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3"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89" name="Text Box 46"/>
            <p:cNvSpPr txBox="1">
              <a:spLocks noChangeArrowheads="1"/>
            </p:cNvSpPr>
            <p:nvPr/>
          </p:nvSpPr>
          <p:spPr bwMode="auto">
            <a:xfrm>
              <a:off x="6197085" y="1618332"/>
              <a:ext cx="2001064"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solidFill>
                    <a:schemeClr val="bg1"/>
                  </a:solidFill>
                </a:rPr>
                <a:t>Solution</a:t>
              </a:r>
              <a:endParaRPr lang="en-US" sz="2000" dirty="0">
                <a:solidFill>
                  <a:schemeClr val="bg1"/>
                </a:solidFill>
              </a:endParaRPr>
            </a:p>
          </p:txBody>
        </p:sp>
        <p:sp>
          <p:nvSpPr>
            <p:cNvPr id="90" name="Rectangle 53"/>
            <p:cNvSpPr>
              <a:spLocks noChangeArrowheads="1"/>
            </p:cNvSpPr>
            <p:nvPr/>
          </p:nvSpPr>
          <p:spPr bwMode="gray">
            <a:xfrm>
              <a:off x="6017624" y="2439889"/>
              <a:ext cx="2647911" cy="1817552"/>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Calls start at the top of assigned list, and loop through until answered</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Back up users can be assigned</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91" name="Picture 2" descr="http://www.axeseducation.com/images/solution_icon.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952687" y="1476088"/>
              <a:ext cx="852442" cy="852443"/>
            </a:xfrm>
            <a:prstGeom prst="rect">
              <a:avLst/>
            </a:prstGeom>
            <a:noFill/>
            <a:ln w="9525">
              <a:noFill/>
              <a:miter lim="800000"/>
              <a:headEnd/>
              <a:tailEnd/>
            </a:ln>
          </p:spPr>
        </p:pic>
      </p:grpSp>
    </p:spTree>
    <p:extLst>
      <p:ext uri="{BB962C8B-B14F-4D97-AF65-F5344CB8AC3E}">
        <p14:creationId xmlns:p14="http://schemas.microsoft.com/office/powerpoint/2010/main" val="310137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3200" b="1" dirty="0"/>
              <a:t>Hunt Group Policy: Regular (Sequential)</a:t>
            </a:r>
            <a:endParaRPr lang="cs-CZ" dirty="0"/>
          </a:p>
        </p:txBody>
      </p:sp>
      <p:sp>
        <p:nvSpPr>
          <p:cNvPr id="18435" name="Rectangle 3"/>
          <p:cNvSpPr>
            <a:spLocks noGrp="1" noChangeArrowheads="1"/>
          </p:cNvSpPr>
          <p:nvPr>
            <p:ph idx="1"/>
          </p:nvPr>
        </p:nvSpPr>
        <p:spPr>
          <a:xfrm>
            <a:off x="472068" y="1059560"/>
            <a:ext cx="8016612" cy="4284662"/>
          </a:xfrm>
          <a:noFill/>
          <a:ln w="9525">
            <a:noFill/>
            <a:miter lim="800000"/>
            <a:headEnd/>
            <a:tailEnd/>
          </a:ln>
        </p:spPr>
        <p:txBody>
          <a:bodyPr vert="horz" wrap="square" lIns="0" tIns="0" rIns="0" bIns="0" numCol="1" anchor="t" anchorCtr="0" compatLnSpc="1">
            <a:prstTxWarp prst="textNoShape">
              <a:avLst/>
            </a:prstTxWarp>
            <a:normAutofit/>
          </a:bodyPr>
          <a:lstStyle/>
          <a:p>
            <a:pPr marL="122238" lvl="1" eaLnBrk="0" hangingPunct="0">
              <a:lnSpc>
                <a:spcPct val="95000"/>
              </a:lnSpc>
              <a:spcBef>
                <a:spcPct val="10000"/>
              </a:spcBef>
              <a:spcAft>
                <a:spcPct val="10000"/>
              </a:spcAft>
              <a:buClr>
                <a:schemeClr val="bg2"/>
              </a:buClr>
              <a:buSzPct val="85000"/>
            </a:pPr>
            <a:endParaRPr lang="cs-CZ" sz="2000" dirty="0" smtClean="0"/>
          </a:p>
          <a:p>
            <a:pPr>
              <a:buSzPts val="2000"/>
              <a:buFont typeface="Wingdings" panose="05000000000000000000" pitchFamily="2" charset="2"/>
              <a:buChar char="§"/>
            </a:pPr>
            <a:r>
              <a:rPr lang="cs-CZ" dirty="0" smtClean="0">
                <a:solidFill>
                  <a:srgbClr val="000000"/>
                </a:solidFill>
                <a:latin typeface="Tele-GroteskNor" pitchFamily="2" charset="0"/>
              </a:rPr>
              <a:t>“</a:t>
            </a:r>
            <a:r>
              <a:rPr lang="en-US" dirty="0">
                <a:solidFill>
                  <a:srgbClr val="000000"/>
                </a:solidFill>
                <a:latin typeface="Tele-GroteskNor" pitchFamily="2" charset="0"/>
              </a:rPr>
              <a:t>Calls loop through the assigned list, always starting with User #1”</a:t>
            </a:r>
          </a:p>
          <a:p>
            <a:endParaRPr lang="cs-CZ" dirty="0">
              <a:solidFill>
                <a:srgbClr val="000000"/>
              </a:solidFill>
              <a:latin typeface="Tele-GroteskNor" pitchFamily="2" charset="0"/>
            </a:endParaRPr>
          </a:p>
          <a:p>
            <a:endParaRPr lang="cs-CZ" dirty="0">
              <a:solidFill>
                <a:srgbClr val="000000"/>
              </a:solidFill>
              <a:latin typeface="Tele-GroteskNor" pitchFamily="2" charset="0"/>
            </a:endParaRPr>
          </a:p>
          <a:p>
            <a:endParaRPr lang="cs-CZ" dirty="0">
              <a:solidFill>
                <a:srgbClr val="000000"/>
              </a:solidFill>
              <a:latin typeface="Tele-GroteskNor" pitchFamily="2" charset="0"/>
            </a:endParaRPr>
          </a:p>
          <a:p>
            <a:endParaRPr lang="cs-CZ" dirty="0">
              <a:latin typeface="Tele-GroteskNor" pitchFamily="2" charset="0"/>
            </a:endParaRPr>
          </a:p>
          <a:p>
            <a:endParaRPr lang="cs-CZ" dirty="0">
              <a:latin typeface="Tele-GroteskNor" pitchFamily="2" charset="0"/>
            </a:endParaRPr>
          </a:p>
          <a:p>
            <a:endParaRPr lang="cs-CZ" dirty="0">
              <a:latin typeface="Tele-GroteskNor" pitchFamily="2" charset="0"/>
            </a:endParaRPr>
          </a:p>
          <a:p>
            <a:pPr marL="457200" lvl="1">
              <a:lnSpc>
                <a:spcPct val="100000"/>
              </a:lnSpc>
              <a:spcBef>
                <a:spcPct val="0"/>
              </a:spcBef>
            </a:pPr>
            <a:endParaRPr lang="en-GB" altLang="cs-CZ" sz="2000" dirty="0">
              <a:latin typeface="Tele-GroteskNor" pitchFamily="2" charset="0"/>
            </a:endParaRPr>
          </a:p>
        </p:txBody>
      </p:sp>
      <p:pic>
        <p:nvPicPr>
          <p:cNvPr id="18" name="Picture 2" descr="http://www.storagemarketingstrategies.com/wp-content/uploads/2010/08/Phone_Icon_by_cemagraphics.png"/>
          <p:cNvPicPr>
            <a:picLocks noChangeAspect="1" noChangeArrowheads="1"/>
          </p:cNvPicPr>
          <p:nvPr/>
        </p:nvPicPr>
        <p:blipFill>
          <a:blip r:embed="rId3" cstate="print"/>
          <a:srcRect/>
          <a:stretch>
            <a:fillRect/>
          </a:stretch>
        </p:blipFill>
        <p:spPr bwMode="auto">
          <a:xfrm>
            <a:off x="71438" y="2035175"/>
            <a:ext cx="1128712" cy="946150"/>
          </a:xfrm>
          <a:prstGeom prst="rect">
            <a:avLst/>
          </a:prstGeom>
          <a:noFill/>
          <a:ln w="9525">
            <a:noFill/>
            <a:miter lim="800000"/>
            <a:headEnd/>
            <a:tailEnd/>
          </a:ln>
        </p:spPr>
      </p:pic>
      <p:grpSp>
        <p:nvGrpSpPr>
          <p:cNvPr id="19" name="Group 18"/>
          <p:cNvGrpSpPr>
            <a:grpSpLocks/>
          </p:cNvGrpSpPr>
          <p:nvPr/>
        </p:nvGrpSpPr>
        <p:grpSpPr bwMode="auto">
          <a:xfrm>
            <a:off x="2976563" y="1978025"/>
            <a:ext cx="2114550" cy="3954463"/>
            <a:chOff x="2976162" y="1977660"/>
            <a:chExt cx="2114432" cy="3955313"/>
          </a:xfrm>
        </p:grpSpPr>
        <p:sp>
          <p:nvSpPr>
            <p:cNvPr id="20" name="Oval 19"/>
            <p:cNvSpPr/>
            <p:nvPr/>
          </p:nvSpPr>
          <p:spPr>
            <a:xfrm>
              <a:off x="2976162" y="2541344"/>
              <a:ext cx="2114432" cy="3391629"/>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 name="Group 41"/>
            <p:cNvGrpSpPr>
              <a:grpSpLocks/>
            </p:cNvGrpSpPr>
            <p:nvPr/>
          </p:nvGrpSpPr>
          <p:grpSpPr bwMode="auto">
            <a:xfrm>
              <a:off x="3610466" y="1977660"/>
              <a:ext cx="1120309" cy="917598"/>
              <a:chOff x="5450609" y="1977660"/>
              <a:chExt cx="1120309" cy="917598"/>
            </a:xfrm>
          </p:grpSpPr>
          <p:pic>
            <p:nvPicPr>
              <p:cNvPr id="22"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50609" y="2266478"/>
                <a:ext cx="865151" cy="628780"/>
              </a:xfrm>
              <a:prstGeom prst="rect">
                <a:avLst/>
              </a:prstGeom>
              <a:noFill/>
              <a:ln w="9525">
                <a:noFill/>
                <a:miter lim="800000"/>
                <a:headEnd/>
                <a:tailEnd/>
              </a:ln>
            </p:spPr>
          </p:pic>
          <p:sp>
            <p:nvSpPr>
              <p:cNvPr id="23" name="TextBox 35"/>
              <p:cNvSpPr txBox="1">
                <a:spLocks noChangeArrowheads="1"/>
              </p:cNvSpPr>
              <p:nvPr/>
            </p:nvSpPr>
            <p:spPr bwMode="auto">
              <a:xfrm>
                <a:off x="5610107" y="1977660"/>
                <a:ext cx="960811" cy="607990"/>
              </a:xfrm>
              <a:prstGeom prst="rect">
                <a:avLst/>
              </a:prstGeom>
              <a:noFill/>
              <a:ln w="9525">
                <a:noFill/>
                <a:miter lim="800000"/>
                <a:headEnd/>
                <a:tailEnd/>
              </a:ln>
            </p:spPr>
            <p:txBody>
              <a:bodyPr>
                <a:spAutoFit/>
              </a:bodyPr>
              <a:lstStyle/>
              <a:p>
                <a:pPr marL="342900" indent="-342900"/>
                <a:r>
                  <a:rPr lang="en-US" sz="1400" dirty="0">
                    <a:solidFill>
                      <a:schemeClr val="tx1"/>
                    </a:solidFill>
                  </a:rPr>
                  <a:t>#1 </a:t>
                </a:r>
                <a:r>
                  <a:rPr lang="cs-CZ" sz="1400" dirty="0" err="1" smtClean="0">
                    <a:solidFill>
                      <a:schemeClr val="tx1"/>
                    </a:solidFill>
                  </a:rPr>
                  <a:t>Joe</a:t>
                </a:r>
                <a:endParaRPr lang="en-US" sz="1400" dirty="0">
                  <a:solidFill>
                    <a:schemeClr val="tx1"/>
                  </a:solidFill>
                </a:endParaRPr>
              </a:p>
              <a:p>
                <a:pPr marL="342900" indent="-342900">
                  <a:buFontTx/>
                  <a:buAutoNum type="arabicPeriod"/>
                </a:pPr>
                <a:endParaRPr lang="en-US" sz="1400" b="1" dirty="0"/>
              </a:p>
            </p:txBody>
          </p:sp>
        </p:grpSp>
      </p:grpSp>
      <p:grpSp>
        <p:nvGrpSpPr>
          <p:cNvPr id="24" name="Group 23"/>
          <p:cNvGrpSpPr>
            <a:grpSpLocks/>
          </p:cNvGrpSpPr>
          <p:nvPr/>
        </p:nvGrpSpPr>
        <p:grpSpPr bwMode="auto">
          <a:xfrm>
            <a:off x="1778000" y="3182938"/>
            <a:ext cx="4856163" cy="3645419"/>
            <a:chOff x="1777275" y="3182393"/>
            <a:chExt cx="4856722" cy="3645547"/>
          </a:xfrm>
        </p:grpSpPr>
        <p:sp>
          <p:nvSpPr>
            <p:cNvPr id="25" name="Chevron 24"/>
            <p:cNvSpPr/>
            <p:nvPr/>
          </p:nvSpPr>
          <p:spPr>
            <a:xfrm rot="4794520">
              <a:off x="4780392" y="3124428"/>
              <a:ext cx="371488" cy="48741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Chevron 25"/>
            <p:cNvSpPr/>
            <p:nvPr/>
          </p:nvSpPr>
          <p:spPr>
            <a:xfrm rot="15454942">
              <a:off x="2917246" y="4771516"/>
              <a:ext cx="371488" cy="485831"/>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27" name="Group 53"/>
            <p:cNvGrpSpPr>
              <a:grpSpLocks/>
            </p:cNvGrpSpPr>
            <p:nvPr/>
          </p:nvGrpSpPr>
          <p:grpSpPr bwMode="auto">
            <a:xfrm>
              <a:off x="4560308" y="4109454"/>
              <a:ext cx="2073689" cy="818794"/>
              <a:chOff x="5634877" y="4343371"/>
              <a:chExt cx="2073689" cy="818794"/>
            </a:xfrm>
          </p:grpSpPr>
          <p:pic>
            <p:nvPicPr>
              <p:cNvPr id="34"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34877" y="4343371"/>
                <a:ext cx="865151" cy="628780"/>
              </a:xfrm>
              <a:prstGeom prst="rect">
                <a:avLst/>
              </a:prstGeom>
              <a:noFill/>
              <a:ln w="9525">
                <a:noFill/>
                <a:miter lim="800000"/>
                <a:headEnd/>
                <a:tailEnd/>
              </a:ln>
            </p:spPr>
          </p:pic>
          <p:sp>
            <p:nvSpPr>
              <p:cNvPr id="35" name="TextBox 36"/>
              <p:cNvSpPr txBox="1">
                <a:spLocks noChangeArrowheads="1"/>
              </p:cNvSpPr>
              <p:nvPr/>
            </p:nvSpPr>
            <p:spPr bwMode="auto">
              <a:xfrm>
                <a:off x="6325997" y="4554284"/>
                <a:ext cx="1382569" cy="607881"/>
              </a:xfrm>
              <a:prstGeom prst="rect">
                <a:avLst/>
              </a:prstGeom>
              <a:noFill/>
              <a:ln w="9525">
                <a:noFill/>
                <a:miter lim="800000"/>
                <a:headEnd/>
                <a:tailEnd/>
              </a:ln>
            </p:spPr>
            <p:txBody>
              <a:bodyPr>
                <a:spAutoFit/>
              </a:bodyPr>
              <a:lstStyle/>
              <a:p>
                <a:pPr marL="342900" indent="-342900"/>
                <a:r>
                  <a:rPr lang="en-US" sz="1400" dirty="0">
                    <a:solidFill>
                      <a:schemeClr val="tx1"/>
                    </a:solidFill>
                  </a:rPr>
                  <a:t>#2 </a:t>
                </a:r>
                <a:r>
                  <a:rPr lang="cs-CZ" sz="1400" dirty="0" smtClean="0">
                    <a:solidFill>
                      <a:schemeClr val="tx1"/>
                    </a:solidFill>
                  </a:rPr>
                  <a:t>George</a:t>
                </a:r>
                <a:endParaRPr lang="en-US" sz="1400" dirty="0">
                  <a:solidFill>
                    <a:schemeClr val="tx1"/>
                  </a:solidFill>
                </a:endParaRPr>
              </a:p>
              <a:p>
                <a:pPr marL="342900" indent="-342900">
                  <a:buFontTx/>
                  <a:buAutoNum type="arabicPeriod"/>
                </a:pPr>
                <a:endParaRPr lang="en-US" sz="1400" b="1" dirty="0"/>
              </a:p>
            </p:txBody>
          </p:sp>
        </p:grpSp>
        <p:grpSp>
          <p:nvGrpSpPr>
            <p:cNvPr id="28" name="Group 47"/>
            <p:cNvGrpSpPr>
              <a:grpSpLocks/>
            </p:cNvGrpSpPr>
            <p:nvPr/>
          </p:nvGrpSpPr>
          <p:grpSpPr bwMode="auto">
            <a:xfrm>
              <a:off x="3606917" y="5665355"/>
              <a:ext cx="1473625" cy="1162585"/>
              <a:chOff x="5436432" y="5601557"/>
              <a:chExt cx="1473625" cy="1162585"/>
            </a:xfrm>
          </p:grpSpPr>
          <p:pic>
            <p:nvPicPr>
              <p:cNvPr id="32"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36432" y="5601557"/>
                <a:ext cx="865151" cy="628780"/>
              </a:xfrm>
              <a:prstGeom prst="rect">
                <a:avLst/>
              </a:prstGeom>
              <a:noFill/>
              <a:ln w="9525">
                <a:noFill/>
                <a:miter lim="800000"/>
                <a:headEnd/>
                <a:tailEnd/>
              </a:ln>
            </p:spPr>
          </p:pic>
          <p:sp>
            <p:nvSpPr>
              <p:cNvPr id="33" name="TextBox 37"/>
              <p:cNvSpPr txBox="1">
                <a:spLocks noChangeArrowheads="1"/>
              </p:cNvSpPr>
              <p:nvPr/>
            </p:nvSpPr>
            <p:spPr bwMode="auto">
              <a:xfrm>
                <a:off x="5445972" y="6156262"/>
                <a:ext cx="1464085" cy="607880"/>
              </a:xfrm>
              <a:prstGeom prst="rect">
                <a:avLst/>
              </a:prstGeom>
              <a:noFill/>
              <a:ln w="9525">
                <a:noFill/>
                <a:miter lim="800000"/>
                <a:headEnd/>
                <a:tailEnd/>
              </a:ln>
            </p:spPr>
            <p:txBody>
              <a:bodyPr>
                <a:spAutoFit/>
              </a:bodyPr>
              <a:lstStyle/>
              <a:p>
                <a:pPr marL="342900" indent="-342900"/>
                <a:r>
                  <a:rPr lang="en-US" sz="1400" dirty="0">
                    <a:solidFill>
                      <a:schemeClr val="tx1"/>
                    </a:solidFill>
                  </a:rPr>
                  <a:t>#3 </a:t>
                </a:r>
                <a:r>
                  <a:rPr lang="cs-CZ" sz="1400" dirty="0" smtClean="0">
                    <a:solidFill>
                      <a:schemeClr val="tx1"/>
                    </a:solidFill>
                  </a:rPr>
                  <a:t>Tom</a:t>
                </a:r>
                <a:endParaRPr lang="en-US" sz="1400" dirty="0">
                  <a:solidFill>
                    <a:schemeClr val="tx1"/>
                  </a:solidFill>
                </a:endParaRPr>
              </a:p>
              <a:p>
                <a:pPr marL="342900" indent="-342900">
                  <a:buFontTx/>
                  <a:buAutoNum type="arabicPeriod"/>
                </a:pPr>
                <a:endParaRPr lang="en-US" sz="1400" b="1" dirty="0"/>
              </a:p>
            </p:txBody>
          </p:sp>
        </p:grpSp>
        <p:grpSp>
          <p:nvGrpSpPr>
            <p:cNvPr id="29" name="Group 54"/>
            <p:cNvGrpSpPr>
              <a:grpSpLocks/>
            </p:cNvGrpSpPr>
            <p:nvPr/>
          </p:nvGrpSpPr>
          <p:grpSpPr bwMode="auto">
            <a:xfrm>
              <a:off x="1777275" y="3414795"/>
              <a:ext cx="1581922" cy="1111803"/>
              <a:chOff x="2915640" y="3414795"/>
              <a:chExt cx="1581922" cy="1111803"/>
            </a:xfrm>
          </p:grpSpPr>
          <p:pic>
            <p:nvPicPr>
              <p:cNvPr id="30"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2411" y="3414795"/>
                <a:ext cx="865151" cy="628780"/>
              </a:xfrm>
              <a:prstGeom prst="rect">
                <a:avLst/>
              </a:prstGeom>
              <a:noFill/>
              <a:ln w="9525">
                <a:noFill/>
                <a:miter lim="800000"/>
                <a:headEnd/>
                <a:tailEnd/>
              </a:ln>
            </p:spPr>
          </p:pic>
          <p:sp>
            <p:nvSpPr>
              <p:cNvPr id="31" name="TextBox 40"/>
              <p:cNvSpPr txBox="1">
                <a:spLocks noChangeArrowheads="1"/>
              </p:cNvSpPr>
              <p:nvPr/>
            </p:nvSpPr>
            <p:spPr bwMode="auto">
              <a:xfrm>
                <a:off x="2915640" y="3918718"/>
                <a:ext cx="1233358" cy="607880"/>
              </a:xfrm>
              <a:prstGeom prst="rect">
                <a:avLst/>
              </a:prstGeom>
              <a:noFill/>
              <a:ln w="9525">
                <a:noFill/>
                <a:miter lim="800000"/>
                <a:headEnd/>
                <a:tailEnd/>
              </a:ln>
            </p:spPr>
            <p:txBody>
              <a:bodyPr>
                <a:spAutoFit/>
              </a:bodyPr>
              <a:lstStyle/>
              <a:p>
                <a:pPr marL="342900" indent="-342900"/>
                <a:r>
                  <a:rPr lang="en-US" sz="1400" dirty="0">
                    <a:solidFill>
                      <a:schemeClr val="tx1"/>
                    </a:solidFill>
                  </a:rPr>
                  <a:t>#4 </a:t>
                </a:r>
                <a:r>
                  <a:rPr lang="cs-CZ" sz="1400" dirty="0" err="1" smtClean="0">
                    <a:solidFill>
                      <a:schemeClr val="tx1"/>
                    </a:solidFill>
                  </a:rPr>
                  <a:t>Heather</a:t>
                </a:r>
                <a:endParaRPr lang="en-US" sz="1400" dirty="0">
                  <a:solidFill>
                    <a:schemeClr val="tx1"/>
                  </a:solidFill>
                </a:endParaRPr>
              </a:p>
              <a:p>
                <a:pPr marL="342900" indent="-342900">
                  <a:buFontTx/>
                  <a:buAutoNum type="arabicPeriod"/>
                </a:pPr>
                <a:endParaRPr lang="en-US" sz="1400" b="1" dirty="0"/>
              </a:p>
            </p:txBody>
          </p:sp>
        </p:grpSp>
      </p:grpSp>
      <p:sp>
        <p:nvSpPr>
          <p:cNvPr id="36" name="TextBox 31"/>
          <p:cNvSpPr txBox="1">
            <a:spLocks noChangeArrowheads="1"/>
          </p:cNvSpPr>
          <p:nvPr/>
        </p:nvSpPr>
        <p:spPr bwMode="auto">
          <a:xfrm>
            <a:off x="1258888" y="2066925"/>
            <a:ext cx="1909177" cy="874407"/>
          </a:xfrm>
          <a:prstGeom prst="rect">
            <a:avLst/>
          </a:prstGeom>
          <a:noFill/>
          <a:ln w="9525">
            <a:noFill/>
            <a:miter lim="800000"/>
            <a:headEnd/>
            <a:tailEnd/>
          </a:ln>
        </p:spPr>
        <p:txBody>
          <a:bodyPr wrap="none">
            <a:spAutoFit/>
          </a:bodyPr>
          <a:lstStyle/>
          <a:p>
            <a:r>
              <a:rPr lang="en-US" sz="1400" i="1" dirty="0">
                <a:solidFill>
                  <a:schemeClr val="tx1"/>
                </a:solidFill>
              </a:rPr>
              <a:t>Napa Valley Winery</a:t>
            </a:r>
          </a:p>
          <a:p>
            <a:r>
              <a:rPr lang="en-US" sz="1400" i="1" dirty="0">
                <a:solidFill>
                  <a:schemeClr val="tx1"/>
                </a:solidFill>
              </a:rPr>
              <a:t>Hunt Group 240 123 5555</a:t>
            </a:r>
          </a:p>
          <a:p>
            <a:endParaRPr lang="en-US" sz="1400" i="1" dirty="0">
              <a:solidFill>
                <a:schemeClr val="tx1"/>
              </a:solidFill>
            </a:endParaRPr>
          </a:p>
        </p:txBody>
      </p:sp>
      <p:grpSp>
        <p:nvGrpSpPr>
          <p:cNvPr id="37" name="Group 36"/>
          <p:cNvGrpSpPr>
            <a:grpSpLocks/>
          </p:cNvGrpSpPr>
          <p:nvPr/>
        </p:nvGrpSpPr>
        <p:grpSpPr bwMode="auto">
          <a:xfrm>
            <a:off x="4989513" y="2051049"/>
            <a:ext cx="1974850" cy="589713"/>
            <a:chOff x="4989352" y="2051331"/>
            <a:chExt cx="1975305" cy="588776"/>
          </a:xfrm>
        </p:grpSpPr>
        <p:cxnSp>
          <p:nvCxnSpPr>
            <p:cNvPr id="38" name="Elbow Connector 37"/>
            <p:cNvCxnSpPr/>
            <p:nvPr/>
          </p:nvCxnSpPr>
          <p:spPr>
            <a:xfrm rot="10800000" flipV="1">
              <a:off x="4989352" y="2604489"/>
              <a:ext cx="1975305" cy="1584"/>
            </a:xfrm>
            <a:prstGeom prst="bent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57"/>
            <p:cNvSpPr txBox="1">
              <a:spLocks noChangeArrowheads="1"/>
            </p:cNvSpPr>
            <p:nvPr/>
          </p:nvSpPr>
          <p:spPr bwMode="auto">
            <a:xfrm>
              <a:off x="5162429" y="2051331"/>
              <a:ext cx="1510120" cy="588776"/>
            </a:xfrm>
            <a:prstGeom prst="rect">
              <a:avLst/>
            </a:prstGeom>
            <a:noFill/>
            <a:ln w="9525">
              <a:noFill/>
              <a:miter lim="800000"/>
              <a:headEnd/>
              <a:tailEnd/>
            </a:ln>
          </p:spPr>
          <p:txBody>
            <a:bodyPr wrap="none">
              <a:spAutoFit/>
            </a:bodyPr>
            <a:lstStyle/>
            <a:p>
              <a:r>
                <a:rPr lang="en-US" sz="1400" i="1" dirty="0">
                  <a:solidFill>
                    <a:srgbClr val="C00000"/>
                  </a:solidFill>
                </a:rPr>
                <a:t>Joe’s direct number</a:t>
              </a:r>
            </a:p>
            <a:p>
              <a:r>
                <a:rPr lang="en-US" sz="1400" i="1" dirty="0">
                  <a:solidFill>
                    <a:srgbClr val="C00000"/>
                  </a:solidFill>
                </a:rPr>
                <a:t>240 123 4444</a:t>
              </a:r>
            </a:p>
          </p:txBody>
        </p:sp>
      </p:grpSp>
      <p:grpSp>
        <p:nvGrpSpPr>
          <p:cNvPr id="40" name="Group 39"/>
          <p:cNvGrpSpPr>
            <a:grpSpLocks/>
          </p:cNvGrpSpPr>
          <p:nvPr/>
        </p:nvGrpSpPr>
        <p:grpSpPr bwMode="auto">
          <a:xfrm>
            <a:off x="5156200" y="4910135"/>
            <a:ext cx="2085975" cy="1136613"/>
            <a:chOff x="5156791" y="4910211"/>
            <a:chExt cx="2085917" cy="1136723"/>
          </a:xfrm>
        </p:grpSpPr>
        <p:sp>
          <p:nvSpPr>
            <p:cNvPr id="41" name="TextBox 50"/>
            <p:cNvSpPr txBox="1">
              <a:spLocks noChangeArrowheads="1"/>
            </p:cNvSpPr>
            <p:nvPr/>
          </p:nvSpPr>
          <p:spPr bwMode="auto">
            <a:xfrm>
              <a:off x="5888608" y="5492882"/>
              <a:ext cx="1354100" cy="554052"/>
            </a:xfrm>
            <a:prstGeom prst="rect">
              <a:avLst/>
            </a:prstGeom>
            <a:noFill/>
            <a:ln w="9525">
              <a:noFill/>
              <a:miter lim="800000"/>
              <a:headEnd/>
              <a:tailEnd/>
            </a:ln>
          </p:spPr>
          <p:txBody>
            <a:bodyPr>
              <a:spAutoFit/>
            </a:bodyPr>
            <a:lstStyle/>
            <a:p>
              <a:pPr marL="342900" indent="-342900" algn="ctr"/>
              <a:r>
                <a:rPr lang="en-US" sz="1400" dirty="0">
                  <a:solidFill>
                    <a:schemeClr val="tx1"/>
                  </a:solidFill>
                </a:rPr>
                <a:t>#5 </a:t>
              </a:r>
              <a:r>
                <a:rPr lang="cs-CZ" sz="1400" dirty="0" err="1" smtClean="0">
                  <a:solidFill>
                    <a:schemeClr val="tx1"/>
                  </a:solidFill>
                </a:rPr>
                <a:t>Steve</a:t>
              </a:r>
              <a:r>
                <a:rPr lang="cs-CZ" sz="1400" dirty="0" smtClean="0">
                  <a:solidFill>
                    <a:schemeClr val="tx1"/>
                  </a:solidFill>
                </a:rPr>
                <a:t> as </a:t>
              </a:r>
              <a:r>
                <a:rPr lang="cs-CZ" sz="1400" dirty="0" err="1" smtClean="0">
                  <a:solidFill>
                    <a:schemeClr val="tx1"/>
                  </a:solidFill>
                </a:rPr>
                <a:t>overflow</a:t>
              </a:r>
              <a:endParaRPr lang="en-US" sz="1400" dirty="0">
                <a:solidFill>
                  <a:schemeClr val="tx1"/>
                </a:solidFill>
              </a:endParaRPr>
            </a:p>
          </p:txBody>
        </p:sp>
        <p:pic>
          <p:nvPicPr>
            <p:cNvPr id="42"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40569" y="4910211"/>
              <a:ext cx="865151" cy="628780"/>
            </a:xfrm>
            <a:prstGeom prst="rect">
              <a:avLst/>
            </a:prstGeom>
            <a:noFill/>
            <a:ln w="9525">
              <a:noFill/>
              <a:miter lim="800000"/>
              <a:headEnd/>
              <a:tailEnd/>
            </a:ln>
          </p:spPr>
        </p:pic>
        <p:cxnSp>
          <p:nvCxnSpPr>
            <p:cNvPr id="43" name="Straight Arrow Connector 42"/>
            <p:cNvCxnSpPr/>
            <p:nvPr/>
          </p:nvCxnSpPr>
          <p:spPr>
            <a:xfrm>
              <a:off x="5156791" y="4934025"/>
              <a:ext cx="935012" cy="27625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a:grpSpLocks/>
          </p:cNvGrpSpPr>
          <p:nvPr/>
        </p:nvGrpSpPr>
        <p:grpSpPr bwMode="auto">
          <a:xfrm>
            <a:off x="6964365" y="5122863"/>
            <a:ext cx="2179636" cy="1417484"/>
            <a:chOff x="6963960" y="5123516"/>
            <a:chExt cx="2180040" cy="1416660"/>
          </a:xfrm>
        </p:grpSpPr>
        <p:pic>
          <p:nvPicPr>
            <p:cNvPr id="45" name="Picture 2" descr="http://www.iphoneoverload.com/wp-content/uploads/2009/08/voicemail.jpg"/>
            <p:cNvPicPr>
              <a:picLocks noChangeAspect="1" noChangeArrowheads="1"/>
            </p:cNvPicPr>
            <p:nvPr/>
          </p:nvPicPr>
          <p:blipFill>
            <a:blip r:embed="rId5" cstate="print"/>
            <a:srcRect/>
            <a:stretch>
              <a:fillRect/>
            </a:stretch>
          </p:blipFill>
          <p:spPr bwMode="auto">
            <a:xfrm>
              <a:off x="7777808" y="5123516"/>
              <a:ext cx="1366192" cy="973775"/>
            </a:xfrm>
            <a:prstGeom prst="rect">
              <a:avLst/>
            </a:prstGeom>
            <a:noFill/>
            <a:ln w="9525">
              <a:noFill/>
              <a:miter lim="800000"/>
              <a:headEnd/>
              <a:tailEnd/>
            </a:ln>
          </p:spPr>
        </p:pic>
        <p:cxnSp>
          <p:nvCxnSpPr>
            <p:cNvPr id="46" name="Straight Arrow Connector 45"/>
            <p:cNvCxnSpPr/>
            <p:nvPr/>
          </p:nvCxnSpPr>
          <p:spPr>
            <a:xfrm>
              <a:off x="7159257" y="5378954"/>
              <a:ext cx="666874" cy="19832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59"/>
            <p:cNvSpPr txBox="1">
              <a:spLocks noChangeArrowheads="1"/>
            </p:cNvSpPr>
            <p:nvPr/>
          </p:nvSpPr>
          <p:spPr bwMode="auto">
            <a:xfrm>
              <a:off x="6963960" y="5932670"/>
              <a:ext cx="1967277" cy="607506"/>
            </a:xfrm>
            <a:prstGeom prst="rect">
              <a:avLst/>
            </a:prstGeom>
            <a:noFill/>
            <a:ln w="9525">
              <a:noFill/>
              <a:miter lim="800000"/>
              <a:headEnd/>
              <a:tailEnd/>
            </a:ln>
          </p:spPr>
          <p:txBody>
            <a:bodyPr wrap="square">
              <a:spAutoFit/>
            </a:bodyPr>
            <a:lstStyle/>
            <a:p>
              <a:pPr marL="342900" indent="-342900" algn="ctr"/>
              <a:r>
                <a:rPr lang="cs-CZ" sz="1400" dirty="0" err="1" smtClean="0">
                  <a:solidFill>
                    <a:schemeClr val="tx1"/>
                  </a:solidFill>
                </a:rPr>
                <a:t>Company</a:t>
              </a:r>
              <a:r>
                <a:rPr lang="cs-CZ" sz="1400" dirty="0" smtClean="0">
                  <a:solidFill>
                    <a:schemeClr val="tx1"/>
                  </a:solidFill>
                </a:rPr>
                <a:t> </a:t>
              </a:r>
              <a:r>
                <a:rPr lang="cs-CZ" sz="1400" dirty="0" err="1" smtClean="0">
                  <a:solidFill>
                    <a:schemeClr val="tx1"/>
                  </a:solidFill>
                </a:rPr>
                <a:t>voicemail</a:t>
              </a:r>
              <a:endParaRPr lang="en-US" sz="1400" dirty="0">
                <a:solidFill>
                  <a:schemeClr val="tx1"/>
                </a:solidFill>
              </a:endParaRPr>
            </a:p>
            <a:p>
              <a:pPr marL="342900" indent="-342900">
                <a:buFontTx/>
                <a:buAutoNum type="arabicPeriod"/>
              </a:pPr>
              <a:endParaRPr lang="en-US" sz="1400" dirty="0">
                <a:solidFill>
                  <a:schemeClr val="tx1"/>
                </a:solidFill>
              </a:endParaRPr>
            </a:p>
          </p:txBody>
        </p:sp>
      </p:grpSp>
    </p:spTree>
    <p:extLst>
      <p:ext uri="{BB962C8B-B14F-4D97-AF65-F5344CB8AC3E}">
        <p14:creationId xmlns:p14="http://schemas.microsoft.com/office/powerpoint/2010/main" val="53695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ITCON_GUIDELINES" val="FALSE"/>
  <p:tag name="THINKCELLUNDODONOTDELETE" val="9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q_mjOvzZkOfWxBsBmch2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k.xDw8rOUWD9h7TQeDH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RPUEldYNkOj.lBbZiLN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0qa0PhMRlU.vRE53VHJP2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heme/theme1.xml><?xml version="1.0" encoding="utf-8"?>
<a:theme xmlns:a="http://schemas.openxmlformats.org/drawingml/2006/main" name="Telekom 4:3 2016 EN">
  <a:themeElements>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no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bwMode="gray">
        <a:noFill/>
        <a:ln w="19050">
          <a:noFill/>
          <a:miter lim="800000"/>
          <a:headEnd/>
          <a:tailEnd/>
        </a:ln>
      </a:spPr>
      <a:bodyPr vert="horz" wrap="square" lIns="72000" tIns="36000" rIns="72000" bIns="36000" numCol="1" rtlCol="0" anchor="t" anchorCtr="0" compatLnSpc="1">
        <a:prstTxWarp prst="textNoShape">
          <a:avLst/>
        </a:prstTxWarp>
        <a:noAutofit/>
      </a:bodyPr>
      <a:lstStyle>
        <a:defPPr marL="0" indent="0">
          <a:buNone/>
          <a:defRPr sz="1800" dirty="0" err="1" smtClean="0"/>
        </a:defPPr>
      </a:lstStyle>
    </a:txDef>
  </a:objectDefaults>
  <a:extraClrSchemeLst>
    <a:extraClrScheme>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_MASTER_4-3_EN_20161208" id="{6AE65D47-3530-46A5-9BFB-54B71909919C}" vid="{62F7E7E6-CABF-43B1-A0FE-6D1DB99C6232}"/>
    </a:ext>
  </a:extLst>
</a:theme>
</file>

<file path=ppt/theme/theme2.xml><?xml version="1.0" encoding="utf-8"?>
<a:theme xmlns:a="http://schemas.openxmlformats.org/drawingml/2006/main" name="Office-Design">
  <a:themeElements>
    <a:clrScheme name="">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DT Farben">
      <a:dk1>
        <a:srgbClr val="646464"/>
      </a:dk1>
      <a:lt1>
        <a:srgbClr val="FFFFFF"/>
      </a:lt1>
      <a:dk2>
        <a:srgbClr val="E20074"/>
      </a:dk2>
      <a:lt2>
        <a:srgbClr val="FFFFFF"/>
      </a:lt2>
      <a:accent1>
        <a:srgbClr val="427BAB"/>
      </a:accent1>
      <a:accent2>
        <a:srgbClr val="FDD167"/>
      </a:accent2>
      <a:accent3>
        <a:srgbClr val="646464"/>
      </a:accent3>
      <a:accent4>
        <a:srgbClr val="64B9E4"/>
      </a:accent4>
      <a:accent5>
        <a:srgbClr val="9D9D9D"/>
      </a:accent5>
      <a:accent6>
        <a:srgbClr val="DADADA"/>
      </a:accent6>
      <a:hlink>
        <a:srgbClr val="646464"/>
      </a:hlink>
      <a:folHlink>
        <a:srgbClr val="9D9D9D"/>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84ECF4F3ABFD4192A73F0C68E6242B" ma:contentTypeVersion="" ma:contentTypeDescription="Create a new document." ma:contentTypeScope="" ma:versionID="088cd85089bfe210276401a04ab7aba8">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5B2FBE-9229-4A27-949B-EB909522F4E9}">
  <ds:schemaRefs>
    <ds:schemaRef ds:uri="http://schemas.microsoft.com/sharepoint/v3/contenttype/forms"/>
  </ds:schemaRefs>
</ds:datastoreItem>
</file>

<file path=customXml/itemProps2.xml><?xml version="1.0" encoding="utf-8"?>
<ds:datastoreItem xmlns:ds="http://schemas.openxmlformats.org/officeDocument/2006/customXml" ds:itemID="{C13EEB0D-10F3-4417-856E-58270F46A6AE}">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purl.org/dc/dcmitype/"/>
    <ds:schemaRef ds:uri="http://www.w3.org/XML/1998/namespace"/>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6421FBAB-7B53-4B4B-B34B-C2974120D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Telekom_Powerpoint-Master_EN_4x3</Template>
  <TotalTime>257</TotalTime>
  <Words>3355</Words>
  <Application>Microsoft Office PowerPoint</Application>
  <PresentationFormat>On-screen Show (4:3)</PresentationFormat>
  <Paragraphs>362</Paragraphs>
  <Slides>20</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3" baseType="lpstr">
      <vt:lpstr>TeleGrotesk Headline</vt:lpstr>
      <vt:lpstr>Tele-GroteskFet</vt:lpstr>
      <vt:lpstr>Tele-GroteskEENor</vt:lpstr>
      <vt:lpstr>Wingdings</vt:lpstr>
      <vt:lpstr>Tele-GroteskNor</vt:lpstr>
      <vt:lpstr>TeleGrotesk Headline Ultra</vt:lpstr>
      <vt:lpstr>Arial</vt:lpstr>
      <vt:lpstr>Arial Unicode MS</vt:lpstr>
      <vt:lpstr>Wingdings 2</vt:lpstr>
      <vt:lpstr>Tele-GroteskUlt</vt:lpstr>
      <vt:lpstr>Telekom 4:3 2016 EN</vt:lpstr>
      <vt:lpstr>think-cell Slide</vt:lpstr>
      <vt:lpstr>think-cell Folie</vt:lpstr>
      <vt:lpstr>PowerPoint Presentation</vt:lpstr>
      <vt:lpstr>The Importance of Hunt Groups</vt:lpstr>
      <vt:lpstr>What is a Hunt Group?</vt:lpstr>
      <vt:lpstr>What is a Hunt Group?</vt:lpstr>
      <vt:lpstr>What is a Hunt Group?</vt:lpstr>
      <vt:lpstr>Use Case: Spring Garden Florists</vt:lpstr>
      <vt:lpstr>Hunt Group Policy: Simultaneous Routing</vt:lpstr>
      <vt:lpstr>Use Case: Napa Valley Winery</vt:lpstr>
      <vt:lpstr>Hunt Group Policy: Regular (Sequential)</vt:lpstr>
      <vt:lpstr>Use Case: Silver Spoon Design</vt:lpstr>
      <vt:lpstr>Hunt Group Policy: Weighted Call Distribution</vt:lpstr>
      <vt:lpstr>Use Case: Harris Consulting, LLC</vt:lpstr>
      <vt:lpstr>Hunt Group Policy: Circular</vt:lpstr>
      <vt:lpstr>Use Case: Hobbes Media, Inc.</vt:lpstr>
      <vt:lpstr>Auto Attendant and Nested Hunt Groups with Uniform Routing Policy</vt:lpstr>
      <vt:lpstr>Are Hunt Groups Hard to Set Up?</vt:lpstr>
      <vt:lpstr>Summary – Hunt Groups</vt:lpstr>
      <vt:lpstr>Huntgroup configuration</vt:lpstr>
      <vt:lpstr>Huntgroups users assignmemt</vt:lpstr>
      <vt:lpstr>Weighted call distribution</vt:lpstr>
    </vt:vector>
  </TitlesOfParts>
  <Company>T-Systems Czech Republic 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portfolia služeb po spojení s GTS</dc:title>
  <dc:creator>Krejbich Jakub</dc:creator>
  <dc:description>2014</dc:description>
  <cp:lastModifiedBy>Krejbich Jakub</cp:lastModifiedBy>
  <cp:revision>289</cp:revision>
  <cp:lastPrinted>2014-09-11T10:47:16Z</cp:lastPrinted>
  <dcterms:created xsi:type="dcterms:W3CDTF">2014-02-19T12:28:26Z</dcterms:created>
  <dcterms:modified xsi:type="dcterms:W3CDTF">2018-07-11T14:02:00Z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000800bc140000000000010250600207f980073804f000</vt:lpwstr>
  </property>
  <property fmtid="{D5CDD505-2E9C-101B-9397-08002B2CF9AE}" pid="3" name="ContentTypeId">
    <vt:lpwstr>0x0101003784ECF4F3ABFD4192A73F0C68E6242B</vt:lpwstr>
  </property>
</Properties>
</file>