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tags/tag9.xml" ContentType="application/vnd.openxmlformats-officedocument.presentationml.tags+xml"/>
  <Override PartName="/ppt/theme/theme3.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56" r:id="rId4"/>
  </p:sldMasterIdLst>
  <p:notesMasterIdLst>
    <p:notesMasterId r:id="rId25"/>
  </p:notesMasterIdLst>
  <p:handoutMasterIdLst>
    <p:handoutMasterId r:id="rId26"/>
  </p:handoutMasterIdLst>
  <p:sldIdLst>
    <p:sldId id="430" r:id="rId5"/>
    <p:sldId id="459" r:id="rId6"/>
    <p:sldId id="446" r:id="rId7"/>
    <p:sldId id="462" r:id="rId8"/>
    <p:sldId id="463" r:id="rId9"/>
    <p:sldId id="460" r:id="rId10"/>
    <p:sldId id="458" r:id="rId11"/>
    <p:sldId id="464" r:id="rId12"/>
    <p:sldId id="457" r:id="rId13"/>
    <p:sldId id="465" r:id="rId14"/>
    <p:sldId id="466" r:id="rId15"/>
    <p:sldId id="467" r:id="rId16"/>
    <p:sldId id="468" r:id="rId17"/>
    <p:sldId id="469" r:id="rId18"/>
    <p:sldId id="470" r:id="rId19"/>
    <p:sldId id="461" r:id="rId20"/>
    <p:sldId id="471" r:id="rId21"/>
    <p:sldId id="472" r:id="rId22"/>
    <p:sldId id="473" r:id="rId23"/>
    <p:sldId id="474" r:id="rId24"/>
  </p:sldIdLst>
  <p:sldSz cx="9144000" cy="6858000" type="screen4x3"/>
  <p:notesSz cx="7102475" cy="10234613"/>
  <p:embeddedFontLst>
    <p:embeddedFont>
      <p:font typeface="Wingdings 2" panose="05020102010507070707" pitchFamily="18" charset="2"/>
      <p:regular r:id="rId27"/>
    </p:embeddedFont>
    <p:embeddedFont>
      <p:font typeface="Arial Unicode MS" panose="020B0604020202020204" pitchFamily="34" charset="-128"/>
      <p:regular r:id="rId28"/>
    </p:embeddedFont>
    <p:embeddedFont>
      <p:font typeface="TeleGrotesk Headline" pitchFamily="2" charset="0"/>
      <p:regular r:id="rId29"/>
    </p:embeddedFont>
    <p:embeddedFont>
      <p:font typeface="Tele-GroteskUlt" pitchFamily="2" charset="0"/>
      <p:regular r:id="rId30"/>
    </p:embeddedFont>
    <p:embeddedFont>
      <p:font typeface="Tele-GroteskNor" pitchFamily="2" charset="0"/>
      <p:regular r:id="rId31"/>
    </p:embeddedFont>
    <p:embeddedFont>
      <p:font typeface="Tele-GroteskFet" pitchFamily="2" charset="0"/>
      <p:regular r:id="rId32"/>
    </p:embeddedFont>
    <p:embeddedFont>
      <p:font typeface="Tele-GroteskEENor" pitchFamily="2" charset="0"/>
      <p:regular r:id="rId33"/>
    </p:embeddedFont>
    <p:embeddedFont>
      <p:font typeface="TeleGrotesk Headline Ultra" pitchFamily="2" charset="0"/>
      <p:bold r:id="rId34"/>
    </p:embeddedFont>
  </p:embeddedFontLst>
  <p:custDataLst>
    <p:tags r:id="rId35"/>
  </p:custDataLst>
  <p:defaultTextStyle>
    <a:defPPr>
      <a:defRPr lang="de-DE"/>
    </a:defPPr>
    <a:lvl1pPr algn="l" defTabSz="457200" rtl="0" fontAlgn="base">
      <a:lnSpc>
        <a:spcPts val="1800"/>
      </a:lnSpc>
      <a:spcBef>
        <a:spcPct val="25000"/>
      </a:spcBef>
      <a:spcAft>
        <a:spcPct val="0"/>
      </a:spcAft>
      <a:buClr>
        <a:schemeClr val="tx2"/>
      </a:buClr>
      <a:buFont typeface="Wingdings" pitchFamily="2" charset="2"/>
      <a:defRPr kern="1200">
        <a:solidFill>
          <a:schemeClr val="bg1"/>
        </a:solidFill>
        <a:latin typeface="Tele-GroteskFet" pitchFamily="2" charset="0"/>
        <a:ea typeface="+mn-ea"/>
        <a:cs typeface="+mn-cs"/>
      </a:defRPr>
    </a:lvl1pPr>
    <a:lvl2pPr marL="457200" algn="l" defTabSz="457200" rtl="0" fontAlgn="base">
      <a:lnSpc>
        <a:spcPts val="1800"/>
      </a:lnSpc>
      <a:spcBef>
        <a:spcPct val="25000"/>
      </a:spcBef>
      <a:spcAft>
        <a:spcPct val="0"/>
      </a:spcAft>
      <a:buClr>
        <a:schemeClr val="tx2"/>
      </a:buClr>
      <a:buFont typeface="Wingdings" pitchFamily="2" charset="2"/>
      <a:defRPr kern="1200">
        <a:solidFill>
          <a:schemeClr val="bg1"/>
        </a:solidFill>
        <a:latin typeface="Tele-GroteskFet" pitchFamily="2" charset="0"/>
        <a:ea typeface="+mn-ea"/>
        <a:cs typeface="+mn-cs"/>
      </a:defRPr>
    </a:lvl2pPr>
    <a:lvl3pPr marL="914400" algn="l" defTabSz="457200" rtl="0" fontAlgn="base">
      <a:lnSpc>
        <a:spcPts val="1800"/>
      </a:lnSpc>
      <a:spcBef>
        <a:spcPct val="25000"/>
      </a:spcBef>
      <a:spcAft>
        <a:spcPct val="0"/>
      </a:spcAft>
      <a:buClr>
        <a:schemeClr val="tx2"/>
      </a:buClr>
      <a:buFont typeface="Wingdings" pitchFamily="2" charset="2"/>
      <a:defRPr kern="1200">
        <a:solidFill>
          <a:schemeClr val="bg1"/>
        </a:solidFill>
        <a:latin typeface="Tele-GroteskFet" pitchFamily="2" charset="0"/>
        <a:ea typeface="+mn-ea"/>
        <a:cs typeface="+mn-cs"/>
      </a:defRPr>
    </a:lvl3pPr>
    <a:lvl4pPr marL="1371600" algn="l" defTabSz="457200" rtl="0" fontAlgn="base">
      <a:lnSpc>
        <a:spcPts val="1800"/>
      </a:lnSpc>
      <a:spcBef>
        <a:spcPct val="25000"/>
      </a:spcBef>
      <a:spcAft>
        <a:spcPct val="0"/>
      </a:spcAft>
      <a:buClr>
        <a:schemeClr val="tx2"/>
      </a:buClr>
      <a:buFont typeface="Wingdings" pitchFamily="2" charset="2"/>
      <a:defRPr kern="1200">
        <a:solidFill>
          <a:schemeClr val="bg1"/>
        </a:solidFill>
        <a:latin typeface="Tele-GroteskFet" pitchFamily="2" charset="0"/>
        <a:ea typeface="+mn-ea"/>
        <a:cs typeface="+mn-cs"/>
      </a:defRPr>
    </a:lvl4pPr>
    <a:lvl5pPr marL="1828800" algn="l" defTabSz="457200" rtl="0" fontAlgn="base">
      <a:lnSpc>
        <a:spcPts val="1800"/>
      </a:lnSpc>
      <a:spcBef>
        <a:spcPct val="25000"/>
      </a:spcBef>
      <a:spcAft>
        <a:spcPct val="0"/>
      </a:spcAft>
      <a:buClr>
        <a:schemeClr val="tx2"/>
      </a:buClr>
      <a:buFont typeface="Wingdings" pitchFamily="2" charset="2"/>
      <a:defRPr kern="1200">
        <a:solidFill>
          <a:schemeClr val="bg1"/>
        </a:solidFill>
        <a:latin typeface="Tele-GroteskFet" pitchFamily="2" charset="0"/>
        <a:ea typeface="+mn-ea"/>
        <a:cs typeface="+mn-cs"/>
      </a:defRPr>
    </a:lvl5pPr>
    <a:lvl6pPr marL="2286000" algn="l" defTabSz="914400" rtl="0" eaLnBrk="1" latinLnBrk="0" hangingPunct="1">
      <a:defRPr kern="1200">
        <a:solidFill>
          <a:schemeClr val="bg1"/>
        </a:solidFill>
        <a:latin typeface="Tele-GroteskFet" pitchFamily="2" charset="0"/>
        <a:ea typeface="+mn-ea"/>
        <a:cs typeface="+mn-cs"/>
      </a:defRPr>
    </a:lvl6pPr>
    <a:lvl7pPr marL="2743200" algn="l" defTabSz="914400" rtl="0" eaLnBrk="1" latinLnBrk="0" hangingPunct="1">
      <a:defRPr kern="1200">
        <a:solidFill>
          <a:schemeClr val="bg1"/>
        </a:solidFill>
        <a:latin typeface="Tele-GroteskFet" pitchFamily="2" charset="0"/>
        <a:ea typeface="+mn-ea"/>
        <a:cs typeface="+mn-cs"/>
      </a:defRPr>
    </a:lvl7pPr>
    <a:lvl8pPr marL="3200400" algn="l" defTabSz="914400" rtl="0" eaLnBrk="1" latinLnBrk="0" hangingPunct="1">
      <a:defRPr kern="1200">
        <a:solidFill>
          <a:schemeClr val="bg1"/>
        </a:solidFill>
        <a:latin typeface="Tele-GroteskFet" pitchFamily="2" charset="0"/>
        <a:ea typeface="+mn-ea"/>
        <a:cs typeface="+mn-cs"/>
      </a:defRPr>
    </a:lvl8pPr>
    <a:lvl9pPr marL="3657600" algn="l" defTabSz="914400" rtl="0" eaLnBrk="1" latinLnBrk="0" hangingPunct="1">
      <a:defRPr kern="1200">
        <a:solidFill>
          <a:schemeClr val="bg1"/>
        </a:solidFill>
        <a:latin typeface="Tele-GroteskFet" pitchFamily="2" charset="0"/>
        <a:ea typeface="+mn-ea"/>
        <a:cs typeface="+mn-cs"/>
      </a:defRPr>
    </a:lvl9pPr>
  </p:defaultTextStyle>
  <p:extLst>
    <p:ext uri="{EFAFB233-063F-42B5-8137-9DF3F51BA10A}">
      <p15:sldGuideLst xmlns:p15="http://schemas.microsoft.com/office/powerpoint/2012/main">
        <p15:guide id="1" orient="horz" pos="210">
          <p15:clr>
            <a:srgbClr val="A4A3A4"/>
          </p15:clr>
        </p15:guide>
        <p15:guide id="2" orient="horz" pos="710">
          <p15:clr>
            <a:srgbClr val="A4A3A4"/>
          </p15:clr>
        </p15:guide>
        <p15:guide id="3" orient="horz" pos="1117">
          <p15:clr>
            <a:srgbClr val="A4A3A4"/>
          </p15:clr>
        </p15:guide>
        <p15:guide id="4" orient="horz" pos="829">
          <p15:clr>
            <a:srgbClr val="A4A3A4"/>
          </p15:clr>
        </p15:guide>
        <p15:guide id="5" orient="horz" pos="3634">
          <p15:clr>
            <a:srgbClr val="A4A3A4"/>
          </p15:clr>
        </p15:guide>
        <p15:guide id="6" orient="horz" pos="3816">
          <p15:clr>
            <a:srgbClr val="A4A3A4"/>
          </p15:clr>
        </p15:guide>
        <p15:guide id="7" orient="horz" pos="4124">
          <p15:clr>
            <a:srgbClr val="A4A3A4"/>
          </p15:clr>
        </p15:guide>
        <p15:guide id="8" orient="horz" pos="4004">
          <p15:clr>
            <a:srgbClr val="A4A3A4"/>
          </p15:clr>
        </p15:guide>
        <p15:guide id="9" pos="2922">
          <p15:clr>
            <a:srgbClr val="A4A3A4"/>
          </p15:clr>
        </p15:guide>
        <p15:guide id="10" pos="201">
          <p15:clr>
            <a:srgbClr val="A4A3A4"/>
          </p15:clr>
        </p15:guide>
        <p15:guide id="11" pos="5556">
          <p15:clr>
            <a:srgbClr val="A4A3A4"/>
          </p15:clr>
        </p15:guide>
        <p15:guide id="12" pos="2838">
          <p15:clr>
            <a:srgbClr val="A4A3A4"/>
          </p15:clr>
        </p15:guide>
      </p15:sldGuideLst>
    </p:ext>
    <p:ext uri="{2D200454-40CA-4A62-9FC3-DE9A4176ACB9}">
      <p15:notesGuideLst xmlns:p15="http://schemas.microsoft.com/office/powerpoint/2012/main">
        <p15:guide id="1" orient="horz" pos="3224" userDrawn="1">
          <p15:clr>
            <a:srgbClr val="A4A3A4"/>
          </p15:clr>
        </p15:guide>
        <p15:guide id="2" pos="309" userDrawn="1">
          <p15:clr>
            <a:srgbClr val="A4A3A4"/>
          </p15:clr>
        </p15:guide>
        <p15:guide id="3" pos="416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0074"/>
    <a:srgbClr val="9CD3EE"/>
    <a:srgbClr val="64B9E4"/>
    <a:srgbClr val="003B68"/>
    <a:srgbClr val="0091FE"/>
    <a:srgbClr val="007AD6"/>
    <a:srgbClr val="0067B4"/>
    <a:srgbClr val="00589A"/>
    <a:srgbClr val="004A82"/>
    <a:srgbClr val="0029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6768" autoAdjust="0"/>
    <p:restoredTop sz="68650" autoAdjust="0"/>
  </p:normalViewPr>
  <p:slideViewPr>
    <p:cSldViewPr snapToGrid="0" snapToObjects="1">
      <p:cViewPr varScale="1">
        <p:scale>
          <a:sx n="77" d="100"/>
          <a:sy n="77" d="100"/>
        </p:scale>
        <p:origin x="1506" y="84"/>
      </p:cViewPr>
      <p:guideLst>
        <p:guide orient="horz" pos="210"/>
        <p:guide orient="horz" pos="710"/>
        <p:guide orient="horz" pos="1117"/>
        <p:guide orient="horz" pos="829"/>
        <p:guide orient="horz" pos="3634"/>
        <p:guide orient="horz" pos="3816"/>
        <p:guide orient="horz" pos="4124"/>
        <p:guide orient="horz" pos="4004"/>
        <p:guide pos="2922"/>
        <p:guide pos="201"/>
        <p:guide pos="5556"/>
        <p:guide pos="2838"/>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5" d="100"/>
        <a:sy n="75" d="100"/>
      </p:scale>
      <p:origin x="0" y="0"/>
    </p:cViewPr>
  </p:sorterViewPr>
  <p:notesViewPr>
    <p:cSldViewPr snapToGrid="0" snapToObjects="1">
      <p:cViewPr varScale="1">
        <p:scale>
          <a:sx n="74" d="100"/>
          <a:sy n="74" d="100"/>
        </p:scale>
        <p:origin x="-3414" y="-96"/>
      </p:cViewPr>
      <p:guideLst>
        <p:guide orient="horz" pos="3224"/>
        <p:guide pos="309"/>
        <p:guide pos="416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gs" Target="tags/tag1.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tags" Target="../tags/tag10.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sz="quarter" idx="1"/>
          </p:nvPr>
        </p:nvSpPr>
        <p:spPr bwMode="gray">
          <a:xfrm>
            <a:off x="5317327" y="9647239"/>
            <a:ext cx="1151453" cy="288925"/>
          </a:xfrm>
          <a:prstGeom prst="rect">
            <a:avLst/>
          </a:prstGeom>
        </p:spPr>
        <p:txBody>
          <a:bodyPr vert="horz" lIns="0" tIns="0" rIns="0" bIns="0" rtlCol="0" anchor="ctr" anchorCtr="0"/>
          <a:lstStyle>
            <a:lvl1pPr algn="ctr" fontAlgn="auto">
              <a:lnSpc>
                <a:spcPct val="100000"/>
              </a:lnSpc>
              <a:spcBef>
                <a:spcPts val="0"/>
              </a:spcBef>
              <a:spcAft>
                <a:spcPts val="0"/>
              </a:spcAft>
              <a:buClrTx/>
              <a:buFontTx/>
              <a:buNone/>
              <a:defRPr sz="1200" smtClean="0">
                <a:solidFill>
                  <a:schemeClr val="tx1"/>
                </a:solidFill>
                <a:latin typeface="+mn-lt"/>
              </a:defRPr>
            </a:lvl1pPr>
          </a:lstStyle>
          <a:p>
            <a:pPr>
              <a:defRPr/>
            </a:pPr>
            <a:r>
              <a:rPr lang="de-DE"/>
              <a:t>01.10.2012</a:t>
            </a:r>
          </a:p>
        </p:txBody>
      </p:sp>
      <p:sp>
        <p:nvSpPr>
          <p:cNvPr id="4" name="Fußzeilenplatzhalter 3"/>
          <p:cNvSpPr>
            <a:spLocks noGrp="1"/>
          </p:cNvSpPr>
          <p:nvPr>
            <p:ph type="ftr" sz="quarter" idx="2"/>
          </p:nvPr>
        </p:nvSpPr>
        <p:spPr bwMode="gray">
          <a:xfrm>
            <a:off x="492345" y="9647239"/>
            <a:ext cx="4682043" cy="288925"/>
          </a:xfrm>
          <a:prstGeom prst="rect">
            <a:avLst/>
          </a:prstGeom>
        </p:spPr>
        <p:txBody>
          <a:bodyPr vert="horz" lIns="0" tIns="0" rIns="0" bIns="0" rtlCol="0" anchor="ctr" anchorCtr="0"/>
          <a:lstStyle>
            <a:lvl1pPr algn="r" fontAlgn="auto">
              <a:lnSpc>
                <a:spcPct val="100000"/>
              </a:lnSpc>
              <a:spcBef>
                <a:spcPts val="0"/>
              </a:spcBef>
              <a:spcAft>
                <a:spcPts val="0"/>
              </a:spcAft>
              <a:buClrTx/>
              <a:buFontTx/>
              <a:buNone/>
              <a:defRPr sz="1200" smtClean="0">
                <a:solidFill>
                  <a:schemeClr val="tx1"/>
                </a:solidFill>
                <a:latin typeface="+mn-lt"/>
              </a:defRPr>
            </a:lvl1pPr>
          </a:lstStyle>
          <a:p>
            <a:pPr>
              <a:defRPr/>
            </a:pPr>
            <a:r>
              <a:rPr lang="de-DE"/>
              <a:t>– streng vertraulich, vertraulich, intern, öffentlich – Autor / Thema der Präsentation</a:t>
            </a:r>
            <a:endParaRPr lang="de-DE" dirty="0"/>
          </a:p>
        </p:txBody>
      </p:sp>
      <p:sp>
        <p:nvSpPr>
          <p:cNvPr id="5" name="Foliennummernplatzhalter 4"/>
          <p:cNvSpPr>
            <a:spLocks noGrp="1"/>
          </p:cNvSpPr>
          <p:nvPr>
            <p:ph type="sldNum" sz="quarter" idx="3"/>
          </p:nvPr>
        </p:nvSpPr>
        <p:spPr bwMode="gray">
          <a:xfrm>
            <a:off x="6611719" y="9647239"/>
            <a:ext cx="490756" cy="288925"/>
          </a:xfrm>
          <a:prstGeom prst="rect">
            <a:avLst/>
          </a:prstGeom>
        </p:spPr>
        <p:txBody>
          <a:bodyPr vert="horz" lIns="0" tIns="0" rIns="0" bIns="0" rtlCol="0" anchor="ctr" anchorCtr="0"/>
          <a:lstStyle>
            <a:lvl1pPr algn="l" fontAlgn="auto">
              <a:lnSpc>
                <a:spcPct val="100000"/>
              </a:lnSpc>
              <a:spcBef>
                <a:spcPts val="0"/>
              </a:spcBef>
              <a:spcAft>
                <a:spcPts val="0"/>
              </a:spcAft>
              <a:buClrTx/>
              <a:buFontTx/>
              <a:buNone/>
              <a:defRPr sz="1200" smtClean="0">
                <a:solidFill>
                  <a:schemeClr val="tx1"/>
                </a:solidFill>
                <a:latin typeface="+mn-lt"/>
              </a:defRPr>
            </a:lvl1pPr>
          </a:lstStyle>
          <a:p>
            <a:pPr>
              <a:defRPr/>
            </a:pPr>
            <a:fld id="{3C0B2735-EC5B-4E24-B7E5-1C30152B0536}" type="slidenum">
              <a:rPr lang="de-DE"/>
              <a:pPr>
                <a:defRPr/>
              </a:pPr>
              <a:t>‹#›</a:t>
            </a:fld>
            <a:endParaRPr lang="de-DE" dirty="0"/>
          </a:p>
        </p:txBody>
      </p:sp>
      <p:pic>
        <p:nvPicPr>
          <p:cNvPr id="27656" name="Picture 8" descr="TSY_Logo_3c_p"/>
          <p:cNvPicPr>
            <a:picLocks noChangeAspect="1" noChangeArrowheads="1"/>
          </p:cNvPicPr>
          <p:nvPr>
            <p:custDataLst>
              <p:tags r:id="rId2"/>
            </p:custDataLst>
          </p:nvPr>
        </p:nvPicPr>
        <p:blipFill>
          <a:blip r:embed="rId3"/>
          <a:srcRect/>
          <a:stretch>
            <a:fillRect/>
          </a:stretch>
        </p:blipFill>
        <p:spPr bwMode="auto">
          <a:xfrm>
            <a:off x="490758" y="169863"/>
            <a:ext cx="1850264" cy="334962"/>
          </a:xfrm>
          <a:prstGeom prst="rect">
            <a:avLst/>
          </a:prstGeom>
          <a:noFill/>
        </p:spPr>
      </p:pic>
    </p:spTree>
    <p:extLst>
      <p:ext uri="{BB962C8B-B14F-4D97-AF65-F5344CB8AC3E}">
        <p14:creationId xmlns:p14="http://schemas.microsoft.com/office/powerpoint/2010/main" val="3380359102"/>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ags" Target="../tags/tag9.xml"/><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bildplatzhalter 3"/>
          <p:cNvSpPr>
            <a:spLocks noGrp="1" noRot="1" noChangeAspect="1"/>
          </p:cNvSpPr>
          <p:nvPr>
            <p:ph type="sldImg" idx="2"/>
          </p:nvPr>
        </p:nvSpPr>
        <p:spPr bwMode="gray">
          <a:xfrm>
            <a:off x="477838" y="1012825"/>
            <a:ext cx="6116637" cy="4586288"/>
          </a:xfrm>
          <a:prstGeom prst="rect">
            <a:avLst/>
          </a:prstGeom>
          <a:noFill/>
          <a:ln w="3175">
            <a:solidFill>
              <a:schemeClr val="tx1"/>
            </a:solidFill>
          </a:ln>
        </p:spPr>
        <p:txBody>
          <a:bodyPr vert="horz" lIns="99048" tIns="49524" rIns="99048" bIns="49524" rtlCol="0" anchor="ctr"/>
          <a:lstStyle/>
          <a:p>
            <a:pPr lvl="0"/>
            <a:endParaRPr lang="de-DE" noProof="0"/>
          </a:p>
        </p:txBody>
      </p:sp>
      <p:sp>
        <p:nvSpPr>
          <p:cNvPr id="5" name="Notizenplatzhalter 4"/>
          <p:cNvSpPr>
            <a:spLocks noGrp="1"/>
          </p:cNvSpPr>
          <p:nvPr>
            <p:ph type="body" sz="quarter" idx="3"/>
          </p:nvPr>
        </p:nvSpPr>
        <p:spPr bwMode="gray">
          <a:xfrm>
            <a:off x="482816" y="5765801"/>
            <a:ext cx="6130490" cy="3743325"/>
          </a:xfrm>
          <a:prstGeom prst="rect">
            <a:avLst/>
          </a:prstGeom>
        </p:spPr>
        <p:txBody>
          <a:bodyPr vert="horz" wrap="square" lIns="0" tIns="0" rIns="0" bIns="0" numCol="1" anchor="t" anchorCtr="0" compatLnSpc="1">
            <a:prstTxWarp prst="textNoShape">
              <a:avLst/>
            </a:prstTxWarp>
          </a:bodyPr>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8" name="Datumsplatzhalter 2"/>
          <p:cNvSpPr>
            <a:spLocks noGrp="1"/>
          </p:cNvSpPr>
          <p:nvPr>
            <p:ph type="dt" sz="quarter" idx="1"/>
          </p:nvPr>
        </p:nvSpPr>
        <p:spPr bwMode="gray">
          <a:xfrm>
            <a:off x="5317327" y="9647239"/>
            <a:ext cx="1151453" cy="288925"/>
          </a:xfrm>
          <a:prstGeom prst="rect">
            <a:avLst/>
          </a:prstGeom>
        </p:spPr>
        <p:txBody>
          <a:bodyPr vert="horz" lIns="0" tIns="0" rIns="0" bIns="0" rtlCol="0" anchor="ctr" anchorCtr="0"/>
          <a:lstStyle>
            <a:lvl1pPr algn="ctr" fontAlgn="auto">
              <a:lnSpc>
                <a:spcPct val="100000"/>
              </a:lnSpc>
              <a:spcBef>
                <a:spcPts val="0"/>
              </a:spcBef>
              <a:spcAft>
                <a:spcPts val="0"/>
              </a:spcAft>
              <a:buClrTx/>
              <a:buFontTx/>
              <a:buNone/>
              <a:defRPr sz="1200" smtClean="0">
                <a:solidFill>
                  <a:schemeClr val="tx1"/>
                </a:solidFill>
                <a:latin typeface="+mn-lt"/>
              </a:defRPr>
            </a:lvl1pPr>
          </a:lstStyle>
          <a:p>
            <a:pPr>
              <a:defRPr/>
            </a:pPr>
            <a:r>
              <a:rPr lang="de-DE"/>
              <a:t>01.10.2012</a:t>
            </a:r>
          </a:p>
        </p:txBody>
      </p:sp>
      <p:sp>
        <p:nvSpPr>
          <p:cNvPr id="9" name="Fußzeilenplatzhalter 3"/>
          <p:cNvSpPr>
            <a:spLocks noGrp="1"/>
          </p:cNvSpPr>
          <p:nvPr>
            <p:ph type="ftr" sz="quarter" idx="4"/>
          </p:nvPr>
        </p:nvSpPr>
        <p:spPr bwMode="gray">
          <a:xfrm>
            <a:off x="492345" y="9647239"/>
            <a:ext cx="4682043" cy="288925"/>
          </a:xfrm>
          <a:prstGeom prst="rect">
            <a:avLst/>
          </a:prstGeom>
        </p:spPr>
        <p:txBody>
          <a:bodyPr vert="horz" lIns="0" tIns="0" rIns="0" bIns="0" rtlCol="0" anchor="ctr" anchorCtr="0"/>
          <a:lstStyle>
            <a:lvl1pPr algn="r" fontAlgn="auto">
              <a:lnSpc>
                <a:spcPct val="100000"/>
              </a:lnSpc>
              <a:spcBef>
                <a:spcPts val="0"/>
              </a:spcBef>
              <a:spcAft>
                <a:spcPts val="0"/>
              </a:spcAft>
              <a:buClrTx/>
              <a:buFontTx/>
              <a:buNone/>
              <a:defRPr sz="1200" smtClean="0">
                <a:solidFill>
                  <a:schemeClr val="tx1"/>
                </a:solidFill>
                <a:latin typeface="+mn-lt"/>
              </a:defRPr>
            </a:lvl1pPr>
          </a:lstStyle>
          <a:p>
            <a:pPr>
              <a:defRPr/>
            </a:pPr>
            <a:r>
              <a:rPr lang="de-DE"/>
              <a:t>– streng vertraulich, vertraulich, intern, öffentlich – Autor / Thema der Präsentation</a:t>
            </a:r>
            <a:endParaRPr lang="de-DE" dirty="0"/>
          </a:p>
        </p:txBody>
      </p:sp>
      <p:sp>
        <p:nvSpPr>
          <p:cNvPr id="10" name="Foliennummernplatzhalter 4"/>
          <p:cNvSpPr>
            <a:spLocks noGrp="1"/>
          </p:cNvSpPr>
          <p:nvPr>
            <p:ph type="sldNum" sz="quarter" idx="5"/>
          </p:nvPr>
        </p:nvSpPr>
        <p:spPr bwMode="gray">
          <a:xfrm>
            <a:off x="6611719" y="9647239"/>
            <a:ext cx="490756" cy="288925"/>
          </a:xfrm>
          <a:prstGeom prst="rect">
            <a:avLst/>
          </a:prstGeom>
        </p:spPr>
        <p:txBody>
          <a:bodyPr vert="horz" lIns="0" tIns="0" rIns="0" bIns="0" rtlCol="0" anchor="ctr" anchorCtr="0"/>
          <a:lstStyle>
            <a:lvl1pPr algn="l" fontAlgn="auto">
              <a:lnSpc>
                <a:spcPct val="100000"/>
              </a:lnSpc>
              <a:spcBef>
                <a:spcPts val="0"/>
              </a:spcBef>
              <a:spcAft>
                <a:spcPts val="0"/>
              </a:spcAft>
              <a:buClrTx/>
              <a:buFontTx/>
              <a:buNone/>
              <a:defRPr sz="1200" smtClean="0">
                <a:solidFill>
                  <a:schemeClr val="tx1"/>
                </a:solidFill>
                <a:latin typeface="+mn-lt"/>
              </a:defRPr>
            </a:lvl1pPr>
          </a:lstStyle>
          <a:p>
            <a:pPr>
              <a:defRPr/>
            </a:pPr>
            <a:fld id="{CFD4A9B5-74EC-40C4-A34A-DB3E60809A4C}" type="slidenum">
              <a:rPr lang="de-DE"/>
              <a:pPr>
                <a:defRPr/>
              </a:pPr>
              <a:t>‹#›</a:t>
            </a:fld>
            <a:endParaRPr lang="de-DE" dirty="0"/>
          </a:p>
        </p:txBody>
      </p:sp>
      <p:pic>
        <p:nvPicPr>
          <p:cNvPr id="26634" name="Picture 10" descr="TSY_Logo_3c_p"/>
          <p:cNvPicPr>
            <a:picLocks noChangeAspect="1" noChangeArrowheads="1"/>
          </p:cNvPicPr>
          <p:nvPr>
            <p:custDataLst>
              <p:tags r:id="rId2"/>
            </p:custDataLst>
          </p:nvPr>
        </p:nvPicPr>
        <p:blipFill>
          <a:blip r:embed="rId3"/>
          <a:srcRect/>
          <a:stretch>
            <a:fillRect/>
          </a:stretch>
        </p:blipFill>
        <p:spPr bwMode="auto">
          <a:xfrm>
            <a:off x="490758" y="169863"/>
            <a:ext cx="1850264" cy="334962"/>
          </a:xfrm>
          <a:prstGeom prst="rect">
            <a:avLst/>
          </a:prstGeom>
          <a:noFill/>
        </p:spPr>
      </p:pic>
    </p:spTree>
    <p:extLst>
      <p:ext uri="{BB962C8B-B14F-4D97-AF65-F5344CB8AC3E}">
        <p14:creationId xmlns:p14="http://schemas.microsoft.com/office/powerpoint/2010/main" val="3404933312"/>
      </p:ext>
    </p:extLst>
  </p:cSld>
  <p:clrMap bg1="lt1" tx1="dk1" bg2="lt2" tx2="dk2" accent1="accent1" accent2="accent2" accent3="accent3" accent4="accent4" accent5="accent5" accent6="accent6" hlink="hlink" folHlink="folHlink"/>
  <p:hf hdr="0"/>
  <p:notesStyle>
    <a:lvl1pPr marL="141288" indent="-141288" algn="l" defTabSz="457200" rtl="0" fontAlgn="base">
      <a:lnSpc>
        <a:spcPct val="90000"/>
      </a:lnSpc>
      <a:spcBef>
        <a:spcPct val="25000"/>
      </a:spcBef>
      <a:spcAft>
        <a:spcPct val="0"/>
      </a:spcAft>
      <a:buClr>
        <a:schemeClr val="tx2"/>
      </a:buClr>
      <a:buSzPct val="75000"/>
      <a:buFont typeface="Wingdings" pitchFamily="2" charset="2"/>
      <a:buChar char="§"/>
      <a:defRPr sz="1200" kern="1200">
        <a:solidFill>
          <a:schemeClr val="tx1"/>
        </a:solidFill>
        <a:latin typeface="+mn-lt"/>
        <a:ea typeface="+mn-ea"/>
        <a:cs typeface="Arial" charset="0"/>
      </a:defRPr>
    </a:lvl1pPr>
    <a:lvl2pPr marL="322263" indent="-179388" algn="l" defTabSz="457200" rtl="0" fontAlgn="base">
      <a:lnSpc>
        <a:spcPct val="90000"/>
      </a:lnSpc>
      <a:spcBef>
        <a:spcPct val="25000"/>
      </a:spcBef>
      <a:spcAft>
        <a:spcPct val="0"/>
      </a:spcAft>
      <a:buClr>
        <a:schemeClr val="tx2"/>
      </a:buClr>
      <a:buSzPct val="75000"/>
      <a:buFont typeface="Wingdings" pitchFamily="2" charset="2"/>
      <a:buChar char="§"/>
      <a:defRPr sz="1200" kern="1200">
        <a:solidFill>
          <a:schemeClr val="tx1"/>
        </a:solidFill>
        <a:latin typeface="+mn-lt"/>
        <a:ea typeface="+mn-ea"/>
        <a:cs typeface="Arial" charset="0"/>
      </a:defRPr>
    </a:lvl2pPr>
    <a:lvl3pPr marL="501650" indent="-177800" algn="l" defTabSz="457200" rtl="0" fontAlgn="base">
      <a:lnSpc>
        <a:spcPct val="90000"/>
      </a:lnSpc>
      <a:spcBef>
        <a:spcPct val="25000"/>
      </a:spcBef>
      <a:spcAft>
        <a:spcPct val="0"/>
      </a:spcAft>
      <a:buClr>
        <a:schemeClr val="tx2"/>
      </a:buClr>
      <a:buSzPct val="75000"/>
      <a:buFont typeface="Wingdings" pitchFamily="2" charset="2"/>
      <a:buChar char="§"/>
      <a:defRPr sz="1200" kern="1200">
        <a:solidFill>
          <a:schemeClr val="tx1"/>
        </a:solidFill>
        <a:latin typeface="+mn-lt"/>
        <a:ea typeface="+mn-ea"/>
        <a:cs typeface="Arial" charset="0"/>
      </a:defRPr>
    </a:lvl3pPr>
    <a:lvl4pPr marL="695325" indent="-192088" algn="l" defTabSz="457200" rtl="0" fontAlgn="base">
      <a:lnSpc>
        <a:spcPct val="90000"/>
      </a:lnSpc>
      <a:spcBef>
        <a:spcPct val="25000"/>
      </a:spcBef>
      <a:spcAft>
        <a:spcPct val="0"/>
      </a:spcAft>
      <a:buClr>
        <a:schemeClr val="tx2"/>
      </a:buClr>
      <a:buSzPct val="75000"/>
      <a:buFont typeface="Wingdings" pitchFamily="2" charset="2"/>
      <a:buChar char="§"/>
      <a:defRPr sz="1200" kern="1200">
        <a:solidFill>
          <a:schemeClr val="tx1"/>
        </a:solidFill>
        <a:latin typeface="+mn-lt"/>
        <a:ea typeface="+mn-ea"/>
        <a:cs typeface="Arial" charset="0"/>
      </a:defRPr>
    </a:lvl4pPr>
    <a:lvl5pPr marL="889000" indent="-192088" algn="l" defTabSz="457200" rtl="0" fontAlgn="base">
      <a:lnSpc>
        <a:spcPct val="90000"/>
      </a:lnSpc>
      <a:spcBef>
        <a:spcPct val="25000"/>
      </a:spcBef>
      <a:spcAft>
        <a:spcPct val="0"/>
      </a:spcAft>
      <a:buClr>
        <a:schemeClr val="tx2"/>
      </a:buClr>
      <a:buSzPct val="75000"/>
      <a:buFont typeface="Wingdings" pitchFamily="2" charset="2"/>
      <a:buChar char="§"/>
      <a:defRPr sz="1200" kern="1200">
        <a:solidFill>
          <a:schemeClr val="tx1"/>
        </a:solidFill>
        <a:latin typeface="+mn-lt"/>
        <a:ea typeface="+mn-ea"/>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TextEdit="1"/>
          </p:cNvSpPr>
          <p:nvPr>
            <p:ph type="sldImg"/>
          </p:nvPr>
        </p:nvSpPr>
        <p:spPr>
          <a:noFill/>
          <a:ln>
            <a:miter lim="800000"/>
            <a:headEnd/>
            <a:tailEnd/>
          </a:ln>
        </p:spPr>
      </p:sp>
      <p:sp>
        <p:nvSpPr>
          <p:cNvPr id="141315" name="Rectangle 3"/>
          <p:cNvSpPr>
            <a:spLocks noGrp="1"/>
          </p:cNvSpPr>
          <p:nvPr>
            <p:ph type="body" idx="1"/>
          </p:nvPr>
        </p:nvSpPr>
        <p:spPr>
          <a:noFill/>
        </p:spPr>
        <p:txBody>
          <a:bodyPr/>
          <a:lstStyle/>
          <a:p>
            <a:pPr eaLnBrk="1" hangingPunct="1"/>
            <a:r>
              <a:rPr lang="cs-CZ" dirty="0" smtClean="0"/>
              <a:t>Vítejte ve výukovém programu pro skupiny pro příjem hovorů.</a:t>
            </a:r>
          </a:p>
          <a:p>
            <a:pPr eaLnBrk="1" hangingPunct="1"/>
            <a:r>
              <a:rPr lang="cs-CZ" dirty="0" smtClean="0"/>
              <a:t>Účelem tohoto multimediálního prodejního nástroje je poskytnout koncovému zákazníkovi komplexní přehled a vysvětlit, co je skupina pro příjem hovoru – představit pět jednoduchých možností, které můžete využít – a pomoci vám optimalizovat komunikační toky v rámci vaší společnosti.</a:t>
            </a:r>
          </a:p>
          <a:p>
            <a:pPr marL="0" indent="0">
              <a:buNone/>
            </a:pPr>
            <a:endParaRPr lang="en-US" dirty="0" smtClean="0"/>
          </a:p>
        </p:txBody>
      </p:sp>
    </p:spTree>
    <p:extLst>
      <p:ext uri="{BB962C8B-B14F-4D97-AF65-F5344CB8AC3E}">
        <p14:creationId xmlns:p14="http://schemas.microsoft.com/office/powerpoint/2010/main" val="3405599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Dalším příkladem je 99-Designs, regionální řetězec s více pobočkami, kde péče o zákazníky je vším.</a:t>
            </a:r>
          </a:p>
          <a:p>
            <a:r>
              <a:rPr lang="cs-CZ" dirty="0" smtClean="0"/>
              <a:t>* V každé maloobchodní lokalitě existuje malá, specifická skupinka péče o zákazníky. Úroveň znalostí jednotlivých zástupců se podstatně liší, fluktuace může být značná.</a:t>
            </a:r>
          </a:p>
          <a:p>
            <a:pPr>
              <a:buFontTx/>
              <a:buChar char="•"/>
            </a:pPr>
            <a:r>
              <a:rPr lang="cs-CZ" dirty="0" smtClean="0"/>
              <a:t>Společnost 99-Designs přidělila každé ze čtyř skupin pro příjem hovoru virtuální telefonní číslo, jedno pro každou lokalitu. Příchozí hovory jsou směrovány do příslušné lokality dle telefonního čísla a poté jsou distribuovány dle priorit – v tomto případě jdou hovory nejprve nejzkušenějším zástupcům.</a:t>
            </a:r>
          </a:p>
          <a:p>
            <a:r>
              <a:rPr lang="cs-CZ" dirty="0" smtClean="0"/>
              <a:t>Tato skupina se nazývá vážená distribuce hovorů.</a:t>
            </a:r>
          </a:p>
          <a:p>
            <a:r>
              <a:rPr lang="cs-CZ" dirty="0" smtClean="0"/>
              <a:t>* Přínos spočívá v tom, že hovory náročných zákazníků společnosti 99-Designs vždy vyřizují zaměstnanci s aktuálně nejlepšími znalostmi. Výsledkem je vyšší objem opakovaných obchodů a doporučení.</a:t>
            </a:r>
          </a:p>
          <a:p>
            <a:pPr marL="0" indent="0">
              <a:buNone/>
            </a:pPr>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10</a:t>
            </a:fld>
            <a:endParaRPr lang="de-DE" dirty="0"/>
          </a:p>
        </p:txBody>
      </p:sp>
    </p:spTree>
    <p:extLst>
      <p:ext uri="{BB962C8B-B14F-4D97-AF65-F5344CB8AC3E}">
        <p14:creationId xmlns:p14="http://schemas.microsoft.com/office/powerpoint/2010/main" val="3148789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cs-CZ" sz="1200" dirty="0" smtClean="0"/>
              <a:t>V případě vážené distribuce hovorů je každému zaměstnanci přidělena „váha“ či priorita, jejichž součet činí </a:t>
            </a:r>
            <a:r>
              <a:rPr lang="en-US" sz="1200" dirty="0" smtClean="0"/>
              <a:t>100%. </a:t>
            </a:r>
            <a:r>
              <a:rPr lang="cs-CZ" sz="1200" dirty="0" smtClean="0"/>
              <a:t>Například</a:t>
            </a:r>
            <a:r>
              <a:rPr lang="en-US" sz="1200" dirty="0" smtClean="0"/>
              <a:t>:</a:t>
            </a:r>
          </a:p>
          <a:p>
            <a:pPr>
              <a:lnSpc>
                <a:spcPct val="150000"/>
              </a:lnSpc>
            </a:pPr>
            <a:r>
              <a:rPr lang="en-US" sz="1200" dirty="0" smtClean="0"/>
              <a:t>* </a:t>
            </a:r>
            <a:r>
              <a:rPr lang="cs-CZ" sz="1200" dirty="0" smtClean="0"/>
              <a:t>Jana má přiděleno </a:t>
            </a:r>
            <a:r>
              <a:rPr lang="en-US" sz="1200" dirty="0" smtClean="0"/>
              <a:t>50% </a:t>
            </a:r>
            <a:r>
              <a:rPr lang="cs-CZ" sz="1200" dirty="0" smtClean="0"/>
              <a:t>hovorů, neboť má nejrozsáhlejší znalosti</a:t>
            </a:r>
            <a:r>
              <a:rPr lang="en-US" sz="1200" dirty="0" smtClean="0"/>
              <a:t>. </a:t>
            </a:r>
          </a:p>
          <a:p>
            <a:pPr>
              <a:lnSpc>
                <a:spcPct val="150000"/>
              </a:lnSpc>
            </a:pPr>
            <a:r>
              <a:rPr lang="en-US" sz="1200" dirty="0" smtClean="0"/>
              <a:t>*</a:t>
            </a:r>
            <a:r>
              <a:rPr lang="cs-CZ" sz="1200" dirty="0" smtClean="0"/>
              <a:t>Marcela </a:t>
            </a:r>
            <a:r>
              <a:rPr lang="en-US" sz="1200" dirty="0" smtClean="0"/>
              <a:t>a </a:t>
            </a:r>
            <a:r>
              <a:rPr lang="cs-CZ" sz="1200" dirty="0" smtClean="0"/>
              <a:t>Marie jsou na tom přibližně stejně</a:t>
            </a:r>
            <a:r>
              <a:rPr lang="en-US" sz="1200" dirty="0" smtClean="0"/>
              <a:t>, </a:t>
            </a:r>
            <a:r>
              <a:rPr lang="cs-CZ" sz="1200" dirty="0" smtClean="0"/>
              <a:t>takže obě mají přiděleno</a:t>
            </a:r>
            <a:r>
              <a:rPr lang="en-US" sz="1200" dirty="0" smtClean="0"/>
              <a:t> 25%. </a:t>
            </a:r>
          </a:p>
          <a:p>
            <a:pPr>
              <a:lnSpc>
                <a:spcPct val="150000"/>
              </a:lnSpc>
            </a:pPr>
            <a:r>
              <a:rPr lang="en-US" sz="1200" dirty="0" smtClean="0"/>
              <a:t>*</a:t>
            </a:r>
            <a:r>
              <a:rPr lang="cs-CZ" sz="1200" dirty="0" smtClean="0"/>
              <a:t>Lucie je nováček, avšak může pomoci v krizi</a:t>
            </a:r>
            <a:r>
              <a:rPr lang="en-US" sz="1200" dirty="0" smtClean="0"/>
              <a:t> – </a:t>
            </a:r>
            <a:r>
              <a:rPr lang="cs-CZ" sz="1200" dirty="0" smtClean="0"/>
              <a:t>takže Lucie je součástí skupiny, ale má přiděleno </a:t>
            </a:r>
            <a:r>
              <a:rPr lang="en-US" sz="1200" dirty="0" smtClean="0"/>
              <a:t>0% - </a:t>
            </a:r>
            <a:r>
              <a:rPr lang="cs-CZ" sz="1200" dirty="0" smtClean="0"/>
              <a:t>to znamená, že na Lucii budou hovory směrovány pouze v případě, že ostatní zástupci právě hovoří</a:t>
            </a:r>
            <a:r>
              <a:rPr lang="en-US" sz="1200" dirty="0" smtClean="0"/>
              <a:t>.</a:t>
            </a:r>
          </a:p>
          <a:p>
            <a:pPr>
              <a:lnSpc>
                <a:spcPct val="150000"/>
              </a:lnSpc>
            </a:pPr>
            <a:r>
              <a:rPr lang="en-US" sz="1200" dirty="0" smtClean="0"/>
              <a:t>* </a:t>
            </a:r>
            <a:r>
              <a:rPr lang="cs-CZ" sz="1200" dirty="0" smtClean="0"/>
              <a:t>Pokud všichni zaměstnanci hovoří nebo mimo pracovní dobu jsou hovory směrovány do sofistikovaného systému hlasové schránky</a:t>
            </a:r>
            <a:r>
              <a:rPr lang="en-US" sz="1200" dirty="0" smtClean="0"/>
              <a:t> – </a:t>
            </a:r>
            <a:r>
              <a:rPr lang="cs-CZ" sz="1200" dirty="0" smtClean="0"/>
              <a:t>označované </a:t>
            </a:r>
            <a:r>
              <a:rPr lang="en-US" sz="1200" dirty="0" smtClean="0"/>
              <a:t>Unified Messaging. Silver Spoon </a:t>
            </a:r>
            <a:r>
              <a:rPr lang="cs-CZ" sz="1200" dirty="0" smtClean="0"/>
              <a:t>chce svým zaměstnancům usnadnit vyzvedávání zpráv odkudkoli</a:t>
            </a:r>
            <a:r>
              <a:rPr lang="en-US" sz="1200" dirty="0" smtClean="0"/>
              <a:t>. </a:t>
            </a:r>
            <a:r>
              <a:rPr lang="cs-CZ" sz="1200" dirty="0" smtClean="0"/>
              <a:t>Díky systému</a:t>
            </a:r>
            <a:r>
              <a:rPr lang="en-US" sz="1200" dirty="0" smtClean="0"/>
              <a:t> Unified Messaging</a:t>
            </a:r>
            <a:r>
              <a:rPr lang="cs-CZ" sz="1200" dirty="0" smtClean="0"/>
              <a:t> si zaměstnanci mohou vyzvednout libovolný druh zprávy</a:t>
            </a:r>
            <a:r>
              <a:rPr lang="en-US" sz="1200" dirty="0" smtClean="0"/>
              <a:t> – email, fax</a:t>
            </a:r>
            <a:r>
              <a:rPr lang="cs-CZ" sz="1200" dirty="0" smtClean="0"/>
              <a:t> a dokonce i </a:t>
            </a:r>
            <a:r>
              <a:rPr lang="cs-CZ" sz="1200" dirty="0" err="1" smtClean="0"/>
              <a:t>videozprávu</a:t>
            </a:r>
            <a:r>
              <a:rPr lang="en-US" sz="1200" dirty="0" smtClean="0"/>
              <a:t> – </a:t>
            </a:r>
            <a:r>
              <a:rPr lang="cs-CZ" sz="1200" dirty="0" smtClean="0"/>
              <a:t>z jediné unifikované schránky na svém preferovaném zařízení, mimo jiné PC či chytrém telefonu</a:t>
            </a:r>
            <a:r>
              <a:rPr lang="en-US" sz="1200" dirty="0" smtClean="0"/>
              <a:t>.</a:t>
            </a:r>
          </a:p>
          <a:p>
            <a:endParaRPr lang="en-US" sz="1200" dirty="0" smtClean="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11</a:t>
            </a:fld>
            <a:endParaRPr lang="de-DE" dirty="0"/>
          </a:p>
        </p:txBody>
      </p:sp>
    </p:spTree>
    <p:extLst>
      <p:ext uri="{BB962C8B-B14F-4D97-AF65-F5344CB8AC3E}">
        <p14:creationId xmlns:p14="http://schemas.microsoft.com/office/powerpoint/2010/main" val="1394221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cs-CZ" dirty="0" smtClean="0"/>
              <a:t>Dalším příkladem je </a:t>
            </a:r>
            <a:r>
              <a:rPr lang="cs-CZ" dirty="0" err="1" smtClean="0"/>
              <a:t>Harris</a:t>
            </a:r>
            <a:r>
              <a:rPr lang="cs-CZ" dirty="0" smtClean="0"/>
              <a:t> </a:t>
            </a:r>
            <a:r>
              <a:rPr lang="cs-CZ" dirty="0" err="1" smtClean="0"/>
              <a:t>Consulting</a:t>
            </a:r>
            <a:r>
              <a:rPr lang="cs-CZ" dirty="0" smtClean="0"/>
              <a:t>, malá ale vysoce specializovaná poradenská firma. </a:t>
            </a:r>
          </a:p>
          <a:p>
            <a:pPr>
              <a:lnSpc>
                <a:spcPct val="150000"/>
              </a:lnSpc>
            </a:pPr>
            <a:r>
              <a:rPr lang="cs-CZ" dirty="0" smtClean="0"/>
              <a:t>* Z 8 zaměstnanců tvoří polovinu špičkoví odborníci a majitel, pan </a:t>
            </a:r>
            <a:r>
              <a:rPr lang="cs-CZ" dirty="0" err="1" smtClean="0"/>
              <a:t>Harris</a:t>
            </a:r>
            <a:r>
              <a:rPr lang="cs-CZ" dirty="0" smtClean="0"/>
              <a:t>, by rád zajistil, aby tito zaměstnanci vyřizovali příchozí hovory, které většinou pocházejí od stávajících zákazníků.</a:t>
            </a:r>
          </a:p>
          <a:p>
            <a:pPr>
              <a:lnSpc>
                <a:spcPct val="150000"/>
              </a:lnSpc>
            </a:pPr>
            <a:r>
              <a:rPr lang="cs-CZ" dirty="0" smtClean="0"/>
              <a:t>* V tomto případě jsou hovory vždy směrovány nejprve na poslední osobu v přiděleném seznamu, která vyřizovala telefonát.</a:t>
            </a:r>
          </a:p>
          <a:p>
            <a:pPr>
              <a:lnSpc>
                <a:spcPct val="150000"/>
              </a:lnSpc>
            </a:pPr>
            <a:r>
              <a:rPr lang="cs-CZ" dirty="0" smtClean="0"/>
              <a:t>Tím je zajištěno rovnoměrné rozdělení práce v rámci malého týmu a na vyřizování hovorů se podílejí všichni jeho členové. Toto řešení se nazývá cyklická skupina pro příjem hovorů.</a:t>
            </a:r>
          </a:p>
          <a:p>
            <a:pPr>
              <a:lnSpc>
                <a:spcPct val="150000"/>
              </a:lnSpc>
            </a:pPr>
            <a:r>
              <a:rPr lang="cs-CZ" dirty="0" smtClean="0"/>
              <a:t>*</a:t>
            </a:r>
            <a:r>
              <a:rPr lang="cs-CZ" dirty="0" err="1" smtClean="0"/>
              <a:t>Harris</a:t>
            </a:r>
            <a:r>
              <a:rPr lang="cs-CZ" dirty="0" smtClean="0"/>
              <a:t> </a:t>
            </a:r>
            <a:r>
              <a:rPr lang="cs-CZ" dirty="0" err="1" smtClean="0"/>
              <a:t>Consulting</a:t>
            </a:r>
            <a:r>
              <a:rPr lang="cs-CZ" dirty="0" smtClean="0"/>
              <a:t> má nyní zajištěno, že hovor vždy přijímá odborník a udržuje si tak vynikající pověst v oblasti důvěrnosti.</a:t>
            </a:r>
          </a:p>
          <a:p>
            <a:pPr marL="0" indent="0">
              <a:buNone/>
            </a:pPr>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12</a:t>
            </a:fld>
            <a:endParaRPr lang="de-DE" dirty="0"/>
          </a:p>
        </p:txBody>
      </p:sp>
    </p:spTree>
    <p:extLst>
      <p:ext uri="{BB962C8B-B14F-4D97-AF65-F5344CB8AC3E}">
        <p14:creationId xmlns:p14="http://schemas.microsoft.com/office/powerpoint/2010/main" val="3423937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V rámci cyklické skupiny si systém pamatuje poslední osobu, která vyřizovala hovor, a vytočí další osobu v seznamu</a:t>
            </a:r>
            <a:r>
              <a:rPr lang="en-US" dirty="0" smtClean="0"/>
              <a:t>.</a:t>
            </a:r>
          </a:p>
          <a:p>
            <a:r>
              <a:rPr lang="en-US" dirty="0" smtClean="0"/>
              <a:t>* </a:t>
            </a:r>
            <a:r>
              <a:rPr lang="cs-CZ" dirty="0" smtClean="0"/>
              <a:t>Například, David právě zavěsil</a:t>
            </a:r>
            <a:r>
              <a:rPr lang="en-US" dirty="0" smtClean="0"/>
              <a:t>, </a:t>
            </a:r>
          </a:p>
          <a:p>
            <a:r>
              <a:rPr lang="en-US" dirty="0" smtClean="0"/>
              <a:t>* </a:t>
            </a:r>
            <a:r>
              <a:rPr lang="cs-CZ" dirty="0" smtClean="0"/>
              <a:t>příště zazvoní Petrův telefon</a:t>
            </a:r>
            <a:r>
              <a:rPr lang="en-US" dirty="0" smtClean="0"/>
              <a:t>, </a:t>
            </a:r>
          </a:p>
          <a:p>
            <a:r>
              <a:rPr lang="en-US" dirty="0" smtClean="0"/>
              <a:t>*</a:t>
            </a:r>
            <a:r>
              <a:rPr lang="cs-CZ" dirty="0" smtClean="0"/>
              <a:t> následovat bude Jan</a:t>
            </a:r>
            <a:endParaRPr lang="en-US" dirty="0" smtClean="0"/>
          </a:p>
          <a:p>
            <a:r>
              <a:rPr lang="en-US" dirty="0" smtClean="0"/>
              <a:t>*</a:t>
            </a:r>
            <a:r>
              <a:rPr lang="cs-CZ" dirty="0" smtClean="0"/>
              <a:t> a poté Štěpán</a:t>
            </a:r>
            <a:r>
              <a:rPr lang="en-US" dirty="0" smtClean="0"/>
              <a:t>.</a:t>
            </a:r>
          </a:p>
          <a:p>
            <a:r>
              <a:rPr lang="en-US" dirty="0" smtClean="0"/>
              <a:t>*</a:t>
            </a:r>
            <a:r>
              <a:rPr lang="cs-CZ" dirty="0" smtClean="0"/>
              <a:t> Majitel, pan </a:t>
            </a:r>
            <a:r>
              <a:rPr lang="cs-CZ" dirty="0" err="1" smtClean="0"/>
              <a:t>Harris</a:t>
            </a:r>
            <a:r>
              <a:rPr lang="cs-CZ" dirty="0" smtClean="0"/>
              <a:t>, rovněž nechce, aby klienti poslouchali vyzvánění a nedostalo se jim odpovědi</a:t>
            </a:r>
            <a:r>
              <a:rPr lang="en-US" dirty="0" smtClean="0"/>
              <a:t>, </a:t>
            </a:r>
            <a:r>
              <a:rPr lang="cs-CZ" dirty="0" smtClean="0"/>
              <a:t>takže po pouhých 20 vteřinách je volající přesměrován do hlasové schránky</a:t>
            </a:r>
            <a:r>
              <a:rPr lang="en-US" dirty="0" smtClean="0"/>
              <a:t>.</a:t>
            </a:r>
          </a:p>
          <a:p>
            <a:endParaRPr lang="en-US" dirty="0" smtClean="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13</a:t>
            </a:fld>
            <a:endParaRPr lang="de-DE" dirty="0"/>
          </a:p>
        </p:txBody>
      </p:sp>
    </p:spTree>
    <p:extLst>
      <p:ext uri="{BB962C8B-B14F-4D97-AF65-F5344CB8AC3E}">
        <p14:creationId xmlns:p14="http://schemas.microsoft.com/office/powerpoint/2010/main" val="4256477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cs-CZ" dirty="0" smtClean="0"/>
              <a:t>Posledním příkladem je </a:t>
            </a:r>
            <a:r>
              <a:rPr lang="cs-CZ" dirty="0" err="1" smtClean="0"/>
              <a:t>Webscope</a:t>
            </a:r>
            <a:r>
              <a:rPr lang="cs-CZ" dirty="0" smtClean="0"/>
              <a:t>, firma s celostátní působností, která řeší PR potřeby značně rozporuplných klientů. </a:t>
            </a:r>
          </a:p>
          <a:p>
            <a:pPr>
              <a:lnSpc>
                <a:spcPct val="150000"/>
              </a:lnSpc>
            </a:pPr>
            <a:r>
              <a:rPr lang="cs-CZ" dirty="0" smtClean="0"/>
              <a:t>* Společnost </a:t>
            </a:r>
            <a:r>
              <a:rPr lang="cs-CZ" dirty="0" err="1" smtClean="0"/>
              <a:t>Webscope</a:t>
            </a:r>
            <a:r>
              <a:rPr lang="cs-CZ" dirty="0" smtClean="0"/>
              <a:t> má dva týmy vyřizující hovory; jeden tým je považován za primární, druhý je využíván jako záložní pro případ vytížení primárního týmu.</a:t>
            </a:r>
          </a:p>
          <a:p>
            <a:pPr>
              <a:lnSpc>
                <a:spcPct val="150000"/>
              </a:lnSpc>
            </a:pPr>
            <a:r>
              <a:rPr lang="cs-CZ" dirty="0" smtClean="0"/>
              <a:t>*Všechny volající do společnosti </a:t>
            </a:r>
            <a:r>
              <a:rPr lang="cs-CZ" dirty="0" err="1" smtClean="0"/>
              <a:t>Webscope</a:t>
            </a:r>
            <a:r>
              <a:rPr lang="cs-CZ" dirty="0" smtClean="0"/>
              <a:t> pozdraví automatická spojovatelka. Poté jsou vyzváni k volbě příslušného oddělení. Pokud zvolí oddělení PR, budou přesměrování na zaměstnance přidělené skupiny, který byl nejdelší dobu nevytížen. Tento princip je znám jako uniformní skupina pro příjem hovorů.</a:t>
            </a:r>
          </a:p>
          <a:p>
            <a:pPr>
              <a:lnSpc>
                <a:spcPct val="150000"/>
              </a:lnSpc>
            </a:pPr>
            <a:r>
              <a:rPr lang="cs-CZ" dirty="0" smtClean="0"/>
              <a:t>Pokud všichni členové týmu hovoří nebo v předem určené době hovor nepřijmou, je hovor přesměrován na druhý tým. Takový tým se nazývá vnořený.</a:t>
            </a:r>
          </a:p>
          <a:p>
            <a:pPr>
              <a:lnSpc>
                <a:spcPct val="150000"/>
              </a:lnSpc>
            </a:pPr>
            <a:r>
              <a:rPr lang="cs-CZ" dirty="0" smtClean="0"/>
              <a:t>*Přínos pro společnost </a:t>
            </a:r>
            <a:r>
              <a:rPr lang="cs-CZ" dirty="0" err="1" smtClean="0"/>
              <a:t>Webscope</a:t>
            </a:r>
            <a:r>
              <a:rPr lang="cs-CZ" dirty="0" smtClean="0"/>
              <a:t> spočívá v tom, že všechny hovory jsou rychle směrovány do příslušného oddělení. Poté je neprodleně přijme zástupce i v případě, že primární tým je zcela vytížen – a </a:t>
            </a:r>
            <a:r>
              <a:rPr lang="cs-CZ" dirty="0" err="1" smtClean="0"/>
              <a:t>Webscope</a:t>
            </a:r>
            <a:r>
              <a:rPr lang="cs-CZ" dirty="0" smtClean="0"/>
              <a:t> se může i nadále těšit pověsti špičkové firmy v oblasti PR.</a:t>
            </a:r>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14</a:t>
            </a:fld>
            <a:endParaRPr lang="de-DE" dirty="0"/>
          </a:p>
        </p:txBody>
      </p:sp>
    </p:spTree>
    <p:extLst>
      <p:ext uri="{BB962C8B-B14F-4D97-AF65-F5344CB8AC3E}">
        <p14:creationId xmlns:p14="http://schemas.microsoft.com/office/powerpoint/2010/main" val="2479840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cs-CZ" dirty="0" smtClean="0"/>
              <a:t>Podívejme se nyní, jak mohou spolupracovat automatická spojovatelka a skupiny pro příjem hovoru.</a:t>
            </a:r>
          </a:p>
          <a:p>
            <a:pPr>
              <a:lnSpc>
                <a:spcPct val="150000"/>
              </a:lnSpc>
            </a:pPr>
            <a:r>
              <a:rPr lang="cs-CZ" dirty="0" smtClean="0"/>
              <a:t>Všechny volající přivítá automatická spojovatelka a vyzve uživatele k volbě příslušného oddělení.</a:t>
            </a:r>
          </a:p>
          <a:p>
            <a:pPr>
              <a:lnSpc>
                <a:spcPct val="150000"/>
              </a:lnSpc>
            </a:pPr>
            <a:r>
              <a:rPr lang="cs-CZ" dirty="0" smtClean="0"/>
              <a:t>* V tomto případě uživatel zvolí oddělení PR. Hovor je okamžitě směrován na primární skupinu zaměstnanců v rámci uniformní skupiny pro příjem hovoru.  To znamená, že systém vyhledá zaměstnance, jenž nejdelší dobu nevyřizoval hovor – tím je v tomto případě Karel.</a:t>
            </a:r>
          </a:p>
          <a:p>
            <a:pPr>
              <a:lnSpc>
                <a:spcPct val="150000"/>
              </a:lnSpc>
            </a:pPr>
            <a:r>
              <a:rPr lang="cs-CZ" dirty="0" smtClean="0"/>
              <a:t>* Pokud jsou všichni zaměstnanci v PR oddělení zaneprázdněni nebo hovor nepřijmou, je hovor přesměrován na druhou skupinu. Ta se označuje jako vnořená skupina. Společnost používá stejný princip směrování i pro druhou skupinu, k dispozici jsou však i principy jiné.</a:t>
            </a:r>
          </a:p>
          <a:p>
            <a:endParaRPr lang="en-US" dirty="0" smtClean="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15</a:t>
            </a:fld>
            <a:endParaRPr lang="de-DE" dirty="0"/>
          </a:p>
        </p:txBody>
      </p:sp>
    </p:spTree>
    <p:extLst>
      <p:ext uri="{BB962C8B-B14F-4D97-AF65-F5344CB8AC3E}">
        <p14:creationId xmlns:p14="http://schemas.microsoft.com/office/powerpoint/2010/main" val="1221756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Skupiny pro příjem hovorů se konfigurují snadno a je k tomu potřeba pouze několik klíčových informací. Administrátor vaší skupiny nebo poskytovatel služby se jednoduše </a:t>
            </a:r>
            <a:r>
              <a:rPr lang="cs-CZ" dirty="0" err="1" smtClean="0"/>
              <a:t>prokliká</a:t>
            </a:r>
            <a:r>
              <a:rPr lang="cs-CZ" dirty="0" smtClean="0"/>
              <a:t> webovým portálem se snadnou obsluhou, jenž si od uživatele vyžádá potřebné informace. </a:t>
            </a:r>
          </a:p>
          <a:p>
            <a:r>
              <a:rPr lang="cs-CZ" dirty="0" smtClean="0"/>
              <a:t>*Více informací o tom, jak skupiny pro příjem hovoru mohou pomoci vaší organizaci, vám poskytne váš poskytovatel služeb.</a:t>
            </a:r>
          </a:p>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16</a:t>
            </a:fld>
            <a:endParaRPr lang="de-DE" dirty="0"/>
          </a:p>
        </p:txBody>
      </p:sp>
    </p:spTree>
    <p:extLst>
      <p:ext uri="{BB962C8B-B14F-4D97-AF65-F5344CB8AC3E}">
        <p14:creationId xmlns:p14="http://schemas.microsoft.com/office/powerpoint/2010/main" val="2616870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Na závěr si stručně shrňme klíčový přínos skupin pro příjem hovoru.</a:t>
            </a:r>
          </a:p>
          <a:p>
            <a:endParaRPr lang="cs-CZ" dirty="0" smtClean="0"/>
          </a:p>
          <a:p>
            <a:r>
              <a:rPr lang="cs-CZ" dirty="0" smtClean="0"/>
              <a:t>*Jak jste viděli v průběhu tohoto výukového programu, skupiny pro příjem hovoru představují mnohem více než jen prosté přesměrovávání hovorů. </a:t>
            </a:r>
          </a:p>
          <a:p>
            <a:r>
              <a:rPr lang="cs-CZ" dirty="0" smtClean="0"/>
              <a:t>*Konfigurace a realizace skupin pro příjem hovoru je velmi snadná.</a:t>
            </a:r>
          </a:p>
          <a:p>
            <a:pPr>
              <a:buFontTx/>
              <a:buChar char="•"/>
            </a:pPr>
            <a:r>
              <a:rPr lang="cs-CZ" dirty="0" smtClean="0"/>
              <a:t>Skvěle fungují v kombinaci s dalšími službami front </a:t>
            </a:r>
            <a:r>
              <a:rPr lang="cs-CZ" dirty="0" err="1" smtClean="0"/>
              <a:t>office</a:t>
            </a:r>
            <a:r>
              <a:rPr lang="cs-CZ" dirty="0" smtClean="0"/>
              <a:t>, jako jsou automatická spojovatelka, hlasová schránka a </a:t>
            </a:r>
            <a:r>
              <a:rPr lang="cs-CZ" dirty="0" err="1" smtClean="0"/>
              <a:t>Unified</a:t>
            </a:r>
            <a:r>
              <a:rPr lang="cs-CZ" dirty="0" smtClean="0"/>
              <a:t> </a:t>
            </a:r>
            <a:r>
              <a:rPr lang="cs-CZ" dirty="0" err="1" smtClean="0"/>
              <a:t>Messaging</a:t>
            </a:r>
            <a:r>
              <a:rPr lang="cs-CZ" dirty="0" smtClean="0"/>
              <a:t>. </a:t>
            </a:r>
          </a:p>
          <a:p>
            <a:pPr>
              <a:buFontTx/>
              <a:buChar char="•"/>
            </a:pPr>
            <a:r>
              <a:rPr lang="cs-CZ" dirty="0" smtClean="0"/>
              <a:t>A konečně, zvyšují efektivitu pracoviště </a:t>
            </a:r>
            <a:r>
              <a:rPr lang="cs-CZ" u="sng" dirty="0" smtClean="0"/>
              <a:t>a rovněž</a:t>
            </a:r>
            <a:r>
              <a:rPr lang="cs-CZ" dirty="0" smtClean="0"/>
              <a:t> všem druhům organizací pomáhají získávat nové zákazníky a udržovat stávající.</a:t>
            </a:r>
          </a:p>
          <a:p>
            <a:pPr>
              <a:buFontTx/>
              <a:buChar char="•"/>
            </a:pPr>
            <a:endParaRPr lang="cs-CZ" dirty="0" smtClean="0"/>
          </a:p>
          <a:p>
            <a:r>
              <a:rPr lang="cs-CZ" dirty="0" smtClean="0"/>
              <a:t>Tímto končí výukový program pro skupiny pro příjem hovorů – děkuji vám za pozornost. </a:t>
            </a:r>
          </a:p>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17</a:t>
            </a:fld>
            <a:endParaRPr lang="de-DE" dirty="0"/>
          </a:p>
        </p:txBody>
      </p:sp>
    </p:spTree>
    <p:extLst>
      <p:ext uri="{BB962C8B-B14F-4D97-AF65-F5344CB8AC3E}">
        <p14:creationId xmlns:p14="http://schemas.microsoft.com/office/powerpoint/2010/main" val="3556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1288" marR="0" indent="-141288" algn="l" defTabSz="457200" rtl="0" eaLnBrk="1" fontAlgn="base" latinLnBrk="0" hangingPunct="1">
              <a:lnSpc>
                <a:spcPct val="90000"/>
              </a:lnSpc>
              <a:spcBef>
                <a:spcPct val="25000"/>
              </a:spcBef>
              <a:spcAft>
                <a:spcPct val="0"/>
              </a:spcAft>
              <a:buClr>
                <a:schemeClr val="tx2"/>
              </a:buClr>
              <a:buSzPct val="75000"/>
              <a:buFont typeface="Wingdings" pitchFamily="2" charset="2"/>
              <a:buChar char="§"/>
              <a:tabLst/>
              <a:defRPr/>
            </a:pPr>
            <a:r>
              <a:rPr lang="cs-CZ" dirty="0" smtClean="0"/>
              <a:t>Nastavení </a:t>
            </a:r>
            <a:r>
              <a:rPr lang="cs-CZ" b="1" dirty="0" smtClean="0"/>
              <a:t>skupiny vyzvedávání hovoru</a:t>
            </a:r>
            <a:r>
              <a:rPr lang="cs-CZ" dirty="0" smtClean="0"/>
              <a:t> je přístupné po přihlášení do portálu </a:t>
            </a:r>
            <a:r>
              <a:rPr lang="cs-CZ" b="1" dirty="0" smtClean="0"/>
              <a:t>centrex.gts.cz</a:t>
            </a:r>
            <a:r>
              <a:rPr lang="cs-CZ" dirty="0" smtClean="0"/>
              <a:t> v menu </a:t>
            </a:r>
            <a:r>
              <a:rPr lang="cs-CZ" b="1" dirty="0" smtClean="0"/>
              <a:t>Služby</a:t>
            </a:r>
            <a:r>
              <a:rPr lang="cs-CZ" dirty="0" smtClean="0"/>
              <a:t> -&gt; </a:t>
            </a:r>
            <a:r>
              <a:rPr lang="cs-CZ" b="1" dirty="0" smtClean="0"/>
              <a:t>Sériová linka</a:t>
            </a:r>
            <a:r>
              <a:rPr lang="cs-CZ" dirty="0" smtClean="0"/>
              <a:t>. Zde je seznam všech existujících skupin, a tlačítkem </a:t>
            </a:r>
            <a:r>
              <a:rPr lang="cs-CZ" b="1" dirty="0" smtClean="0"/>
              <a:t>Upravit</a:t>
            </a:r>
            <a:r>
              <a:rPr lang="cs-CZ" dirty="0" smtClean="0"/>
              <a:t> je možno měnit jejich nastavení. Pro přidání nové skupiny stiskněte tlačítko </a:t>
            </a:r>
            <a:r>
              <a:rPr lang="cs-CZ" b="1" dirty="0" smtClean="0"/>
              <a:t>Přidat</a:t>
            </a:r>
            <a:r>
              <a:rPr lang="cs-CZ" b="0" baseline="0" dirty="0" smtClean="0"/>
              <a:t> a objeví se následující okno. Políčka označená </a:t>
            </a:r>
            <a:r>
              <a:rPr lang="cs-CZ" b="1" baseline="0" dirty="0" smtClean="0"/>
              <a:t>*</a:t>
            </a:r>
            <a:r>
              <a:rPr lang="cs-CZ" b="0" baseline="0" dirty="0" smtClean="0"/>
              <a:t> je nutno vyplnit. Dále je třeba vybrat, jakým způsobem budou příchozí hovory přidělovány jednotlivým uživatelům ve skupině, což se provádí označením jedné z voleb pod položkou </a:t>
            </a:r>
            <a:r>
              <a:rPr lang="cs-CZ" b="1" baseline="0" dirty="0" smtClean="0"/>
              <a:t>Politika skupiny. </a:t>
            </a:r>
            <a:r>
              <a:rPr lang="cs-CZ" b="0" baseline="0" dirty="0" smtClean="0"/>
              <a:t>Podrobnější popis jednotlivých možností je dostupný v </a:t>
            </a:r>
            <a:r>
              <a:rPr lang="cs-CZ" b="1" baseline="0" dirty="0" smtClean="0"/>
              <a:t>pomoci</a:t>
            </a:r>
            <a:r>
              <a:rPr lang="cs-CZ" b="0" baseline="0" dirty="0" smtClean="0"/>
              <a:t> (odkaz v pravém horním rohu).</a:t>
            </a:r>
            <a:endParaRPr lang="cs-CZ" b="0" dirty="0" smtClean="0"/>
          </a:p>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18</a:t>
            </a:fld>
            <a:endParaRPr lang="de-DE" dirty="0"/>
          </a:p>
        </p:txBody>
      </p:sp>
    </p:spTree>
    <p:extLst>
      <p:ext uri="{BB962C8B-B14F-4D97-AF65-F5344CB8AC3E}">
        <p14:creationId xmlns:p14="http://schemas.microsoft.com/office/powerpoint/2010/main" val="2069277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1288" marR="0" indent="-141288" algn="l" defTabSz="457200" rtl="0" eaLnBrk="1" fontAlgn="base" latinLnBrk="0" hangingPunct="1">
              <a:lnSpc>
                <a:spcPct val="90000"/>
              </a:lnSpc>
              <a:spcBef>
                <a:spcPct val="25000"/>
              </a:spcBef>
              <a:spcAft>
                <a:spcPct val="0"/>
              </a:spcAft>
              <a:buClr>
                <a:schemeClr val="tx2"/>
              </a:buClr>
              <a:buSzPct val="75000"/>
              <a:buFont typeface="Wingdings" pitchFamily="2" charset="2"/>
              <a:buChar char="§"/>
              <a:tabLst/>
              <a:defRPr/>
            </a:pPr>
            <a:r>
              <a:rPr lang="cs-CZ" dirty="0" smtClean="0"/>
              <a:t>Pro přidání uživatelů do </a:t>
            </a:r>
            <a:r>
              <a:rPr lang="cs-CZ" b="1" dirty="0" smtClean="0"/>
              <a:t>skupiny</a:t>
            </a:r>
            <a:r>
              <a:rPr lang="cs-CZ" b="1" baseline="0" dirty="0" smtClean="0"/>
              <a:t> vyzvedávání hovoru</a:t>
            </a:r>
            <a:r>
              <a:rPr lang="cs-CZ" b="0" baseline="0" dirty="0" smtClean="0"/>
              <a:t> je nutno v dolní části obrazovky tvorby skupiny stisknou tlačítko </a:t>
            </a:r>
            <a:r>
              <a:rPr lang="cs-CZ" b="1" baseline="0" dirty="0" smtClean="0"/>
              <a:t>Hledat</a:t>
            </a:r>
            <a:r>
              <a:rPr lang="cs-CZ" b="0" baseline="0" dirty="0" smtClean="0"/>
              <a:t>, čímž se zobrazí seznam dostupných uživatelů, které je možno do skupiny přiřadit. Po přidání se daná čísla přesunou do pravého okna, kde lze jejich pořadí měnit posunem nahoru a dolů. Toto pořadí se využívá v </a:t>
            </a:r>
            <a:r>
              <a:rPr lang="cs-CZ" b="1" baseline="0" dirty="0" smtClean="0"/>
              <a:t>Politice skupiny</a:t>
            </a:r>
            <a:r>
              <a:rPr lang="cs-CZ" b="0" baseline="0" dirty="0" smtClean="0"/>
              <a:t>.</a:t>
            </a:r>
            <a:endParaRPr lang="cs-CZ" dirty="0" smtClean="0"/>
          </a:p>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19</a:t>
            </a:fld>
            <a:endParaRPr lang="de-DE" dirty="0"/>
          </a:p>
        </p:txBody>
      </p:sp>
    </p:spTree>
    <p:extLst>
      <p:ext uri="{BB962C8B-B14F-4D97-AF65-F5344CB8AC3E}">
        <p14:creationId xmlns:p14="http://schemas.microsoft.com/office/powerpoint/2010/main" val="3521225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Díky použití skupin pro příjem hovoru může společnost:</a:t>
            </a:r>
          </a:p>
          <a:p>
            <a:pPr lvl="1"/>
            <a:r>
              <a:rPr lang="cs-CZ" dirty="0" smtClean="0"/>
              <a:t>*Mít </a:t>
            </a:r>
            <a:r>
              <a:rPr lang="cs-CZ" b="1" dirty="0" smtClean="0"/>
              <a:t>jediné</a:t>
            </a:r>
            <a:r>
              <a:rPr lang="cs-CZ" dirty="0" smtClean="0"/>
              <a:t> číslo pro příchozí hovory směrované na </a:t>
            </a:r>
            <a:r>
              <a:rPr lang="cs-CZ" b="1" dirty="0" smtClean="0"/>
              <a:t>mnoho</a:t>
            </a:r>
            <a:r>
              <a:rPr lang="cs-CZ" dirty="0" smtClean="0"/>
              <a:t> lidí …A řídit, jak směrování probíhá</a:t>
            </a:r>
          </a:p>
          <a:p>
            <a:pPr lvl="1"/>
            <a:r>
              <a:rPr lang="cs-CZ" dirty="0" smtClean="0"/>
              <a:t>* Poskytovat zákazníkům optimální služby prodeje a služeb díky tomu, že každý hovor bude přijat co nejrychleji a nejefektivněji</a:t>
            </a:r>
          </a:p>
          <a:p>
            <a:pPr lvl="1"/>
            <a:r>
              <a:rPr lang="cs-CZ" dirty="0" smtClean="0"/>
              <a:t>* A díky hlasovým schránkám a jiným možnostem efektivně zvládat situace mimo pracovní dobu, ve špičkách či při malém počtu pracovníků</a:t>
            </a:r>
          </a:p>
          <a:p>
            <a:endParaRPr lang="cs-CZ" dirty="0" smtClean="0"/>
          </a:p>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2</a:t>
            </a:fld>
            <a:endParaRPr lang="de-DE" dirty="0"/>
          </a:p>
        </p:txBody>
      </p:sp>
    </p:spTree>
    <p:extLst>
      <p:ext uri="{BB962C8B-B14F-4D97-AF65-F5344CB8AC3E}">
        <p14:creationId xmlns:p14="http://schemas.microsoft.com/office/powerpoint/2010/main" val="4199842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1288" marR="0" indent="-141288" algn="l" defTabSz="457200" rtl="0" eaLnBrk="1" fontAlgn="base" latinLnBrk="0" hangingPunct="1">
              <a:lnSpc>
                <a:spcPct val="90000"/>
              </a:lnSpc>
              <a:spcBef>
                <a:spcPct val="25000"/>
              </a:spcBef>
              <a:spcAft>
                <a:spcPct val="0"/>
              </a:spcAft>
              <a:buClr>
                <a:schemeClr val="tx2"/>
              </a:buClr>
              <a:buSzPct val="75000"/>
              <a:buFont typeface="Wingdings" pitchFamily="2" charset="2"/>
              <a:buChar char="§"/>
              <a:tabLst/>
              <a:defRPr/>
            </a:pPr>
            <a:r>
              <a:rPr lang="cs-CZ" dirty="0" smtClean="0"/>
              <a:t>Pokud</a:t>
            </a:r>
            <a:r>
              <a:rPr lang="cs-CZ" baseline="0" dirty="0" smtClean="0"/>
              <a:t> jako způsob distribuce volání zvolíte </a:t>
            </a:r>
            <a:r>
              <a:rPr lang="cs-CZ" b="1" baseline="0" dirty="0" smtClean="0"/>
              <a:t>váhovou</a:t>
            </a:r>
            <a:r>
              <a:rPr lang="cs-CZ" b="0" baseline="0" dirty="0" smtClean="0"/>
              <a:t>, po přiřazení uživatelů a uložení se ve správě skupiny objeví další položka </a:t>
            </a:r>
            <a:r>
              <a:rPr lang="cs-CZ" b="1" baseline="0" dirty="0" smtClean="0"/>
              <a:t>Váhová distribuce volání</a:t>
            </a:r>
            <a:r>
              <a:rPr lang="cs-CZ" b="0" baseline="0" dirty="0" smtClean="0"/>
              <a:t>. Zde je možno nastavovat váhu jednotlivým přiřazeným uživatelům. Váha je zadávána v procentech a celkový součet všech musí být 100</a:t>
            </a:r>
            <a:r>
              <a:rPr lang="en-US" b="0" baseline="0" dirty="0" smtClean="0"/>
              <a:t>%</a:t>
            </a:r>
            <a:r>
              <a:rPr lang="cs-CZ" b="0" baseline="0" dirty="0" smtClean="0"/>
              <a:t>.</a:t>
            </a:r>
            <a:endParaRPr lang="cs-CZ" b="1" dirty="0" smtClean="0"/>
          </a:p>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20</a:t>
            </a:fld>
            <a:endParaRPr lang="de-DE" dirty="0"/>
          </a:p>
        </p:txBody>
      </p:sp>
    </p:spTree>
    <p:extLst>
      <p:ext uri="{BB962C8B-B14F-4D97-AF65-F5344CB8AC3E}">
        <p14:creationId xmlns:p14="http://schemas.microsoft.com/office/powerpoint/2010/main" val="238419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Podívejme se na klíčové funkce skupiny pro příjem hovorů.</a:t>
            </a:r>
          </a:p>
          <a:p>
            <a:r>
              <a:rPr lang="cs-CZ" dirty="0" smtClean="0"/>
              <a:t>Skupina pro příjem hovorů umožňuje směrování hovorů příchozích na jediné firemní číslo vybrané skupině uživatelů.</a:t>
            </a:r>
          </a:p>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3</a:t>
            </a:fld>
            <a:endParaRPr lang="de-DE" dirty="0"/>
          </a:p>
        </p:txBody>
      </p:sp>
    </p:spTree>
    <p:extLst>
      <p:ext uri="{BB962C8B-B14F-4D97-AF65-F5344CB8AC3E}">
        <p14:creationId xmlns:p14="http://schemas.microsoft.com/office/powerpoint/2010/main" val="1426768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Skupina pro příjem hovoru vychází z určených principů směrování, které lze upravit tak, aby odpovídaly konkrétním potřebám společnosti. </a:t>
            </a:r>
          </a:p>
          <a:p>
            <a:r>
              <a:rPr lang="cs-CZ" dirty="0" smtClean="0"/>
              <a:t>To znamená určení, jak dlouho bude každý telefon zvonit, než bude hovor přepojen na další – a celkový čas vyzvánění, než bude hovor přepojen na další možnosti, jako jsou pohotovostní uživatelé nebo hlasová schránka.</a:t>
            </a:r>
          </a:p>
          <a:p>
            <a:r>
              <a:rPr lang="cs-CZ" dirty="0" smtClean="0"/>
              <a:t>Později se podrobněji podíváme na principy směrování skupin pro příjem hovoru.</a:t>
            </a:r>
          </a:p>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4</a:t>
            </a:fld>
            <a:endParaRPr lang="de-DE" dirty="0"/>
          </a:p>
        </p:txBody>
      </p:sp>
    </p:spTree>
    <p:extLst>
      <p:ext uri="{BB962C8B-B14F-4D97-AF65-F5344CB8AC3E}">
        <p14:creationId xmlns:p14="http://schemas.microsoft.com/office/powerpoint/2010/main" val="2756289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Skupiny pro příjem hovoru umožňují rychlejší a efektivnější vyřizování hovorů</a:t>
            </a:r>
            <a:r>
              <a:rPr lang="en-US" dirty="0" smtClean="0"/>
              <a:t>, </a:t>
            </a:r>
            <a:r>
              <a:rPr lang="cs-CZ" dirty="0" smtClean="0"/>
              <a:t>což znamená mnohem vyšší kvalitu služeb zákazníkům pro firmy všech velikostí a druhů</a:t>
            </a:r>
            <a:endParaRPr lang="en-US" dirty="0" smtClean="0"/>
          </a:p>
          <a:p>
            <a:r>
              <a:rPr lang="en-US" dirty="0" smtClean="0"/>
              <a:t>*</a:t>
            </a:r>
            <a:r>
              <a:rPr lang="cs-CZ" dirty="0" smtClean="0"/>
              <a:t>A konečně, zmeškané hovory znamenají ušlé výnosy</a:t>
            </a:r>
            <a:r>
              <a:rPr lang="en-US" dirty="0" smtClean="0"/>
              <a:t>.</a:t>
            </a:r>
          </a:p>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5</a:t>
            </a:fld>
            <a:endParaRPr lang="de-DE" dirty="0"/>
          </a:p>
        </p:txBody>
      </p:sp>
    </p:spTree>
    <p:extLst>
      <p:ext uri="{BB962C8B-B14F-4D97-AF65-F5344CB8AC3E}">
        <p14:creationId xmlns:p14="http://schemas.microsoft.com/office/powerpoint/2010/main" val="3947635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V prvním příkladu použití se podíváme na fiktivní květinářství Lilie, malou místní prodejnu, která musí řešit požadavky v období špičky.</a:t>
            </a:r>
          </a:p>
          <a:p>
            <a:r>
              <a:rPr lang="cs-CZ" dirty="0" smtClean="0"/>
              <a:t>* Malý tým se často věnuje jiným povinnostem nebo je v terénu při rozvozu zboží.</a:t>
            </a:r>
          </a:p>
          <a:p>
            <a:r>
              <a:rPr lang="cs-CZ" dirty="0" smtClean="0"/>
              <a:t>*Tým je opravdu malý, takže majitelé nikdy přesně nevědí, </a:t>
            </a:r>
            <a:r>
              <a:rPr lang="cs-CZ" u="sng" dirty="0" smtClean="0"/>
              <a:t>kdo</a:t>
            </a:r>
            <a:r>
              <a:rPr lang="cs-CZ" dirty="0" smtClean="0"/>
              <a:t> bude v obchodě. Proto všechny příchozí hovory vyzvánějí na všech telefonech zároveň a přijme je ten, kdo je zrovna k dispozici. Tento způsob se nazývá simultánní skupina pro příjem hovoru.</a:t>
            </a:r>
          </a:p>
          <a:p>
            <a:r>
              <a:rPr lang="cs-CZ" dirty="0" smtClean="0"/>
              <a:t>Do skupiny jsou zařazena i soukromá mobilní čísla majitelů, kteří se chtějí ujistit, že všechny hovory budou v rámci možností vyřízeny.</a:t>
            </a:r>
          </a:p>
          <a:p>
            <a:r>
              <a:rPr lang="cs-CZ" dirty="0" smtClean="0"/>
              <a:t>*Přínosem pro květinářství Lilie je profesionální dojem i přesto, že jde o malou firmu, dále osobní charakter služby a tedy vyšší objem objednávek.</a:t>
            </a:r>
          </a:p>
          <a:p>
            <a:pPr marL="0" indent="0">
              <a:buNone/>
            </a:pPr>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6</a:t>
            </a:fld>
            <a:endParaRPr lang="de-DE" dirty="0"/>
          </a:p>
        </p:txBody>
      </p:sp>
    </p:spTree>
    <p:extLst>
      <p:ext uri="{BB962C8B-B14F-4D97-AF65-F5344CB8AC3E}">
        <p14:creationId xmlns:p14="http://schemas.microsoft.com/office/powerpoint/2010/main" val="2765861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b="1">
                <a:solidFill>
                  <a:schemeClr val="bg1"/>
                </a:solidFill>
                <a:latin typeface="Verdana" pitchFamily="34" charset="0"/>
              </a:defRPr>
            </a:lvl1pPr>
            <a:lvl2pPr marL="770142" indent="-296208">
              <a:defRPr sz="2500" b="1">
                <a:solidFill>
                  <a:schemeClr val="bg1"/>
                </a:solidFill>
                <a:latin typeface="Verdana" pitchFamily="34" charset="0"/>
              </a:defRPr>
            </a:lvl2pPr>
            <a:lvl3pPr marL="1184834" indent="-236967">
              <a:defRPr sz="2500" b="1">
                <a:solidFill>
                  <a:schemeClr val="bg1"/>
                </a:solidFill>
                <a:latin typeface="Verdana" pitchFamily="34" charset="0"/>
              </a:defRPr>
            </a:lvl3pPr>
            <a:lvl4pPr marL="1658767" indent="-236967">
              <a:defRPr sz="2500" b="1">
                <a:solidFill>
                  <a:schemeClr val="bg1"/>
                </a:solidFill>
                <a:latin typeface="Verdana" pitchFamily="34" charset="0"/>
              </a:defRPr>
            </a:lvl4pPr>
            <a:lvl5pPr marL="2132701" indent="-236967">
              <a:defRPr sz="2500" b="1">
                <a:solidFill>
                  <a:schemeClr val="bg1"/>
                </a:solidFill>
                <a:latin typeface="Verdana" pitchFamily="34" charset="0"/>
              </a:defRPr>
            </a:lvl5pPr>
            <a:lvl6pPr marL="2606634" indent="-236967" eaLnBrk="0" fontAlgn="base" hangingPunct="0">
              <a:spcBef>
                <a:spcPct val="0"/>
              </a:spcBef>
              <a:spcAft>
                <a:spcPct val="0"/>
              </a:spcAft>
              <a:defRPr sz="2500" b="1">
                <a:solidFill>
                  <a:schemeClr val="bg1"/>
                </a:solidFill>
                <a:latin typeface="Verdana" pitchFamily="34" charset="0"/>
              </a:defRPr>
            </a:lvl6pPr>
            <a:lvl7pPr marL="3080568" indent="-236967" eaLnBrk="0" fontAlgn="base" hangingPunct="0">
              <a:spcBef>
                <a:spcPct val="0"/>
              </a:spcBef>
              <a:spcAft>
                <a:spcPct val="0"/>
              </a:spcAft>
              <a:defRPr sz="2500" b="1">
                <a:solidFill>
                  <a:schemeClr val="bg1"/>
                </a:solidFill>
                <a:latin typeface="Verdana" pitchFamily="34" charset="0"/>
              </a:defRPr>
            </a:lvl7pPr>
            <a:lvl8pPr marL="3554501" indent="-236967" eaLnBrk="0" fontAlgn="base" hangingPunct="0">
              <a:spcBef>
                <a:spcPct val="0"/>
              </a:spcBef>
              <a:spcAft>
                <a:spcPct val="0"/>
              </a:spcAft>
              <a:defRPr sz="2500" b="1">
                <a:solidFill>
                  <a:schemeClr val="bg1"/>
                </a:solidFill>
                <a:latin typeface="Verdana" pitchFamily="34" charset="0"/>
              </a:defRPr>
            </a:lvl8pPr>
            <a:lvl9pPr marL="4028435" indent="-236967" eaLnBrk="0" fontAlgn="base" hangingPunct="0">
              <a:spcBef>
                <a:spcPct val="0"/>
              </a:spcBef>
              <a:spcAft>
                <a:spcPct val="0"/>
              </a:spcAft>
              <a:defRPr sz="2500" b="1">
                <a:solidFill>
                  <a:schemeClr val="bg1"/>
                </a:solidFill>
                <a:latin typeface="Verdana" pitchFamily="34" charset="0"/>
              </a:defRPr>
            </a:lvl9pPr>
          </a:lstStyle>
          <a:p>
            <a:fld id="{CD962247-E473-470F-995B-A6E48FDF88D2}" type="slidenum">
              <a:rPr lang="cs-CZ" altLang="cs-CZ" sz="1200">
                <a:latin typeface="Arial" pitchFamily="34" charset="0"/>
              </a:rPr>
              <a:pPr/>
              <a:t>7</a:t>
            </a:fld>
            <a:endParaRPr lang="cs-CZ" altLang="cs-CZ" sz="1200">
              <a:latin typeface="Arial" pitchFamily="34" charset="0"/>
            </a:endParaRPr>
          </a:p>
        </p:txBody>
      </p:sp>
      <p:sp>
        <p:nvSpPr>
          <p:cNvPr id="43011" name="Rectangle 2"/>
          <p:cNvSpPr>
            <a:spLocks noGrp="1" noRot="1" noChangeAspect="1" noChangeArrowheads="1" noTextEdit="1"/>
          </p:cNvSpPr>
          <p:nvPr>
            <p:ph type="sldImg"/>
          </p:nvPr>
        </p:nvSpPr>
        <p:spPr>
          <a:xfrm>
            <a:off x="995363" y="769938"/>
            <a:ext cx="5114925" cy="3835400"/>
          </a:xfrm>
          <a:ln/>
        </p:spPr>
      </p:sp>
      <p:sp>
        <p:nvSpPr>
          <p:cNvPr id="43012" name="Rectangle 3"/>
          <p:cNvSpPr>
            <a:spLocks noGrp="1" noChangeArrowheads="1"/>
          </p:cNvSpPr>
          <p:nvPr>
            <p:ph type="body" idx="1"/>
          </p:nvPr>
        </p:nvSpPr>
        <p:spPr>
          <a:xfrm>
            <a:off x="948767" y="4861154"/>
            <a:ext cx="5204943" cy="46041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dirty="0" smtClean="0"/>
              <a:t>Podívejme se, jak funguje simultánní skupina pro příjem hovorů.</a:t>
            </a:r>
          </a:p>
          <a:p>
            <a:r>
              <a:rPr lang="cs-CZ" dirty="0" smtClean="0"/>
              <a:t>*Hovory příchozí na hlavní číslo zvoní na všech telefonech najednou, takže je může přijmout každý, kdo zrovna může. Jak již bylo uvedeno, do skupiny je možno zařadit i mobilní telefony.</a:t>
            </a:r>
          </a:p>
          <a:p>
            <a:r>
              <a:rPr lang="cs-CZ" dirty="0" smtClean="0"/>
              <a:t>*Pro případ, že hovor nemůže nikdo přijmout, se vlastníci rozhodli omezit celkový čas, po který budou volající poslouchat vyzvánění před přepojením do hlasové schránky, na 30 vteřin, neboť nechtějí, aby zákazníci ztratili trpělivost a zavěsili.</a:t>
            </a:r>
          </a:p>
          <a:p>
            <a:r>
              <a:rPr lang="cs-CZ" dirty="0" smtClean="0"/>
              <a:t>A poté, co obchod přesně v 17 hodin zavře, jsou všechny hovory ihned směrovány do hlasové schránky.</a:t>
            </a:r>
          </a:p>
          <a:p>
            <a:endParaRPr lang="en-GB" altLang="cs-CZ" dirty="0" smtClean="0"/>
          </a:p>
        </p:txBody>
      </p:sp>
    </p:spTree>
    <p:extLst>
      <p:ext uri="{BB962C8B-B14F-4D97-AF65-F5344CB8AC3E}">
        <p14:creationId xmlns:p14="http://schemas.microsoft.com/office/powerpoint/2010/main" val="2119691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cs-CZ" dirty="0" smtClean="0"/>
              <a:t>Dalším příkladem použití je vinařství Sklípek.</a:t>
            </a:r>
          </a:p>
          <a:p>
            <a:pPr>
              <a:lnSpc>
                <a:spcPct val="150000"/>
              </a:lnSpc>
            </a:pPr>
            <a:r>
              <a:rPr lang="cs-CZ" dirty="0" smtClean="0"/>
              <a:t>Majitel Štěpán zaměstnává přibližně 25 lidí a protože nemá recepční, pověřil vyřizováním příchozích hovorů malou skupinu zaměstnanců.</a:t>
            </a:r>
          </a:p>
          <a:p>
            <a:pPr>
              <a:lnSpc>
                <a:spcPct val="150000"/>
              </a:lnSpc>
            </a:pPr>
            <a:r>
              <a:rPr lang="cs-CZ" dirty="0" smtClean="0"/>
              <a:t>* Někteří z těchto zaměstnanců jsou nadřízeni ostatním a Štěpán by chtěl, aby telefonáty přednostně vyřizovali služebně mladší pracovníci.</a:t>
            </a:r>
          </a:p>
          <a:p>
            <a:pPr>
              <a:lnSpc>
                <a:spcPct val="150000"/>
              </a:lnSpc>
            </a:pPr>
            <a:r>
              <a:rPr lang="cs-CZ" dirty="0" smtClean="0"/>
              <a:t>* Štěpán se rozhodl realizovat řešení, které bude směrovat příchozí hovor v průběžné smyčce postupně na všechny členy přidělené skupiny – vždy od prvního člena skupiny. Této skupině se říká běžná či postupná. </a:t>
            </a:r>
          </a:p>
          <a:p>
            <a:pPr>
              <a:lnSpc>
                <a:spcPct val="150000"/>
              </a:lnSpc>
              <a:buFontTx/>
              <a:buChar char="•"/>
            </a:pPr>
            <a:r>
              <a:rPr lang="cs-CZ" dirty="0" smtClean="0"/>
              <a:t>Hlavním přínosem pro Štěpána je, že zkušenější zaměstnanci nyní nemusejí vyřizovat velké množství hovorů díky definici, na koho budou hovory směrovány nejdříve. V důsledku to pomáhá zvyšovat efektivitu provozu.</a:t>
            </a:r>
          </a:p>
          <a:p>
            <a:pPr marL="0" indent="0">
              <a:buNone/>
            </a:pPr>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8</a:t>
            </a:fld>
            <a:endParaRPr lang="de-DE" dirty="0"/>
          </a:p>
        </p:txBody>
      </p:sp>
    </p:spTree>
    <p:extLst>
      <p:ext uri="{BB962C8B-B14F-4D97-AF65-F5344CB8AC3E}">
        <p14:creationId xmlns:p14="http://schemas.microsoft.com/office/powerpoint/2010/main" val="3834120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cs-CZ" sz="1200" dirty="0" smtClean="0"/>
              <a:t>Nyní se podívejme, jak funguje běžná, sekvenční skupina pro příjem hovorů. </a:t>
            </a:r>
          </a:p>
          <a:p>
            <a:pPr>
              <a:lnSpc>
                <a:spcPct val="150000"/>
              </a:lnSpc>
            </a:pPr>
            <a:r>
              <a:rPr lang="cs-CZ" sz="1200" dirty="0" smtClean="0"/>
              <a:t>*Příchozí hovory jsou vždy směrovány nejprve na uživatele č. 1, jímž je v našem případě Jan.</a:t>
            </a:r>
          </a:p>
          <a:p>
            <a:pPr>
              <a:lnSpc>
                <a:spcPct val="150000"/>
              </a:lnSpc>
            </a:pPr>
            <a:r>
              <a:rPr lang="cs-CZ" sz="1200" dirty="0" smtClean="0"/>
              <a:t> *Pokud hovoří nebo hovor nepřijme, je hovor směrován ve smyčce na další členy přidělené skupiny. </a:t>
            </a:r>
          </a:p>
          <a:p>
            <a:pPr>
              <a:lnSpc>
                <a:spcPct val="150000"/>
              </a:lnSpc>
            </a:pPr>
            <a:r>
              <a:rPr lang="cs-CZ" sz="1200" dirty="0" smtClean="0"/>
              <a:t>Majitel Štěpán se rozhodl omezit délku vyzvánění příchozích hovorů před přesměrováním do hlasové schránky na dvě zazvonění na jeden telefon.</a:t>
            </a:r>
          </a:p>
          <a:p>
            <a:pPr>
              <a:lnSpc>
                <a:spcPct val="150000"/>
              </a:lnSpc>
            </a:pPr>
            <a:r>
              <a:rPr lang="cs-CZ" sz="1200" dirty="0" smtClean="0"/>
              <a:t>*Pro případ, že při novém příchozím hovoru všichni zaměstnanci hovoří, lze v případě potřeby určit záložní zaměstnance – v tomto případě je to sám Štěpán. Dle potřeby lze přiřadit jedno či více záložních čísel. Štěpán rozhodl, že po 90 vteřinách budou hovory směrovány na jeho číslo.</a:t>
            </a:r>
          </a:p>
          <a:p>
            <a:pPr>
              <a:lnSpc>
                <a:spcPct val="150000"/>
              </a:lnSpc>
            </a:pPr>
            <a:r>
              <a:rPr lang="cs-CZ" sz="1200" dirty="0" smtClean="0"/>
              <a:t>* Pokud Štěpán nebude k dispozici, hovory budou směrovány do firemní hlasové schránky.</a:t>
            </a:r>
          </a:p>
          <a:p>
            <a:pPr>
              <a:lnSpc>
                <a:spcPct val="150000"/>
              </a:lnSpc>
              <a:buFontTx/>
              <a:buChar char="•"/>
            </a:pPr>
            <a:r>
              <a:rPr lang="cs-CZ" sz="1200" dirty="0" smtClean="0"/>
              <a:t>*Všimněte si, že firemní telefonní číslo pro hlavní skupinu je „virtuální“ – a liší se od ostatních čísel včetně čísel jednotlivých zaměstnanců. Například Jan má samostatné číslo, které rovněž vyzvání na jeho pevné lince. Podle zobrazení ID volajícího snadno pozná, zda hovor přichází ze skupiny pro příjem hovorů, nebo nikoliv.</a:t>
            </a:r>
          </a:p>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9</a:t>
            </a:fld>
            <a:endParaRPr lang="de-DE" dirty="0"/>
          </a:p>
        </p:txBody>
      </p:sp>
    </p:spTree>
    <p:extLst>
      <p:ext uri="{BB962C8B-B14F-4D97-AF65-F5344CB8AC3E}">
        <p14:creationId xmlns:p14="http://schemas.microsoft.com/office/powerpoint/2010/main" val="26730595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image" Target="../media/image10.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26551" y="326517"/>
            <a:ext cx="8523688" cy="1838010"/>
          </a:xfrm>
        </p:spPr>
        <p:txBody>
          <a:bodyPr/>
          <a:lstStyle>
            <a:lvl1pPr>
              <a:defRPr sz="6803">
                <a:solidFill>
                  <a:schemeClr val="bg1"/>
                </a:solidFill>
              </a:defRPr>
            </a:lvl1pPr>
          </a:lstStyle>
          <a:p>
            <a:r>
              <a:rPr lang="cs-CZ" dirty="0" smtClean="0"/>
              <a:t>Headline Ultra </a:t>
            </a:r>
            <a:br>
              <a:rPr lang="cs-CZ" dirty="0" smtClean="0"/>
            </a:br>
            <a:r>
              <a:rPr lang="cs-CZ" dirty="0" smtClean="0"/>
              <a:t>60 (75) 90 PT</a:t>
            </a:r>
            <a:endParaRPr lang="cs-CZ" dirty="0"/>
          </a:p>
        </p:txBody>
      </p:sp>
      <p:sp>
        <p:nvSpPr>
          <p:cNvPr id="34" name="Textplatzhalter 2"/>
          <p:cNvSpPr>
            <a:spLocks noGrp="1"/>
          </p:cNvSpPr>
          <p:nvPr>
            <p:ph type="body" sz="quarter" idx="10" hasCustomPrompt="1"/>
          </p:nvPr>
        </p:nvSpPr>
        <p:spPr bwMode="black">
          <a:xfrm>
            <a:off x="326551" y="3428427"/>
            <a:ext cx="8556479" cy="464461"/>
          </a:xfrm>
          <a:noFill/>
        </p:spPr>
        <p:txBody>
          <a:bodyPr/>
          <a:lstStyle>
            <a:lvl1pPr>
              <a:defRPr baseline="0">
                <a:solidFill>
                  <a:schemeClr val="bg1"/>
                </a:solidFill>
              </a:defRPr>
            </a:lvl1pPr>
            <a:lvl5pPr>
              <a:defRPr/>
            </a:lvl5pPr>
          </a:lstStyle>
          <a:p>
            <a:pPr lvl="0"/>
            <a:r>
              <a:rPr lang="cs-CZ" dirty="0" smtClean="0"/>
              <a:t>Sub-heading: Tele-GroteskFet 18 pt</a:t>
            </a:r>
            <a:endParaRPr lang="cs-CZ" dirty="0"/>
          </a:p>
        </p:txBody>
      </p:sp>
      <p:grpSp>
        <p:nvGrpSpPr>
          <p:cNvPr id="33" name="Gruppieren 32"/>
          <p:cNvGrpSpPr/>
          <p:nvPr/>
        </p:nvGrpSpPr>
        <p:grpSpPr bwMode="black">
          <a:xfrm>
            <a:off x="326881" y="5877462"/>
            <a:ext cx="1328616" cy="653034"/>
            <a:chOff x="323850" y="6589413"/>
            <a:chExt cx="1318236" cy="648000"/>
          </a:xfrm>
        </p:grpSpPr>
        <p:sp>
          <p:nvSpPr>
            <p:cNvPr id="57" name="Freeform 5"/>
            <p:cNvSpPr>
              <a:spLocks/>
            </p:cNvSpPr>
            <p:nvPr userDrawn="1"/>
          </p:nvSpPr>
          <p:spPr bwMode="black">
            <a:xfrm>
              <a:off x="323850" y="6888001"/>
              <a:ext cx="133412" cy="130236"/>
            </a:xfrm>
            <a:custGeom>
              <a:avLst/>
              <a:gdLst>
                <a:gd name="T0" fmla="*/ 0 w 42"/>
                <a:gd name="T1" fmla="*/ 41 h 41"/>
                <a:gd name="T2" fmla="*/ 0 w 42"/>
                <a:gd name="T3" fmla="*/ 0 h 41"/>
                <a:gd name="T4" fmla="*/ 20 w 42"/>
                <a:gd name="T5" fmla="*/ 0 h 41"/>
                <a:gd name="T6" fmla="*/ 42 w 42"/>
                <a:gd name="T7" fmla="*/ 0 h 41"/>
                <a:gd name="T8" fmla="*/ 42 w 42"/>
                <a:gd name="T9" fmla="*/ 41 h 41"/>
                <a:gd name="T10" fmla="*/ 0 w 42"/>
                <a:gd name="T11" fmla="*/ 41 h 41"/>
              </a:gdLst>
              <a:ahLst/>
              <a:cxnLst>
                <a:cxn ang="0">
                  <a:pos x="T0" y="T1"/>
                </a:cxn>
                <a:cxn ang="0">
                  <a:pos x="T2" y="T3"/>
                </a:cxn>
                <a:cxn ang="0">
                  <a:pos x="T4" y="T5"/>
                </a:cxn>
                <a:cxn ang="0">
                  <a:pos x="T6" y="T7"/>
                </a:cxn>
                <a:cxn ang="0">
                  <a:pos x="T8" y="T9"/>
                </a:cxn>
                <a:cxn ang="0">
                  <a:pos x="T10" y="T11"/>
                </a:cxn>
              </a:cxnLst>
              <a:rect l="0" t="0" r="r" b="b"/>
              <a:pathLst>
                <a:path w="42" h="41">
                  <a:moveTo>
                    <a:pt x="0" y="41"/>
                  </a:moveTo>
                  <a:lnTo>
                    <a:pt x="0" y="0"/>
                  </a:lnTo>
                  <a:lnTo>
                    <a:pt x="20" y="0"/>
                  </a:lnTo>
                  <a:lnTo>
                    <a:pt x="42" y="0"/>
                  </a:lnTo>
                  <a:lnTo>
                    <a:pt x="42"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8" name="Freeform 6"/>
            <p:cNvSpPr>
              <a:spLocks/>
            </p:cNvSpPr>
            <p:nvPr userDrawn="1"/>
          </p:nvSpPr>
          <p:spPr bwMode="black">
            <a:xfrm>
              <a:off x="724085" y="6888001"/>
              <a:ext cx="130236" cy="130236"/>
            </a:xfrm>
            <a:custGeom>
              <a:avLst/>
              <a:gdLst>
                <a:gd name="T0" fmla="*/ 0 w 41"/>
                <a:gd name="T1" fmla="*/ 41 h 41"/>
                <a:gd name="T2" fmla="*/ 0 w 41"/>
                <a:gd name="T3" fmla="*/ 0 h 41"/>
                <a:gd name="T4" fmla="*/ 20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0"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9" name="Freeform 7"/>
            <p:cNvSpPr>
              <a:spLocks/>
            </p:cNvSpPr>
            <p:nvPr userDrawn="1"/>
          </p:nvSpPr>
          <p:spPr bwMode="black">
            <a:xfrm>
              <a:off x="1117968" y="6888001"/>
              <a:ext cx="130236" cy="130236"/>
            </a:xfrm>
            <a:custGeom>
              <a:avLst/>
              <a:gdLst>
                <a:gd name="T0" fmla="*/ 0 w 41"/>
                <a:gd name="T1" fmla="*/ 41 h 41"/>
                <a:gd name="T2" fmla="*/ 0 w 41"/>
                <a:gd name="T3" fmla="*/ 0 h 41"/>
                <a:gd name="T4" fmla="*/ 19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19"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60" name="Freeform 8"/>
            <p:cNvSpPr>
              <a:spLocks/>
            </p:cNvSpPr>
            <p:nvPr userDrawn="1"/>
          </p:nvSpPr>
          <p:spPr bwMode="black">
            <a:xfrm>
              <a:off x="1511850" y="6888001"/>
              <a:ext cx="130236" cy="130236"/>
            </a:xfrm>
            <a:custGeom>
              <a:avLst/>
              <a:gdLst>
                <a:gd name="T0" fmla="*/ 0 w 41"/>
                <a:gd name="T1" fmla="*/ 41 h 41"/>
                <a:gd name="T2" fmla="*/ 0 w 41"/>
                <a:gd name="T3" fmla="*/ 0 h 41"/>
                <a:gd name="T4" fmla="*/ 22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2"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87" name="Freeform 9"/>
            <p:cNvSpPr>
              <a:spLocks/>
            </p:cNvSpPr>
            <p:nvPr userDrawn="1"/>
          </p:nvSpPr>
          <p:spPr bwMode="black">
            <a:xfrm>
              <a:off x="323850" y="6589413"/>
              <a:ext cx="530472" cy="648000"/>
            </a:xfrm>
            <a:custGeom>
              <a:avLst/>
              <a:gdLst>
                <a:gd name="T0" fmla="*/ 402 w 407"/>
                <a:gd name="T1" fmla="*/ 0 h 496"/>
                <a:gd name="T2" fmla="*/ 5 w 407"/>
                <a:gd name="T3" fmla="*/ 0 h 496"/>
                <a:gd name="T4" fmla="*/ 0 w 407"/>
                <a:gd name="T5" fmla="*/ 175 h 496"/>
                <a:gd name="T6" fmla="*/ 27 w 407"/>
                <a:gd name="T7" fmla="*/ 179 h 496"/>
                <a:gd name="T8" fmla="*/ 67 w 407"/>
                <a:gd name="T9" fmla="*/ 64 h 496"/>
                <a:gd name="T10" fmla="*/ 164 w 407"/>
                <a:gd name="T11" fmla="*/ 23 h 496"/>
                <a:gd name="T12" fmla="*/ 164 w 407"/>
                <a:gd name="T13" fmla="*/ 390 h 496"/>
                <a:gd name="T14" fmla="*/ 150 w 407"/>
                <a:gd name="T15" fmla="*/ 452 h 496"/>
                <a:gd name="T16" fmla="*/ 110 w 407"/>
                <a:gd name="T17" fmla="*/ 467 h 496"/>
                <a:gd name="T18" fmla="*/ 81 w 407"/>
                <a:gd name="T19" fmla="*/ 468 h 496"/>
                <a:gd name="T20" fmla="*/ 81 w 407"/>
                <a:gd name="T21" fmla="*/ 496 h 496"/>
                <a:gd name="T22" fmla="*/ 326 w 407"/>
                <a:gd name="T23" fmla="*/ 496 h 496"/>
                <a:gd name="T24" fmla="*/ 326 w 407"/>
                <a:gd name="T25" fmla="*/ 468 h 496"/>
                <a:gd name="T26" fmla="*/ 297 w 407"/>
                <a:gd name="T27" fmla="*/ 467 h 496"/>
                <a:gd name="T28" fmla="*/ 257 w 407"/>
                <a:gd name="T29" fmla="*/ 452 h 496"/>
                <a:gd name="T30" fmla="*/ 243 w 407"/>
                <a:gd name="T31" fmla="*/ 390 h 496"/>
                <a:gd name="T32" fmla="*/ 243 w 407"/>
                <a:gd name="T33" fmla="*/ 23 h 496"/>
                <a:gd name="T34" fmla="*/ 340 w 407"/>
                <a:gd name="T35" fmla="*/ 64 h 496"/>
                <a:gd name="T36" fmla="*/ 381 w 407"/>
                <a:gd name="T37" fmla="*/ 179 h 496"/>
                <a:gd name="T38" fmla="*/ 407 w 407"/>
                <a:gd name="T39" fmla="*/ 175 h 496"/>
                <a:gd name="T40" fmla="*/ 402 w 407"/>
                <a:gd name="T41"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7" h="496">
                  <a:moveTo>
                    <a:pt x="402" y="0"/>
                  </a:moveTo>
                  <a:cubicBezTo>
                    <a:pt x="5" y="0"/>
                    <a:pt x="5" y="0"/>
                    <a:pt x="5" y="0"/>
                  </a:cubicBezTo>
                  <a:cubicBezTo>
                    <a:pt x="0" y="175"/>
                    <a:pt x="0" y="175"/>
                    <a:pt x="0" y="175"/>
                  </a:cubicBezTo>
                  <a:cubicBezTo>
                    <a:pt x="27" y="179"/>
                    <a:pt x="27" y="179"/>
                    <a:pt x="27" y="179"/>
                  </a:cubicBezTo>
                  <a:cubicBezTo>
                    <a:pt x="31" y="128"/>
                    <a:pt x="45" y="89"/>
                    <a:pt x="67" y="64"/>
                  </a:cubicBezTo>
                  <a:cubicBezTo>
                    <a:pt x="90" y="38"/>
                    <a:pt x="123" y="25"/>
                    <a:pt x="164" y="23"/>
                  </a:cubicBezTo>
                  <a:cubicBezTo>
                    <a:pt x="164" y="390"/>
                    <a:pt x="164" y="390"/>
                    <a:pt x="164" y="390"/>
                  </a:cubicBezTo>
                  <a:cubicBezTo>
                    <a:pt x="164" y="422"/>
                    <a:pt x="159" y="442"/>
                    <a:pt x="150" y="452"/>
                  </a:cubicBezTo>
                  <a:cubicBezTo>
                    <a:pt x="142" y="460"/>
                    <a:pt x="129" y="465"/>
                    <a:pt x="110" y="467"/>
                  </a:cubicBezTo>
                  <a:cubicBezTo>
                    <a:pt x="104" y="467"/>
                    <a:pt x="95" y="468"/>
                    <a:pt x="81" y="468"/>
                  </a:cubicBezTo>
                  <a:cubicBezTo>
                    <a:pt x="81" y="496"/>
                    <a:pt x="81" y="496"/>
                    <a:pt x="81" y="496"/>
                  </a:cubicBezTo>
                  <a:cubicBezTo>
                    <a:pt x="326" y="496"/>
                    <a:pt x="326" y="496"/>
                    <a:pt x="326" y="496"/>
                  </a:cubicBezTo>
                  <a:cubicBezTo>
                    <a:pt x="326" y="468"/>
                    <a:pt x="326" y="468"/>
                    <a:pt x="326" y="468"/>
                  </a:cubicBezTo>
                  <a:cubicBezTo>
                    <a:pt x="313" y="468"/>
                    <a:pt x="303" y="467"/>
                    <a:pt x="297" y="467"/>
                  </a:cubicBezTo>
                  <a:cubicBezTo>
                    <a:pt x="278" y="465"/>
                    <a:pt x="265" y="460"/>
                    <a:pt x="257" y="452"/>
                  </a:cubicBezTo>
                  <a:cubicBezTo>
                    <a:pt x="248" y="442"/>
                    <a:pt x="243" y="422"/>
                    <a:pt x="243" y="390"/>
                  </a:cubicBezTo>
                  <a:cubicBezTo>
                    <a:pt x="243" y="23"/>
                    <a:pt x="243" y="23"/>
                    <a:pt x="243" y="23"/>
                  </a:cubicBezTo>
                  <a:cubicBezTo>
                    <a:pt x="285" y="25"/>
                    <a:pt x="317" y="38"/>
                    <a:pt x="340" y="64"/>
                  </a:cubicBezTo>
                  <a:cubicBezTo>
                    <a:pt x="362" y="89"/>
                    <a:pt x="376" y="128"/>
                    <a:pt x="381" y="179"/>
                  </a:cubicBezTo>
                  <a:cubicBezTo>
                    <a:pt x="407" y="175"/>
                    <a:pt x="407" y="175"/>
                    <a:pt x="407" y="175"/>
                  </a:cubicBezTo>
                  <a:lnTo>
                    <a:pt x="40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grpSp>
        <p:nvGrpSpPr>
          <p:cNvPr id="167" name="Group 48"/>
          <p:cNvGrpSpPr>
            <a:grpSpLocks noChangeAspect="1"/>
          </p:cNvGrpSpPr>
          <p:nvPr/>
        </p:nvGrpSpPr>
        <p:grpSpPr bwMode="black">
          <a:xfrm>
            <a:off x="6240077" y="6116490"/>
            <a:ext cx="2581920" cy="214538"/>
            <a:chOff x="1698" y="4248"/>
            <a:chExt cx="1793" cy="149"/>
          </a:xfrm>
          <a:solidFill>
            <a:schemeClr val="bg1"/>
          </a:solidFill>
        </p:grpSpPr>
        <p:sp>
          <p:nvSpPr>
            <p:cNvPr id="168" name="Freeform 54"/>
            <p:cNvSpPr>
              <a:spLocks noEditPoints="1"/>
            </p:cNvSpPr>
            <p:nvPr userDrawn="1"/>
          </p:nvSpPr>
          <p:spPr bwMode="black">
            <a:xfrm>
              <a:off x="1698" y="4279"/>
              <a:ext cx="79" cy="115"/>
            </a:xfrm>
            <a:custGeom>
              <a:avLst/>
              <a:gdLst>
                <a:gd name="T0" fmla="*/ 0 w 86"/>
                <a:gd name="T1" fmla="*/ 126 h 126"/>
                <a:gd name="T2" fmla="*/ 0 w 86"/>
                <a:gd name="T3" fmla="*/ 0 h 126"/>
                <a:gd name="T4" fmla="*/ 40 w 86"/>
                <a:gd name="T5" fmla="*/ 0 h 126"/>
                <a:gd name="T6" fmla="*/ 63 w 86"/>
                <a:gd name="T7" fmla="*/ 3 h 126"/>
                <a:gd name="T8" fmla="*/ 81 w 86"/>
                <a:gd name="T9" fmla="*/ 17 h 126"/>
                <a:gd name="T10" fmla="*/ 86 w 86"/>
                <a:gd name="T11" fmla="*/ 39 h 126"/>
                <a:gd name="T12" fmla="*/ 71 w 86"/>
                <a:gd name="T13" fmla="*/ 73 h 126"/>
                <a:gd name="T14" fmla="*/ 41 w 86"/>
                <a:gd name="T15" fmla="*/ 81 h 126"/>
                <a:gd name="T16" fmla="*/ 27 w 86"/>
                <a:gd name="T17" fmla="*/ 81 h 126"/>
                <a:gd name="T18" fmla="*/ 27 w 86"/>
                <a:gd name="T19" fmla="*/ 126 h 126"/>
                <a:gd name="T20" fmla="*/ 0 w 86"/>
                <a:gd name="T21" fmla="*/ 126 h 126"/>
                <a:gd name="T22" fmla="*/ 27 w 86"/>
                <a:gd name="T23" fmla="*/ 59 h 126"/>
                <a:gd name="T24" fmla="*/ 40 w 86"/>
                <a:gd name="T25" fmla="*/ 59 h 126"/>
                <a:gd name="T26" fmla="*/ 55 w 86"/>
                <a:gd name="T27" fmla="*/ 54 h 126"/>
                <a:gd name="T28" fmla="*/ 59 w 86"/>
                <a:gd name="T29" fmla="*/ 41 h 126"/>
                <a:gd name="T30" fmla="*/ 54 w 86"/>
                <a:gd name="T31" fmla="*/ 27 h 126"/>
                <a:gd name="T32" fmla="*/ 39 w 86"/>
                <a:gd name="T33" fmla="*/ 23 h 126"/>
                <a:gd name="T34" fmla="*/ 27 w 86"/>
                <a:gd name="T35" fmla="*/ 23 h 126"/>
                <a:gd name="T36" fmla="*/ 27 w 86"/>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6" y="31"/>
                    <a:pt x="86" y="39"/>
                  </a:cubicBezTo>
                  <a:cubicBezTo>
                    <a:pt x="86"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0" y="59"/>
                    <a:pt x="40" y="59"/>
                    <a:pt x="40"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69" name="Freeform 55"/>
            <p:cNvSpPr>
              <a:spLocks noEditPoints="1"/>
            </p:cNvSpPr>
            <p:nvPr userDrawn="1"/>
          </p:nvSpPr>
          <p:spPr bwMode="black">
            <a:xfrm>
              <a:off x="1791" y="4279"/>
              <a:ext cx="86" cy="115"/>
            </a:xfrm>
            <a:custGeom>
              <a:avLst/>
              <a:gdLst>
                <a:gd name="T0" fmla="*/ 0 w 94"/>
                <a:gd name="T1" fmla="*/ 126 h 126"/>
                <a:gd name="T2" fmla="*/ 0 w 94"/>
                <a:gd name="T3" fmla="*/ 0 h 126"/>
                <a:gd name="T4" fmla="*/ 49 w 94"/>
                <a:gd name="T5" fmla="*/ 0 h 126"/>
                <a:gd name="T6" fmla="*/ 78 w 94"/>
                <a:gd name="T7" fmla="*/ 8 h 126"/>
                <a:gd name="T8" fmla="*/ 90 w 94"/>
                <a:gd name="T9" fmla="*/ 35 h 126"/>
                <a:gd name="T10" fmla="*/ 82 w 94"/>
                <a:gd name="T11" fmla="*/ 59 h 126"/>
                <a:gd name="T12" fmla="*/ 72 w 94"/>
                <a:gd name="T13" fmla="*/ 66 h 126"/>
                <a:gd name="T14" fmla="*/ 84 w 94"/>
                <a:gd name="T15" fmla="*/ 76 h 126"/>
                <a:gd name="T16" fmla="*/ 88 w 94"/>
                <a:gd name="T17" fmla="*/ 89 h 126"/>
                <a:gd name="T18" fmla="*/ 90 w 94"/>
                <a:gd name="T19" fmla="*/ 108 h 126"/>
                <a:gd name="T20" fmla="*/ 92 w 94"/>
                <a:gd name="T21" fmla="*/ 121 h 126"/>
                <a:gd name="T22" fmla="*/ 94 w 94"/>
                <a:gd name="T23" fmla="*/ 126 h 126"/>
                <a:gd name="T24" fmla="*/ 66 w 94"/>
                <a:gd name="T25" fmla="*/ 126 h 126"/>
                <a:gd name="T26" fmla="*/ 64 w 94"/>
                <a:gd name="T27" fmla="*/ 119 h 126"/>
                <a:gd name="T28" fmla="*/ 63 w 94"/>
                <a:gd name="T29" fmla="*/ 103 h 126"/>
                <a:gd name="T30" fmla="*/ 60 w 94"/>
                <a:gd name="T31" fmla="*/ 85 h 126"/>
                <a:gd name="T32" fmla="*/ 51 w 94"/>
                <a:gd name="T33" fmla="*/ 77 h 126"/>
                <a:gd name="T34" fmla="*/ 43 w 94"/>
                <a:gd name="T35" fmla="*/ 77 h 126"/>
                <a:gd name="T36" fmla="*/ 27 w 94"/>
                <a:gd name="T37" fmla="*/ 77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1 h 126"/>
                <a:gd name="T54" fmla="*/ 27 w 94"/>
                <a:gd name="T55" fmla="*/ 21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8"/>
                  </a:cubicBezTo>
                  <a:cubicBezTo>
                    <a:pt x="86" y="15"/>
                    <a:pt x="90" y="24"/>
                    <a:pt x="90" y="35"/>
                  </a:cubicBezTo>
                  <a:cubicBezTo>
                    <a:pt x="90" y="45"/>
                    <a:pt x="87" y="53"/>
                    <a:pt x="82" y="59"/>
                  </a:cubicBezTo>
                  <a:cubicBezTo>
                    <a:pt x="79" y="62"/>
                    <a:pt x="76" y="64"/>
                    <a:pt x="72" y="66"/>
                  </a:cubicBezTo>
                  <a:cubicBezTo>
                    <a:pt x="77" y="68"/>
                    <a:pt x="81" y="71"/>
                    <a:pt x="84" y="76"/>
                  </a:cubicBezTo>
                  <a:cubicBezTo>
                    <a:pt x="86" y="79"/>
                    <a:pt x="87" y="83"/>
                    <a:pt x="88" y="89"/>
                  </a:cubicBezTo>
                  <a:cubicBezTo>
                    <a:pt x="88" y="91"/>
                    <a:pt x="89" y="98"/>
                    <a:pt x="90" y="108"/>
                  </a:cubicBezTo>
                  <a:cubicBezTo>
                    <a:pt x="90" y="115"/>
                    <a:pt x="91" y="119"/>
                    <a:pt x="92" y="121"/>
                  </a:cubicBezTo>
                  <a:cubicBezTo>
                    <a:pt x="92" y="123"/>
                    <a:pt x="93" y="124"/>
                    <a:pt x="94" y="126"/>
                  </a:cubicBezTo>
                  <a:cubicBezTo>
                    <a:pt x="66" y="126"/>
                    <a:pt x="66" y="126"/>
                    <a:pt x="66" y="126"/>
                  </a:cubicBezTo>
                  <a:cubicBezTo>
                    <a:pt x="65" y="124"/>
                    <a:pt x="65" y="122"/>
                    <a:pt x="64" y="119"/>
                  </a:cubicBezTo>
                  <a:cubicBezTo>
                    <a:pt x="64" y="117"/>
                    <a:pt x="64" y="112"/>
                    <a:pt x="63" y="103"/>
                  </a:cubicBezTo>
                  <a:cubicBezTo>
                    <a:pt x="62" y="94"/>
                    <a:pt x="61" y="88"/>
                    <a:pt x="60" y="85"/>
                  </a:cubicBezTo>
                  <a:cubicBezTo>
                    <a:pt x="58" y="81"/>
                    <a:pt x="55" y="78"/>
                    <a:pt x="51" y="77"/>
                  </a:cubicBezTo>
                  <a:cubicBezTo>
                    <a:pt x="49" y="77"/>
                    <a:pt x="46" y="77"/>
                    <a:pt x="43" y="77"/>
                  </a:cubicBezTo>
                  <a:cubicBezTo>
                    <a:pt x="27" y="77"/>
                    <a:pt x="27" y="77"/>
                    <a:pt x="27" y="77"/>
                  </a:cubicBezTo>
                  <a:cubicBezTo>
                    <a:pt x="27" y="126"/>
                    <a:pt x="27" y="126"/>
                    <a:pt x="27" y="126"/>
                  </a:cubicBezTo>
                  <a:lnTo>
                    <a:pt x="0" y="126"/>
                  </a:lnTo>
                  <a:close/>
                  <a:moveTo>
                    <a:pt x="27" y="56"/>
                  </a:moveTo>
                  <a:cubicBezTo>
                    <a:pt x="42" y="56"/>
                    <a:pt x="42" y="56"/>
                    <a:pt x="42" y="56"/>
                  </a:cubicBezTo>
                  <a:cubicBezTo>
                    <a:pt x="50" y="56"/>
                    <a:pt x="56" y="54"/>
                    <a:pt x="59" y="51"/>
                  </a:cubicBezTo>
                  <a:cubicBezTo>
                    <a:pt x="62" y="48"/>
                    <a:pt x="63" y="44"/>
                    <a:pt x="63" y="38"/>
                  </a:cubicBezTo>
                  <a:cubicBezTo>
                    <a:pt x="63" y="32"/>
                    <a:pt x="61" y="27"/>
                    <a:pt x="56" y="24"/>
                  </a:cubicBezTo>
                  <a:cubicBezTo>
                    <a:pt x="54" y="22"/>
                    <a:pt x="49" y="21"/>
                    <a:pt x="43" y="21"/>
                  </a:cubicBezTo>
                  <a:cubicBezTo>
                    <a:pt x="27" y="21"/>
                    <a:pt x="27" y="21"/>
                    <a:pt x="27" y="21"/>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0" name="Freeform 56"/>
            <p:cNvSpPr>
              <a:spLocks noEditPoints="1"/>
            </p:cNvSpPr>
            <p:nvPr userDrawn="1"/>
          </p:nvSpPr>
          <p:spPr bwMode="black">
            <a:xfrm>
              <a:off x="1890" y="4276"/>
              <a:ext cx="98" cy="121"/>
            </a:xfrm>
            <a:custGeom>
              <a:avLst/>
              <a:gdLst>
                <a:gd name="T0" fmla="*/ 55 w 107"/>
                <a:gd name="T1" fmla="*/ 0 h 132"/>
                <a:gd name="T2" fmla="*/ 91 w 107"/>
                <a:gd name="T3" fmla="*/ 16 h 132"/>
                <a:gd name="T4" fmla="*/ 107 w 107"/>
                <a:gd name="T5" fmla="*/ 66 h 132"/>
                <a:gd name="T6" fmla="*/ 95 w 107"/>
                <a:gd name="T7" fmla="*/ 111 h 132"/>
                <a:gd name="T8" fmla="*/ 76 w 107"/>
                <a:gd name="T9" fmla="*/ 127 h 132"/>
                <a:gd name="T10" fmla="*/ 54 w 107"/>
                <a:gd name="T11" fmla="*/ 132 h 132"/>
                <a:gd name="T12" fmla="*/ 12 w 107"/>
                <a:gd name="T13" fmla="*/ 110 h 132"/>
                <a:gd name="T14" fmla="*/ 0 w 107"/>
                <a:gd name="T15" fmla="*/ 66 h 132"/>
                <a:gd name="T16" fmla="*/ 16 w 107"/>
                <a:gd name="T17" fmla="*/ 17 h 132"/>
                <a:gd name="T18" fmla="*/ 55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7 h 132"/>
                <a:gd name="T30" fmla="*/ 54 w 107"/>
                <a:gd name="T31" fmla="*/ 109 h 132"/>
                <a:gd name="T32" fmla="*/ 68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5" y="0"/>
                  </a:moveTo>
                  <a:cubicBezTo>
                    <a:pt x="69" y="0"/>
                    <a:pt x="81" y="6"/>
                    <a:pt x="91" y="16"/>
                  </a:cubicBezTo>
                  <a:cubicBezTo>
                    <a:pt x="102" y="29"/>
                    <a:pt x="107" y="45"/>
                    <a:pt x="107" y="66"/>
                  </a:cubicBezTo>
                  <a:cubicBezTo>
                    <a:pt x="107" y="84"/>
                    <a:pt x="103" y="99"/>
                    <a:pt x="95" y="111"/>
                  </a:cubicBezTo>
                  <a:cubicBezTo>
                    <a:pt x="90" y="118"/>
                    <a:pt x="84" y="123"/>
                    <a:pt x="76" y="127"/>
                  </a:cubicBezTo>
                  <a:cubicBezTo>
                    <a:pt x="70" y="130"/>
                    <a:pt x="62" y="132"/>
                    <a:pt x="54" y="132"/>
                  </a:cubicBezTo>
                  <a:cubicBezTo>
                    <a:pt x="36" y="132"/>
                    <a:pt x="22" y="125"/>
                    <a:pt x="12" y="110"/>
                  </a:cubicBezTo>
                  <a:cubicBezTo>
                    <a:pt x="4" y="99"/>
                    <a:pt x="0" y="84"/>
                    <a:pt x="0" y="66"/>
                  </a:cubicBezTo>
                  <a:cubicBezTo>
                    <a:pt x="0" y="45"/>
                    <a:pt x="5" y="29"/>
                    <a:pt x="16" y="17"/>
                  </a:cubicBezTo>
                  <a:cubicBezTo>
                    <a:pt x="26" y="6"/>
                    <a:pt x="39" y="0"/>
                    <a:pt x="55" y="0"/>
                  </a:cubicBezTo>
                  <a:close/>
                  <a:moveTo>
                    <a:pt x="53" y="23"/>
                  </a:moveTo>
                  <a:cubicBezTo>
                    <a:pt x="45" y="23"/>
                    <a:pt x="39" y="27"/>
                    <a:pt x="34" y="35"/>
                  </a:cubicBezTo>
                  <a:cubicBezTo>
                    <a:pt x="29" y="43"/>
                    <a:pt x="27" y="54"/>
                    <a:pt x="27" y="66"/>
                  </a:cubicBezTo>
                  <a:cubicBezTo>
                    <a:pt x="27" y="78"/>
                    <a:pt x="29" y="89"/>
                    <a:pt x="34" y="97"/>
                  </a:cubicBezTo>
                  <a:cubicBezTo>
                    <a:pt x="36" y="101"/>
                    <a:pt x="40" y="104"/>
                    <a:pt x="44" y="107"/>
                  </a:cubicBezTo>
                  <a:cubicBezTo>
                    <a:pt x="47" y="108"/>
                    <a:pt x="51" y="109"/>
                    <a:pt x="54" y="109"/>
                  </a:cubicBezTo>
                  <a:cubicBezTo>
                    <a:pt x="59" y="109"/>
                    <a:pt x="64" y="107"/>
                    <a:pt x="68" y="104"/>
                  </a:cubicBezTo>
                  <a:cubicBezTo>
                    <a:pt x="72" y="100"/>
                    <a:pt x="75" y="94"/>
                    <a:pt x="77" y="87"/>
                  </a:cubicBezTo>
                  <a:cubicBezTo>
                    <a:pt x="79" y="80"/>
                    <a:pt x="80" y="73"/>
                    <a:pt x="80" y="66"/>
                  </a:cubicBezTo>
                  <a:cubicBezTo>
                    <a:pt x="80" y="54"/>
                    <a:pt x="78" y="43"/>
                    <a:pt x="73" y="35"/>
                  </a:cubicBezTo>
                  <a:cubicBezTo>
                    <a:pt x="69" y="27"/>
                    <a:pt x="62"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1" name="Freeform 57"/>
            <p:cNvSpPr>
              <a:spLocks/>
            </p:cNvSpPr>
            <p:nvPr userDrawn="1"/>
          </p:nvSpPr>
          <p:spPr bwMode="black">
            <a:xfrm>
              <a:off x="2043" y="4276"/>
              <a:ext cx="81" cy="121"/>
            </a:xfrm>
            <a:custGeom>
              <a:avLst/>
              <a:gdLst>
                <a:gd name="T0" fmla="*/ 0 w 88"/>
                <a:gd name="T1" fmla="*/ 92 h 132"/>
                <a:gd name="T2" fmla="*/ 27 w 88"/>
                <a:gd name="T3" fmla="*/ 92 h 132"/>
                <a:gd name="T4" fmla="*/ 30 w 88"/>
                <a:gd name="T5" fmla="*/ 103 h 132"/>
                <a:gd name="T6" fmla="*/ 44 w 88"/>
                <a:gd name="T7" fmla="*/ 111 h 132"/>
                <a:gd name="T8" fmla="*/ 57 w 88"/>
                <a:gd name="T9" fmla="*/ 106 h 132"/>
                <a:gd name="T10" fmla="*/ 60 w 88"/>
                <a:gd name="T11" fmla="*/ 95 h 132"/>
                <a:gd name="T12" fmla="*/ 54 w 88"/>
                <a:gd name="T13" fmla="*/ 82 h 132"/>
                <a:gd name="T14" fmla="*/ 47 w 88"/>
                <a:gd name="T15" fmla="*/ 78 h 132"/>
                <a:gd name="T16" fmla="*/ 37 w 88"/>
                <a:gd name="T17" fmla="*/ 75 h 132"/>
                <a:gd name="T18" fmla="*/ 15 w 88"/>
                <a:gd name="T19" fmla="*/ 64 h 132"/>
                <a:gd name="T20" fmla="*/ 1 w 88"/>
                <a:gd name="T21" fmla="*/ 35 h 132"/>
                <a:gd name="T22" fmla="*/ 11 w 88"/>
                <a:gd name="T23" fmla="*/ 11 h 132"/>
                <a:gd name="T24" fmla="*/ 40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4 h 132"/>
                <a:gd name="T40" fmla="*/ 32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3" y="108"/>
                    <a:pt x="38" y="111"/>
                    <a:pt x="44" y="111"/>
                  </a:cubicBezTo>
                  <a:cubicBezTo>
                    <a:pt x="49" y="111"/>
                    <a:pt x="54" y="109"/>
                    <a:pt x="57" y="106"/>
                  </a:cubicBezTo>
                  <a:cubicBezTo>
                    <a:pt x="59" y="103"/>
                    <a:pt x="60" y="99"/>
                    <a:pt x="60" y="95"/>
                  </a:cubicBezTo>
                  <a:cubicBezTo>
                    <a:pt x="60" y="90"/>
                    <a:pt x="58" y="86"/>
                    <a:pt x="54" y="82"/>
                  </a:cubicBezTo>
                  <a:cubicBezTo>
                    <a:pt x="52" y="81"/>
                    <a:pt x="50" y="79"/>
                    <a:pt x="47" y="78"/>
                  </a:cubicBezTo>
                  <a:cubicBezTo>
                    <a:pt x="46" y="78"/>
                    <a:pt x="43" y="77"/>
                    <a:pt x="37" y="75"/>
                  </a:cubicBezTo>
                  <a:cubicBezTo>
                    <a:pt x="27" y="71"/>
                    <a:pt x="20" y="67"/>
                    <a:pt x="15" y="64"/>
                  </a:cubicBezTo>
                  <a:cubicBezTo>
                    <a:pt x="6" y="57"/>
                    <a:pt x="1" y="47"/>
                    <a:pt x="1" y="35"/>
                  </a:cubicBezTo>
                  <a:cubicBezTo>
                    <a:pt x="1" y="25"/>
                    <a:pt x="4" y="17"/>
                    <a:pt x="11" y="11"/>
                  </a:cubicBezTo>
                  <a:cubicBezTo>
                    <a:pt x="18" y="4"/>
                    <a:pt x="28" y="0"/>
                    <a:pt x="40" y="0"/>
                  </a:cubicBezTo>
                  <a:cubicBezTo>
                    <a:pt x="56" y="0"/>
                    <a:pt x="68" y="5"/>
                    <a:pt x="76" y="16"/>
                  </a:cubicBezTo>
                  <a:cubicBezTo>
                    <a:pt x="80" y="21"/>
                    <a:pt x="82" y="28"/>
                    <a:pt x="83" y="36"/>
                  </a:cubicBezTo>
                  <a:cubicBezTo>
                    <a:pt x="57" y="36"/>
                    <a:pt x="57" y="36"/>
                    <a:pt x="57" y="36"/>
                  </a:cubicBezTo>
                  <a:cubicBezTo>
                    <a:pt x="56" y="31"/>
                    <a:pt x="55" y="28"/>
                    <a:pt x="52" y="26"/>
                  </a:cubicBezTo>
                  <a:cubicBezTo>
                    <a:pt x="49" y="23"/>
                    <a:pt x="45" y="22"/>
                    <a:pt x="40" y="22"/>
                  </a:cubicBezTo>
                  <a:cubicBezTo>
                    <a:pt x="36" y="22"/>
                    <a:pt x="33" y="23"/>
                    <a:pt x="30" y="25"/>
                  </a:cubicBezTo>
                  <a:cubicBezTo>
                    <a:pt x="28" y="27"/>
                    <a:pt x="26" y="30"/>
                    <a:pt x="26" y="34"/>
                  </a:cubicBezTo>
                  <a:cubicBezTo>
                    <a:pt x="26" y="39"/>
                    <a:pt x="28" y="43"/>
                    <a:pt x="32" y="46"/>
                  </a:cubicBezTo>
                  <a:cubicBezTo>
                    <a:pt x="35" y="48"/>
                    <a:pt x="42" y="51"/>
                    <a:pt x="51" y="54"/>
                  </a:cubicBezTo>
                  <a:cubicBezTo>
                    <a:pt x="61" y="57"/>
                    <a:pt x="70" y="61"/>
                    <a:pt x="75" y="66"/>
                  </a:cubicBezTo>
                  <a:cubicBezTo>
                    <a:pt x="84" y="73"/>
                    <a:pt x="88" y="82"/>
                    <a:pt x="88" y="93"/>
                  </a:cubicBezTo>
                  <a:cubicBezTo>
                    <a:pt x="88" y="105"/>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2" name="Freeform 58"/>
            <p:cNvSpPr>
              <a:spLocks noEditPoints="1"/>
            </p:cNvSpPr>
            <p:nvPr userDrawn="1"/>
          </p:nvSpPr>
          <p:spPr bwMode="black">
            <a:xfrm>
              <a:off x="2140" y="4279"/>
              <a:ext cx="80" cy="115"/>
            </a:xfrm>
            <a:custGeom>
              <a:avLst/>
              <a:gdLst>
                <a:gd name="T0" fmla="*/ 0 w 87"/>
                <a:gd name="T1" fmla="*/ 126 h 126"/>
                <a:gd name="T2" fmla="*/ 0 w 87"/>
                <a:gd name="T3" fmla="*/ 0 h 126"/>
                <a:gd name="T4" fmla="*/ 40 w 87"/>
                <a:gd name="T5" fmla="*/ 0 h 126"/>
                <a:gd name="T6" fmla="*/ 63 w 87"/>
                <a:gd name="T7" fmla="*/ 3 h 126"/>
                <a:gd name="T8" fmla="*/ 81 w 87"/>
                <a:gd name="T9" fmla="*/ 17 h 126"/>
                <a:gd name="T10" fmla="*/ 87 w 87"/>
                <a:gd name="T11" fmla="*/ 39 h 126"/>
                <a:gd name="T12" fmla="*/ 71 w 87"/>
                <a:gd name="T13" fmla="*/ 73 h 126"/>
                <a:gd name="T14" fmla="*/ 41 w 87"/>
                <a:gd name="T15" fmla="*/ 81 h 126"/>
                <a:gd name="T16" fmla="*/ 27 w 87"/>
                <a:gd name="T17" fmla="*/ 81 h 126"/>
                <a:gd name="T18" fmla="*/ 27 w 87"/>
                <a:gd name="T19" fmla="*/ 126 h 126"/>
                <a:gd name="T20" fmla="*/ 0 w 87"/>
                <a:gd name="T21" fmla="*/ 126 h 126"/>
                <a:gd name="T22" fmla="*/ 27 w 87"/>
                <a:gd name="T23" fmla="*/ 59 h 126"/>
                <a:gd name="T24" fmla="*/ 41 w 87"/>
                <a:gd name="T25" fmla="*/ 59 h 126"/>
                <a:gd name="T26" fmla="*/ 55 w 87"/>
                <a:gd name="T27" fmla="*/ 54 h 126"/>
                <a:gd name="T28" fmla="*/ 59 w 87"/>
                <a:gd name="T29" fmla="*/ 41 h 126"/>
                <a:gd name="T30" fmla="*/ 54 w 87"/>
                <a:gd name="T31" fmla="*/ 27 h 126"/>
                <a:gd name="T32" fmla="*/ 39 w 87"/>
                <a:gd name="T33" fmla="*/ 23 h 126"/>
                <a:gd name="T34" fmla="*/ 27 w 87"/>
                <a:gd name="T35" fmla="*/ 23 h 126"/>
                <a:gd name="T36" fmla="*/ 27 w 87"/>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7" y="31"/>
                    <a:pt x="87" y="39"/>
                  </a:cubicBezTo>
                  <a:cubicBezTo>
                    <a:pt x="87"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1" y="59"/>
                    <a:pt x="41" y="59"/>
                    <a:pt x="41"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3" name="Freeform 59"/>
            <p:cNvSpPr>
              <a:spLocks noEditPoints="1"/>
            </p:cNvSpPr>
            <p:nvPr userDrawn="1"/>
          </p:nvSpPr>
          <p:spPr bwMode="black">
            <a:xfrm>
              <a:off x="2230" y="4276"/>
              <a:ext cx="99" cy="121"/>
            </a:xfrm>
            <a:custGeom>
              <a:avLst/>
              <a:gdLst>
                <a:gd name="T0" fmla="*/ 55 w 108"/>
                <a:gd name="T1" fmla="*/ 0 h 132"/>
                <a:gd name="T2" fmla="*/ 91 w 108"/>
                <a:gd name="T3" fmla="*/ 16 h 132"/>
                <a:gd name="T4" fmla="*/ 108 w 108"/>
                <a:gd name="T5" fmla="*/ 66 h 132"/>
                <a:gd name="T6" fmla="*/ 95 w 108"/>
                <a:gd name="T7" fmla="*/ 111 h 132"/>
                <a:gd name="T8" fmla="*/ 77 w 108"/>
                <a:gd name="T9" fmla="*/ 127 h 132"/>
                <a:gd name="T10" fmla="*/ 54 w 108"/>
                <a:gd name="T11" fmla="*/ 132 h 132"/>
                <a:gd name="T12" fmla="*/ 13 w 108"/>
                <a:gd name="T13" fmla="*/ 110 h 132"/>
                <a:gd name="T14" fmla="*/ 0 w 108"/>
                <a:gd name="T15" fmla="*/ 66 h 132"/>
                <a:gd name="T16" fmla="*/ 16 w 108"/>
                <a:gd name="T17" fmla="*/ 17 h 132"/>
                <a:gd name="T18" fmla="*/ 55 w 108"/>
                <a:gd name="T19" fmla="*/ 0 h 132"/>
                <a:gd name="T20" fmla="*/ 54 w 108"/>
                <a:gd name="T21" fmla="*/ 23 h 132"/>
                <a:gd name="T22" fmla="*/ 35 w 108"/>
                <a:gd name="T23" fmla="*/ 35 h 132"/>
                <a:gd name="T24" fmla="*/ 27 w 108"/>
                <a:gd name="T25" fmla="*/ 66 h 132"/>
                <a:gd name="T26" fmla="*/ 35 w 108"/>
                <a:gd name="T27" fmla="*/ 97 h 132"/>
                <a:gd name="T28" fmla="*/ 45 w 108"/>
                <a:gd name="T29" fmla="*/ 107 h 132"/>
                <a:gd name="T30" fmla="*/ 55 w 108"/>
                <a:gd name="T31" fmla="*/ 109 h 132"/>
                <a:gd name="T32" fmla="*/ 68 w 108"/>
                <a:gd name="T33" fmla="*/ 104 h 132"/>
                <a:gd name="T34" fmla="*/ 78 w 108"/>
                <a:gd name="T35" fmla="*/ 87 h 132"/>
                <a:gd name="T36" fmla="*/ 81 w 108"/>
                <a:gd name="T37" fmla="*/ 66 h 132"/>
                <a:gd name="T38" fmla="*/ 74 w 108"/>
                <a:gd name="T39" fmla="*/ 35 h 132"/>
                <a:gd name="T40" fmla="*/ 54 w 108"/>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32">
                  <a:moveTo>
                    <a:pt x="55" y="0"/>
                  </a:moveTo>
                  <a:cubicBezTo>
                    <a:pt x="70" y="0"/>
                    <a:pt x="82" y="6"/>
                    <a:pt x="91" y="16"/>
                  </a:cubicBezTo>
                  <a:cubicBezTo>
                    <a:pt x="102" y="29"/>
                    <a:pt x="108" y="45"/>
                    <a:pt x="108" y="66"/>
                  </a:cubicBezTo>
                  <a:cubicBezTo>
                    <a:pt x="108" y="84"/>
                    <a:pt x="104" y="99"/>
                    <a:pt x="95" y="111"/>
                  </a:cubicBezTo>
                  <a:cubicBezTo>
                    <a:pt x="91" y="118"/>
                    <a:pt x="84" y="123"/>
                    <a:pt x="77" y="127"/>
                  </a:cubicBezTo>
                  <a:cubicBezTo>
                    <a:pt x="70" y="130"/>
                    <a:pt x="63" y="132"/>
                    <a:pt x="54" y="132"/>
                  </a:cubicBezTo>
                  <a:cubicBezTo>
                    <a:pt x="37" y="132"/>
                    <a:pt x="23" y="125"/>
                    <a:pt x="13" y="110"/>
                  </a:cubicBezTo>
                  <a:cubicBezTo>
                    <a:pt x="4" y="99"/>
                    <a:pt x="0" y="84"/>
                    <a:pt x="0" y="66"/>
                  </a:cubicBezTo>
                  <a:cubicBezTo>
                    <a:pt x="0" y="45"/>
                    <a:pt x="6" y="29"/>
                    <a:pt x="16" y="17"/>
                  </a:cubicBezTo>
                  <a:cubicBezTo>
                    <a:pt x="26" y="6"/>
                    <a:pt x="39" y="0"/>
                    <a:pt x="55" y="0"/>
                  </a:cubicBezTo>
                  <a:close/>
                  <a:moveTo>
                    <a:pt x="54" y="23"/>
                  </a:moveTo>
                  <a:cubicBezTo>
                    <a:pt x="46" y="23"/>
                    <a:pt x="39" y="27"/>
                    <a:pt x="35" y="35"/>
                  </a:cubicBezTo>
                  <a:cubicBezTo>
                    <a:pt x="30" y="43"/>
                    <a:pt x="27" y="54"/>
                    <a:pt x="27" y="66"/>
                  </a:cubicBezTo>
                  <a:cubicBezTo>
                    <a:pt x="27" y="78"/>
                    <a:pt x="30" y="89"/>
                    <a:pt x="35" y="97"/>
                  </a:cubicBezTo>
                  <a:cubicBezTo>
                    <a:pt x="37" y="101"/>
                    <a:pt x="40" y="104"/>
                    <a:pt x="45" y="107"/>
                  </a:cubicBezTo>
                  <a:cubicBezTo>
                    <a:pt x="48" y="108"/>
                    <a:pt x="51" y="109"/>
                    <a:pt x="55" y="109"/>
                  </a:cubicBezTo>
                  <a:cubicBezTo>
                    <a:pt x="60" y="109"/>
                    <a:pt x="64" y="107"/>
                    <a:pt x="68" y="104"/>
                  </a:cubicBezTo>
                  <a:cubicBezTo>
                    <a:pt x="72" y="100"/>
                    <a:pt x="76" y="94"/>
                    <a:pt x="78" y="87"/>
                  </a:cubicBezTo>
                  <a:cubicBezTo>
                    <a:pt x="80" y="80"/>
                    <a:pt x="81" y="73"/>
                    <a:pt x="81" y="66"/>
                  </a:cubicBezTo>
                  <a:cubicBezTo>
                    <a:pt x="81" y="54"/>
                    <a:pt x="78" y="43"/>
                    <a:pt x="74" y="35"/>
                  </a:cubicBezTo>
                  <a:cubicBezTo>
                    <a:pt x="69" y="27"/>
                    <a:pt x="63" y="23"/>
                    <a:pt x="5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4" name="Freeform 60"/>
            <p:cNvSpPr>
              <a:spLocks/>
            </p:cNvSpPr>
            <p:nvPr userDrawn="1"/>
          </p:nvSpPr>
          <p:spPr bwMode="black">
            <a:xfrm>
              <a:off x="2347" y="4279"/>
              <a:ext cx="70" cy="115"/>
            </a:xfrm>
            <a:custGeom>
              <a:avLst/>
              <a:gdLst>
                <a:gd name="T0" fmla="*/ 0 w 70"/>
                <a:gd name="T1" fmla="*/ 115 h 115"/>
                <a:gd name="T2" fmla="*/ 0 w 70"/>
                <a:gd name="T3" fmla="*/ 0 h 115"/>
                <a:gd name="T4" fmla="*/ 25 w 70"/>
                <a:gd name="T5" fmla="*/ 0 h 115"/>
                <a:gd name="T6" fmla="*/ 25 w 70"/>
                <a:gd name="T7" fmla="*/ 94 h 115"/>
                <a:gd name="T8" fmla="*/ 70 w 70"/>
                <a:gd name="T9" fmla="*/ 94 h 115"/>
                <a:gd name="T10" fmla="*/ 70 w 70"/>
                <a:gd name="T11" fmla="*/ 115 h 115"/>
                <a:gd name="T12" fmla="*/ 0 w 70"/>
                <a:gd name="T13" fmla="*/ 115 h 115"/>
              </a:gdLst>
              <a:ahLst/>
              <a:cxnLst>
                <a:cxn ang="0">
                  <a:pos x="T0" y="T1"/>
                </a:cxn>
                <a:cxn ang="0">
                  <a:pos x="T2" y="T3"/>
                </a:cxn>
                <a:cxn ang="0">
                  <a:pos x="T4" y="T5"/>
                </a:cxn>
                <a:cxn ang="0">
                  <a:pos x="T6" y="T7"/>
                </a:cxn>
                <a:cxn ang="0">
                  <a:pos x="T8" y="T9"/>
                </a:cxn>
                <a:cxn ang="0">
                  <a:pos x="T10" y="T11"/>
                </a:cxn>
                <a:cxn ang="0">
                  <a:pos x="T12" y="T13"/>
                </a:cxn>
              </a:cxnLst>
              <a:rect l="0" t="0" r="r" b="b"/>
              <a:pathLst>
                <a:path w="70" h="115">
                  <a:moveTo>
                    <a:pt x="0" y="115"/>
                  </a:moveTo>
                  <a:lnTo>
                    <a:pt x="0" y="0"/>
                  </a:lnTo>
                  <a:lnTo>
                    <a:pt x="25" y="0"/>
                  </a:lnTo>
                  <a:lnTo>
                    <a:pt x="25" y="94"/>
                  </a:lnTo>
                  <a:lnTo>
                    <a:pt x="70" y="94"/>
                  </a:lnTo>
                  <a:lnTo>
                    <a:pt x="70"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5" name="Freeform 61"/>
            <p:cNvSpPr>
              <a:spLocks/>
            </p:cNvSpPr>
            <p:nvPr userDrawn="1"/>
          </p:nvSpPr>
          <p:spPr bwMode="black">
            <a:xfrm>
              <a:off x="2431" y="4279"/>
              <a:ext cx="75" cy="115"/>
            </a:xfrm>
            <a:custGeom>
              <a:avLst/>
              <a:gdLst>
                <a:gd name="T0" fmla="*/ 0 w 75"/>
                <a:gd name="T1" fmla="*/ 115 h 115"/>
                <a:gd name="T2" fmla="*/ 0 w 75"/>
                <a:gd name="T3" fmla="*/ 0 h 115"/>
                <a:gd name="T4" fmla="*/ 74 w 75"/>
                <a:gd name="T5" fmla="*/ 0 h 115"/>
                <a:gd name="T6" fmla="*/ 74 w 75"/>
                <a:gd name="T7" fmla="*/ 21 h 115"/>
                <a:gd name="T8" fmla="*/ 25 w 75"/>
                <a:gd name="T9" fmla="*/ 21 h 115"/>
                <a:gd name="T10" fmla="*/ 25 w 75"/>
                <a:gd name="T11" fmla="*/ 46 h 115"/>
                <a:gd name="T12" fmla="*/ 70 w 75"/>
                <a:gd name="T13" fmla="*/ 46 h 115"/>
                <a:gd name="T14" fmla="*/ 70 w 75"/>
                <a:gd name="T15" fmla="*/ 66 h 115"/>
                <a:gd name="T16" fmla="*/ 25 w 75"/>
                <a:gd name="T17" fmla="*/ 66 h 115"/>
                <a:gd name="T18" fmla="*/ 25 w 75"/>
                <a:gd name="T19" fmla="*/ 94 h 115"/>
                <a:gd name="T20" fmla="*/ 75 w 75"/>
                <a:gd name="T21" fmla="*/ 94 h 115"/>
                <a:gd name="T22" fmla="*/ 75 w 75"/>
                <a:gd name="T23" fmla="*/ 115 h 115"/>
                <a:gd name="T24" fmla="*/ 0 w 75"/>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15">
                  <a:moveTo>
                    <a:pt x="0" y="115"/>
                  </a:moveTo>
                  <a:lnTo>
                    <a:pt x="0" y="0"/>
                  </a:lnTo>
                  <a:lnTo>
                    <a:pt x="74" y="0"/>
                  </a:lnTo>
                  <a:lnTo>
                    <a:pt x="74" y="21"/>
                  </a:lnTo>
                  <a:lnTo>
                    <a:pt x="25" y="21"/>
                  </a:lnTo>
                  <a:lnTo>
                    <a:pt x="25" y="46"/>
                  </a:lnTo>
                  <a:lnTo>
                    <a:pt x="70" y="46"/>
                  </a:lnTo>
                  <a:lnTo>
                    <a:pt x="70" y="66"/>
                  </a:lnTo>
                  <a:lnTo>
                    <a:pt x="25" y="66"/>
                  </a:lnTo>
                  <a:lnTo>
                    <a:pt x="25" y="94"/>
                  </a:lnTo>
                  <a:lnTo>
                    <a:pt x="75" y="94"/>
                  </a:lnTo>
                  <a:lnTo>
                    <a:pt x="7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6" name="Freeform 62"/>
            <p:cNvSpPr>
              <a:spLocks noEditPoints="1"/>
            </p:cNvSpPr>
            <p:nvPr userDrawn="1"/>
          </p:nvSpPr>
          <p:spPr bwMode="black">
            <a:xfrm>
              <a:off x="2519" y="4248"/>
              <a:ext cx="93" cy="149"/>
            </a:xfrm>
            <a:custGeom>
              <a:avLst/>
              <a:gdLst>
                <a:gd name="T0" fmla="*/ 75 w 102"/>
                <a:gd name="T1" fmla="*/ 111 h 163"/>
                <a:gd name="T2" fmla="*/ 102 w 102"/>
                <a:gd name="T3" fmla="*/ 111 h 163"/>
                <a:gd name="T4" fmla="*/ 91 w 102"/>
                <a:gd name="T5" fmla="*/ 145 h 163"/>
                <a:gd name="T6" fmla="*/ 53 w 102"/>
                <a:gd name="T7" fmla="*/ 163 h 163"/>
                <a:gd name="T8" fmla="*/ 17 w 102"/>
                <a:gd name="T9" fmla="*/ 147 h 163"/>
                <a:gd name="T10" fmla="*/ 0 w 102"/>
                <a:gd name="T11" fmla="*/ 97 h 163"/>
                <a:gd name="T12" fmla="*/ 16 w 102"/>
                <a:gd name="T13" fmla="*/ 48 h 163"/>
                <a:gd name="T14" fmla="*/ 54 w 102"/>
                <a:gd name="T15" fmla="*/ 31 h 163"/>
                <a:gd name="T16" fmla="*/ 93 w 102"/>
                <a:gd name="T17" fmla="*/ 51 h 163"/>
                <a:gd name="T18" fmla="*/ 102 w 102"/>
                <a:gd name="T19" fmla="*/ 76 h 163"/>
                <a:gd name="T20" fmla="*/ 75 w 102"/>
                <a:gd name="T21" fmla="*/ 76 h 163"/>
                <a:gd name="T22" fmla="*/ 71 w 102"/>
                <a:gd name="T23" fmla="*/ 64 h 163"/>
                <a:gd name="T24" fmla="*/ 54 w 102"/>
                <a:gd name="T25" fmla="*/ 54 h 163"/>
                <a:gd name="T26" fmla="*/ 34 w 102"/>
                <a:gd name="T27" fmla="*/ 66 h 163"/>
                <a:gd name="T28" fmla="*/ 28 w 102"/>
                <a:gd name="T29" fmla="*/ 97 h 163"/>
                <a:gd name="T30" fmla="*/ 35 w 102"/>
                <a:gd name="T31" fmla="*/ 128 h 163"/>
                <a:gd name="T32" fmla="*/ 53 w 102"/>
                <a:gd name="T33" fmla="*/ 140 h 163"/>
                <a:gd name="T34" fmla="*/ 69 w 102"/>
                <a:gd name="T35" fmla="*/ 131 h 163"/>
                <a:gd name="T36" fmla="*/ 75 w 102"/>
                <a:gd name="T37" fmla="*/ 111 h 163"/>
                <a:gd name="T38" fmla="*/ 79 w 102"/>
                <a:gd name="T39" fmla="*/ 0 h 163"/>
                <a:gd name="T40" fmla="*/ 61 w 102"/>
                <a:gd name="T41" fmla="*/ 24 h 163"/>
                <a:gd name="T42" fmla="*/ 40 w 102"/>
                <a:gd name="T43" fmla="*/ 24 h 163"/>
                <a:gd name="T44" fmla="*/ 22 w 102"/>
                <a:gd name="T45" fmla="*/ 0 h 163"/>
                <a:gd name="T46" fmla="*/ 42 w 102"/>
                <a:gd name="T47" fmla="*/ 0 h 163"/>
                <a:gd name="T48" fmla="*/ 50 w 102"/>
                <a:gd name="T49" fmla="*/ 11 h 163"/>
                <a:gd name="T50" fmla="*/ 58 w 102"/>
                <a:gd name="T51" fmla="*/ 0 h 163"/>
                <a:gd name="T52" fmla="*/ 79 w 102"/>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3">
                  <a:moveTo>
                    <a:pt x="75" y="111"/>
                  </a:moveTo>
                  <a:cubicBezTo>
                    <a:pt x="102" y="111"/>
                    <a:pt x="102" y="111"/>
                    <a:pt x="102" y="111"/>
                  </a:cubicBezTo>
                  <a:cubicBezTo>
                    <a:pt x="101" y="125"/>
                    <a:pt x="98" y="136"/>
                    <a:pt x="91" y="145"/>
                  </a:cubicBezTo>
                  <a:cubicBezTo>
                    <a:pt x="82" y="157"/>
                    <a:pt x="69" y="163"/>
                    <a:pt x="53" y="163"/>
                  </a:cubicBezTo>
                  <a:cubicBezTo>
                    <a:pt x="38" y="163"/>
                    <a:pt x="26" y="158"/>
                    <a:pt x="17" y="147"/>
                  </a:cubicBezTo>
                  <a:cubicBezTo>
                    <a:pt x="6" y="134"/>
                    <a:pt x="0" y="118"/>
                    <a:pt x="0" y="97"/>
                  </a:cubicBezTo>
                  <a:cubicBezTo>
                    <a:pt x="0" y="77"/>
                    <a:pt x="6" y="61"/>
                    <a:pt x="16" y="48"/>
                  </a:cubicBezTo>
                  <a:cubicBezTo>
                    <a:pt x="26" y="37"/>
                    <a:pt x="38" y="31"/>
                    <a:pt x="54" y="31"/>
                  </a:cubicBezTo>
                  <a:cubicBezTo>
                    <a:pt x="70" y="31"/>
                    <a:pt x="83" y="38"/>
                    <a:pt x="93" y="51"/>
                  </a:cubicBezTo>
                  <a:cubicBezTo>
                    <a:pt x="98" y="59"/>
                    <a:pt x="101" y="67"/>
                    <a:pt x="102" y="76"/>
                  </a:cubicBezTo>
                  <a:cubicBezTo>
                    <a:pt x="75" y="76"/>
                    <a:pt x="75" y="76"/>
                    <a:pt x="75" y="76"/>
                  </a:cubicBezTo>
                  <a:cubicBezTo>
                    <a:pt x="74" y="71"/>
                    <a:pt x="73" y="68"/>
                    <a:pt x="71" y="64"/>
                  </a:cubicBezTo>
                  <a:cubicBezTo>
                    <a:pt x="67" y="58"/>
                    <a:pt x="61" y="54"/>
                    <a:pt x="54" y="54"/>
                  </a:cubicBezTo>
                  <a:cubicBezTo>
                    <a:pt x="45" y="54"/>
                    <a:pt x="39" y="58"/>
                    <a:pt x="34" y="66"/>
                  </a:cubicBezTo>
                  <a:cubicBezTo>
                    <a:pt x="30" y="74"/>
                    <a:pt x="28" y="85"/>
                    <a:pt x="28" y="97"/>
                  </a:cubicBezTo>
                  <a:cubicBezTo>
                    <a:pt x="28" y="110"/>
                    <a:pt x="30" y="120"/>
                    <a:pt x="35" y="128"/>
                  </a:cubicBezTo>
                  <a:cubicBezTo>
                    <a:pt x="39" y="136"/>
                    <a:pt x="45" y="140"/>
                    <a:pt x="53" y="140"/>
                  </a:cubicBezTo>
                  <a:cubicBezTo>
                    <a:pt x="60" y="140"/>
                    <a:pt x="66" y="137"/>
                    <a:pt x="69" y="131"/>
                  </a:cubicBezTo>
                  <a:cubicBezTo>
                    <a:pt x="72" y="126"/>
                    <a:pt x="74" y="120"/>
                    <a:pt x="75" y="111"/>
                  </a:cubicBezTo>
                  <a:close/>
                  <a:moveTo>
                    <a:pt x="79" y="0"/>
                  </a:moveTo>
                  <a:cubicBezTo>
                    <a:pt x="61" y="24"/>
                    <a:pt x="61" y="24"/>
                    <a:pt x="61" y="24"/>
                  </a:cubicBezTo>
                  <a:cubicBezTo>
                    <a:pt x="40" y="24"/>
                    <a:pt x="40" y="24"/>
                    <a:pt x="40" y="24"/>
                  </a:cubicBezTo>
                  <a:cubicBezTo>
                    <a:pt x="22" y="0"/>
                    <a:pt x="22" y="0"/>
                    <a:pt x="22" y="0"/>
                  </a:cubicBezTo>
                  <a:cubicBezTo>
                    <a:pt x="42" y="0"/>
                    <a:pt x="42" y="0"/>
                    <a:pt x="42" y="0"/>
                  </a:cubicBezTo>
                  <a:cubicBezTo>
                    <a:pt x="50" y="11"/>
                    <a:pt x="50" y="11"/>
                    <a:pt x="50" y="11"/>
                  </a:cubicBezTo>
                  <a:cubicBezTo>
                    <a:pt x="58" y="0"/>
                    <a:pt x="58" y="0"/>
                    <a:pt x="58" y="0"/>
                  </a:cubicBez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7" name="Freeform 63"/>
            <p:cNvSpPr>
              <a:spLocks/>
            </p:cNvSpPr>
            <p:nvPr userDrawn="1"/>
          </p:nvSpPr>
          <p:spPr bwMode="black">
            <a:xfrm>
              <a:off x="2628" y="4279"/>
              <a:ext cx="85" cy="115"/>
            </a:xfrm>
            <a:custGeom>
              <a:avLst/>
              <a:gdLst>
                <a:gd name="T0" fmla="*/ 0 w 85"/>
                <a:gd name="T1" fmla="*/ 115 h 115"/>
                <a:gd name="T2" fmla="*/ 0 w 85"/>
                <a:gd name="T3" fmla="*/ 0 h 115"/>
                <a:gd name="T4" fmla="*/ 26 w 85"/>
                <a:gd name="T5" fmla="*/ 0 h 115"/>
                <a:gd name="T6" fmla="*/ 62 w 85"/>
                <a:gd name="T7" fmla="*/ 74 h 115"/>
                <a:gd name="T8" fmla="*/ 62 w 85"/>
                <a:gd name="T9" fmla="*/ 0 h 115"/>
                <a:gd name="T10" fmla="*/ 85 w 85"/>
                <a:gd name="T11" fmla="*/ 0 h 115"/>
                <a:gd name="T12" fmla="*/ 85 w 85"/>
                <a:gd name="T13" fmla="*/ 115 h 115"/>
                <a:gd name="T14" fmla="*/ 61 w 85"/>
                <a:gd name="T15" fmla="*/ 115 h 115"/>
                <a:gd name="T16" fmla="*/ 24 w 85"/>
                <a:gd name="T17" fmla="*/ 41 h 115"/>
                <a:gd name="T18" fmla="*/ 24 w 85"/>
                <a:gd name="T19" fmla="*/ 115 h 115"/>
                <a:gd name="T20" fmla="*/ 0 w 85"/>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15">
                  <a:moveTo>
                    <a:pt x="0" y="115"/>
                  </a:moveTo>
                  <a:lnTo>
                    <a:pt x="0" y="0"/>
                  </a:lnTo>
                  <a:lnTo>
                    <a:pt x="26" y="0"/>
                  </a:lnTo>
                  <a:lnTo>
                    <a:pt x="62" y="74"/>
                  </a:lnTo>
                  <a:lnTo>
                    <a:pt x="62" y="0"/>
                  </a:lnTo>
                  <a:lnTo>
                    <a:pt x="85" y="0"/>
                  </a:lnTo>
                  <a:lnTo>
                    <a:pt x="85" y="115"/>
                  </a:lnTo>
                  <a:lnTo>
                    <a:pt x="61" y="115"/>
                  </a:lnTo>
                  <a:lnTo>
                    <a:pt x="24" y="41"/>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8" name="Freeform 64"/>
            <p:cNvSpPr>
              <a:spLocks noEditPoints="1"/>
            </p:cNvSpPr>
            <p:nvPr userDrawn="1"/>
          </p:nvSpPr>
          <p:spPr bwMode="black">
            <a:xfrm>
              <a:off x="2736" y="4249"/>
              <a:ext cx="74" cy="145"/>
            </a:xfrm>
            <a:custGeom>
              <a:avLst/>
              <a:gdLst>
                <a:gd name="T0" fmla="*/ 0 w 74"/>
                <a:gd name="T1" fmla="*/ 145 h 145"/>
                <a:gd name="T2" fmla="*/ 0 w 74"/>
                <a:gd name="T3" fmla="*/ 30 h 145"/>
                <a:gd name="T4" fmla="*/ 73 w 74"/>
                <a:gd name="T5" fmla="*/ 30 h 145"/>
                <a:gd name="T6" fmla="*/ 73 w 74"/>
                <a:gd name="T7" fmla="*/ 51 h 145"/>
                <a:gd name="T8" fmla="*/ 25 w 74"/>
                <a:gd name="T9" fmla="*/ 51 h 145"/>
                <a:gd name="T10" fmla="*/ 25 w 74"/>
                <a:gd name="T11" fmla="*/ 76 h 145"/>
                <a:gd name="T12" fmla="*/ 70 w 74"/>
                <a:gd name="T13" fmla="*/ 76 h 145"/>
                <a:gd name="T14" fmla="*/ 70 w 74"/>
                <a:gd name="T15" fmla="*/ 96 h 145"/>
                <a:gd name="T16" fmla="*/ 25 w 74"/>
                <a:gd name="T17" fmla="*/ 96 h 145"/>
                <a:gd name="T18" fmla="*/ 25 w 74"/>
                <a:gd name="T19" fmla="*/ 124 h 145"/>
                <a:gd name="T20" fmla="*/ 74 w 74"/>
                <a:gd name="T21" fmla="*/ 124 h 145"/>
                <a:gd name="T22" fmla="*/ 74 w 74"/>
                <a:gd name="T23" fmla="*/ 145 h 145"/>
                <a:gd name="T24" fmla="*/ 0 w 74"/>
                <a:gd name="T25" fmla="*/ 145 h 145"/>
                <a:gd name="T26" fmla="*/ 60 w 74"/>
                <a:gd name="T27" fmla="*/ 0 h 145"/>
                <a:gd name="T28" fmla="*/ 43 w 74"/>
                <a:gd name="T29" fmla="*/ 21 h 145"/>
                <a:gd name="T30" fmla="*/ 24 w 74"/>
                <a:gd name="T31" fmla="*/ 21 h 145"/>
                <a:gd name="T32" fmla="*/ 39 w 74"/>
                <a:gd name="T33" fmla="*/ 0 h 145"/>
                <a:gd name="T34" fmla="*/ 60 w 74"/>
                <a:gd name="T3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145">
                  <a:moveTo>
                    <a:pt x="0" y="145"/>
                  </a:moveTo>
                  <a:lnTo>
                    <a:pt x="0" y="30"/>
                  </a:lnTo>
                  <a:lnTo>
                    <a:pt x="73" y="30"/>
                  </a:lnTo>
                  <a:lnTo>
                    <a:pt x="73" y="51"/>
                  </a:lnTo>
                  <a:lnTo>
                    <a:pt x="25" y="51"/>
                  </a:lnTo>
                  <a:lnTo>
                    <a:pt x="25" y="76"/>
                  </a:lnTo>
                  <a:lnTo>
                    <a:pt x="70" y="76"/>
                  </a:lnTo>
                  <a:lnTo>
                    <a:pt x="70" y="96"/>
                  </a:lnTo>
                  <a:lnTo>
                    <a:pt x="25" y="96"/>
                  </a:lnTo>
                  <a:lnTo>
                    <a:pt x="25" y="124"/>
                  </a:lnTo>
                  <a:lnTo>
                    <a:pt x="74" y="124"/>
                  </a:lnTo>
                  <a:lnTo>
                    <a:pt x="74" y="145"/>
                  </a:lnTo>
                  <a:lnTo>
                    <a:pt x="0" y="145"/>
                  </a:lnTo>
                  <a:close/>
                  <a:moveTo>
                    <a:pt x="60" y="0"/>
                  </a:moveTo>
                  <a:lnTo>
                    <a:pt x="43" y="21"/>
                  </a:lnTo>
                  <a:lnTo>
                    <a:pt x="24" y="21"/>
                  </a:lnTo>
                  <a:lnTo>
                    <a:pt x="39" y="0"/>
                  </a:lnTo>
                  <a:lnTo>
                    <a:pt x="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9" name="Freeform 65"/>
            <p:cNvSpPr>
              <a:spLocks/>
            </p:cNvSpPr>
            <p:nvPr userDrawn="1"/>
          </p:nvSpPr>
          <p:spPr bwMode="black">
            <a:xfrm>
              <a:off x="2867" y="4279"/>
              <a:ext cx="83" cy="115"/>
            </a:xfrm>
            <a:custGeom>
              <a:avLst/>
              <a:gdLst>
                <a:gd name="T0" fmla="*/ 0 w 83"/>
                <a:gd name="T1" fmla="*/ 115 h 115"/>
                <a:gd name="T2" fmla="*/ 0 w 83"/>
                <a:gd name="T3" fmla="*/ 95 h 115"/>
                <a:gd name="T4" fmla="*/ 51 w 83"/>
                <a:gd name="T5" fmla="*/ 21 h 115"/>
                <a:gd name="T6" fmla="*/ 3 w 83"/>
                <a:gd name="T7" fmla="*/ 21 h 115"/>
                <a:gd name="T8" fmla="*/ 3 w 83"/>
                <a:gd name="T9" fmla="*/ 0 h 115"/>
                <a:gd name="T10" fmla="*/ 81 w 83"/>
                <a:gd name="T11" fmla="*/ 0 h 115"/>
                <a:gd name="T12" fmla="*/ 81 w 83"/>
                <a:gd name="T13" fmla="*/ 18 h 115"/>
                <a:gd name="T14" fmla="*/ 29 w 83"/>
                <a:gd name="T15" fmla="*/ 94 h 115"/>
                <a:gd name="T16" fmla="*/ 83 w 83"/>
                <a:gd name="T17" fmla="*/ 94 h 115"/>
                <a:gd name="T18" fmla="*/ 83 w 83"/>
                <a:gd name="T19" fmla="*/ 115 h 115"/>
                <a:gd name="T20" fmla="*/ 0 w 83"/>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15">
                  <a:moveTo>
                    <a:pt x="0" y="115"/>
                  </a:moveTo>
                  <a:lnTo>
                    <a:pt x="0" y="95"/>
                  </a:lnTo>
                  <a:lnTo>
                    <a:pt x="51" y="21"/>
                  </a:lnTo>
                  <a:lnTo>
                    <a:pt x="3" y="21"/>
                  </a:lnTo>
                  <a:lnTo>
                    <a:pt x="3" y="0"/>
                  </a:lnTo>
                  <a:lnTo>
                    <a:pt x="81" y="0"/>
                  </a:lnTo>
                  <a:lnTo>
                    <a:pt x="81" y="18"/>
                  </a:lnTo>
                  <a:lnTo>
                    <a:pt x="29" y="94"/>
                  </a:lnTo>
                  <a:lnTo>
                    <a:pt x="83" y="94"/>
                  </a:lnTo>
                  <a:lnTo>
                    <a:pt x="83"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0" name="Freeform 66"/>
            <p:cNvSpPr>
              <a:spLocks noEditPoints="1"/>
            </p:cNvSpPr>
            <p:nvPr userDrawn="1"/>
          </p:nvSpPr>
          <p:spPr bwMode="black">
            <a:xfrm>
              <a:off x="2959" y="4249"/>
              <a:ext cx="98" cy="145"/>
            </a:xfrm>
            <a:custGeom>
              <a:avLst/>
              <a:gdLst>
                <a:gd name="T0" fmla="*/ 36 w 98"/>
                <a:gd name="T1" fmla="*/ 30 h 145"/>
                <a:gd name="T2" fmla="*/ 62 w 98"/>
                <a:gd name="T3" fmla="*/ 30 h 145"/>
                <a:gd name="T4" fmla="*/ 98 w 98"/>
                <a:gd name="T5" fmla="*/ 145 h 145"/>
                <a:gd name="T6" fmla="*/ 72 w 98"/>
                <a:gd name="T7" fmla="*/ 145 h 145"/>
                <a:gd name="T8" fmla="*/ 66 w 98"/>
                <a:gd name="T9" fmla="*/ 119 h 145"/>
                <a:gd name="T10" fmla="*/ 33 w 98"/>
                <a:gd name="T11" fmla="*/ 119 h 145"/>
                <a:gd name="T12" fmla="*/ 25 w 98"/>
                <a:gd name="T13" fmla="*/ 145 h 145"/>
                <a:gd name="T14" fmla="*/ 0 w 98"/>
                <a:gd name="T15" fmla="*/ 145 h 145"/>
                <a:gd name="T16" fmla="*/ 36 w 98"/>
                <a:gd name="T17" fmla="*/ 30 h 145"/>
                <a:gd name="T18" fmla="*/ 73 w 98"/>
                <a:gd name="T19" fmla="*/ 0 h 145"/>
                <a:gd name="T20" fmla="*/ 56 w 98"/>
                <a:gd name="T21" fmla="*/ 21 h 145"/>
                <a:gd name="T22" fmla="*/ 36 w 98"/>
                <a:gd name="T23" fmla="*/ 21 h 145"/>
                <a:gd name="T24" fmla="*/ 52 w 98"/>
                <a:gd name="T25" fmla="*/ 0 h 145"/>
                <a:gd name="T26" fmla="*/ 73 w 98"/>
                <a:gd name="T27" fmla="*/ 0 h 145"/>
                <a:gd name="T28" fmla="*/ 38 w 98"/>
                <a:gd name="T29" fmla="*/ 100 h 145"/>
                <a:gd name="T30" fmla="*/ 60 w 98"/>
                <a:gd name="T31" fmla="*/ 100 h 145"/>
                <a:gd name="T32" fmla="*/ 49 w 98"/>
                <a:gd name="T33" fmla="*/ 61 h 145"/>
                <a:gd name="T34" fmla="*/ 38 w 98"/>
                <a:gd name="T35" fmla="*/ 10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145">
                  <a:moveTo>
                    <a:pt x="36" y="30"/>
                  </a:moveTo>
                  <a:lnTo>
                    <a:pt x="62" y="30"/>
                  </a:lnTo>
                  <a:lnTo>
                    <a:pt x="98" y="145"/>
                  </a:lnTo>
                  <a:lnTo>
                    <a:pt x="72" y="145"/>
                  </a:lnTo>
                  <a:lnTo>
                    <a:pt x="66" y="119"/>
                  </a:lnTo>
                  <a:lnTo>
                    <a:pt x="33" y="119"/>
                  </a:lnTo>
                  <a:lnTo>
                    <a:pt x="25" y="145"/>
                  </a:lnTo>
                  <a:lnTo>
                    <a:pt x="0" y="145"/>
                  </a:lnTo>
                  <a:lnTo>
                    <a:pt x="36" y="30"/>
                  </a:lnTo>
                  <a:close/>
                  <a:moveTo>
                    <a:pt x="73" y="0"/>
                  </a:moveTo>
                  <a:lnTo>
                    <a:pt x="56" y="21"/>
                  </a:lnTo>
                  <a:lnTo>
                    <a:pt x="36" y="21"/>
                  </a:lnTo>
                  <a:lnTo>
                    <a:pt x="52" y="0"/>
                  </a:lnTo>
                  <a:lnTo>
                    <a:pt x="73" y="0"/>
                  </a:lnTo>
                  <a:close/>
                  <a:moveTo>
                    <a:pt x="38" y="100"/>
                  </a:moveTo>
                  <a:lnTo>
                    <a:pt x="60" y="100"/>
                  </a:lnTo>
                  <a:lnTo>
                    <a:pt x="49" y="61"/>
                  </a:lnTo>
                  <a:lnTo>
                    <a:pt x="3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1" name="Freeform 67"/>
            <p:cNvSpPr>
              <a:spLocks noEditPoints="1"/>
            </p:cNvSpPr>
            <p:nvPr userDrawn="1"/>
          </p:nvSpPr>
          <p:spPr bwMode="black">
            <a:xfrm>
              <a:off x="3067" y="4248"/>
              <a:ext cx="83" cy="146"/>
            </a:xfrm>
            <a:custGeom>
              <a:avLst/>
              <a:gdLst>
                <a:gd name="T0" fmla="*/ 0 w 83"/>
                <a:gd name="T1" fmla="*/ 146 h 146"/>
                <a:gd name="T2" fmla="*/ 0 w 83"/>
                <a:gd name="T3" fmla="*/ 126 h 146"/>
                <a:gd name="T4" fmla="*/ 51 w 83"/>
                <a:gd name="T5" fmla="*/ 52 h 146"/>
                <a:gd name="T6" fmla="*/ 3 w 83"/>
                <a:gd name="T7" fmla="*/ 52 h 146"/>
                <a:gd name="T8" fmla="*/ 3 w 83"/>
                <a:gd name="T9" fmla="*/ 31 h 146"/>
                <a:gd name="T10" fmla="*/ 81 w 83"/>
                <a:gd name="T11" fmla="*/ 31 h 146"/>
                <a:gd name="T12" fmla="*/ 81 w 83"/>
                <a:gd name="T13" fmla="*/ 49 h 146"/>
                <a:gd name="T14" fmla="*/ 29 w 83"/>
                <a:gd name="T15" fmla="*/ 125 h 146"/>
                <a:gd name="T16" fmla="*/ 83 w 83"/>
                <a:gd name="T17" fmla="*/ 125 h 146"/>
                <a:gd name="T18" fmla="*/ 83 w 83"/>
                <a:gd name="T19" fmla="*/ 146 h 146"/>
                <a:gd name="T20" fmla="*/ 0 w 83"/>
                <a:gd name="T21" fmla="*/ 146 h 146"/>
                <a:gd name="T22" fmla="*/ 67 w 83"/>
                <a:gd name="T23" fmla="*/ 0 h 146"/>
                <a:gd name="T24" fmla="*/ 51 w 83"/>
                <a:gd name="T25" fmla="*/ 22 h 146"/>
                <a:gd name="T26" fmla="*/ 32 w 83"/>
                <a:gd name="T27" fmla="*/ 22 h 146"/>
                <a:gd name="T28" fmla="*/ 15 w 83"/>
                <a:gd name="T29" fmla="*/ 0 h 146"/>
                <a:gd name="T30" fmla="*/ 33 w 83"/>
                <a:gd name="T31" fmla="*/ 0 h 146"/>
                <a:gd name="T32" fmla="*/ 41 w 83"/>
                <a:gd name="T33" fmla="*/ 10 h 146"/>
                <a:gd name="T34" fmla="*/ 48 w 83"/>
                <a:gd name="T35" fmla="*/ 0 h 146"/>
                <a:gd name="T36" fmla="*/ 67 w 83"/>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46">
                  <a:moveTo>
                    <a:pt x="0" y="146"/>
                  </a:moveTo>
                  <a:lnTo>
                    <a:pt x="0" y="126"/>
                  </a:lnTo>
                  <a:lnTo>
                    <a:pt x="51" y="52"/>
                  </a:lnTo>
                  <a:lnTo>
                    <a:pt x="3" y="52"/>
                  </a:lnTo>
                  <a:lnTo>
                    <a:pt x="3" y="31"/>
                  </a:lnTo>
                  <a:lnTo>
                    <a:pt x="81" y="31"/>
                  </a:lnTo>
                  <a:lnTo>
                    <a:pt x="81" y="49"/>
                  </a:lnTo>
                  <a:lnTo>
                    <a:pt x="29" y="125"/>
                  </a:lnTo>
                  <a:lnTo>
                    <a:pt x="83" y="125"/>
                  </a:lnTo>
                  <a:lnTo>
                    <a:pt x="83" y="146"/>
                  </a:lnTo>
                  <a:lnTo>
                    <a:pt x="0" y="146"/>
                  </a:lnTo>
                  <a:close/>
                  <a:moveTo>
                    <a:pt x="67" y="0"/>
                  </a:moveTo>
                  <a:lnTo>
                    <a:pt x="51" y="22"/>
                  </a:lnTo>
                  <a:lnTo>
                    <a:pt x="32" y="22"/>
                  </a:lnTo>
                  <a:lnTo>
                    <a:pt x="15" y="0"/>
                  </a:lnTo>
                  <a:lnTo>
                    <a:pt x="33" y="0"/>
                  </a:lnTo>
                  <a:lnTo>
                    <a:pt x="41" y="10"/>
                  </a:lnTo>
                  <a:lnTo>
                    <a:pt x="48" y="0"/>
                  </a:lnTo>
                  <a:lnTo>
                    <a:pt x="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2" name="Freeform 68"/>
            <p:cNvSpPr>
              <a:spLocks/>
            </p:cNvSpPr>
            <p:nvPr userDrawn="1"/>
          </p:nvSpPr>
          <p:spPr bwMode="black">
            <a:xfrm>
              <a:off x="3166" y="4279"/>
              <a:ext cx="25" cy="115"/>
            </a:xfrm>
            <a:custGeom>
              <a:avLst/>
              <a:gdLst>
                <a:gd name="T0" fmla="*/ 0 w 25"/>
                <a:gd name="T1" fmla="*/ 115 h 115"/>
                <a:gd name="T2" fmla="*/ 0 w 25"/>
                <a:gd name="T3" fmla="*/ 0 h 115"/>
                <a:gd name="T4" fmla="*/ 13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3"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3" name="Freeform 69"/>
            <p:cNvSpPr>
              <a:spLocks/>
            </p:cNvSpPr>
            <p:nvPr userDrawn="1"/>
          </p:nvSpPr>
          <p:spPr bwMode="black">
            <a:xfrm>
              <a:off x="3205" y="4279"/>
              <a:ext cx="81" cy="115"/>
            </a:xfrm>
            <a:custGeom>
              <a:avLst/>
              <a:gdLst>
                <a:gd name="T0" fmla="*/ 28 w 81"/>
                <a:gd name="T1" fmla="*/ 115 h 115"/>
                <a:gd name="T2" fmla="*/ 28 w 81"/>
                <a:gd name="T3" fmla="*/ 21 h 115"/>
                <a:gd name="T4" fmla="*/ 0 w 81"/>
                <a:gd name="T5" fmla="*/ 21 h 115"/>
                <a:gd name="T6" fmla="*/ 0 w 81"/>
                <a:gd name="T7" fmla="*/ 0 h 115"/>
                <a:gd name="T8" fmla="*/ 81 w 81"/>
                <a:gd name="T9" fmla="*/ 0 h 115"/>
                <a:gd name="T10" fmla="*/ 81 w 81"/>
                <a:gd name="T11" fmla="*/ 21 h 115"/>
                <a:gd name="T12" fmla="*/ 52 w 81"/>
                <a:gd name="T13" fmla="*/ 21 h 115"/>
                <a:gd name="T14" fmla="*/ 52 w 81"/>
                <a:gd name="T15" fmla="*/ 115 h 115"/>
                <a:gd name="T16" fmla="*/ 28 w 81"/>
                <a:gd name="T17"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115">
                  <a:moveTo>
                    <a:pt x="28" y="115"/>
                  </a:moveTo>
                  <a:lnTo>
                    <a:pt x="28" y="21"/>
                  </a:lnTo>
                  <a:lnTo>
                    <a:pt x="0" y="21"/>
                  </a:lnTo>
                  <a:lnTo>
                    <a:pt x="0" y="0"/>
                  </a:lnTo>
                  <a:lnTo>
                    <a:pt x="81" y="0"/>
                  </a:lnTo>
                  <a:lnTo>
                    <a:pt x="81" y="21"/>
                  </a:lnTo>
                  <a:lnTo>
                    <a:pt x="52" y="21"/>
                  </a:lnTo>
                  <a:lnTo>
                    <a:pt x="52" y="115"/>
                  </a:lnTo>
                  <a:lnTo>
                    <a:pt x="28"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4" name="Freeform 70"/>
            <p:cNvSpPr>
              <a:spLocks/>
            </p:cNvSpPr>
            <p:nvPr userDrawn="1"/>
          </p:nvSpPr>
          <p:spPr bwMode="black">
            <a:xfrm>
              <a:off x="3299" y="4279"/>
              <a:ext cx="91" cy="115"/>
            </a:xfrm>
            <a:custGeom>
              <a:avLst/>
              <a:gdLst>
                <a:gd name="T0" fmla="*/ 0 w 91"/>
                <a:gd name="T1" fmla="*/ 115 h 115"/>
                <a:gd name="T2" fmla="*/ 0 w 91"/>
                <a:gd name="T3" fmla="*/ 0 h 115"/>
                <a:gd name="T4" fmla="*/ 25 w 91"/>
                <a:gd name="T5" fmla="*/ 0 h 115"/>
                <a:gd name="T6" fmla="*/ 25 w 91"/>
                <a:gd name="T7" fmla="*/ 44 h 115"/>
                <a:gd name="T8" fmla="*/ 60 w 91"/>
                <a:gd name="T9" fmla="*/ 0 h 115"/>
                <a:gd name="T10" fmla="*/ 87 w 91"/>
                <a:gd name="T11" fmla="*/ 0 h 115"/>
                <a:gd name="T12" fmla="*/ 48 w 91"/>
                <a:gd name="T13" fmla="*/ 47 h 115"/>
                <a:gd name="T14" fmla="*/ 91 w 91"/>
                <a:gd name="T15" fmla="*/ 115 h 115"/>
                <a:gd name="T16" fmla="*/ 62 w 91"/>
                <a:gd name="T17" fmla="*/ 115 h 115"/>
                <a:gd name="T18" fmla="*/ 32 w 91"/>
                <a:gd name="T19" fmla="*/ 67 h 115"/>
                <a:gd name="T20" fmla="*/ 25 w 91"/>
                <a:gd name="T21" fmla="*/ 75 h 115"/>
                <a:gd name="T22" fmla="*/ 25 w 91"/>
                <a:gd name="T23" fmla="*/ 115 h 115"/>
                <a:gd name="T24" fmla="*/ 0 w 91"/>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115">
                  <a:moveTo>
                    <a:pt x="0" y="115"/>
                  </a:moveTo>
                  <a:lnTo>
                    <a:pt x="0" y="0"/>
                  </a:lnTo>
                  <a:lnTo>
                    <a:pt x="25" y="0"/>
                  </a:lnTo>
                  <a:lnTo>
                    <a:pt x="25" y="44"/>
                  </a:lnTo>
                  <a:lnTo>
                    <a:pt x="60" y="0"/>
                  </a:lnTo>
                  <a:lnTo>
                    <a:pt x="87" y="0"/>
                  </a:lnTo>
                  <a:lnTo>
                    <a:pt x="48" y="47"/>
                  </a:lnTo>
                  <a:lnTo>
                    <a:pt x="91" y="115"/>
                  </a:lnTo>
                  <a:lnTo>
                    <a:pt x="62" y="115"/>
                  </a:lnTo>
                  <a:lnTo>
                    <a:pt x="32" y="67"/>
                  </a:lnTo>
                  <a:lnTo>
                    <a:pt x="25" y="75"/>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5" name="Freeform 71"/>
            <p:cNvSpPr>
              <a:spLocks/>
            </p:cNvSpPr>
            <p:nvPr userDrawn="1"/>
          </p:nvSpPr>
          <p:spPr bwMode="black">
            <a:xfrm>
              <a:off x="3395" y="4279"/>
              <a:ext cx="96" cy="115"/>
            </a:xfrm>
            <a:custGeom>
              <a:avLst/>
              <a:gdLst>
                <a:gd name="T0" fmla="*/ 0 w 96"/>
                <a:gd name="T1" fmla="*/ 0 h 115"/>
                <a:gd name="T2" fmla="*/ 28 w 96"/>
                <a:gd name="T3" fmla="*/ 0 h 115"/>
                <a:gd name="T4" fmla="*/ 49 w 96"/>
                <a:gd name="T5" fmla="*/ 46 h 115"/>
                <a:gd name="T6" fmla="*/ 70 w 96"/>
                <a:gd name="T7" fmla="*/ 0 h 115"/>
                <a:gd name="T8" fmla="*/ 96 w 96"/>
                <a:gd name="T9" fmla="*/ 0 h 115"/>
                <a:gd name="T10" fmla="*/ 60 w 96"/>
                <a:gd name="T11" fmla="*/ 70 h 115"/>
                <a:gd name="T12" fmla="*/ 60 w 96"/>
                <a:gd name="T13" fmla="*/ 115 h 115"/>
                <a:gd name="T14" fmla="*/ 36 w 96"/>
                <a:gd name="T15" fmla="*/ 115 h 115"/>
                <a:gd name="T16" fmla="*/ 36 w 96"/>
                <a:gd name="T17" fmla="*/ 70 h 115"/>
                <a:gd name="T18" fmla="*/ 0 w 96"/>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15">
                  <a:moveTo>
                    <a:pt x="0" y="0"/>
                  </a:moveTo>
                  <a:lnTo>
                    <a:pt x="28" y="0"/>
                  </a:lnTo>
                  <a:lnTo>
                    <a:pt x="49" y="46"/>
                  </a:lnTo>
                  <a:lnTo>
                    <a:pt x="70" y="0"/>
                  </a:lnTo>
                  <a:lnTo>
                    <a:pt x="96" y="0"/>
                  </a:lnTo>
                  <a:lnTo>
                    <a:pt x="60" y="70"/>
                  </a:lnTo>
                  <a:lnTo>
                    <a:pt x="60" y="115"/>
                  </a:lnTo>
                  <a:lnTo>
                    <a:pt x="36" y="115"/>
                  </a:lnTo>
                  <a:lnTo>
                    <a:pt x="36" y="7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spTree>
    <p:extLst>
      <p:ext uri="{BB962C8B-B14F-4D97-AF65-F5344CB8AC3E}">
        <p14:creationId xmlns:p14="http://schemas.microsoft.com/office/powerpoint/2010/main" val="404822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lide Divider Living Magenta">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elplatzhalter 1"/>
          <p:cNvSpPr>
            <a:spLocks noGrp="1"/>
          </p:cNvSpPr>
          <p:nvPr>
            <p:ph type="ctrTitle" hasCustomPrompt="1"/>
          </p:nvPr>
        </p:nvSpPr>
        <p:spPr bwMode="black">
          <a:xfrm>
            <a:off x="326880" y="1763191"/>
            <a:ext cx="8490331" cy="1884267"/>
          </a:xfrm>
          <a:noFill/>
        </p:spPr>
        <p:txBody>
          <a:bodyPr wrap="square" lIns="0" tIns="0">
            <a:spAutoFit/>
          </a:bodyPr>
          <a:lstStyle>
            <a:lvl1pPr>
              <a:defRPr sz="6803" smtClean="0">
                <a:solidFill>
                  <a:schemeClr val="bg1"/>
                </a:solidFill>
                <a:latin typeface="TeleGrotesk Headline Ultra" pitchFamily="2" charset="0"/>
              </a:defRPr>
            </a:lvl1pPr>
          </a:lstStyle>
          <a:p>
            <a:r>
              <a:rPr lang="cs-CZ" dirty="0" smtClean="0"/>
              <a:t>Headline Ultra </a:t>
            </a:r>
            <a:br>
              <a:rPr lang="cs-CZ" dirty="0" smtClean="0"/>
            </a:br>
            <a:r>
              <a:rPr lang="cs-CZ" dirty="0" smtClean="0"/>
              <a:t>60 (75) 90 PT</a:t>
            </a:r>
          </a:p>
        </p:txBody>
      </p:sp>
    </p:spTree>
    <p:extLst>
      <p:ext uri="{BB962C8B-B14F-4D97-AF65-F5344CB8AC3E}">
        <p14:creationId xmlns:p14="http://schemas.microsoft.com/office/powerpoint/2010/main" val="371319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Divider Slide Living Magenta vertica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hteck 1"/>
          <p:cNvSpPr/>
          <p:nvPr/>
        </p:nvSpPr>
        <p:spPr bwMode="gray">
          <a:xfrm>
            <a:off x="4572000" y="0"/>
            <a:ext cx="4572000" cy="6856403"/>
          </a:xfrm>
          <a:prstGeom prst="rect">
            <a:avLst/>
          </a:prstGeom>
          <a:solidFill>
            <a:schemeClr val="bg1"/>
          </a:solidFill>
          <a:ln w="19050" algn="ctr">
            <a:noFill/>
            <a:miter lim="800000"/>
            <a:headEnd/>
            <a:tailEnd/>
          </a:ln>
          <a:effectLst/>
        </p:spPr>
        <p:txBody>
          <a:bodyPr lIns="57134" tIns="57134" rIns="57134" bIns="57134" rtlCol="0" anchor="ctr"/>
          <a:lstStyle/>
          <a:p>
            <a:pPr indent="2520" algn="ctr" defTabSz="362878" fontAlgn="base">
              <a:lnSpc>
                <a:spcPct val="104000"/>
              </a:lnSpc>
              <a:spcBef>
                <a:spcPct val="25000"/>
              </a:spcBef>
              <a:spcAft>
                <a:spcPct val="0"/>
              </a:spcAft>
              <a:buClr>
                <a:srgbClr val="E20074"/>
              </a:buClr>
              <a:buSzPct val="75000"/>
            </a:pPr>
            <a:endParaRPr lang="cs-CZ" sz="1429" dirty="0" smtClean="0">
              <a:cs typeface="Arial" charset="0"/>
            </a:endParaRPr>
          </a:p>
        </p:txBody>
      </p:sp>
      <p:sp>
        <p:nvSpPr>
          <p:cNvPr id="6" name="Titelplatzhalter 1"/>
          <p:cNvSpPr>
            <a:spLocks noGrp="1"/>
          </p:cNvSpPr>
          <p:nvPr>
            <p:ph type="ctrTitle" hasCustomPrompt="1"/>
          </p:nvPr>
        </p:nvSpPr>
        <p:spPr bwMode="gray">
          <a:xfrm>
            <a:off x="4898268" y="326517"/>
            <a:ext cx="3918614" cy="5550787"/>
          </a:xfrm>
          <a:noFill/>
        </p:spPr>
        <p:txBody>
          <a:bodyPr wrap="square" lIns="0" tIns="0" anchor="ctr">
            <a:noAutofit/>
          </a:bodyPr>
          <a:lstStyle>
            <a:lvl1pPr>
              <a:defRPr sz="4082" baseline="0" smtClean="0">
                <a:solidFill>
                  <a:schemeClr val="tx2"/>
                </a:solidFill>
                <a:latin typeface="TeleGrotesk Headline" pitchFamily="2" charset="0"/>
              </a:defRPr>
            </a:lvl1pPr>
          </a:lstStyle>
          <a:p>
            <a:r>
              <a:rPr lang="cs-CZ" dirty="0" smtClean="0"/>
              <a:t>01</a:t>
            </a:r>
            <a:br>
              <a:rPr lang="cs-CZ" dirty="0" smtClean="0"/>
            </a:br>
            <a:r>
              <a:rPr lang="cs-CZ" dirty="0" smtClean="0"/>
              <a:t>TeleGrotesk Headline</a:t>
            </a:r>
            <a:br>
              <a:rPr lang="cs-CZ" dirty="0" smtClean="0"/>
            </a:br>
            <a:r>
              <a:rPr lang="cs-CZ" dirty="0" smtClean="0"/>
              <a:t>(45) 60 PT</a:t>
            </a:r>
          </a:p>
        </p:txBody>
      </p:sp>
    </p:spTree>
    <p:extLst>
      <p:ext uri="{BB962C8B-B14F-4D97-AF65-F5344CB8AC3E}">
        <p14:creationId xmlns:p14="http://schemas.microsoft.com/office/powerpoint/2010/main" val="75828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ull-page image">
    <p:spTree>
      <p:nvGrpSpPr>
        <p:cNvPr id="1" name=""/>
        <p:cNvGrpSpPr/>
        <p:nvPr/>
      </p:nvGrpSpPr>
      <p:grpSpPr>
        <a:xfrm>
          <a:off x="0" y="0"/>
          <a:ext cx="0" cy="0"/>
          <a:chOff x="0" y="0"/>
          <a:chExt cx="0" cy="0"/>
        </a:xfrm>
      </p:grpSpPr>
      <p:sp>
        <p:nvSpPr>
          <p:cNvPr id="3" name="Bildplatzhalter 2"/>
          <p:cNvSpPr>
            <a:spLocks noGrp="1"/>
          </p:cNvSpPr>
          <p:nvPr>
            <p:ph type="pic" sz="quarter" idx="13"/>
          </p:nvPr>
        </p:nvSpPr>
        <p:spPr>
          <a:xfrm>
            <a:off x="0" y="1"/>
            <a:ext cx="9144000" cy="6858000"/>
          </a:xfrm>
        </p:spPr>
        <p:txBody>
          <a:bodyPr/>
          <a:lstStyle/>
          <a:p>
            <a:r>
              <a:rPr lang="en-US" smtClean="0"/>
              <a:t>Click icon to add picture</a:t>
            </a:r>
            <a:endParaRPr lang="cs-CZ" dirty="0"/>
          </a:p>
        </p:txBody>
      </p:sp>
      <p:sp>
        <p:nvSpPr>
          <p:cNvPr id="2" name="Datumsplatzhalter 1"/>
          <p:cNvSpPr>
            <a:spLocks noGrp="1"/>
          </p:cNvSpPr>
          <p:nvPr>
            <p:ph type="dt" sz="half" idx="14"/>
          </p:nvPr>
        </p:nvSpPr>
        <p:spPr/>
        <p:txBody>
          <a:bodyPr/>
          <a:lstStyle/>
          <a:p>
            <a:fld id="{3527C144-DBFC-4ED1-9D53-CC97618D9080}" type="datetime1">
              <a:rPr lang="cs-CZ" smtClean="0"/>
              <a:pPr/>
              <a:t>11.07.2018</a:t>
            </a:fld>
            <a:endParaRPr lang="en-US"/>
          </a:p>
        </p:txBody>
      </p:sp>
      <p:sp>
        <p:nvSpPr>
          <p:cNvPr id="4" name="Fußzeilenplatzhalter 3"/>
          <p:cNvSpPr>
            <a:spLocks noGrp="1"/>
          </p:cNvSpPr>
          <p:nvPr>
            <p:ph type="ftr" sz="quarter" idx="15"/>
          </p:nvPr>
        </p:nvSpPr>
        <p:spPr/>
        <p:txBody>
          <a:bodyPr/>
          <a:lstStyle/>
          <a:p>
            <a:r>
              <a:rPr lang="en-US" smtClean="0"/>
              <a:t>Portfolio služeb</a:t>
            </a:r>
            <a:endParaRPr lang="en-US"/>
          </a:p>
        </p:txBody>
      </p:sp>
      <p:sp>
        <p:nvSpPr>
          <p:cNvPr id="5" name="Foliennummernplatzhalter 4"/>
          <p:cNvSpPr>
            <a:spLocks noGrp="1"/>
          </p:cNvSpPr>
          <p:nvPr>
            <p:ph type="sldNum" sz="quarter" idx="16"/>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228118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mage and text left">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6551" y="1469326"/>
            <a:ext cx="4179855" cy="4407978"/>
          </a:xfrm>
        </p:spPr>
        <p:txBody>
          <a:bodyPr anchor="ct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6" name="Bildplatzhalter 5"/>
          <p:cNvSpPr>
            <a:spLocks noGrp="1"/>
          </p:cNvSpPr>
          <p:nvPr>
            <p:ph type="pic" sz="quarter" idx="13"/>
          </p:nvPr>
        </p:nvSpPr>
        <p:spPr>
          <a:xfrm>
            <a:off x="4637027" y="1"/>
            <a:ext cx="4506406" cy="6858000"/>
          </a:xfrm>
        </p:spPr>
        <p:txBody>
          <a:bodyPr/>
          <a:lstStyle/>
          <a:p>
            <a:r>
              <a:rPr lang="en-US" smtClean="0"/>
              <a:t>Click icon to add picture</a:t>
            </a:r>
            <a:endParaRPr lang="cs-CZ" dirty="0"/>
          </a:p>
        </p:txBody>
      </p:sp>
      <p:sp>
        <p:nvSpPr>
          <p:cNvPr id="4" name="Titel 3"/>
          <p:cNvSpPr>
            <a:spLocks noGrp="1"/>
          </p:cNvSpPr>
          <p:nvPr>
            <p:ph type="title" hasCustomPrompt="1"/>
          </p:nvPr>
        </p:nvSpPr>
        <p:spPr>
          <a:xfrm>
            <a:off x="326553" y="254683"/>
            <a:ext cx="4179854" cy="823764"/>
          </a:xfrm>
        </p:spPr>
        <p:txBody>
          <a:bodyPr/>
          <a:lstStyle/>
          <a:p>
            <a:r>
              <a:rPr lang="cs-CZ" dirty="0" smtClean="0"/>
              <a:t>TeleGrotesk Headline Ultra 28 (32) 40 pt</a:t>
            </a:r>
            <a:endParaRPr lang="cs-CZ" dirty="0"/>
          </a:p>
        </p:txBody>
      </p:sp>
      <p:sp>
        <p:nvSpPr>
          <p:cNvPr id="2" name="Datumsplatzhalter 1"/>
          <p:cNvSpPr>
            <a:spLocks noGrp="1"/>
          </p:cNvSpPr>
          <p:nvPr>
            <p:ph type="dt" sz="half" idx="14"/>
          </p:nvPr>
        </p:nvSpPr>
        <p:spPr/>
        <p:txBody>
          <a:bodyPr/>
          <a:lstStyle/>
          <a:p>
            <a:fld id="{3527C144-DBFC-4ED1-9D53-CC97618D9080}" type="datetime1">
              <a:rPr lang="cs-CZ" smtClean="0"/>
              <a:pPr/>
              <a:t>11.07.2018</a:t>
            </a:fld>
            <a:endParaRPr lang="en-US"/>
          </a:p>
        </p:txBody>
      </p:sp>
      <p:sp>
        <p:nvSpPr>
          <p:cNvPr id="5" name="Fußzeilenplatzhalter 4"/>
          <p:cNvSpPr>
            <a:spLocks noGrp="1"/>
          </p:cNvSpPr>
          <p:nvPr>
            <p:ph type="ftr" sz="quarter" idx="15"/>
          </p:nvPr>
        </p:nvSpPr>
        <p:spPr/>
        <p:txBody>
          <a:bodyPr/>
          <a:lstStyle/>
          <a:p>
            <a:r>
              <a:rPr lang="en-US" smtClean="0"/>
              <a:t>Portfolio služeb</a:t>
            </a:r>
            <a:endParaRPr lang="en-US"/>
          </a:p>
        </p:txBody>
      </p:sp>
      <p:sp>
        <p:nvSpPr>
          <p:cNvPr id="7" name="Foliennummernplatzhalter 6"/>
          <p:cNvSpPr>
            <a:spLocks noGrp="1"/>
          </p:cNvSpPr>
          <p:nvPr>
            <p:ph type="sldNum" sz="quarter" idx="16"/>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275513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mage and text right">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4637027" y="1469326"/>
            <a:ext cx="4179855" cy="4408136"/>
          </a:xfrm>
        </p:spPr>
        <p:txBody>
          <a:bodyPr anchor="ct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6" name="Bildplatzhalter 5"/>
          <p:cNvSpPr>
            <a:spLocks noGrp="1"/>
          </p:cNvSpPr>
          <p:nvPr>
            <p:ph type="pic" sz="quarter" idx="13"/>
          </p:nvPr>
        </p:nvSpPr>
        <p:spPr>
          <a:xfrm>
            <a:off x="0" y="1"/>
            <a:ext cx="4506406" cy="6858000"/>
          </a:xfrm>
        </p:spPr>
        <p:txBody>
          <a:bodyPr/>
          <a:lstStyle/>
          <a:p>
            <a:r>
              <a:rPr lang="en-US" smtClean="0"/>
              <a:t>Click icon to add picture</a:t>
            </a:r>
            <a:endParaRPr lang="cs-CZ" dirty="0"/>
          </a:p>
        </p:txBody>
      </p:sp>
      <p:sp>
        <p:nvSpPr>
          <p:cNvPr id="4" name="Titel 3"/>
          <p:cNvSpPr>
            <a:spLocks noGrp="1"/>
          </p:cNvSpPr>
          <p:nvPr>
            <p:ph type="title" hasCustomPrompt="1"/>
          </p:nvPr>
        </p:nvSpPr>
        <p:spPr>
          <a:xfrm>
            <a:off x="4637027" y="254683"/>
            <a:ext cx="4180082" cy="823764"/>
          </a:xfrm>
        </p:spPr>
        <p:txBody>
          <a:bodyPr/>
          <a:lstStyle/>
          <a:p>
            <a:r>
              <a:rPr lang="cs-CZ" dirty="0" smtClean="0"/>
              <a:t>TeleGrotesk Headline Ultra 28 (32) 40 pt</a:t>
            </a:r>
            <a:endParaRPr lang="cs-CZ" dirty="0"/>
          </a:p>
        </p:txBody>
      </p:sp>
      <p:sp>
        <p:nvSpPr>
          <p:cNvPr id="2" name="Datumsplatzhalter 1"/>
          <p:cNvSpPr>
            <a:spLocks noGrp="1"/>
          </p:cNvSpPr>
          <p:nvPr>
            <p:ph type="dt" sz="half" idx="14"/>
          </p:nvPr>
        </p:nvSpPr>
        <p:spPr/>
        <p:txBody>
          <a:bodyPr/>
          <a:lstStyle/>
          <a:p>
            <a:fld id="{3527C144-DBFC-4ED1-9D53-CC97618D9080}" type="datetime1">
              <a:rPr lang="cs-CZ" smtClean="0"/>
              <a:pPr/>
              <a:t>11.07.2018</a:t>
            </a:fld>
            <a:endParaRPr lang="en-US"/>
          </a:p>
        </p:txBody>
      </p:sp>
      <p:sp>
        <p:nvSpPr>
          <p:cNvPr id="5" name="Fußzeilenplatzhalter 4"/>
          <p:cNvSpPr>
            <a:spLocks noGrp="1"/>
          </p:cNvSpPr>
          <p:nvPr>
            <p:ph type="ftr" sz="quarter" idx="15"/>
          </p:nvPr>
        </p:nvSpPr>
        <p:spPr/>
        <p:txBody>
          <a:bodyPr/>
          <a:lstStyle/>
          <a:p>
            <a:r>
              <a:rPr lang="en-US" smtClean="0"/>
              <a:t>Portfolio služeb</a:t>
            </a:r>
            <a:endParaRPr lang="en-US"/>
          </a:p>
        </p:txBody>
      </p:sp>
      <p:sp>
        <p:nvSpPr>
          <p:cNvPr id="7" name="Foliennummernplatzhalter 6"/>
          <p:cNvSpPr>
            <a:spLocks noGrp="1"/>
          </p:cNvSpPr>
          <p:nvPr>
            <p:ph type="sldNum" sz="quarter" idx="16"/>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212514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Empty Slid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527C144-DBFC-4ED1-9D53-CC97618D9080}" type="datetime1">
              <a:rPr lang="cs-CZ" smtClean="0"/>
              <a:pPr/>
              <a:t>11.07.2018</a:t>
            </a:fld>
            <a:endParaRPr lang="en-US"/>
          </a:p>
        </p:txBody>
      </p:sp>
      <p:sp>
        <p:nvSpPr>
          <p:cNvPr id="3" name="Fußzeilenplatzhalter 2"/>
          <p:cNvSpPr>
            <a:spLocks noGrp="1"/>
          </p:cNvSpPr>
          <p:nvPr>
            <p:ph type="ftr" sz="quarter" idx="11"/>
          </p:nvPr>
        </p:nvSpPr>
        <p:spPr/>
        <p:txBody>
          <a:bodyPr/>
          <a:lstStyle/>
          <a:p>
            <a:r>
              <a:rPr lang="en-US" smtClean="0"/>
              <a:t>Portfolio služeb</a:t>
            </a:r>
            <a:endParaRPr lang="en-US"/>
          </a:p>
        </p:txBody>
      </p:sp>
      <p:sp>
        <p:nvSpPr>
          <p:cNvPr id="4" name="Foliennummernplatzhalter 3"/>
          <p:cNvSpPr>
            <a:spLocks noGrp="1"/>
          </p:cNvSpPr>
          <p:nvPr>
            <p:ph type="sldNum" sz="quarter" idx="12"/>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25829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line only">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3527C144-DBFC-4ED1-9D53-CC97618D9080}" type="datetime1">
              <a:rPr lang="cs-CZ" smtClean="0"/>
              <a:pPr/>
              <a:t>11.07.2018</a:t>
            </a:fld>
            <a:endParaRPr lang="en-US"/>
          </a:p>
        </p:txBody>
      </p:sp>
      <p:sp>
        <p:nvSpPr>
          <p:cNvPr id="5" name="Fußzeilenplatzhalter 4"/>
          <p:cNvSpPr>
            <a:spLocks noGrp="1"/>
          </p:cNvSpPr>
          <p:nvPr>
            <p:ph type="ftr" sz="quarter" idx="11"/>
          </p:nvPr>
        </p:nvSpPr>
        <p:spPr/>
        <p:txBody>
          <a:bodyPr/>
          <a:lstStyle/>
          <a:p>
            <a:r>
              <a:rPr lang="en-US" smtClean="0"/>
              <a:t>Portfolio služeb</a:t>
            </a:r>
            <a:endParaRPr lang="en-US"/>
          </a:p>
        </p:txBody>
      </p:sp>
      <p:sp>
        <p:nvSpPr>
          <p:cNvPr id="6" name="Foliennummernplatzhalter 5"/>
          <p:cNvSpPr>
            <a:spLocks noGrp="1"/>
          </p:cNvSpPr>
          <p:nvPr>
            <p:ph type="sldNum" sz="quarter" idx="12"/>
          </p:nvPr>
        </p:nvSpPr>
        <p:spPr/>
        <p:txBody>
          <a:bodyPr/>
          <a:lstStyle/>
          <a:p>
            <a:fld id="{1E3CAA67-0A91-4DCC-BE87-3CAD7B080E5A}" type="slidenum">
              <a:rPr lang="en-US" smtClean="0"/>
              <a:pPr/>
              <a:t>‹#›</a:t>
            </a:fld>
            <a:endParaRPr lang="en-US"/>
          </a:p>
        </p:txBody>
      </p:sp>
      <p:sp>
        <p:nvSpPr>
          <p:cNvPr id="7" name="Titel 6"/>
          <p:cNvSpPr>
            <a:spLocks noGrp="1"/>
          </p:cNvSpPr>
          <p:nvPr>
            <p:ph type="title" hasCustomPrompt="1"/>
          </p:nvPr>
        </p:nvSpPr>
        <p:spPr/>
        <p:txBody>
          <a:bodyPr/>
          <a:lstStyle/>
          <a:p>
            <a:r>
              <a:rPr lang="cs-CZ" dirty="0" smtClean="0"/>
              <a:t>TeleGrotesk Headline Ultra 28 (32) 40 pt</a:t>
            </a:r>
            <a:endParaRPr lang="cs-CZ" dirty="0"/>
          </a:p>
        </p:txBody>
      </p:sp>
    </p:spTree>
    <p:extLst>
      <p:ext uri="{BB962C8B-B14F-4D97-AF65-F5344CB8AC3E}">
        <p14:creationId xmlns:p14="http://schemas.microsoft.com/office/powerpoint/2010/main" val="395263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xt (1 column)">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6551" y="1469326"/>
            <a:ext cx="8490331" cy="4407978"/>
          </a:xfrm>
        </p:spPr>
        <p:txBody>
          <a:bodyPr/>
          <a:lstStyle>
            <a:lvl3pPr>
              <a:buClr>
                <a:schemeClr val="tx1"/>
              </a:buClr>
              <a:defRPr/>
            </a:lvl3pPr>
            <a:lvl4pPr>
              <a:buClr>
                <a:schemeClr val="tx1"/>
              </a:buClr>
              <a:defRPr/>
            </a:lvl4pPr>
            <a:lvl5pPr>
              <a:buClr>
                <a:schemeClr val="tx1"/>
              </a:buClr>
              <a:defRPr/>
            </a:lvl5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4" name="Titel 3"/>
          <p:cNvSpPr>
            <a:spLocks noGrp="1"/>
          </p:cNvSpPr>
          <p:nvPr>
            <p:ph type="title" hasCustomPrompt="1"/>
          </p:nvPr>
        </p:nvSpPr>
        <p:spPr/>
        <p:txBody>
          <a:bodyPr/>
          <a:lstStyle/>
          <a:p>
            <a:r>
              <a:rPr lang="cs-CZ" dirty="0" smtClean="0"/>
              <a:t>TeleGrotesk Headline Ultra 28 (32) 40 pt</a:t>
            </a:r>
            <a:endParaRPr lang="cs-CZ" dirty="0"/>
          </a:p>
        </p:txBody>
      </p:sp>
      <p:sp>
        <p:nvSpPr>
          <p:cNvPr id="2" name="Datumsplatzhalter 1"/>
          <p:cNvSpPr>
            <a:spLocks noGrp="1"/>
          </p:cNvSpPr>
          <p:nvPr>
            <p:ph type="dt" sz="half" idx="10"/>
          </p:nvPr>
        </p:nvSpPr>
        <p:spPr/>
        <p:txBody>
          <a:bodyPr/>
          <a:lstStyle/>
          <a:p>
            <a:fld id="{3527C144-DBFC-4ED1-9D53-CC97618D9080}" type="datetime1">
              <a:rPr lang="cs-CZ" smtClean="0"/>
              <a:pPr/>
              <a:t>11.07.2018</a:t>
            </a:fld>
            <a:endParaRPr lang="en-US"/>
          </a:p>
        </p:txBody>
      </p:sp>
      <p:sp>
        <p:nvSpPr>
          <p:cNvPr id="5" name="Fußzeilenplatzhalter 4"/>
          <p:cNvSpPr>
            <a:spLocks noGrp="1"/>
          </p:cNvSpPr>
          <p:nvPr>
            <p:ph type="ftr" sz="quarter" idx="11"/>
          </p:nvPr>
        </p:nvSpPr>
        <p:spPr/>
        <p:txBody>
          <a:bodyPr/>
          <a:lstStyle/>
          <a:p>
            <a:r>
              <a:rPr lang="en-US" smtClean="0"/>
              <a:t>Portfolio služeb</a:t>
            </a:r>
            <a:endParaRPr lang="en-US"/>
          </a:p>
        </p:txBody>
      </p:sp>
      <p:sp>
        <p:nvSpPr>
          <p:cNvPr id="6" name="Foliennummernplatzhalter 5"/>
          <p:cNvSpPr>
            <a:spLocks noGrp="1"/>
          </p:cNvSpPr>
          <p:nvPr>
            <p:ph type="sldNum" sz="quarter" idx="12"/>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401485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xt (2 columns)">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6551" y="1469326"/>
            <a:ext cx="4179855"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4" name="Inhaltsplatzhalter 3"/>
          <p:cNvSpPr>
            <a:spLocks noGrp="1"/>
          </p:cNvSpPr>
          <p:nvPr>
            <p:ph sz="half" idx="2" hasCustomPrompt="1"/>
          </p:nvPr>
        </p:nvSpPr>
        <p:spPr>
          <a:xfrm>
            <a:off x="4637027" y="1469326"/>
            <a:ext cx="4179855"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5" name="Titel 4"/>
          <p:cNvSpPr>
            <a:spLocks noGrp="1"/>
          </p:cNvSpPr>
          <p:nvPr>
            <p:ph type="title" hasCustomPrompt="1"/>
          </p:nvPr>
        </p:nvSpPr>
        <p:spPr/>
        <p:txBody>
          <a:bodyPr/>
          <a:lstStyle/>
          <a:p>
            <a:r>
              <a:rPr lang="cs-CZ" dirty="0" smtClean="0"/>
              <a:t>TeleGrotesk Headline Ultra 28 (32) 40 pt</a:t>
            </a:r>
            <a:endParaRPr lang="cs-CZ" dirty="0"/>
          </a:p>
        </p:txBody>
      </p:sp>
      <p:sp>
        <p:nvSpPr>
          <p:cNvPr id="2" name="Datumsplatzhalter 1"/>
          <p:cNvSpPr>
            <a:spLocks noGrp="1"/>
          </p:cNvSpPr>
          <p:nvPr>
            <p:ph type="dt" sz="half" idx="10"/>
          </p:nvPr>
        </p:nvSpPr>
        <p:spPr/>
        <p:txBody>
          <a:bodyPr/>
          <a:lstStyle/>
          <a:p>
            <a:fld id="{3527C144-DBFC-4ED1-9D53-CC97618D9080}" type="datetime1">
              <a:rPr lang="cs-CZ" smtClean="0"/>
              <a:pPr/>
              <a:t>11.07.2018</a:t>
            </a:fld>
            <a:endParaRPr lang="en-US"/>
          </a:p>
        </p:txBody>
      </p:sp>
      <p:sp>
        <p:nvSpPr>
          <p:cNvPr id="6" name="Fußzeilenplatzhalter 5"/>
          <p:cNvSpPr>
            <a:spLocks noGrp="1"/>
          </p:cNvSpPr>
          <p:nvPr>
            <p:ph type="ftr" sz="quarter" idx="11"/>
          </p:nvPr>
        </p:nvSpPr>
        <p:spPr/>
        <p:txBody>
          <a:bodyPr/>
          <a:lstStyle/>
          <a:p>
            <a:r>
              <a:rPr lang="en-US" smtClean="0"/>
              <a:t>Portfolio služeb</a:t>
            </a:r>
            <a:endParaRPr lang="en-US"/>
          </a:p>
        </p:txBody>
      </p:sp>
      <p:sp>
        <p:nvSpPr>
          <p:cNvPr id="7" name="Foliennummernplatzhalter 6"/>
          <p:cNvSpPr>
            <a:spLocks noGrp="1"/>
          </p:cNvSpPr>
          <p:nvPr>
            <p:ph type="sldNum" sz="quarter" idx="12"/>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210326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xt (3 columns)">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6551" y="1469326"/>
            <a:ext cx="2728654"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4" name="Inhaltsplatzhalter 3"/>
          <p:cNvSpPr>
            <a:spLocks noGrp="1"/>
          </p:cNvSpPr>
          <p:nvPr>
            <p:ph sz="half" idx="2" hasCustomPrompt="1"/>
          </p:nvPr>
        </p:nvSpPr>
        <p:spPr>
          <a:xfrm>
            <a:off x="6089997" y="1469326"/>
            <a:ext cx="2728654"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6" name="Inhaltsplatzhalter 5"/>
          <p:cNvSpPr>
            <a:spLocks noGrp="1"/>
          </p:cNvSpPr>
          <p:nvPr>
            <p:ph sz="quarter" idx="13" hasCustomPrompt="1"/>
          </p:nvPr>
        </p:nvSpPr>
        <p:spPr>
          <a:xfrm>
            <a:off x="3209158" y="1469326"/>
            <a:ext cx="2728654" cy="4407978"/>
          </a:xfrm>
        </p:spPr>
        <p:txBody>
          <a:body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5" name="Titel 4"/>
          <p:cNvSpPr>
            <a:spLocks noGrp="1"/>
          </p:cNvSpPr>
          <p:nvPr>
            <p:ph type="title" hasCustomPrompt="1"/>
          </p:nvPr>
        </p:nvSpPr>
        <p:spPr/>
        <p:txBody>
          <a:bodyPr/>
          <a:lstStyle/>
          <a:p>
            <a:r>
              <a:rPr lang="cs-CZ" dirty="0" smtClean="0"/>
              <a:t>TeleGrotesk Headline Ultra 28 (32) 40 pt</a:t>
            </a:r>
            <a:endParaRPr lang="cs-CZ" dirty="0"/>
          </a:p>
        </p:txBody>
      </p:sp>
      <p:sp>
        <p:nvSpPr>
          <p:cNvPr id="2" name="Datumsplatzhalter 1"/>
          <p:cNvSpPr>
            <a:spLocks noGrp="1"/>
          </p:cNvSpPr>
          <p:nvPr>
            <p:ph type="dt" sz="half" idx="14"/>
          </p:nvPr>
        </p:nvSpPr>
        <p:spPr/>
        <p:txBody>
          <a:bodyPr/>
          <a:lstStyle/>
          <a:p>
            <a:fld id="{3527C144-DBFC-4ED1-9D53-CC97618D9080}" type="datetime1">
              <a:rPr lang="cs-CZ" smtClean="0"/>
              <a:pPr/>
              <a:t>11.07.2018</a:t>
            </a:fld>
            <a:endParaRPr lang="en-US"/>
          </a:p>
        </p:txBody>
      </p:sp>
      <p:sp>
        <p:nvSpPr>
          <p:cNvPr id="7" name="Fußzeilenplatzhalter 6"/>
          <p:cNvSpPr>
            <a:spLocks noGrp="1"/>
          </p:cNvSpPr>
          <p:nvPr>
            <p:ph type="ftr" sz="quarter" idx="15"/>
          </p:nvPr>
        </p:nvSpPr>
        <p:spPr/>
        <p:txBody>
          <a:bodyPr/>
          <a:lstStyle/>
          <a:p>
            <a:r>
              <a:rPr lang="en-US" smtClean="0"/>
              <a:t>Portfolio služeb</a:t>
            </a:r>
            <a:endParaRPr lang="en-US"/>
          </a:p>
        </p:txBody>
      </p:sp>
      <p:sp>
        <p:nvSpPr>
          <p:cNvPr id="8" name="Foliennummernplatzhalter 7"/>
          <p:cNvSpPr>
            <a:spLocks noGrp="1"/>
          </p:cNvSpPr>
          <p:nvPr>
            <p:ph type="sldNum" sz="quarter" idx="16"/>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193229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Slide horizontal">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Objekt 6"/>
          <p:cNvPicPr>
            <a:picLocks noChangeAspect="1"/>
          </p:cNvPicPr>
          <p:nvPr/>
        </p:nvPicPr>
        <p:blipFill>
          <a:blip r:embed="rId3"/>
          <a:srcRect/>
          <a:stretch>
            <a:fillRect/>
          </a:stretch>
        </p:blipFill>
        <p:spPr bwMode="auto">
          <a:xfrm>
            <a:off x="1441" y="1441"/>
            <a:ext cx="1440" cy="1439"/>
          </a:xfrm>
          <a:prstGeom prst="rect">
            <a:avLst/>
          </a:prstGeom>
          <a:noFill/>
        </p:spPr>
      </p:pic>
      <p:sp>
        <p:nvSpPr>
          <p:cNvPr id="6" name="Rechteck 5"/>
          <p:cNvSpPr/>
          <p:nvPr/>
        </p:nvSpPr>
        <p:spPr bwMode="white">
          <a:xfrm>
            <a:off x="0" y="3429721"/>
            <a:ext cx="9144000" cy="3428280"/>
          </a:xfrm>
          <a:prstGeom prst="rect">
            <a:avLst/>
          </a:prstGeom>
          <a:solidFill>
            <a:schemeClr val="tx2"/>
          </a:solidFill>
          <a:ln w="19050" algn="ctr">
            <a:noFill/>
            <a:miter lim="800000"/>
            <a:headEnd/>
            <a:tailEnd/>
          </a:ln>
          <a:effectLst/>
        </p:spPr>
        <p:txBody>
          <a:bodyPr lIns="0" tIns="65303" rIns="0" bIns="65303" rtlCol="0" anchor="ctr"/>
          <a:lstStyle/>
          <a:p>
            <a:pPr indent="2880" algn="ctr" defTabSz="414765" fontAlgn="base">
              <a:lnSpc>
                <a:spcPct val="104000"/>
              </a:lnSpc>
              <a:spcBef>
                <a:spcPct val="25000"/>
              </a:spcBef>
              <a:spcAft>
                <a:spcPct val="0"/>
              </a:spcAft>
              <a:buClr>
                <a:srgbClr val="E20074"/>
              </a:buClr>
              <a:buSzPct val="75000"/>
            </a:pPr>
            <a:endParaRPr lang="cs-CZ" sz="1633" dirty="0" smtClean="0">
              <a:cs typeface="Arial" charset="0"/>
            </a:endParaRPr>
          </a:p>
        </p:txBody>
      </p:sp>
      <p:sp>
        <p:nvSpPr>
          <p:cNvPr id="2" name="Titel 1"/>
          <p:cNvSpPr>
            <a:spLocks noGrp="1"/>
          </p:cNvSpPr>
          <p:nvPr>
            <p:ph type="title" hasCustomPrompt="1"/>
          </p:nvPr>
        </p:nvSpPr>
        <p:spPr bwMode="black">
          <a:xfrm>
            <a:off x="326552" y="3428428"/>
            <a:ext cx="8490330" cy="1565999"/>
          </a:xfrm>
        </p:spPr>
        <p:txBody>
          <a:bodyPr tIns="144000"/>
          <a:lstStyle>
            <a:lvl1pPr>
              <a:defRPr sz="5442">
                <a:solidFill>
                  <a:schemeClr val="bg1"/>
                </a:solidFill>
              </a:defRPr>
            </a:lvl1pPr>
          </a:lstStyle>
          <a:p>
            <a:r>
              <a:rPr lang="cs-CZ" dirty="0" smtClean="0"/>
              <a:t>Headline Ultra </a:t>
            </a:r>
            <a:br>
              <a:rPr lang="cs-CZ" dirty="0" smtClean="0"/>
            </a:br>
            <a:r>
              <a:rPr lang="cs-CZ" dirty="0" smtClean="0"/>
              <a:t>(60) 75 90 PT</a:t>
            </a:r>
            <a:endParaRPr lang="cs-CZ" dirty="0"/>
          </a:p>
        </p:txBody>
      </p:sp>
      <p:grpSp>
        <p:nvGrpSpPr>
          <p:cNvPr id="34" name="Gruppieren 33"/>
          <p:cNvGrpSpPr/>
          <p:nvPr/>
        </p:nvGrpSpPr>
        <p:grpSpPr bwMode="black">
          <a:xfrm>
            <a:off x="326881" y="5877462"/>
            <a:ext cx="1328616" cy="653034"/>
            <a:chOff x="323850" y="6589413"/>
            <a:chExt cx="1318236" cy="648000"/>
          </a:xfrm>
        </p:grpSpPr>
        <p:sp>
          <p:nvSpPr>
            <p:cNvPr id="57" name="Freeform 5"/>
            <p:cNvSpPr>
              <a:spLocks/>
            </p:cNvSpPr>
            <p:nvPr userDrawn="1"/>
          </p:nvSpPr>
          <p:spPr bwMode="black">
            <a:xfrm>
              <a:off x="323850" y="6888001"/>
              <a:ext cx="133412" cy="130236"/>
            </a:xfrm>
            <a:custGeom>
              <a:avLst/>
              <a:gdLst>
                <a:gd name="T0" fmla="*/ 0 w 42"/>
                <a:gd name="T1" fmla="*/ 41 h 41"/>
                <a:gd name="T2" fmla="*/ 0 w 42"/>
                <a:gd name="T3" fmla="*/ 0 h 41"/>
                <a:gd name="T4" fmla="*/ 20 w 42"/>
                <a:gd name="T5" fmla="*/ 0 h 41"/>
                <a:gd name="T6" fmla="*/ 42 w 42"/>
                <a:gd name="T7" fmla="*/ 0 h 41"/>
                <a:gd name="T8" fmla="*/ 42 w 42"/>
                <a:gd name="T9" fmla="*/ 41 h 41"/>
                <a:gd name="T10" fmla="*/ 0 w 42"/>
                <a:gd name="T11" fmla="*/ 41 h 41"/>
              </a:gdLst>
              <a:ahLst/>
              <a:cxnLst>
                <a:cxn ang="0">
                  <a:pos x="T0" y="T1"/>
                </a:cxn>
                <a:cxn ang="0">
                  <a:pos x="T2" y="T3"/>
                </a:cxn>
                <a:cxn ang="0">
                  <a:pos x="T4" y="T5"/>
                </a:cxn>
                <a:cxn ang="0">
                  <a:pos x="T6" y="T7"/>
                </a:cxn>
                <a:cxn ang="0">
                  <a:pos x="T8" y="T9"/>
                </a:cxn>
                <a:cxn ang="0">
                  <a:pos x="T10" y="T11"/>
                </a:cxn>
              </a:cxnLst>
              <a:rect l="0" t="0" r="r" b="b"/>
              <a:pathLst>
                <a:path w="42" h="41">
                  <a:moveTo>
                    <a:pt x="0" y="41"/>
                  </a:moveTo>
                  <a:lnTo>
                    <a:pt x="0" y="0"/>
                  </a:lnTo>
                  <a:lnTo>
                    <a:pt x="20" y="0"/>
                  </a:lnTo>
                  <a:lnTo>
                    <a:pt x="42" y="0"/>
                  </a:lnTo>
                  <a:lnTo>
                    <a:pt x="42"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8" name="Freeform 6"/>
            <p:cNvSpPr>
              <a:spLocks/>
            </p:cNvSpPr>
            <p:nvPr userDrawn="1"/>
          </p:nvSpPr>
          <p:spPr bwMode="black">
            <a:xfrm>
              <a:off x="724085" y="6888001"/>
              <a:ext cx="130236" cy="130236"/>
            </a:xfrm>
            <a:custGeom>
              <a:avLst/>
              <a:gdLst>
                <a:gd name="T0" fmla="*/ 0 w 41"/>
                <a:gd name="T1" fmla="*/ 41 h 41"/>
                <a:gd name="T2" fmla="*/ 0 w 41"/>
                <a:gd name="T3" fmla="*/ 0 h 41"/>
                <a:gd name="T4" fmla="*/ 20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0"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9" name="Freeform 7"/>
            <p:cNvSpPr>
              <a:spLocks/>
            </p:cNvSpPr>
            <p:nvPr userDrawn="1"/>
          </p:nvSpPr>
          <p:spPr bwMode="black">
            <a:xfrm>
              <a:off x="1117968" y="6888001"/>
              <a:ext cx="130236" cy="130236"/>
            </a:xfrm>
            <a:custGeom>
              <a:avLst/>
              <a:gdLst>
                <a:gd name="T0" fmla="*/ 0 w 41"/>
                <a:gd name="T1" fmla="*/ 41 h 41"/>
                <a:gd name="T2" fmla="*/ 0 w 41"/>
                <a:gd name="T3" fmla="*/ 0 h 41"/>
                <a:gd name="T4" fmla="*/ 19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19"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82" name="Freeform 8"/>
            <p:cNvSpPr>
              <a:spLocks/>
            </p:cNvSpPr>
            <p:nvPr userDrawn="1"/>
          </p:nvSpPr>
          <p:spPr bwMode="black">
            <a:xfrm>
              <a:off x="1511850" y="6888001"/>
              <a:ext cx="130236" cy="130236"/>
            </a:xfrm>
            <a:custGeom>
              <a:avLst/>
              <a:gdLst>
                <a:gd name="T0" fmla="*/ 0 w 41"/>
                <a:gd name="T1" fmla="*/ 41 h 41"/>
                <a:gd name="T2" fmla="*/ 0 w 41"/>
                <a:gd name="T3" fmla="*/ 0 h 41"/>
                <a:gd name="T4" fmla="*/ 22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2"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83" name="Freeform 9"/>
            <p:cNvSpPr>
              <a:spLocks/>
            </p:cNvSpPr>
            <p:nvPr userDrawn="1"/>
          </p:nvSpPr>
          <p:spPr bwMode="black">
            <a:xfrm>
              <a:off x="323850" y="6589413"/>
              <a:ext cx="530472" cy="648000"/>
            </a:xfrm>
            <a:custGeom>
              <a:avLst/>
              <a:gdLst>
                <a:gd name="T0" fmla="*/ 402 w 407"/>
                <a:gd name="T1" fmla="*/ 0 h 496"/>
                <a:gd name="T2" fmla="*/ 5 w 407"/>
                <a:gd name="T3" fmla="*/ 0 h 496"/>
                <a:gd name="T4" fmla="*/ 0 w 407"/>
                <a:gd name="T5" fmla="*/ 175 h 496"/>
                <a:gd name="T6" fmla="*/ 27 w 407"/>
                <a:gd name="T7" fmla="*/ 179 h 496"/>
                <a:gd name="T8" fmla="*/ 67 w 407"/>
                <a:gd name="T9" fmla="*/ 64 h 496"/>
                <a:gd name="T10" fmla="*/ 164 w 407"/>
                <a:gd name="T11" fmla="*/ 23 h 496"/>
                <a:gd name="T12" fmla="*/ 164 w 407"/>
                <a:gd name="T13" fmla="*/ 390 h 496"/>
                <a:gd name="T14" fmla="*/ 150 w 407"/>
                <a:gd name="T15" fmla="*/ 452 h 496"/>
                <a:gd name="T16" fmla="*/ 110 w 407"/>
                <a:gd name="T17" fmla="*/ 467 h 496"/>
                <a:gd name="T18" fmla="*/ 81 w 407"/>
                <a:gd name="T19" fmla="*/ 468 h 496"/>
                <a:gd name="T20" fmla="*/ 81 w 407"/>
                <a:gd name="T21" fmla="*/ 496 h 496"/>
                <a:gd name="T22" fmla="*/ 326 w 407"/>
                <a:gd name="T23" fmla="*/ 496 h 496"/>
                <a:gd name="T24" fmla="*/ 326 w 407"/>
                <a:gd name="T25" fmla="*/ 468 h 496"/>
                <a:gd name="T26" fmla="*/ 297 w 407"/>
                <a:gd name="T27" fmla="*/ 467 h 496"/>
                <a:gd name="T28" fmla="*/ 257 w 407"/>
                <a:gd name="T29" fmla="*/ 452 h 496"/>
                <a:gd name="T30" fmla="*/ 243 w 407"/>
                <a:gd name="T31" fmla="*/ 390 h 496"/>
                <a:gd name="T32" fmla="*/ 243 w 407"/>
                <a:gd name="T33" fmla="*/ 23 h 496"/>
                <a:gd name="T34" fmla="*/ 340 w 407"/>
                <a:gd name="T35" fmla="*/ 64 h 496"/>
                <a:gd name="T36" fmla="*/ 381 w 407"/>
                <a:gd name="T37" fmla="*/ 179 h 496"/>
                <a:gd name="T38" fmla="*/ 407 w 407"/>
                <a:gd name="T39" fmla="*/ 175 h 496"/>
                <a:gd name="T40" fmla="*/ 402 w 407"/>
                <a:gd name="T41"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7" h="496">
                  <a:moveTo>
                    <a:pt x="402" y="0"/>
                  </a:moveTo>
                  <a:cubicBezTo>
                    <a:pt x="5" y="0"/>
                    <a:pt x="5" y="0"/>
                    <a:pt x="5" y="0"/>
                  </a:cubicBezTo>
                  <a:cubicBezTo>
                    <a:pt x="0" y="175"/>
                    <a:pt x="0" y="175"/>
                    <a:pt x="0" y="175"/>
                  </a:cubicBezTo>
                  <a:cubicBezTo>
                    <a:pt x="27" y="179"/>
                    <a:pt x="27" y="179"/>
                    <a:pt x="27" y="179"/>
                  </a:cubicBezTo>
                  <a:cubicBezTo>
                    <a:pt x="31" y="128"/>
                    <a:pt x="45" y="89"/>
                    <a:pt x="67" y="64"/>
                  </a:cubicBezTo>
                  <a:cubicBezTo>
                    <a:pt x="90" y="38"/>
                    <a:pt x="123" y="25"/>
                    <a:pt x="164" y="23"/>
                  </a:cubicBezTo>
                  <a:cubicBezTo>
                    <a:pt x="164" y="390"/>
                    <a:pt x="164" y="390"/>
                    <a:pt x="164" y="390"/>
                  </a:cubicBezTo>
                  <a:cubicBezTo>
                    <a:pt x="164" y="422"/>
                    <a:pt x="159" y="442"/>
                    <a:pt x="150" y="452"/>
                  </a:cubicBezTo>
                  <a:cubicBezTo>
                    <a:pt x="142" y="460"/>
                    <a:pt x="129" y="465"/>
                    <a:pt x="110" y="467"/>
                  </a:cubicBezTo>
                  <a:cubicBezTo>
                    <a:pt x="104" y="467"/>
                    <a:pt x="95" y="468"/>
                    <a:pt x="81" y="468"/>
                  </a:cubicBezTo>
                  <a:cubicBezTo>
                    <a:pt x="81" y="496"/>
                    <a:pt x="81" y="496"/>
                    <a:pt x="81" y="496"/>
                  </a:cubicBezTo>
                  <a:cubicBezTo>
                    <a:pt x="326" y="496"/>
                    <a:pt x="326" y="496"/>
                    <a:pt x="326" y="496"/>
                  </a:cubicBezTo>
                  <a:cubicBezTo>
                    <a:pt x="326" y="468"/>
                    <a:pt x="326" y="468"/>
                    <a:pt x="326" y="468"/>
                  </a:cubicBezTo>
                  <a:cubicBezTo>
                    <a:pt x="313" y="468"/>
                    <a:pt x="303" y="467"/>
                    <a:pt x="297" y="467"/>
                  </a:cubicBezTo>
                  <a:cubicBezTo>
                    <a:pt x="278" y="465"/>
                    <a:pt x="265" y="460"/>
                    <a:pt x="257" y="452"/>
                  </a:cubicBezTo>
                  <a:cubicBezTo>
                    <a:pt x="248" y="442"/>
                    <a:pt x="243" y="422"/>
                    <a:pt x="243" y="390"/>
                  </a:cubicBezTo>
                  <a:cubicBezTo>
                    <a:pt x="243" y="23"/>
                    <a:pt x="243" y="23"/>
                    <a:pt x="243" y="23"/>
                  </a:cubicBezTo>
                  <a:cubicBezTo>
                    <a:pt x="285" y="25"/>
                    <a:pt x="317" y="38"/>
                    <a:pt x="340" y="64"/>
                  </a:cubicBezTo>
                  <a:cubicBezTo>
                    <a:pt x="362" y="89"/>
                    <a:pt x="376" y="128"/>
                    <a:pt x="381" y="179"/>
                  </a:cubicBezTo>
                  <a:cubicBezTo>
                    <a:pt x="407" y="175"/>
                    <a:pt x="407" y="175"/>
                    <a:pt x="407" y="175"/>
                  </a:cubicBezTo>
                  <a:lnTo>
                    <a:pt x="40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grpSp>
        <p:nvGrpSpPr>
          <p:cNvPr id="96" name="Group 48"/>
          <p:cNvGrpSpPr>
            <a:grpSpLocks noChangeAspect="1"/>
          </p:cNvGrpSpPr>
          <p:nvPr/>
        </p:nvGrpSpPr>
        <p:grpSpPr bwMode="black">
          <a:xfrm>
            <a:off x="6240077" y="6116490"/>
            <a:ext cx="2581920" cy="214538"/>
            <a:chOff x="1698" y="4248"/>
            <a:chExt cx="1793" cy="149"/>
          </a:xfrm>
          <a:solidFill>
            <a:schemeClr val="bg1"/>
          </a:solidFill>
        </p:grpSpPr>
        <p:sp>
          <p:nvSpPr>
            <p:cNvPr id="97" name="Freeform 54"/>
            <p:cNvSpPr>
              <a:spLocks noEditPoints="1"/>
            </p:cNvSpPr>
            <p:nvPr userDrawn="1"/>
          </p:nvSpPr>
          <p:spPr bwMode="black">
            <a:xfrm>
              <a:off x="1698" y="4279"/>
              <a:ext cx="79" cy="115"/>
            </a:xfrm>
            <a:custGeom>
              <a:avLst/>
              <a:gdLst>
                <a:gd name="T0" fmla="*/ 0 w 86"/>
                <a:gd name="T1" fmla="*/ 126 h 126"/>
                <a:gd name="T2" fmla="*/ 0 w 86"/>
                <a:gd name="T3" fmla="*/ 0 h 126"/>
                <a:gd name="T4" fmla="*/ 40 w 86"/>
                <a:gd name="T5" fmla="*/ 0 h 126"/>
                <a:gd name="T6" fmla="*/ 63 w 86"/>
                <a:gd name="T7" fmla="*/ 3 h 126"/>
                <a:gd name="T8" fmla="*/ 81 w 86"/>
                <a:gd name="T9" fmla="*/ 17 h 126"/>
                <a:gd name="T10" fmla="*/ 86 w 86"/>
                <a:gd name="T11" fmla="*/ 39 h 126"/>
                <a:gd name="T12" fmla="*/ 71 w 86"/>
                <a:gd name="T13" fmla="*/ 73 h 126"/>
                <a:gd name="T14" fmla="*/ 41 w 86"/>
                <a:gd name="T15" fmla="*/ 81 h 126"/>
                <a:gd name="T16" fmla="*/ 27 w 86"/>
                <a:gd name="T17" fmla="*/ 81 h 126"/>
                <a:gd name="T18" fmla="*/ 27 w 86"/>
                <a:gd name="T19" fmla="*/ 126 h 126"/>
                <a:gd name="T20" fmla="*/ 0 w 86"/>
                <a:gd name="T21" fmla="*/ 126 h 126"/>
                <a:gd name="T22" fmla="*/ 27 w 86"/>
                <a:gd name="T23" fmla="*/ 59 h 126"/>
                <a:gd name="T24" fmla="*/ 40 w 86"/>
                <a:gd name="T25" fmla="*/ 59 h 126"/>
                <a:gd name="T26" fmla="*/ 55 w 86"/>
                <a:gd name="T27" fmla="*/ 54 h 126"/>
                <a:gd name="T28" fmla="*/ 59 w 86"/>
                <a:gd name="T29" fmla="*/ 41 h 126"/>
                <a:gd name="T30" fmla="*/ 54 w 86"/>
                <a:gd name="T31" fmla="*/ 27 h 126"/>
                <a:gd name="T32" fmla="*/ 39 w 86"/>
                <a:gd name="T33" fmla="*/ 23 h 126"/>
                <a:gd name="T34" fmla="*/ 27 w 86"/>
                <a:gd name="T35" fmla="*/ 23 h 126"/>
                <a:gd name="T36" fmla="*/ 27 w 86"/>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6" y="31"/>
                    <a:pt x="86" y="39"/>
                  </a:cubicBezTo>
                  <a:cubicBezTo>
                    <a:pt x="86"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0" y="59"/>
                    <a:pt x="40" y="59"/>
                    <a:pt x="40"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98" name="Freeform 55"/>
            <p:cNvSpPr>
              <a:spLocks noEditPoints="1"/>
            </p:cNvSpPr>
            <p:nvPr userDrawn="1"/>
          </p:nvSpPr>
          <p:spPr bwMode="black">
            <a:xfrm>
              <a:off x="1791" y="4279"/>
              <a:ext cx="86" cy="115"/>
            </a:xfrm>
            <a:custGeom>
              <a:avLst/>
              <a:gdLst>
                <a:gd name="T0" fmla="*/ 0 w 94"/>
                <a:gd name="T1" fmla="*/ 126 h 126"/>
                <a:gd name="T2" fmla="*/ 0 w 94"/>
                <a:gd name="T3" fmla="*/ 0 h 126"/>
                <a:gd name="T4" fmla="*/ 49 w 94"/>
                <a:gd name="T5" fmla="*/ 0 h 126"/>
                <a:gd name="T6" fmla="*/ 78 w 94"/>
                <a:gd name="T7" fmla="*/ 8 h 126"/>
                <a:gd name="T8" fmla="*/ 90 w 94"/>
                <a:gd name="T9" fmla="*/ 35 h 126"/>
                <a:gd name="T10" fmla="*/ 82 w 94"/>
                <a:gd name="T11" fmla="*/ 59 h 126"/>
                <a:gd name="T12" fmla="*/ 72 w 94"/>
                <a:gd name="T13" fmla="*/ 66 h 126"/>
                <a:gd name="T14" fmla="*/ 84 w 94"/>
                <a:gd name="T15" fmla="*/ 76 h 126"/>
                <a:gd name="T16" fmla="*/ 88 w 94"/>
                <a:gd name="T17" fmla="*/ 89 h 126"/>
                <a:gd name="T18" fmla="*/ 90 w 94"/>
                <a:gd name="T19" fmla="*/ 108 h 126"/>
                <a:gd name="T20" fmla="*/ 92 w 94"/>
                <a:gd name="T21" fmla="*/ 121 h 126"/>
                <a:gd name="T22" fmla="*/ 94 w 94"/>
                <a:gd name="T23" fmla="*/ 126 h 126"/>
                <a:gd name="T24" fmla="*/ 66 w 94"/>
                <a:gd name="T25" fmla="*/ 126 h 126"/>
                <a:gd name="T26" fmla="*/ 64 w 94"/>
                <a:gd name="T27" fmla="*/ 119 h 126"/>
                <a:gd name="T28" fmla="*/ 63 w 94"/>
                <a:gd name="T29" fmla="*/ 103 h 126"/>
                <a:gd name="T30" fmla="*/ 60 w 94"/>
                <a:gd name="T31" fmla="*/ 85 h 126"/>
                <a:gd name="T32" fmla="*/ 51 w 94"/>
                <a:gd name="T33" fmla="*/ 77 h 126"/>
                <a:gd name="T34" fmla="*/ 43 w 94"/>
                <a:gd name="T35" fmla="*/ 77 h 126"/>
                <a:gd name="T36" fmla="*/ 27 w 94"/>
                <a:gd name="T37" fmla="*/ 77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1 h 126"/>
                <a:gd name="T54" fmla="*/ 27 w 94"/>
                <a:gd name="T55" fmla="*/ 21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8"/>
                  </a:cubicBezTo>
                  <a:cubicBezTo>
                    <a:pt x="86" y="15"/>
                    <a:pt x="90" y="24"/>
                    <a:pt x="90" y="35"/>
                  </a:cubicBezTo>
                  <a:cubicBezTo>
                    <a:pt x="90" y="45"/>
                    <a:pt x="87" y="53"/>
                    <a:pt x="82" y="59"/>
                  </a:cubicBezTo>
                  <a:cubicBezTo>
                    <a:pt x="79" y="62"/>
                    <a:pt x="76" y="64"/>
                    <a:pt x="72" y="66"/>
                  </a:cubicBezTo>
                  <a:cubicBezTo>
                    <a:pt x="77" y="68"/>
                    <a:pt x="81" y="71"/>
                    <a:pt x="84" y="76"/>
                  </a:cubicBezTo>
                  <a:cubicBezTo>
                    <a:pt x="86" y="79"/>
                    <a:pt x="87" y="83"/>
                    <a:pt x="88" y="89"/>
                  </a:cubicBezTo>
                  <a:cubicBezTo>
                    <a:pt x="88" y="91"/>
                    <a:pt x="89" y="98"/>
                    <a:pt x="90" y="108"/>
                  </a:cubicBezTo>
                  <a:cubicBezTo>
                    <a:pt x="90" y="115"/>
                    <a:pt x="91" y="119"/>
                    <a:pt x="92" y="121"/>
                  </a:cubicBezTo>
                  <a:cubicBezTo>
                    <a:pt x="92" y="123"/>
                    <a:pt x="93" y="124"/>
                    <a:pt x="94" y="126"/>
                  </a:cubicBezTo>
                  <a:cubicBezTo>
                    <a:pt x="66" y="126"/>
                    <a:pt x="66" y="126"/>
                    <a:pt x="66" y="126"/>
                  </a:cubicBezTo>
                  <a:cubicBezTo>
                    <a:pt x="65" y="124"/>
                    <a:pt x="65" y="122"/>
                    <a:pt x="64" y="119"/>
                  </a:cubicBezTo>
                  <a:cubicBezTo>
                    <a:pt x="64" y="117"/>
                    <a:pt x="64" y="112"/>
                    <a:pt x="63" y="103"/>
                  </a:cubicBezTo>
                  <a:cubicBezTo>
                    <a:pt x="62" y="94"/>
                    <a:pt x="61" y="88"/>
                    <a:pt x="60" y="85"/>
                  </a:cubicBezTo>
                  <a:cubicBezTo>
                    <a:pt x="58" y="81"/>
                    <a:pt x="55" y="78"/>
                    <a:pt x="51" y="77"/>
                  </a:cubicBezTo>
                  <a:cubicBezTo>
                    <a:pt x="49" y="77"/>
                    <a:pt x="46" y="77"/>
                    <a:pt x="43" y="77"/>
                  </a:cubicBezTo>
                  <a:cubicBezTo>
                    <a:pt x="27" y="77"/>
                    <a:pt x="27" y="77"/>
                    <a:pt x="27" y="77"/>
                  </a:cubicBezTo>
                  <a:cubicBezTo>
                    <a:pt x="27" y="126"/>
                    <a:pt x="27" y="126"/>
                    <a:pt x="27" y="126"/>
                  </a:cubicBezTo>
                  <a:lnTo>
                    <a:pt x="0" y="126"/>
                  </a:lnTo>
                  <a:close/>
                  <a:moveTo>
                    <a:pt x="27" y="56"/>
                  </a:moveTo>
                  <a:cubicBezTo>
                    <a:pt x="42" y="56"/>
                    <a:pt x="42" y="56"/>
                    <a:pt x="42" y="56"/>
                  </a:cubicBezTo>
                  <a:cubicBezTo>
                    <a:pt x="50" y="56"/>
                    <a:pt x="56" y="54"/>
                    <a:pt x="59" y="51"/>
                  </a:cubicBezTo>
                  <a:cubicBezTo>
                    <a:pt x="62" y="48"/>
                    <a:pt x="63" y="44"/>
                    <a:pt x="63" y="38"/>
                  </a:cubicBezTo>
                  <a:cubicBezTo>
                    <a:pt x="63" y="32"/>
                    <a:pt x="61" y="27"/>
                    <a:pt x="56" y="24"/>
                  </a:cubicBezTo>
                  <a:cubicBezTo>
                    <a:pt x="54" y="22"/>
                    <a:pt x="49" y="21"/>
                    <a:pt x="43" y="21"/>
                  </a:cubicBezTo>
                  <a:cubicBezTo>
                    <a:pt x="27" y="21"/>
                    <a:pt x="27" y="21"/>
                    <a:pt x="27" y="21"/>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99" name="Freeform 56"/>
            <p:cNvSpPr>
              <a:spLocks noEditPoints="1"/>
            </p:cNvSpPr>
            <p:nvPr userDrawn="1"/>
          </p:nvSpPr>
          <p:spPr bwMode="black">
            <a:xfrm>
              <a:off x="1890" y="4276"/>
              <a:ext cx="98" cy="121"/>
            </a:xfrm>
            <a:custGeom>
              <a:avLst/>
              <a:gdLst>
                <a:gd name="T0" fmla="*/ 55 w 107"/>
                <a:gd name="T1" fmla="*/ 0 h 132"/>
                <a:gd name="T2" fmla="*/ 91 w 107"/>
                <a:gd name="T3" fmla="*/ 16 h 132"/>
                <a:gd name="T4" fmla="*/ 107 w 107"/>
                <a:gd name="T5" fmla="*/ 66 h 132"/>
                <a:gd name="T6" fmla="*/ 95 w 107"/>
                <a:gd name="T7" fmla="*/ 111 h 132"/>
                <a:gd name="T8" fmla="*/ 76 w 107"/>
                <a:gd name="T9" fmla="*/ 127 h 132"/>
                <a:gd name="T10" fmla="*/ 54 w 107"/>
                <a:gd name="T11" fmla="*/ 132 h 132"/>
                <a:gd name="T12" fmla="*/ 12 w 107"/>
                <a:gd name="T13" fmla="*/ 110 h 132"/>
                <a:gd name="T14" fmla="*/ 0 w 107"/>
                <a:gd name="T15" fmla="*/ 66 h 132"/>
                <a:gd name="T16" fmla="*/ 16 w 107"/>
                <a:gd name="T17" fmla="*/ 17 h 132"/>
                <a:gd name="T18" fmla="*/ 55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7 h 132"/>
                <a:gd name="T30" fmla="*/ 54 w 107"/>
                <a:gd name="T31" fmla="*/ 109 h 132"/>
                <a:gd name="T32" fmla="*/ 68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5" y="0"/>
                  </a:moveTo>
                  <a:cubicBezTo>
                    <a:pt x="69" y="0"/>
                    <a:pt x="81" y="6"/>
                    <a:pt x="91" y="16"/>
                  </a:cubicBezTo>
                  <a:cubicBezTo>
                    <a:pt x="102" y="29"/>
                    <a:pt x="107" y="45"/>
                    <a:pt x="107" y="66"/>
                  </a:cubicBezTo>
                  <a:cubicBezTo>
                    <a:pt x="107" y="84"/>
                    <a:pt x="103" y="99"/>
                    <a:pt x="95" y="111"/>
                  </a:cubicBezTo>
                  <a:cubicBezTo>
                    <a:pt x="90" y="118"/>
                    <a:pt x="84" y="123"/>
                    <a:pt x="76" y="127"/>
                  </a:cubicBezTo>
                  <a:cubicBezTo>
                    <a:pt x="70" y="130"/>
                    <a:pt x="62" y="132"/>
                    <a:pt x="54" y="132"/>
                  </a:cubicBezTo>
                  <a:cubicBezTo>
                    <a:pt x="36" y="132"/>
                    <a:pt x="22" y="125"/>
                    <a:pt x="12" y="110"/>
                  </a:cubicBezTo>
                  <a:cubicBezTo>
                    <a:pt x="4" y="99"/>
                    <a:pt x="0" y="84"/>
                    <a:pt x="0" y="66"/>
                  </a:cubicBezTo>
                  <a:cubicBezTo>
                    <a:pt x="0" y="45"/>
                    <a:pt x="5" y="29"/>
                    <a:pt x="16" y="17"/>
                  </a:cubicBezTo>
                  <a:cubicBezTo>
                    <a:pt x="26" y="6"/>
                    <a:pt x="39" y="0"/>
                    <a:pt x="55" y="0"/>
                  </a:cubicBezTo>
                  <a:close/>
                  <a:moveTo>
                    <a:pt x="53" y="23"/>
                  </a:moveTo>
                  <a:cubicBezTo>
                    <a:pt x="45" y="23"/>
                    <a:pt x="39" y="27"/>
                    <a:pt x="34" y="35"/>
                  </a:cubicBezTo>
                  <a:cubicBezTo>
                    <a:pt x="29" y="43"/>
                    <a:pt x="27" y="54"/>
                    <a:pt x="27" y="66"/>
                  </a:cubicBezTo>
                  <a:cubicBezTo>
                    <a:pt x="27" y="78"/>
                    <a:pt x="29" y="89"/>
                    <a:pt x="34" y="97"/>
                  </a:cubicBezTo>
                  <a:cubicBezTo>
                    <a:pt x="36" y="101"/>
                    <a:pt x="40" y="104"/>
                    <a:pt x="44" y="107"/>
                  </a:cubicBezTo>
                  <a:cubicBezTo>
                    <a:pt x="47" y="108"/>
                    <a:pt x="51" y="109"/>
                    <a:pt x="54" y="109"/>
                  </a:cubicBezTo>
                  <a:cubicBezTo>
                    <a:pt x="59" y="109"/>
                    <a:pt x="64" y="107"/>
                    <a:pt x="68" y="104"/>
                  </a:cubicBezTo>
                  <a:cubicBezTo>
                    <a:pt x="72" y="100"/>
                    <a:pt x="75" y="94"/>
                    <a:pt x="77" y="87"/>
                  </a:cubicBezTo>
                  <a:cubicBezTo>
                    <a:pt x="79" y="80"/>
                    <a:pt x="80" y="73"/>
                    <a:pt x="80" y="66"/>
                  </a:cubicBezTo>
                  <a:cubicBezTo>
                    <a:pt x="80" y="54"/>
                    <a:pt x="78" y="43"/>
                    <a:pt x="73" y="35"/>
                  </a:cubicBezTo>
                  <a:cubicBezTo>
                    <a:pt x="69" y="27"/>
                    <a:pt x="62"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0" name="Freeform 57"/>
            <p:cNvSpPr>
              <a:spLocks/>
            </p:cNvSpPr>
            <p:nvPr userDrawn="1"/>
          </p:nvSpPr>
          <p:spPr bwMode="black">
            <a:xfrm>
              <a:off x="2043" y="4276"/>
              <a:ext cx="81" cy="121"/>
            </a:xfrm>
            <a:custGeom>
              <a:avLst/>
              <a:gdLst>
                <a:gd name="T0" fmla="*/ 0 w 88"/>
                <a:gd name="T1" fmla="*/ 92 h 132"/>
                <a:gd name="T2" fmla="*/ 27 w 88"/>
                <a:gd name="T3" fmla="*/ 92 h 132"/>
                <a:gd name="T4" fmla="*/ 30 w 88"/>
                <a:gd name="T5" fmla="*/ 103 h 132"/>
                <a:gd name="T6" fmla="*/ 44 w 88"/>
                <a:gd name="T7" fmla="*/ 111 h 132"/>
                <a:gd name="T8" fmla="*/ 57 w 88"/>
                <a:gd name="T9" fmla="*/ 106 h 132"/>
                <a:gd name="T10" fmla="*/ 60 w 88"/>
                <a:gd name="T11" fmla="*/ 95 h 132"/>
                <a:gd name="T12" fmla="*/ 54 w 88"/>
                <a:gd name="T13" fmla="*/ 82 h 132"/>
                <a:gd name="T14" fmla="*/ 47 w 88"/>
                <a:gd name="T15" fmla="*/ 78 h 132"/>
                <a:gd name="T16" fmla="*/ 37 w 88"/>
                <a:gd name="T17" fmla="*/ 75 h 132"/>
                <a:gd name="T18" fmla="*/ 15 w 88"/>
                <a:gd name="T19" fmla="*/ 64 h 132"/>
                <a:gd name="T20" fmla="*/ 1 w 88"/>
                <a:gd name="T21" fmla="*/ 35 h 132"/>
                <a:gd name="T22" fmla="*/ 11 w 88"/>
                <a:gd name="T23" fmla="*/ 11 h 132"/>
                <a:gd name="T24" fmla="*/ 40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4 h 132"/>
                <a:gd name="T40" fmla="*/ 32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3" y="108"/>
                    <a:pt x="38" y="111"/>
                    <a:pt x="44" y="111"/>
                  </a:cubicBezTo>
                  <a:cubicBezTo>
                    <a:pt x="49" y="111"/>
                    <a:pt x="54" y="109"/>
                    <a:pt x="57" y="106"/>
                  </a:cubicBezTo>
                  <a:cubicBezTo>
                    <a:pt x="59" y="103"/>
                    <a:pt x="60" y="99"/>
                    <a:pt x="60" y="95"/>
                  </a:cubicBezTo>
                  <a:cubicBezTo>
                    <a:pt x="60" y="90"/>
                    <a:pt x="58" y="86"/>
                    <a:pt x="54" y="82"/>
                  </a:cubicBezTo>
                  <a:cubicBezTo>
                    <a:pt x="52" y="81"/>
                    <a:pt x="50" y="79"/>
                    <a:pt x="47" y="78"/>
                  </a:cubicBezTo>
                  <a:cubicBezTo>
                    <a:pt x="46" y="78"/>
                    <a:pt x="43" y="77"/>
                    <a:pt x="37" y="75"/>
                  </a:cubicBezTo>
                  <a:cubicBezTo>
                    <a:pt x="27" y="71"/>
                    <a:pt x="20" y="67"/>
                    <a:pt x="15" y="64"/>
                  </a:cubicBezTo>
                  <a:cubicBezTo>
                    <a:pt x="6" y="57"/>
                    <a:pt x="1" y="47"/>
                    <a:pt x="1" y="35"/>
                  </a:cubicBezTo>
                  <a:cubicBezTo>
                    <a:pt x="1" y="25"/>
                    <a:pt x="4" y="17"/>
                    <a:pt x="11" y="11"/>
                  </a:cubicBezTo>
                  <a:cubicBezTo>
                    <a:pt x="18" y="4"/>
                    <a:pt x="28" y="0"/>
                    <a:pt x="40" y="0"/>
                  </a:cubicBezTo>
                  <a:cubicBezTo>
                    <a:pt x="56" y="0"/>
                    <a:pt x="68" y="5"/>
                    <a:pt x="76" y="16"/>
                  </a:cubicBezTo>
                  <a:cubicBezTo>
                    <a:pt x="80" y="21"/>
                    <a:pt x="82" y="28"/>
                    <a:pt x="83" y="36"/>
                  </a:cubicBezTo>
                  <a:cubicBezTo>
                    <a:pt x="57" y="36"/>
                    <a:pt x="57" y="36"/>
                    <a:pt x="57" y="36"/>
                  </a:cubicBezTo>
                  <a:cubicBezTo>
                    <a:pt x="56" y="31"/>
                    <a:pt x="55" y="28"/>
                    <a:pt x="52" y="26"/>
                  </a:cubicBezTo>
                  <a:cubicBezTo>
                    <a:pt x="49" y="23"/>
                    <a:pt x="45" y="22"/>
                    <a:pt x="40" y="22"/>
                  </a:cubicBezTo>
                  <a:cubicBezTo>
                    <a:pt x="36" y="22"/>
                    <a:pt x="33" y="23"/>
                    <a:pt x="30" y="25"/>
                  </a:cubicBezTo>
                  <a:cubicBezTo>
                    <a:pt x="28" y="27"/>
                    <a:pt x="26" y="30"/>
                    <a:pt x="26" y="34"/>
                  </a:cubicBezTo>
                  <a:cubicBezTo>
                    <a:pt x="26" y="39"/>
                    <a:pt x="28" y="43"/>
                    <a:pt x="32" y="46"/>
                  </a:cubicBezTo>
                  <a:cubicBezTo>
                    <a:pt x="35" y="48"/>
                    <a:pt x="42" y="51"/>
                    <a:pt x="51" y="54"/>
                  </a:cubicBezTo>
                  <a:cubicBezTo>
                    <a:pt x="61" y="57"/>
                    <a:pt x="70" y="61"/>
                    <a:pt x="75" y="66"/>
                  </a:cubicBezTo>
                  <a:cubicBezTo>
                    <a:pt x="84" y="73"/>
                    <a:pt x="88" y="82"/>
                    <a:pt x="88" y="93"/>
                  </a:cubicBezTo>
                  <a:cubicBezTo>
                    <a:pt x="88" y="105"/>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1" name="Freeform 58"/>
            <p:cNvSpPr>
              <a:spLocks noEditPoints="1"/>
            </p:cNvSpPr>
            <p:nvPr userDrawn="1"/>
          </p:nvSpPr>
          <p:spPr bwMode="black">
            <a:xfrm>
              <a:off x="2140" y="4279"/>
              <a:ext cx="80" cy="115"/>
            </a:xfrm>
            <a:custGeom>
              <a:avLst/>
              <a:gdLst>
                <a:gd name="T0" fmla="*/ 0 w 87"/>
                <a:gd name="T1" fmla="*/ 126 h 126"/>
                <a:gd name="T2" fmla="*/ 0 w 87"/>
                <a:gd name="T3" fmla="*/ 0 h 126"/>
                <a:gd name="T4" fmla="*/ 40 w 87"/>
                <a:gd name="T5" fmla="*/ 0 h 126"/>
                <a:gd name="T6" fmla="*/ 63 w 87"/>
                <a:gd name="T7" fmla="*/ 3 h 126"/>
                <a:gd name="T8" fmla="*/ 81 w 87"/>
                <a:gd name="T9" fmla="*/ 17 h 126"/>
                <a:gd name="T10" fmla="*/ 87 w 87"/>
                <a:gd name="T11" fmla="*/ 39 h 126"/>
                <a:gd name="T12" fmla="*/ 71 w 87"/>
                <a:gd name="T13" fmla="*/ 73 h 126"/>
                <a:gd name="T14" fmla="*/ 41 w 87"/>
                <a:gd name="T15" fmla="*/ 81 h 126"/>
                <a:gd name="T16" fmla="*/ 27 w 87"/>
                <a:gd name="T17" fmla="*/ 81 h 126"/>
                <a:gd name="T18" fmla="*/ 27 w 87"/>
                <a:gd name="T19" fmla="*/ 126 h 126"/>
                <a:gd name="T20" fmla="*/ 0 w 87"/>
                <a:gd name="T21" fmla="*/ 126 h 126"/>
                <a:gd name="T22" fmla="*/ 27 w 87"/>
                <a:gd name="T23" fmla="*/ 59 h 126"/>
                <a:gd name="T24" fmla="*/ 41 w 87"/>
                <a:gd name="T25" fmla="*/ 59 h 126"/>
                <a:gd name="T26" fmla="*/ 55 w 87"/>
                <a:gd name="T27" fmla="*/ 54 h 126"/>
                <a:gd name="T28" fmla="*/ 59 w 87"/>
                <a:gd name="T29" fmla="*/ 41 h 126"/>
                <a:gd name="T30" fmla="*/ 54 w 87"/>
                <a:gd name="T31" fmla="*/ 27 h 126"/>
                <a:gd name="T32" fmla="*/ 39 w 87"/>
                <a:gd name="T33" fmla="*/ 23 h 126"/>
                <a:gd name="T34" fmla="*/ 27 w 87"/>
                <a:gd name="T35" fmla="*/ 23 h 126"/>
                <a:gd name="T36" fmla="*/ 27 w 87"/>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7" y="31"/>
                    <a:pt x="87" y="39"/>
                  </a:cubicBezTo>
                  <a:cubicBezTo>
                    <a:pt x="87"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1" y="59"/>
                    <a:pt x="41" y="59"/>
                    <a:pt x="41"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2" name="Freeform 59"/>
            <p:cNvSpPr>
              <a:spLocks noEditPoints="1"/>
            </p:cNvSpPr>
            <p:nvPr userDrawn="1"/>
          </p:nvSpPr>
          <p:spPr bwMode="black">
            <a:xfrm>
              <a:off x="2230" y="4276"/>
              <a:ext cx="99" cy="121"/>
            </a:xfrm>
            <a:custGeom>
              <a:avLst/>
              <a:gdLst>
                <a:gd name="T0" fmla="*/ 55 w 108"/>
                <a:gd name="T1" fmla="*/ 0 h 132"/>
                <a:gd name="T2" fmla="*/ 91 w 108"/>
                <a:gd name="T3" fmla="*/ 16 h 132"/>
                <a:gd name="T4" fmla="*/ 108 w 108"/>
                <a:gd name="T5" fmla="*/ 66 h 132"/>
                <a:gd name="T6" fmla="*/ 95 w 108"/>
                <a:gd name="T7" fmla="*/ 111 h 132"/>
                <a:gd name="T8" fmla="*/ 77 w 108"/>
                <a:gd name="T9" fmla="*/ 127 h 132"/>
                <a:gd name="T10" fmla="*/ 54 w 108"/>
                <a:gd name="T11" fmla="*/ 132 h 132"/>
                <a:gd name="T12" fmla="*/ 13 w 108"/>
                <a:gd name="T13" fmla="*/ 110 h 132"/>
                <a:gd name="T14" fmla="*/ 0 w 108"/>
                <a:gd name="T15" fmla="*/ 66 h 132"/>
                <a:gd name="T16" fmla="*/ 16 w 108"/>
                <a:gd name="T17" fmla="*/ 17 h 132"/>
                <a:gd name="T18" fmla="*/ 55 w 108"/>
                <a:gd name="T19" fmla="*/ 0 h 132"/>
                <a:gd name="T20" fmla="*/ 54 w 108"/>
                <a:gd name="T21" fmla="*/ 23 h 132"/>
                <a:gd name="T22" fmla="*/ 35 w 108"/>
                <a:gd name="T23" fmla="*/ 35 h 132"/>
                <a:gd name="T24" fmla="*/ 27 w 108"/>
                <a:gd name="T25" fmla="*/ 66 h 132"/>
                <a:gd name="T26" fmla="*/ 35 w 108"/>
                <a:gd name="T27" fmla="*/ 97 h 132"/>
                <a:gd name="T28" fmla="*/ 45 w 108"/>
                <a:gd name="T29" fmla="*/ 107 h 132"/>
                <a:gd name="T30" fmla="*/ 55 w 108"/>
                <a:gd name="T31" fmla="*/ 109 h 132"/>
                <a:gd name="T32" fmla="*/ 68 w 108"/>
                <a:gd name="T33" fmla="*/ 104 h 132"/>
                <a:gd name="T34" fmla="*/ 78 w 108"/>
                <a:gd name="T35" fmla="*/ 87 h 132"/>
                <a:gd name="T36" fmla="*/ 81 w 108"/>
                <a:gd name="T37" fmla="*/ 66 h 132"/>
                <a:gd name="T38" fmla="*/ 74 w 108"/>
                <a:gd name="T39" fmla="*/ 35 h 132"/>
                <a:gd name="T40" fmla="*/ 54 w 108"/>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32">
                  <a:moveTo>
                    <a:pt x="55" y="0"/>
                  </a:moveTo>
                  <a:cubicBezTo>
                    <a:pt x="70" y="0"/>
                    <a:pt x="82" y="6"/>
                    <a:pt x="91" y="16"/>
                  </a:cubicBezTo>
                  <a:cubicBezTo>
                    <a:pt x="102" y="29"/>
                    <a:pt x="108" y="45"/>
                    <a:pt x="108" y="66"/>
                  </a:cubicBezTo>
                  <a:cubicBezTo>
                    <a:pt x="108" y="84"/>
                    <a:pt x="104" y="99"/>
                    <a:pt x="95" y="111"/>
                  </a:cubicBezTo>
                  <a:cubicBezTo>
                    <a:pt x="91" y="118"/>
                    <a:pt x="84" y="123"/>
                    <a:pt x="77" y="127"/>
                  </a:cubicBezTo>
                  <a:cubicBezTo>
                    <a:pt x="70" y="130"/>
                    <a:pt x="63" y="132"/>
                    <a:pt x="54" y="132"/>
                  </a:cubicBezTo>
                  <a:cubicBezTo>
                    <a:pt x="37" y="132"/>
                    <a:pt x="23" y="125"/>
                    <a:pt x="13" y="110"/>
                  </a:cubicBezTo>
                  <a:cubicBezTo>
                    <a:pt x="4" y="99"/>
                    <a:pt x="0" y="84"/>
                    <a:pt x="0" y="66"/>
                  </a:cubicBezTo>
                  <a:cubicBezTo>
                    <a:pt x="0" y="45"/>
                    <a:pt x="6" y="29"/>
                    <a:pt x="16" y="17"/>
                  </a:cubicBezTo>
                  <a:cubicBezTo>
                    <a:pt x="26" y="6"/>
                    <a:pt x="39" y="0"/>
                    <a:pt x="55" y="0"/>
                  </a:cubicBezTo>
                  <a:close/>
                  <a:moveTo>
                    <a:pt x="54" y="23"/>
                  </a:moveTo>
                  <a:cubicBezTo>
                    <a:pt x="46" y="23"/>
                    <a:pt x="39" y="27"/>
                    <a:pt x="35" y="35"/>
                  </a:cubicBezTo>
                  <a:cubicBezTo>
                    <a:pt x="30" y="43"/>
                    <a:pt x="27" y="54"/>
                    <a:pt x="27" y="66"/>
                  </a:cubicBezTo>
                  <a:cubicBezTo>
                    <a:pt x="27" y="78"/>
                    <a:pt x="30" y="89"/>
                    <a:pt x="35" y="97"/>
                  </a:cubicBezTo>
                  <a:cubicBezTo>
                    <a:pt x="37" y="101"/>
                    <a:pt x="40" y="104"/>
                    <a:pt x="45" y="107"/>
                  </a:cubicBezTo>
                  <a:cubicBezTo>
                    <a:pt x="48" y="108"/>
                    <a:pt x="51" y="109"/>
                    <a:pt x="55" y="109"/>
                  </a:cubicBezTo>
                  <a:cubicBezTo>
                    <a:pt x="60" y="109"/>
                    <a:pt x="64" y="107"/>
                    <a:pt x="68" y="104"/>
                  </a:cubicBezTo>
                  <a:cubicBezTo>
                    <a:pt x="72" y="100"/>
                    <a:pt x="76" y="94"/>
                    <a:pt x="78" y="87"/>
                  </a:cubicBezTo>
                  <a:cubicBezTo>
                    <a:pt x="80" y="80"/>
                    <a:pt x="81" y="73"/>
                    <a:pt x="81" y="66"/>
                  </a:cubicBezTo>
                  <a:cubicBezTo>
                    <a:pt x="81" y="54"/>
                    <a:pt x="78" y="43"/>
                    <a:pt x="74" y="35"/>
                  </a:cubicBezTo>
                  <a:cubicBezTo>
                    <a:pt x="69" y="27"/>
                    <a:pt x="63" y="23"/>
                    <a:pt x="5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3" name="Freeform 60"/>
            <p:cNvSpPr>
              <a:spLocks/>
            </p:cNvSpPr>
            <p:nvPr userDrawn="1"/>
          </p:nvSpPr>
          <p:spPr bwMode="black">
            <a:xfrm>
              <a:off x="2347" y="4279"/>
              <a:ext cx="70" cy="115"/>
            </a:xfrm>
            <a:custGeom>
              <a:avLst/>
              <a:gdLst>
                <a:gd name="T0" fmla="*/ 0 w 70"/>
                <a:gd name="T1" fmla="*/ 115 h 115"/>
                <a:gd name="T2" fmla="*/ 0 w 70"/>
                <a:gd name="T3" fmla="*/ 0 h 115"/>
                <a:gd name="T4" fmla="*/ 25 w 70"/>
                <a:gd name="T5" fmla="*/ 0 h 115"/>
                <a:gd name="T6" fmla="*/ 25 w 70"/>
                <a:gd name="T7" fmla="*/ 94 h 115"/>
                <a:gd name="T8" fmla="*/ 70 w 70"/>
                <a:gd name="T9" fmla="*/ 94 h 115"/>
                <a:gd name="T10" fmla="*/ 70 w 70"/>
                <a:gd name="T11" fmla="*/ 115 h 115"/>
                <a:gd name="T12" fmla="*/ 0 w 70"/>
                <a:gd name="T13" fmla="*/ 115 h 115"/>
              </a:gdLst>
              <a:ahLst/>
              <a:cxnLst>
                <a:cxn ang="0">
                  <a:pos x="T0" y="T1"/>
                </a:cxn>
                <a:cxn ang="0">
                  <a:pos x="T2" y="T3"/>
                </a:cxn>
                <a:cxn ang="0">
                  <a:pos x="T4" y="T5"/>
                </a:cxn>
                <a:cxn ang="0">
                  <a:pos x="T6" y="T7"/>
                </a:cxn>
                <a:cxn ang="0">
                  <a:pos x="T8" y="T9"/>
                </a:cxn>
                <a:cxn ang="0">
                  <a:pos x="T10" y="T11"/>
                </a:cxn>
                <a:cxn ang="0">
                  <a:pos x="T12" y="T13"/>
                </a:cxn>
              </a:cxnLst>
              <a:rect l="0" t="0" r="r" b="b"/>
              <a:pathLst>
                <a:path w="70" h="115">
                  <a:moveTo>
                    <a:pt x="0" y="115"/>
                  </a:moveTo>
                  <a:lnTo>
                    <a:pt x="0" y="0"/>
                  </a:lnTo>
                  <a:lnTo>
                    <a:pt x="25" y="0"/>
                  </a:lnTo>
                  <a:lnTo>
                    <a:pt x="25" y="94"/>
                  </a:lnTo>
                  <a:lnTo>
                    <a:pt x="70" y="94"/>
                  </a:lnTo>
                  <a:lnTo>
                    <a:pt x="70"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4" name="Freeform 61"/>
            <p:cNvSpPr>
              <a:spLocks/>
            </p:cNvSpPr>
            <p:nvPr userDrawn="1"/>
          </p:nvSpPr>
          <p:spPr bwMode="black">
            <a:xfrm>
              <a:off x="2431" y="4279"/>
              <a:ext cx="75" cy="115"/>
            </a:xfrm>
            <a:custGeom>
              <a:avLst/>
              <a:gdLst>
                <a:gd name="T0" fmla="*/ 0 w 75"/>
                <a:gd name="T1" fmla="*/ 115 h 115"/>
                <a:gd name="T2" fmla="*/ 0 w 75"/>
                <a:gd name="T3" fmla="*/ 0 h 115"/>
                <a:gd name="T4" fmla="*/ 74 w 75"/>
                <a:gd name="T5" fmla="*/ 0 h 115"/>
                <a:gd name="T6" fmla="*/ 74 w 75"/>
                <a:gd name="T7" fmla="*/ 21 h 115"/>
                <a:gd name="T8" fmla="*/ 25 w 75"/>
                <a:gd name="T9" fmla="*/ 21 h 115"/>
                <a:gd name="T10" fmla="*/ 25 w 75"/>
                <a:gd name="T11" fmla="*/ 46 h 115"/>
                <a:gd name="T12" fmla="*/ 70 w 75"/>
                <a:gd name="T13" fmla="*/ 46 h 115"/>
                <a:gd name="T14" fmla="*/ 70 w 75"/>
                <a:gd name="T15" fmla="*/ 66 h 115"/>
                <a:gd name="T16" fmla="*/ 25 w 75"/>
                <a:gd name="T17" fmla="*/ 66 h 115"/>
                <a:gd name="T18" fmla="*/ 25 w 75"/>
                <a:gd name="T19" fmla="*/ 94 h 115"/>
                <a:gd name="T20" fmla="*/ 75 w 75"/>
                <a:gd name="T21" fmla="*/ 94 h 115"/>
                <a:gd name="T22" fmla="*/ 75 w 75"/>
                <a:gd name="T23" fmla="*/ 115 h 115"/>
                <a:gd name="T24" fmla="*/ 0 w 75"/>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15">
                  <a:moveTo>
                    <a:pt x="0" y="115"/>
                  </a:moveTo>
                  <a:lnTo>
                    <a:pt x="0" y="0"/>
                  </a:lnTo>
                  <a:lnTo>
                    <a:pt x="74" y="0"/>
                  </a:lnTo>
                  <a:lnTo>
                    <a:pt x="74" y="21"/>
                  </a:lnTo>
                  <a:lnTo>
                    <a:pt x="25" y="21"/>
                  </a:lnTo>
                  <a:lnTo>
                    <a:pt x="25" y="46"/>
                  </a:lnTo>
                  <a:lnTo>
                    <a:pt x="70" y="46"/>
                  </a:lnTo>
                  <a:lnTo>
                    <a:pt x="70" y="66"/>
                  </a:lnTo>
                  <a:lnTo>
                    <a:pt x="25" y="66"/>
                  </a:lnTo>
                  <a:lnTo>
                    <a:pt x="25" y="94"/>
                  </a:lnTo>
                  <a:lnTo>
                    <a:pt x="75" y="94"/>
                  </a:lnTo>
                  <a:lnTo>
                    <a:pt x="7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5" name="Freeform 62"/>
            <p:cNvSpPr>
              <a:spLocks noEditPoints="1"/>
            </p:cNvSpPr>
            <p:nvPr userDrawn="1"/>
          </p:nvSpPr>
          <p:spPr bwMode="black">
            <a:xfrm>
              <a:off x="2519" y="4248"/>
              <a:ext cx="93" cy="149"/>
            </a:xfrm>
            <a:custGeom>
              <a:avLst/>
              <a:gdLst>
                <a:gd name="T0" fmla="*/ 75 w 102"/>
                <a:gd name="T1" fmla="*/ 111 h 163"/>
                <a:gd name="T2" fmla="*/ 102 w 102"/>
                <a:gd name="T3" fmla="*/ 111 h 163"/>
                <a:gd name="T4" fmla="*/ 91 w 102"/>
                <a:gd name="T5" fmla="*/ 145 h 163"/>
                <a:gd name="T6" fmla="*/ 53 w 102"/>
                <a:gd name="T7" fmla="*/ 163 h 163"/>
                <a:gd name="T8" fmla="*/ 17 w 102"/>
                <a:gd name="T9" fmla="*/ 147 h 163"/>
                <a:gd name="T10" fmla="*/ 0 w 102"/>
                <a:gd name="T11" fmla="*/ 97 h 163"/>
                <a:gd name="T12" fmla="*/ 16 w 102"/>
                <a:gd name="T13" fmla="*/ 48 h 163"/>
                <a:gd name="T14" fmla="*/ 54 w 102"/>
                <a:gd name="T15" fmla="*/ 31 h 163"/>
                <a:gd name="T16" fmla="*/ 93 w 102"/>
                <a:gd name="T17" fmla="*/ 51 h 163"/>
                <a:gd name="T18" fmla="*/ 102 w 102"/>
                <a:gd name="T19" fmla="*/ 76 h 163"/>
                <a:gd name="T20" fmla="*/ 75 w 102"/>
                <a:gd name="T21" fmla="*/ 76 h 163"/>
                <a:gd name="T22" fmla="*/ 71 w 102"/>
                <a:gd name="T23" fmla="*/ 64 h 163"/>
                <a:gd name="T24" fmla="*/ 54 w 102"/>
                <a:gd name="T25" fmla="*/ 54 h 163"/>
                <a:gd name="T26" fmla="*/ 34 w 102"/>
                <a:gd name="T27" fmla="*/ 66 h 163"/>
                <a:gd name="T28" fmla="*/ 28 w 102"/>
                <a:gd name="T29" fmla="*/ 97 h 163"/>
                <a:gd name="T30" fmla="*/ 35 w 102"/>
                <a:gd name="T31" fmla="*/ 128 h 163"/>
                <a:gd name="T32" fmla="*/ 53 w 102"/>
                <a:gd name="T33" fmla="*/ 140 h 163"/>
                <a:gd name="T34" fmla="*/ 69 w 102"/>
                <a:gd name="T35" fmla="*/ 131 h 163"/>
                <a:gd name="T36" fmla="*/ 75 w 102"/>
                <a:gd name="T37" fmla="*/ 111 h 163"/>
                <a:gd name="T38" fmla="*/ 79 w 102"/>
                <a:gd name="T39" fmla="*/ 0 h 163"/>
                <a:gd name="T40" fmla="*/ 61 w 102"/>
                <a:gd name="T41" fmla="*/ 24 h 163"/>
                <a:gd name="T42" fmla="*/ 40 w 102"/>
                <a:gd name="T43" fmla="*/ 24 h 163"/>
                <a:gd name="T44" fmla="*/ 22 w 102"/>
                <a:gd name="T45" fmla="*/ 0 h 163"/>
                <a:gd name="T46" fmla="*/ 42 w 102"/>
                <a:gd name="T47" fmla="*/ 0 h 163"/>
                <a:gd name="T48" fmla="*/ 50 w 102"/>
                <a:gd name="T49" fmla="*/ 11 h 163"/>
                <a:gd name="T50" fmla="*/ 58 w 102"/>
                <a:gd name="T51" fmla="*/ 0 h 163"/>
                <a:gd name="T52" fmla="*/ 79 w 102"/>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3">
                  <a:moveTo>
                    <a:pt x="75" y="111"/>
                  </a:moveTo>
                  <a:cubicBezTo>
                    <a:pt x="102" y="111"/>
                    <a:pt x="102" y="111"/>
                    <a:pt x="102" y="111"/>
                  </a:cubicBezTo>
                  <a:cubicBezTo>
                    <a:pt x="101" y="125"/>
                    <a:pt x="98" y="136"/>
                    <a:pt x="91" y="145"/>
                  </a:cubicBezTo>
                  <a:cubicBezTo>
                    <a:pt x="82" y="157"/>
                    <a:pt x="69" y="163"/>
                    <a:pt x="53" y="163"/>
                  </a:cubicBezTo>
                  <a:cubicBezTo>
                    <a:pt x="38" y="163"/>
                    <a:pt x="26" y="158"/>
                    <a:pt x="17" y="147"/>
                  </a:cubicBezTo>
                  <a:cubicBezTo>
                    <a:pt x="6" y="134"/>
                    <a:pt x="0" y="118"/>
                    <a:pt x="0" y="97"/>
                  </a:cubicBezTo>
                  <a:cubicBezTo>
                    <a:pt x="0" y="77"/>
                    <a:pt x="6" y="61"/>
                    <a:pt x="16" y="48"/>
                  </a:cubicBezTo>
                  <a:cubicBezTo>
                    <a:pt x="26" y="37"/>
                    <a:pt x="38" y="31"/>
                    <a:pt x="54" y="31"/>
                  </a:cubicBezTo>
                  <a:cubicBezTo>
                    <a:pt x="70" y="31"/>
                    <a:pt x="83" y="38"/>
                    <a:pt x="93" y="51"/>
                  </a:cubicBezTo>
                  <a:cubicBezTo>
                    <a:pt x="98" y="59"/>
                    <a:pt x="101" y="67"/>
                    <a:pt x="102" y="76"/>
                  </a:cubicBezTo>
                  <a:cubicBezTo>
                    <a:pt x="75" y="76"/>
                    <a:pt x="75" y="76"/>
                    <a:pt x="75" y="76"/>
                  </a:cubicBezTo>
                  <a:cubicBezTo>
                    <a:pt x="74" y="71"/>
                    <a:pt x="73" y="68"/>
                    <a:pt x="71" y="64"/>
                  </a:cubicBezTo>
                  <a:cubicBezTo>
                    <a:pt x="67" y="58"/>
                    <a:pt x="61" y="54"/>
                    <a:pt x="54" y="54"/>
                  </a:cubicBezTo>
                  <a:cubicBezTo>
                    <a:pt x="45" y="54"/>
                    <a:pt x="39" y="58"/>
                    <a:pt x="34" y="66"/>
                  </a:cubicBezTo>
                  <a:cubicBezTo>
                    <a:pt x="30" y="74"/>
                    <a:pt x="28" y="85"/>
                    <a:pt x="28" y="97"/>
                  </a:cubicBezTo>
                  <a:cubicBezTo>
                    <a:pt x="28" y="110"/>
                    <a:pt x="30" y="120"/>
                    <a:pt x="35" y="128"/>
                  </a:cubicBezTo>
                  <a:cubicBezTo>
                    <a:pt x="39" y="136"/>
                    <a:pt x="45" y="140"/>
                    <a:pt x="53" y="140"/>
                  </a:cubicBezTo>
                  <a:cubicBezTo>
                    <a:pt x="60" y="140"/>
                    <a:pt x="66" y="137"/>
                    <a:pt x="69" y="131"/>
                  </a:cubicBezTo>
                  <a:cubicBezTo>
                    <a:pt x="72" y="126"/>
                    <a:pt x="74" y="120"/>
                    <a:pt x="75" y="111"/>
                  </a:cubicBezTo>
                  <a:close/>
                  <a:moveTo>
                    <a:pt x="79" y="0"/>
                  </a:moveTo>
                  <a:cubicBezTo>
                    <a:pt x="61" y="24"/>
                    <a:pt x="61" y="24"/>
                    <a:pt x="61" y="24"/>
                  </a:cubicBezTo>
                  <a:cubicBezTo>
                    <a:pt x="40" y="24"/>
                    <a:pt x="40" y="24"/>
                    <a:pt x="40" y="24"/>
                  </a:cubicBezTo>
                  <a:cubicBezTo>
                    <a:pt x="22" y="0"/>
                    <a:pt x="22" y="0"/>
                    <a:pt x="22" y="0"/>
                  </a:cubicBezTo>
                  <a:cubicBezTo>
                    <a:pt x="42" y="0"/>
                    <a:pt x="42" y="0"/>
                    <a:pt x="42" y="0"/>
                  </a:cubicBezTo>
                  <a:cubicBezTo>
                    <a:pt x="50" y="11"/>
                    <a:pt x="50" y="11"/>
                    <a:pt x="50" y="11"/>
                  </a:cubicBezTo>
                  <a:cubicBezTo>
                    <a:pt x="58" y="0"/>
                    <a:pt x="58" y="0"/>
                    <a:pt x="58" y="0"/>
                  </a:cubicBez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6" name="Freeform 63"/>
            <p:cNvSpPr>
              <a:spLocks/>
            </p:cNvSpPr>
            <p:nvPr userDrawn="1"/>
          </p:nvSpPr>
          <p:spPr bwMode="black">
            <a:xfrm>
              <a:off x="2628" y="4279"/>
              <a:ext cx="85" cy="115"/>
            </a:xfrm>
            <a:custGeom>
              <a:avLst/>
              <a:gdLst>
                <a:gd name="T0" fmla="*/ 0 w 85"/>
                <a:gd name="T1" fmla="*/ 115 h 115"/>
                <a:gd name="T2" fmla="*/ 0 w 85"/>
                <a:gd name="T3" fmla="*/ 0 h 115"/>
                <a:gd name="T4" fmla="*/ 26 w 85"/>
                <a:gd name="T5" fmla="*/ 0 h 115"/>
                <a:gd name="T6" fmla="*/ 62 w 85"/>
                <a:gd name="T7" fmla="*/ 74 h 115"/>
                <a:gd name="T8" fmla="*/ 62 w 85"/>
                <a:gd name="T9" fmla="*/ 0 h 115"/>
                <a:gd name="T10" fmla="*/ 85 w 85"/>
                <a:gd name="T11" fmla="*/ 0 h 115"/>
                <a:gd name="T12" fmla="*/ 85 w 85"/>
                <a:gd name="T13" fmla="*/ 115 h 115"/>
                <a:gd name="T14" fmla="*/ 61 w 85"/>
                <a:gd name="T15" fmla="*/ 115 h 115"/>
                <a:gd name="T16" fmla="*/ 24 w 85"/>
                <a:gd name="T17" fmla="*/ 41 h 115"/>
                <a:gd name="T18" fmla="*/ 24 w 85"/>
                <a:gd name="T19" fmla="*/ 115 h 115"/>
                <a:gd name="T20" fmla="*/ 0 w 85"/>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15">
                  <a:moveTo>
                    <a:pt x="0" y="115"/>
                  </a:moveTo>
                  <a:lnTo>
                    <a:pt x="0" y="0"/>
                  </a:lnTo>
                  <a:lnTo>
                    <a:pt x="26" y="0"/>
                  </a:lnTo>
                  <a:lnTo>
                    <a:pt x="62" y="74"/>
                  </a:lnTo>
                  <a:lnTo>
                    <a:pt x="62" y="0"/>
                  </a:lnTo>
                  <a:lnTo>
                    <a:pt x="85" y="0"/>
                  </a:lnTo>
                  <a:lnTo>
                    <a:pt x="85" y="115"/>
                  </a:lnTo>
                  <a:lnTo>
                    <a:pt x="61" y="115"/>
                  </a:lnTo>
                  <a:lnTo>
                    <a:pt x="24" y="41"/>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7" name="Freeform 64"/>
            <p:cNvSpPr>
              <a:spLocks noEditPoints="1"/>
            </p:cNvSpPr>
            <p:nvPr userDrawn="1"/>
          </p:nvSpPr>
          <p:spPr bwMode="black">
            <a:xfrm>
              <a:off x="2736" y="4249"/>
              <a:ext cx="74" cy="145"/>
            </a:xfrm>
            <a:custGeom>
              <a:avLst/>
              <a:gdLst>
                <a:gd name="T0" fmla="*/ 0 w 74"/>
                <a:gd name="T1" fmla="*/ 145 h 145"/>
                <a:gd name="T2" fmla="*/ 0 w 74"/>
                <a:gd name="T3" fmla="*/ 30 h 145"/>
                <a:gd name="T4" fmla="*/ 73 w 74"/>
                <a:gd name="T5" fmla="*/ 30 h 145"/>
                <a:gd name="T6" fmla="*/ 73 w 74"/>
                <a:gd name="T7" fmla="*/ 51 h 145"/>
                <a:gd name="T8" fmla="*/ 25 w 74"/>
                <a:gd name="T9" fmla="*/ 51 h 145"/>
                <a:gd name="T10" fmla="*/ 25 w 74"/>
                <a:gd name="T11" fmla="*/ 76 h 145"/>
                <a:gd name="T12" fmla="*/ 70 w 74"/>
                <a:gd name="T13" fmla="*/ 76 h 145"/>
                <a:gd name="T14" fmla="*/ 70 w 74"/>
                <a:gd name="T15" fmla="*/ 96 h 145"/>
                <a:gd name="T16" fmla="*/ 25 w 74"/>
                <a:gd name="T17" fmla="*/ 96 h 145"/>
                <a:gd name="T18" fmla="*/ 25 w 74"/>
                <a:gd name="T19" fmla="*/ 124 h 145"/>
                <a:gd name="T20" fmla="*/ 74 w 74"/>
                <a:gd name="T21" fmla="*/ 124 h 145"/>
                <a:gd name="T22" fmla="*/ 74 w 74"/>
                <a:gd name="T23" fmla="*/ 145 h 145"/>
                <a:gd name="T24" fmla="*/ 0 w 74"/>
                <a:gd name="T25" fmla="*/ 145 h 145"/>
                <a:gd name="T26" fmla="*/ 60 w 74"/>
                <a:gd name="T27" fmla="*/ 0 h 145"/>
                <a:gd name="T28" fmla="*/ 43 w 74"/>
                <a:gd name="T29" fmla="*/ 21 h 145"/>
                <a:gd name="T30" fmla="*/ 24 w 74"/>
                <a:gd name="T31" fmla="*/ 21 h 145"/>
                <a:gd name="T32" fmla="*/ 39 w 74"/>
                <a:gd name="T33" fmla="*/ 0 h 145"/>
                <a:gd name="T34" fmla="*/ 60 w 74"/>
                <a:gd name="T3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145">
                  <a:moveTo>
                    <a:pt x="0" y="145"/>
                  </a:moveTo>
                  <a:lnTo>
                    <a:pt x="0" y="30"/>
                  </a:lnTo>
                  <a:lnTo>
                    <a:pt x="73" y="30"/>
                  </a:lnTo>
                  <a:lnTo>
                    <a:pt x="73" y="51"/>
                  </a:lnTo>
                  <a:lnTo>
                    <a:pt x="25" y="51"/>
                  </a:lnTo>
                  <a:lnTo>
                    <a:pt x="25" y="76"/>
                  </a:lnTo>
                  <a:lnTo>
                    <a:pt x="70" y="76"/>
                  </a:lnTo>
                  <a:lnTo>
                    <a:pt x="70" y="96"/>
                  </a:lnTo>
                  <a:lnTo>
                    <a:pt x="25" y="96"/>
                  </a:lnTo>
                  <a:lnTo>
                    <a:pt x="25" y="124"/>
                  </a:lnTo>
                  <a:lnTo>
                    <a:pt x="74" y="124"/>
                  </a:lnTo>
                  <a:lnTo>
                    <a:pt x="74" y="145"/>
                  </a:lnTo>
                  <a:lnTo>
                    <a:pt x="0" y="145"/>
                  </a:lnTo>
                  <a:close/>
                  <a:moveTo>
                    <a:pt x="60" y="0"/>
                  </a:moveTo>
                  <a:lnTo>
                    <a:pt x="43" y="21"/>
                  </a:lnTo>
                  <a:lnTo>
                    <a:pt x="24" y="21"/>
                  </a:lnTo>
                  <a:lnTo>
                    <a:pt x="39" y="0"/>
                  </a:lnTo>
                  <a:lnTo>
                    <a:pt x="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8" name="Freeform 65"/>
            <p:cNvSpPr>
              <a:spLocks/>
            </p:cNvSpPr>
            <p:nvPr userDrawn="1"/>
          </p:nvSpPr>
          <p:spPr bwMode="black">
            <a:xfrm>
              <a:off x="2867" y="4279"/>
              <a:ext cx="83" cy="115"/>
            </a:xfrm>
            <a:custGeom>
              <a:avLst/>
              <a:gdLst>
                <a:gd name="T0" fmla="*/ 0 w 83"/>
                <a:gd name="T1" fmla="*/ 115 h 115"/>
                <a:gd name="T2" fmla="*/ 0 w 83"/>
                <a:gd name="T3" fmla="*/ 95 h 115"/>
                <a:gd name="T4" fmla="*/ 51 w 83"/>
                <a:gd name="T5" fmla="*/ 21 h 115"/>
                <a:gd name="T6" fmla="*/ 3 w 83"/>
                <a:gd name="T7" fmla="*/ 21 h 115"/>
                <a:gd name="T8" fmla="*/ 3 w 83"/>
                <a:gd name="T9" fmla="*/ 0 h 115"/>
                <a:gd name="T10" fmla="*/ 81 w 83"/>
                <a:gd name="T11" fmla="*/ 0 h 115"/>
                <a:gd name="T12" fmla="*/ 81 w 83"/>
                <a:gd name="T13" fmla="*/ 18 h 115"/>
                <a:gd name="T14" fmla="*/ 29 w 83"/>
                <a:gd name="T15" fmla="*/ 94 h 115"/>
                <a:gd name="T16" fmla="*/ 83 w 83"/>
                <a:gd name="T17" fmla="*/ 94 h 115"/>
                <a:gd name="T18" fmla="*/ 83 w 83"/>
                <a:gd name="T19" fmla="*/ 115 h 115"/>
                <a:gd name="T20" fmla="*/ 0 w 83"/>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15">
                  <a:moveTo>
                    <a:pt x="0" y="115"/>
                  </a:moveTo>
                  <a:lnTo>
                    <a:pt x="0" y="95"/>
                  </a:lnTo>
                  <a:lnTo>
                    <a:pt x="51" y="21"/>
                  </a:lnTo>
                  <a:lnTo>
                    <a:pt x="3" y="21"/>
                  </a:lnTo>
                  <a:lnTo>
                    <a:pt x="3" y="0"/>
                  </a:lnTo>
                  <a:lnTo>
                    <a:pt x="81" y="0"/>
                  </a:lnTo>
                  <a:lnTo>
                    <a:pt x="81" y="18"/>
                  </a:lnTo>
                  <a:lnTo>
                    <a:pt x="29" y="94"/>
                  </a:lnTo>
                  <a:lnTo>
                    <a:pt x="83" y="94"/>
                  </a:lnTo>
                  <a:lnTo>
                    <a:pt x="83"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9" name="Freeform 66"/>
            <p:cNvSpPr>
              <a:spLocks noEditPoints="1"/>
            </p:cNvSpPr>
            <p:nvPr userDrawn="1"/>
          </p:nvSpPr>
          <p:spPr bwMode="black">
            <a:xfrm>
              <a:off x="2959" y="4249"/>
              <a:ext cx="98" cy="145"/>
            </a:xfrm>
            <a:custGeom>
              <a:avLst/>
              <a:gdLst>
                <a:gd name="T0" fmla="*/ 36 w 98"/>
                <a:gd name="T1" fmla="*/ 30 h 145"/>
                <a:gd name="T2" fmla="*/ 62 w 98"/>
                <a:gd name="T3" fmla="*/ 30 h 145"/>
                <a:gd name="T4" fmla="*/ 98 w 98"/>
                <a:gd name="T5" fmla="*/ 145 h 145"/>
                <a:gd name="T6" fmla="*/ 72 w 98"/>
                <a:gd name="T7" fmla="*/ 145 h 145"/>
                <a:gd name="T8" fmla="*/ 66 w 98"/>
                <a:gd name="T9" fmla="*/ 119 h 145"/>
                <a:gd name="T10" fmla="*/ 33 w 98"/>
                <a:gd name="T11" fmla="*/ 119 h 145"/>
                <a:gd name="T12" fmla="*/ 25 w 98"/>
                <a:gd name="T13" fmla="*/ 145 h 145"/>
                <a:gd name="T14" fmla="*/ 0 w 98"/>
                <a:gd name="T15" fmla="*/ 145 h 145"/>
                <a:gd name="T16" fmla="*/ 36 w 98"/>
                <a:gd name="T17" fmla="*/ 30 h 145"/>
                <a:gd name="T18" fmla="*/ 73 w 98"/>
                <a:gd name="T19" fmla="*/ 0 h 145"/>
                <a:gd name="T20" fmla="*/ 56 w 98"/>
                <a:gd name="T21" fmla="*/ 21 h 145"/>
                <a:gd name="T22" fmla="*/ 36 w 98"/>
                <a:gd name="T23" fmla="*/ 21 h 145"/>
                <a:gd name="T24" fmla="*/ 52 w 98"/>
                <a:gd name="T25" fmla="*/ 0 h 145"/>
                <a:gd name="T26" fmla="*/ 73 w 98"/>
                <a:gd name="T27" fmla="*/ 0 h 145"/>
                <a:gd name="T28" fmla="*/ 38 w 98"/>
                <a:gd name="T29" fmla="*/ 100 h 145"/>
                <a:gd name="T30" fmla="*/ 60 w 98"/>
                <a:gd name="T31" fmla="*/ 100 h 145"/>
                <a:gd name="T32" fmla="*/ 49 w 98"/>
                <a:gd name="T33" fmla="*/ 61 h 145"/>
                <a:gd name="T34" fmla="*/ 38 w 98"/>
                <a:gd name="T35" fmla="*/ 10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145">
                  <a:moveTo>
                    <a:pt x="36" y="30"/>
                  </a:moveTo>
                  <a:lnTo>
                    <a:pt x="62" y="30"/>
                  </a:lnTo>
                  <a:lnTo>
                    <a:pt x="98" y="145"/>
                  </a:lnTo>
                  <a:lnTo>
                    <a:pt x="72" y="145"/>
                  </a:lnTo>
                  <a:lnTo>
                    <a:pt x="66" y="119"/>
                  </a:lnTo>
                  <a:lnTo>
                    <a:pt x="33" y="119"/>
                  </a:lnTo>
                  <a:lnTo>
                    <a:pt x="25" y="145"/>
                  </a:lnTo>
                  <a:lnTo>
                    <a:pt x="0" y="145"/>
                  </a:lnTo>
                  <a:lnTo>
                    <a:pt x="36" y="30"/>
                  </a:lnTo>
                  <a:close/>
                  <a:moveTo>
                    <a:pt x="73" y="0"/>
                  </a:moveTo>
                  <a:lnTo>
                    <a:pt x="56" y="21"/>
                  </a:lnTo>
                  <a:lnTo>
                    <a:pt x="36" y="21"/>
                  </a:lnTo>
                  <a:lnTo>
                    <a:pt x="52" y="0"/>
                  </a:lnTo>
                  <a:lnTo>
                    <a:pt x="73" y="0"/>
                  </a:lnTo>
                  <a:close/>
                  <a:moveTo>
                    <a:pt x="38" y="100"/>
                  </a:moveTo>
                  <a:lnTo>
                    <a:pt x="60" y="100"/>
                  </a:lnTo>
                  <a:lnTo>
                    <a:pt x="49" y="61"/>
                  </a:lnTo>
                  <a:lnTo>
                    <a:pt x="3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0" name="Freeform 67"/>
            <p:cNvSpPr>
              <a:spLocks noEditPoints="1"/>
            </p:cNvSpPr>
            <p:nvPr userDrawn="1"/>
          </p:nvSpPr>
          <p:spPr bwMode="black">
            <a:xfrm>
              <a:off x="3067" y="4248"/>
              <a:ext cx="83" cy="146"/>
            </a:xfrm>
            <a:custGeom>
              <a:avLst/>
              <a:gdLst>
                <a:gd name="T0" fmla="*/ 0 w 83"/>
                <a:gd name="T1" fmla="*/ 146 h 146"/>
                <a:gd name="T2" fmla="*/ 0 w 83"/>
                <a:gd name="T3" fmla="*/ 126 h 146"/>
                <a:gd name="T4" fmla="*/ 51 w 83"/>
                <a:gd name="T5" fmla="*/ 52 h 146"/>
                <a:gd name="T6" fmla="*/ 3 w 83"/>
                <a:gd name="T7" fmla="*/ 52 h 146"/>
                <a:gd name="T8" fmla="*/ 3 w 83"/>
                <a:gd name="T9" fmla="*/ 31 h 146"/>
                <a:gd name="T10" fmla="*/ 81 w 83"/>
                <a:gd name="T11" fmla="*/ 31 h 146"/>
                <a:gd name="T12" fmla="*/ 81 w 83"/>
                <a:gd name="T13" fmla="*/ 49 h 146"/>
                <a:gd name="T14" fmla="*/ 29 w 83"/>
                <a:gd name="T15" fmla="*/ 125 h 146"/>
                <a:gd name="T16" fmla="*/ 83 w 83"/>
                <a:gd name="T17" fmla="*/ 125 h 146"/>
                <a:gd name="T18" fmla="*/ 83 w 83"/>
                <a:gd name="T19" fmla="*/ 146 h 146"/>
                <a:gd name="T20" fmla="*/ 0 w 83"/>
                <a:gd name="T21" fmla="*/ 146 h 146"/>
                <a:gd name="T22" fmla="*/ 67 w 83"/>
                <a:gd name="T23" fmla="*/ 0 h 146"/>
                <a:gd name="T24" fmla="*/ 51 w 83"/>
                <a:gd name="T25" fmla="*/ 22 h 146"/>
                <a:gd name="T26" fmla="*/ 32 w 83"/>
                <a:gd name="T27" fmla="*/ 22 h 146"/>
                <a:gd name="T28" fmla="*/ 15 w 83"/>
                <a:gd name="T29" fmla="*/ 0 h 146"/>
                <a:gd name="T30" fmla="*/ 33 w 83"/>
                <a:gd name="T31" fmla="*/ 0 h 146"/>
                <a:gd name="T32" fmla="*/ 41 w 83"/>
                <a:gd name="T33" fmla="*/ 10 h 146"/>
                <a:gd name="T34" fmla="*/ 48 w 83"/>
                <a:gd name="T35" fmla="*/ 0 h 146"/>
                <a:gd name="T36" fmla="*/ 67 w 83"/>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46">
                  <a:moveTo>
                    <a:pt x="0" y="146"/>
                  </a:moveTo>
                  <a:lnTo>
                    <a:pt x="0" y="126"/>
                  </a:lnTo>
                  <a:lnTo>
                    <a:pt x="51" y="52"/>
                  </a:lnTo>
                  <a:lnTo>
                    <a:pt x="3" y="52"/>
                  </a:lnTo>
                  <a:lnTo>
                    <a:pt x="3" y="31"/>
                  </a:lnTo>
                  <a:lnTo>
                    <a:pt x="81" y="31"/>
                  </a:lnTo>
                  <a:lnTo>
                    <a:pt x="81" y="49"/>
                  </a:lnTo>
                  <a:lnTo>
                    <a:pt x="29" y="125"/>
                  </a:lnTo>
                  <a:lnTo>
                    <a:pt x="83" y="125"/>
                  </a:lnTo>
                  <a:lnTo>
                    <a:pt x="83" y="146"/>
                  </a:lnTo>
                  <a:lnTo>
                    <a:pt x="0" y="146"/>
                  </a:lnTo>
                  <a:close/>
                  <a:moveTo>
                    <a:pt x="67" y="0"/>
                  </a:moveTo>
                  <a:lnTo>
                    <a:pt x="51" y="22"/>
                  </a:lnTo>
                  <a:lnTo>
                    <a:pt x="32" y="22"/>
                  </a:lnTo>
                  <a:lnTo>
                    <a:pt x="15" y="0"/>
                  </a:lnTo>
                  <a:lnTo>
                    <a:pt x="33" y="0"/>
                  </a:lnTo>
                  <a:lnTo>
                    <a:pt x="41" y="10"/>
                  </a:lnTo>
                  <a:lnTo>
                    <a:pt x="48" y="0"/>
                  </a:lnTo>
                  <a:lnTo>
                    <a:pt x="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1" name="Freeform 68"/>
            <p:cNvSpPr>
              <a:spLocks/>
            </p:cNvSpPr>
            <p:nvPr userDrawn="1"/>
          </p:nvSpPr>
          <p:spPr bwMode="black">
            <a:xfrm>
              <a:off x="3166" y="4279"/>
              <a:ext cx="25" cy="115"/>
            </a:xfrm>
            <a:custGeom>
              <a:avLst/>
              <a:gdLst>
                <a:gd name="T0" fmla="*/ 0 w 25"/>
                <a:gd name="T1" fmla="*/ 115 h 115"/>
                <a:gd name="T2" fmla="*/ 0 w 25"/>
                <a:gd name="T3" fmla="*/ 0 h 115"/>
                <a:gd name="T4" fmla="*/ 13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3"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2" name="Freeform 69"/>
            <p:cNvSpPr>
              <a:spLocks/>
            </p:cNvSpPr>
            <p:nvPr userDrawn="1"/>
          </p:nvSpPr>
          <p:spPr bwMode="black">
            <a:xfrm>
              <a:off x="3205" y="4279"/>
              <a:ext cx="81" cy="115"/>
            </a:xfrm>
            <a:custGeom>
              <a:avLst/>
              <a:gdLst>
                <a:gd name="T0" fmla="*/ 28 w 81"/>
                <a:gd name="T1" fmla="*/ 115 h 115"/>
                <a:gd name="T2" fmla="*/ 28 w 81"/>
                <a:gd name="T3" fmla="*/ 21 h 115"/>
                <a:gd name="T4" fmla="*/ 0 w 81"/>
                <a:gd name="T5" fmla="*/ 21 h 115"/>
                <a:gd name="T6" fmla="*/ 0 w 81"/>
                <a:gd name="T7" fmla="*/ 0 h 115"/>
                <a:gd name="T8" fmla="*/ 81 w 81"/>
                <a:gd name="T9" fmla="*/ 0 h 115"/>
                <a:gd name="T10" fmla="*/ 81 w 81"/>
                <a:gd name="T11" fmla="*/ 21 h 115"/>
                <a:gd name="T12" fmla="*/ 52 w 81"/>
                <a:gd name="T13" fmla="*/ 21 h 115"/>
                <a:gd name="T14" fmla="*/ 52 w 81"/>
                <a:gd name="T15" fmla="*/ 115 h 115"/>
                <a:gd name="T16" fmla="*/ 28 w 81"/>
                <a:gd name="T17"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115">
                  <a:moveTo>
                    <a:pt x="28" y="115"/>
                  </a:moveTo>
                  <a:lnTo>
                    <a:pt x="28" y="21"/>
                  </a:lnTo>
                  <a:lnTo>
                    <a:pt x="0" y="21"/>
                  </a:lnTo>
                  <a:lnTo>
                    <a:pt x="0" y="0"/>
                  </a:lnTo>
                  <a:lnTo>
                    <a:pt x="81" y="0"/>
                  </a:lnTo>
                  <a:lnTo>
                    <a:pt x="81" y="21"/>
                  </a:lnTo>
                  <a:lnTo>
                    <a:pt x="52" y="21"/>
                  </a:lnTo>
                  <a:lnTo>
                    <a:pt x="52" y="115"/>
                  </a:lnTo>
                  <a:lnTo>
                    <a:pt x="28"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3" name="Freeform 70"/>
            <p:cNvSpPr>
              <a:spLocks/>
            </p:cNvSpPr>
            <p:nvPr userDrawn="1"/>
          </p:nvSpPr>
          <p:spPr bwMode="black">
            <a:xfrm>
              <a:off x="3299" y="4279"/>
              <a:ext cx="91" cy="115"/>
            </a:xfrm>
            <a:custGeom>
              <a:avLst/>
              <a:gdLst>
                <a:gd name="T0" fmla="*/ 0 w 91"/>
                <a:gd name="T1" fmla="*/ 115 h 115"/>
                <a:gd name="T2" fmla="*/ 0 w 91"/>
                <a:gd name="T3" fmla="*/ 0 h 115"/>
                <a:gd name="T4" fmla="*/ 25 w 91"/>
                <a:gd name="T5" fmla="*/ 0 h 115"/>
                <a:gd name="T6" fmla="*/ 25 w 91"/>
                <a:gd name="T7" fmla="*/ 44 h 115"/>
                <a:gd name="T8" fmla="*/ 60 w 91"/>
                <a:gd name="T9" fmla="*/ 0 h 115"/>
                <a:gd name="T10" fmla="*/ 87 w 91"/>
                <a:gd name="T11" fmla="*/ 0 h 115"/>
                <a:gd name="T12" fmla="*/ 48 w 91"/>
                <a:gd name="T13" fmla="*/ 47 h 115"/>
                <a:gd name="T14" fmla="*/ 91 w 91"/>
                <a:gd name="T15" fmla="*/ 115 h 115"/>
                <a:gd name="T16" fmla="*/ 62 w 91"/>
                <a:gd name="T17" fmla="*/ 115 h 115"/>
                <a:gd name="T18" fmla="*/ 32 w 91"/>
                <a:gd name="T19" fmla="*/ 67 h 115"/>
                <a:gd name="T20" fmla="*/ 25 w 91"/>
                <a:gd name="T21" fmla="*/ 75 h 115"/>
                <a:gd name="T22" fmla="*/ 25 w 91"/>
                <a:gd name="T23" fmla="*/ 115 h 115"/>
                <a:gd name="T24" fmla="*/ 0 w 91"/>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115">
                  <a:moveTo>
                    <a:pt x="0" y="115"/>
                  </a:moveTo>
                  <a:lnTo>
                    <a:pt x="0" y="0"/>
                  </a:lnTo>
                  <a:lnTo>
                    <a:pt x="25" y="0"/>
                  </a:lnTo>
                  <a:lnTo>
                    <a:pt x="25" y="44"/>
                  </a:lnTo>
                  <a:lnTo>
                    <a:pt x="60" y="0"/>
                  </a:lnTo>
                  <a:lnTo>
                    <a:pt x="87" y="0"/>
                  </a:lnTo>
                  <a:lnTo>
                    <a:pt x="48" y="47"/>
                  </a:lnTo>
                  <a:lnTo>
                    <a:pt x="91" y="115"/>
                  </a:lnTo>
                  <a:lnTo>
                    <a:pt x="62" y="115"/>
                  </a:lnTo>
                  <a:lnTo>
                    <a:pt x="32" y="67"/>
                  </a:lnTo>
                  <a:lnTo>
                    <a:pt x="25" y="75"/>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4" name="Freeform 71"/>
            <p:cNvSpPr>
              <a:spLocks/>
            </p:cNvSpPr>
            <p:nvPr userDrawn="1"/>
          </p:nvSpPr>
          <p:spPr bwMode="black">
            <a:xfrm>
              <a:off x="3395" y="4279"/>
              <a:ext cx="96" cy="115"/>
            </a:xfrm>
            <a:custGeom>
              <a:avLst/>
              <a:gdLst>
                <a:gd name="T0" fmla="*/ 0 w 96"/>
                <a:gd name="T1" fmla="*/ 0 h 115"/>
                <a:gd name="T2" fmla="*/ 28 w 96"/>
                <a:gd name="T3" fmla="*/ 0 h 115"/>
                <a:gd name="T4" fmla="*/ 49 w 96"/>
                <a:gd name="T5" fmla="*/ 46 h 115"/>
                <a:gd name="T6" fmla="*/ 70 w 96"/>
                <a:gd name="T7" fmla="*/ 0 h 115"/>
                <a:gd name="T8" fmla="*/ 96 w 96"/>
                <a:gd name="T9" fmla="*/ 0 h 115"/>
                <a:gd name="T10" fmla="*/ 60 w 96"/>
                <a:gd name="T11" fmla="*/ 70 h 115"/>
                <a:gd name="T12" fmla="*/ 60 w 96"/>
                <a:gd name="T13" fmla="*/ 115 h 115"/>
                <a:gd name="T14" fmla="*/ 36 w 96"/>
                <a:gd name="T15" fmla="*/ 115 h 115"/>
                <a:gd name="T16" fmla="*/ 36 w 96"/>
                <a:gd name="T17" fmla="*/ 70 h 115"/>
                <a:gd name="T18" fmla="*/ 0 w 96"/>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15">
                  <a:moveTo>
                    <a:pt x="0" y="0"/>
                  </a:moveTo>
                  <a:lnTo>
                    <a:pt x="28" y="0"/>
                  </a:lnTo>
                  <a:lnTo>
                    <a:pt x="49" y="46"/>
                  </a:lnTo>
                  <a:lnTo>
                    <a:pt x="70" y="0"/>
                  </a:lnTo>
                  <a:lnTo>
                    <a:pt x="96" y="0"/>
                  </a:lnTo>
                  <a:lnTo>
                    <a:pt x="60" y="70"/>
                  </a:lnTo>
                  <a:lnTo>
                    <a:pt x="60" y="115"/>
                  </a:lnTo>
                  <a:lnTo>
                    <a:pt x="36" y="115"/>
                  </a:lnTo>
                  <a:lnTo>
                    <a:pt x="36" y="7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spTree>
    <p:extLst>
      <p:ext uri="{BB962C8B-B14F-4D97-AF65-F5344CB8AC3E}">
        <p14:creationId xmlns:p14="http://schemas.microsoft.com/office/powerpoint/2010/main" val="70980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ext (4 columns)">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6551" y="1469326"/>
            <a:ext cx="2024617"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4" name="Inhaltsplatzhalter 3"/>
          <p:cNvSpPr>
            <a:spLocks noGrp="1"/>
          </p:cNvSpPr>
          <p:nvPr>
            <p:ph sz="half" idx="2" hasCustomPrompt="1"/>
          </p:nvPr>
        </p:nvSpPr>
        <p:spPr>
          <a:xfrm>
            <a:off x="4637760" y="1469326"/>
            <a:ext cx="2024617"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6" name="Inhaltsplatzhalter 5"/>
          <p:cNvSpPr>
            <a:spLocks noGrp="1"/>
          </p:cNvSpPr>
          <p:nvPr>
            <p:ph sz="quarter" idx="13" hasCustomPrompt="1"/>
          </p:nvPr>
        </p:nvSpPr>
        <p:spPr>
          <a:xfrm>
            <a:off x="2483039" y="1469326"/>
            <a:ext cx="2024617" cy="4407978"/>
          </a:xfrm>
        </p:spPr>
        <p:txBody>
          <a:body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10" name="Inhaltsplatzhalter 3"/>
          <p:cNvSpPr>
            <a:spLocks noGrp="1"/>
          </p:cNvSpPr>
          <p:nvPr>
            <p:ph sz="half" idx="14" hasCustomPrompt="1"/>
          </p:nvPr>
        </p:nvSpPr>
        <p:spPr>
          <a:xfrm>
            <a:off x="6792481" y="1469326"/>
            <a:ext cx="2024617"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5" name="Titel 4"/>
          <p:cNvSpPr>
            <a:spLocks noGrp="1"/>
          </p:cNvSpPr>
          <p:nvPr>
            <p:ph type="title" hasCustomPrompt="1"/>
          </p:nvPr>
        </p:nvSpPr>
        <p:spPr/>
        <p:txBody>
          <a:bodyPr/>
          <a:lstStyle/>
          <a:p>
            <a:r>
              <a:rPr lang="cs-CZ" dirty="0" smtClean="0"/>
              <a:t>TeleGrotesk Headline Ultra 28 (32) 40 pt</a:t>
            </a:r>
            <a:endParaRPr lang="cs-CZ" dirty="0"/>
          </a:p>
        </p:txBody>
      </p:sp>
      <p:sp>
        <p:nvSpPr>
          <p:cNvPr id="9" name="Datumsplatzhalter 8"/>
          <p:cNvSpPr>
            <a:spLocks noGrp="1"/>
          </p:cNvSpPr>
          <p:nvPr>
            <p:ph type="dt" sz="half" idx="15"/>
          </p:nvPr>
        </p:nvSpPr>
        <p:spPr/>
        <p:txBody>
          <a:bodyPr/>
          <a:lstStyle/>
          <a:p>
            <a:fld id="{3527C144-DBFC-4ED1-9D53-CC97618D9080}" type="datetime1">
              <a:rPr lang="cs-CZ" smtClean="0"/>
              <a:pPr/>
              <a:t>11.07.2018</a:t>
            </a:fld>
            <a:endParaRPr lang="en-US"/>
          </a:p>
        </p:txBody>
      </p:sp>
      <p:sp>
        <p:nvSpPr>
          <p:cNvPr id="11" name="Fußzeilenplatzhalter 10"/>
          <p:cNvSpPr>
            <a:spLocks noGrp="1"/>
          </p:cNvSpPr>
          <p:nvPr>
            <p:ph type="ftr" sz="quarter" idx="16"/>
          </p:nvPr>
        </p:nvSpPr>
        <p:spPr/>
        <p:txBody>
          <a:bodyPr/>
          <a:lstStyle/>
          <a:p>
            <a:r>
              <a:rPr lang="en-US" smtClean="0"/>
              <a:t>Portfolio služeb</a:t>
            </a:r>
            <a:endParaRPr lang="en-US"/>
          </a:p>
        </p:txBody>
      </p:sp>
      <p:sp>
        <p:nvSpPr>
          <p:cNvPr id="12" name="Foliennummernplatzhalter 11"/>
          <p:cNvSpPr>
            <a:spLocks noGrp="1"/>
          </p:cNvSpPr>
          <p:nvPr>
            <p:ph type="sldNum" sz="quarter" idx="17"/>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116269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with shaded boxes">
    <p:spTree>
      <p:nvGrpSpPr>
        <p:cNvPr id="1" name=""/>
        <p:cNvGrpSpPr/>
        <p:nvPr/>
      </p:nvGrpSpPr>
      <p:grpSpPr>
        <a:xfrm>
          <a:off x="0" y="0"/>
          <a:ext cx="0" cy="0"/>
          <a:chOff x="0" y="0"/>
          <a:chExt cx="0" cy="0"/>
        </a:xfrm>
      </p:grpSpPr>
      <p:sp>
        <p:nvSpPr>
          <p:cNvPr id="12" name="Titel 3"/>
          <p:cNvSpPr>
            <a:spLocks/>
          </p:cNvSpPr>
          <p:nvPr/>
        </p:nvSpPr>
        <p:spPr bwMode="invGray">
          <a:xfrm>
            <a:off x="326552" y="3229352"/>
            <a:ext cx="8490241" cy="2322705"/>
          </a:xfrm>
          <a:prstGeom prst="rect">
            <a:avLst/>
          </a:prstGeom>
          <a:solidFill>
            <a:srgbClr val="E20074">
              <a:alpha val="70000"/>
            </a:srgbClr>
          </a:solidFill>
          <a:ln w="9525">
            <a:noFill/>
            <a:miter lim="800000"/>
            <a:headEnd/>
            <a:tailEnd/>
          </a:ln>
        </p:spPr>
        <p:txBody>
          <a:bodyPr lIns="130607" tIns="65303" rIns="130607" bIns="65303"/>
          <a:lstStyle/>
          <a:p>
            <a:pPr defTabSz="522671" fontAlgn="base">
              <a:lnSpc>
                <a:spcPts val="3628"/>
              </a:lnSpc>
              <a:spcBef>
                <a:spcPct val="0"/>
              </a:spcBef>
              <a:spcAft>
                <a:spcPct val="0"/>
              </a:spcAft>
            </a:pPr>
            <a:endParaRPr lang="cs-CZ" sz="3628" dirty="0">
              <a:solidFill>
                <a:srgbClr val="E20074"/>
              </a:solidFill>
              <a:latin typeface="TeleGrotesk Headline Ultra" pitchFamily="2" charset="0"/>
              <a:cs typeface="Arial Unicode MS" panose="020B0604020202020204" pitchFamily="34" charset="-128"/>
            </a:endParaRPr>
          </a:p>
        </p:txBody>
      </p:sp>
      <p:sp>
        <p:nvSpPr>
          <p:cNvPr id="13" name="Titel 3"/>
          <p:cNvSpPr>
            <a:spLocks/>
          </p:cNvSpPr>
          <p:nvPr/>
        </p:nvSpPr>
        <p:spPr bwMode="invGray">
          <a:xfrm>
            <a:off x="326552" y="2058731"/>
            <a:ext cx="8195140" cy="3493326"/>
          </a:xfrm>
          <a:prstGeom prst="rect">
            <a:avLst/>
          </a:prstGeom>
          <a:solidFill>
            <a:srgbClr val="E20074">
              <a:alpha val="70000"/>
            </a:srgbClr>
          </a:solidFill>
          <a:ln w="9525">
            <a:noFill/>
            <a:miter lim="800000"/>
            <a:headEnd/>
            <a:tailEnd/>
          </a:ln>
        </p:spPr>
        <p:txBody>
          <a:bodyPr lIns="130607" tIns="65303" rIns="130607" bIns="65303"/>
          <a:lstStyle/>
          <a:p>
            <a:pPr defTabSz="522671" fontAlgn="base">
              <a:lnSpc>
                <a:spcPts val="3628"/>
              </a:lnSpc>
              <a:spcBef>
                <a:spcPct val="0"/>
              </a:spcBef>
              <a:spcAft>
                <a:spcPct val="0"/>
              </a:spcAft>
            </a:pPr>
            <a:endParaRPr lang="cs-CZ" sz="3628" noProof="0" dirty="0">
              <a:solidFill>
                <a:srgbClr val="E20074"/>
              </a:solidFill>
              <a:latin typeface="TeleGrotesk Headline Ultra" pitchFamily="2" charset="0"/>
              <a:cs typeface="Arial Unicode MS" panose="020B0604020202020204" pitchFamily="34" charset="-128"/>
            </a:endParaRPr>
          </a:p>
        </p:txBody>
      </p:sp>
      <p:sp>
        <p:nvSpPr>
          <p:cNvPr id="45058" name="Titelplatzhalter 1"/>
          <p:cNvSpPr>
            <a:spLocks noGrp="1"/>
          </p:cNvSpPr>
          <p:nvPr>
            <p:ph type="ctrTitle" hasCustomPrompt="1"/>
          </p:nvPr>
        </p:nvSpPr>
        <p:spPr bwMode="ltGray">
          <a:xfrm>
            <a:off x="326551" y="2386505"/>
            <a:ext cx="7889164" cy="3165552"/>
          </a:xfrm>
          <a:solidFill>
            <a:schemeClr val="tx2"/>
          </a:solidFill>
        </p:spPr>
        <p:txBody>
          <a:bodyPr lIns="144000">
            <a:noAutofit/>
          </a:bodyPr>
          <a:lstStyle>
            <a:lvl1pPr>
              <a:defRPr sz="4354" smtClean="0">
                <a:solidFill>
                  <a:schemeClr val="bg1"/>
                </a:solidFill>
                <a:latin typeface="+mj-lt"/>
              </a:defRPr>
            </a:lvl1pPr>
          </a:lstStyle>
          <a:p>
            <a:r>
              <a:rPr lang="cs-CZ" sz="4354" dirty="0" smtClean="0"/>
              <a:t>TELEGROTESK Headline ULTRA</a:t>
            </a:r>
            <a:br>
              <a:rPr lang="cs-CZ" sz="4354" dirty="0" smtClean="0"/>
            </a:br>
            <a:r>
              <a:rPr lang="cs-CZ" sz="4354" dirty="0" smtClean="0">
                <a:latin typeface="TeleGrotesk Headline" pitchFamily="2" charset="0"/>
              </a:rPr>
              <a:t>Maximum of 3 lines</a:t>
            </a:r>
            <a:br>
              <a:rPr lang="cs-CZ" sz="4354" dirty="0" smtClean="0">
                <a:latin typeface="TeleGrotesk Headline" pitchFamily="2" charset="0"/>
              </a:rPr>
            </a:br>
            <a:r>
              <a:rPr lang="cs-CZ" sz="4354" dirty="0" smtClean="0">
                <a:latin typeface="TeleGrotesk Headline" pitchFamily="2" charset="0"/>
              </a:rPr>
              <a:t>40 (48) 60 PT</a:t>
            </a:r>
            <a:endParaRPr lang="cs-CZ" dirty="0" smtClean="0"/>
          </a:p>
        </p:txBody>
      </p:sp>
      <p:sp>
        <p:nvSpPr>
          <p:cNvPr id="45059" name="Textplatzhalter 2"/>
          <p:cNvSpPr>
            <a:spLocks noGrp="1"/>
          </p:cNvSpPr>
          <p:nvPr>
            <p:ph type="subTitle" idx="1" hasCustomPrompt="1"/>
          </p:nvPr>
        </p:nvSpPr>
        <p:spPr bwMode="white">
          <a:xfrm>
            <a:off x="326552" y="4848776"/>
            <a:ext cx="7641072" cy="348357"/>
          </a:xfrm>
        </p:spPr>
        <p:txBody>
          <a:bodyPr wrap="square" lIns="144000">
            <a:spAutoFit/>
          </a:bodyPr>
          <a:lstStyle>
            <a:lvl1pPr>
              <a:spcBef>
                <a:spcPts val="0"/>
              </a:spcBef>
              <a:defRPr sz="2177" smtClean="0">
                <a:solidFill>
                  <a:schemeClr val="bg1"/>
                </a:solidFill>
                <a:latin typeface="Tele-GroteskNor" pitchFamily="2" charset="0"/>
              </a:defRPr>
            </a:lvl1pPr>
          </a:lstStyle>
          <a:p>
            <a:r>
              <a:rPr lang="cs-CZ" dirty="0" smtClean="0"/>
              <a:t>Sub-heading: Tele-Grotesk Normal, 24 pt</a:t>
            </a:r>
          </a:p>
        </p:txBody>
      </p:sp>
      <p:grpSp>
        <p:nvGrpSpPr>
          <p:cNvPr id="8" name="Gruppieren 7"/>
          <p:cNvGrpSpPr/>
          <p:nvPr/>
        </p:nvGrpSpPr>
        <p:grpSpPr bwMode="black">
          <a:xfrm>
            <a:off x="326881" y="6040562"/>
            <a:ext cx="996462" cy="489775"/>
            <a:chOff x="323850" y="6589413"/>
            <a:chExt cx="1318236" cy="648000"/>
          </a:xfrm>
          <a:solidFill>
            <a:schemeClr val="tx2"/>
          </a:solidFill>
        </p:grpSpPr>
        <p:sp>
          <p:nvSpPr>
            <p:cNvPr id="9" name="Freeform 5"/>
            <p:cNvSpPr>
              <a:spLocks/>
            </p:cNvSpPr>
            <p:nvPr userDrawn="1"/>
          </p:nvSpPr>
          <p:spPr bwMode="black">
            <a:xfrm>
              <a:off x="323850" y="6888001"/>
              <a:ext cx="133412" cy="130236"/>
            </a:xfrm>
            <a:custGeom>
              <a:avLst/>
              <a:gdLst>
                <a:gd name="T0" fmla="*/ 0 w 42"/>
                <a:gd name="T1" fmla="*/ 41 h 41"/>
                <a:gd name="T2" fmla="*/ 0 w 42"/>
                <a:gd name="T3" fmla="*/ 0 h 41"/>
                <a:gd name="T4" fmla="*/ 20 w 42"/>
                <a:gd name="T5" fmla="*/ 0 h 41"/>
                <a:gd name="T6" fmla="*/ 42 w 42"/>
                <a:gd name="T7" fmla="*/ 0 h 41"/>
                <a:gd name="T8" fmla="*/ 42 w 42"/>
                <a:gd name="T9" fmla="*/ 41 h 41"/>
                <a:gd name="T10" fmla="*/ 0 w 42"/>
                <a:gd name="T11" fmla="*/ 41 h 41"/>
              </a:gdLst>
              <a:ahLst/>
              <a:cxnLst>
                <a:cxn ang="0">
                  <a:pos x="T0" y="T1"/>
                </a:cxn>
                <a:cxn ang="0">
                  <a:pos x="T2" y="T3"/>
                </a:cxn>
                <a:cxn ang="0">
                  <a:pos x="T4" y="T5"/>
                </a:cxn>
                <a:cxn ang="0">
                  <a:pos x="T6" y="T7"/>
                </a:cxn>
                <a:cxn ang="0">
                  <a:pos x="T8" y="T9"/>
                </a:cxn>
                <a:cxn ang="0">
                  <a:pos x="T10" y="T11"/>
                </a:cxn>
              </a:cxnLst>
              <a:rect l="0" t="0" r="r" b="b"/>
              <a:pathLst>
                <a:path w="42" h="41">
                  <a:moveTo>
                    <a:pt x="0" y="41"/>
                  </a:moveTo>
                  <a:lnTo>
                    <a:pt x="0" y="0"/>
                  </a:lnTo>
                  <a:lnTo>
                    <a:pt x="20" y="0"/>
                  </a:lnTo>
                  <a:lnTo>
                    <a:pt x="42" y="0"/>
                  </a:lnTo>
                  <a:lnTo>
                    <a:pt x="42" y="41"/>
                  </a:lnTo>
                  <a:lnTo>
                    <a:pt x="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 name="Freeform 6"/>
            <p:cNvSpPr>
              <a:spLocks/>
            </p:cNvSpPr>
            <p:nvPr userDrawn="1"/>
          </p:nvSpPr>
          <p:spPr bwMode="black">
            <a:xfrm>
              <a:off x="724085" y="6888001"/>
              <a:ext cx="130236" cy="130236"/>
            </a:xfrm>
            <a:custGeom>
              <a:avLst/>
              <a:gdLst>
                <a:gd name="T0" fmla="*/ 0 w 41"/>
                <a:gd name="T1" fmla="*/ 41 h 41"/>
                <a:gd name="T2" fmla="*/ 0 w 41"/>
                <a:gd name="T3" fmla="*/ 0 h 41"/>
                <a:gd name="T4" fmla="*/ 20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0" y="0"/>
                  </a:lnTo>
                  <a:lnTo>
                    <a:pt x="41" y="0"/>
                  </a:lnTo>
                  <a:lnTo>
                    <a:pt x="41" y="41"/>
                  </a:lnTo>
                  <a:lnTo>
                    <a:pt x="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 name="Freeform 7"/>
            <p:cNvSpPr>
              <a:spLocks/>
            </p:cNvSpPr>
            <p:nvPr userDrawn="1"/>
          </p:nvSpPr>
          <p:spPr bwMode="black">
            <a:xfrm>
              <a:off x="1117968" y="6888001"/>
              <a:ext cx="130236" cy="130236"/>
            </a:xfrm>
            <a:custGeom>
              <a:avLst/>
              <a:gdLst>
                <a:gd name="T0" fmla="*/ 0 w 41"/>
                <a:gd name="T1" fmla="*/ 41 h 41"/>
                <a:gd name="T2" fmla="*/ 0 w 41"/>
                <a:gd name="T3" fmla="*/ 0 h 41"/>
                <a:gd name="T4" fmla="*/ 19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19" y="0"/>
                  </a:lnTo>
                  <a:lnTo>
                    <a:pt x="41" y="0"/>
                  </a:lnTo>
                  <a:lnTo>
                    <a:pt x="41" y="41"/>
                  </a:lnTo>
                  <a:lnTo>
                    <a:pt x="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 name="Freeform 8"/>
            <p:cNvSpPr>
              <a:spLocks/>
            </p:cNvSpPr>
            <p:nvPr userDrawn="1"/>
          </p:nvSpPr>
          <p:spPr bwMode="black">
            <a:xfrm>
              <a:off x="1511850" y="6888001"/>
              <a:ext cx="130236" cy="130236"/>
            </a:xfrm>
            <a:custGeom>
              <a:avLst/>
              <a:gdLst>
                <a:gd name="T0" fmla="*/ 0 w 41"/>
                <a:gd name="T1" fmla="*/ 41 h 41"/>
                <a:gd name="T2" fmla="*/ 0 w 41"/>
                <a:gd name="T3" fmla="*/ 0 h 41"/>
                <a:gd name="T4" fmla="*/ 22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2" y="0"/>
                  </a:lnTo>
                  <a:lnTo>
                    <a:pt x="41" y="0"/>
                  </a:lnTo>
                  <a:lnTo>
                    <a:pt x="41" y="41"/>
                  </a:lnTo>
                  <a:lnTo>
                    <a:pt x="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5" name="Freeform 9"/>
            <p:cNvSpPr>
              <a:spLocks/>
            </p:cNvSpPr>
            <p:nvPr userDrawn="1"/>
          </p:nvSpPr>
          <p:spPr bwMode="black">
            <a:xfrm>
              <a:off x="323850" y="6589413"/>
              <a:ext cx="530472" cy="648000"/>
            </a:xfrm>
            <a:custGeom>
              <a:avLst/>
              <a:gdLst>
                <a:gd name="T0" fmla="*/ 402 w 407"/>
                <a:gd name="T1" fmla="*/ 0 h 496"/>
                <a:gd name="T2" fmla="*/ 5 w 407"/>
                <a:gd name="T3" fmla="*/ 0 h 496"/>
                <a:gd name="T4" fmla="*/ 0 w 407"/>
                <a:gd name="T5" fmla="*/ 175 h 496"/>
                <a:gd name="T6" fmla="*/ 27 w 407"/>
                <a:gd name="T7" fmla="*/ 179 h 496"/>
                <a:gd name="T8" fmla="*/ 67 w 407"/>
                <a:gd name="T9" fmla="*/ 64 h 496"/>
                <a:gd name="T10" fmla="*/ 164 w 407"/>
                <a:gd name="T11" fmla="*/ 23 h 496"/>
                <a:gd name="T12" fmla="*/ 164 w 407"/>
                <a:gd name="T13" fmla="*/ 390 h 496"/>
                <a:gd name="T14" fmla="*/ 150 w 407"/>
                <a:gd name="T15" fmla="*/ 452 h 496"/>
                <a:gd name="T16" fmla="*/ 110 w 407"/>
                <a:gd name="T17" fmla="*/ 467 h 496"/>
                <a:gd name="T18" fmla="*/ 81 w 407"/>
                <a:gd name="T19" fmla="*/ 468 h 496"/>
                <a:gd name="T20" fmla="*/ 81 w 407"/>
                <a:gd name="T21" fmla="*/ 496 h 496"/>
                <a:gd name="T22" fmla="*/ 326 w 407"/>
                <a:gd name="T23" fmla="*/ 496 h 496"/>
                <a:gd name="T24" fmla="*/ 326 w 407"/>
                <a:gd name="T25" fmla="*/ 468 h 496"/>
                <a:gd name="T26" fmla="*/ 297 w 407"/>
                <a:gd name="T27" fmla="*/ 467 h 496"/>
                <a:gd name="T28" fmla="*/ 257 w 407"/>
                <a:gd name="T29" fmla="*/ 452 h 496"/>
                <a:gd name="T30" fmla="*/ 243 w 407"/>
                <a:gd name="T31" fmla="*/ 390 h 496"/>
                <a:gd name="T32" fmla="*/ 243 w 407"/>
                <a:gd name="T33" fmla="*/ 23 h 496"/>
                <a:gd name="T34" fmla="*/ 340 w 407"/>
                <a:gd name="T35" fmla="*/ 64 h 496"/>
                <a:gd name="T36" fmla="*/ 381 w 407"/>
                <a:gd name="T37" fmla="*/ 179 h 496"/>
                <a:gd name="T38" fmla="*/ 407 w 407"/>
                <a:gd name="T39" fmla="*/ 175 h 496"/>
                <a:gd name="T40" fmla="*/ 402 w 407"/>
                <a:gd name="T41"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7" h="496">
                  <a:moveTo>
                    <a:pt x="402" y="0"/>
                  </a:moveTo>
                  <a:cubicBezTo>
                    <a:pt x="5" y="0"/>
                    <a:pt x="5" y="0"/>
                    <a:pt x="5" y="0"/>
                  </a:cubicBezTo>
                  <a:cubicBezTo>
                    <a:pt x="0" y="175"/>
                    <a:pt x="0" y="175"/>
                    <a:pt x="0" y="175"/>
                  </a:cubicBezTo>
                  <a:cubicBezTo>
                    <a:pt x="27" y="179"/>
                    <a:pt x="27" y="179"/>
                    <a:pt x="27" y="179"/>
                  </a:cubicBezTo>
                  <a:cubicBezTo>
                    <a:pt x="31" y="128"/>
                    <a:pt x="45" y="89"/>
                    <a:pt x="67" y="64"/>
                  </a:cubicBezTo>
                  <a:cubicBezTo>
                    <a:pt x="90" y="38"/>
                    <a:pt x="123" y="25"/>
                    <a:pt x="164" y="23"/>
                  </a:cubicBezTo>
                  <a:cubicBezTo>
                    <a:pt x="164" y="390"/>
                    <a:pt x="164" y="390"/>
                    <a:pt x="164" y="390"/>
                  </a:cubicBezTo>
                  <a:cubicBezTo>
                    <a:pt x="164" y="422"/>
                    <a:pt x="159" y="442"/>
                    <a:pt x="150" y="452"/>
                  </a:cubicBezTo>
                  <a:cubicBezTo>
                    <a:pt x="142" y="460"/>
                    <a:pt x="129" y="465"/>
                    <a:pt x="110" y="467"/>
                  </a:cubicBezTo>
                  <a:cubicBezTo>
                    <a:pt x="104" y="467"/>
                    <a:pt x="95" y="468"/>
                    <a:pt x="81" y="468"/>
                  </a:cubicBezTo>
                  <a:cubicBezTo>
                    <a:pt x="81" y="496"/>
                    <a:pt x="81" y="496"/>
                    <a:pt x="81" y="496"/>
                  </a:cubicBezTo>
                  <a:cubicBezTo>
                    <a:pt x="326" y="496"/>
                    <a:pt x="326" y="496"/>
                    <a:pt x="326" y="496"/>
                  </a:cubicBezTo>
                  <a:cubicBezTo>
                    <a:pt x="326" y="468"/>
                    <a:pt x="326" y="468"/>
                    <a:pt x="326" y="468"/>
                  </a:cubicBezTo>
                  <a:cubicBezTo>
                    <a:pt x="313" y="468"/>
                    <a:pt x="303" y="467"/>
                    <a:pt x="297" y="467"/>
                  </a:cubicBezTo>
                  <a:cubicBezTo>
                    <a:pt x="278" y="465"/>
                    <a:pt x="265" y="460"/>
                    <a:pt x="257" y="452"/>
                  </a:cubicBezTo>
                  <a:cubicBezTo>
                    <a:pt x="248" y="442"/>
                    <a:pt x="243" y="422"/>
                    <a:pt x="243" y="390"/>
                  </a:cubicBezTo>
                  <a:cubicBezTo>
                    <a:pt x="243" y="23"/>
                    <a:pt x="243" y="23"/>
                    <a:pt x="243" y="23"/>
                  </a:cubicBezTo>
                  <a:cubicBezTo>
                    <a:pt x="285" y="25"/>
                    <a:pt x="317" y="38"/>
                    <a:pt x="340" y="64"/>
                  </a:cubicBezTo>
                  <a:cubicBezTo>
                    <a:pt x="362" y="89"/>
                    <a:pt x="376" y="128"/>
                    <a:pt x="381" y="179"/>
                  </a:cubicBezTo>
                  <a:cubicBezTo>
                    <a:pt x="407" y="175"/>
                    <a:pt x="407" y="175"/>
                    <a:pt x="407" y="175"/>
                  </a:cubicBezTo>
                  <a:lnTo>
                    <a:pt x="40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grpSp>
        <p:nvGrpSpPr>
          <p:cNvPr id="26" name="Group 39"/>
          <p:cNvGrpSpPr>
            <a:grpSpLocks noChangeAspect="1"/>
          </p:cNvGrpSpPr>
          <p:nvPr/>
        </p:nvGrpSpPr>
        <p:grpSpPr bwMode="auto">
          <a:xfrm>
            <a:off x="6885029" y="6218707"/>
            <a:ext cx="1935360" cy="161263"/>
            <a:chOff x="1331" y="4319"/>
            <a:chExt cx="1344" cy="112"/>
          </a:xfrm>
          <a:solidFill>
            <a:schemeClr val="tx2"/>
          </a:solidFill>
        </p:grpSpPr>
        <p:sp>
          <p:nvSpPr>
            <p:cNvPr id="27" name="Freeform 45"/>
            <p:cNvSpPr>
              <a:spLocks noEditPoints="1"/>
            </p:cNvSpPr>
            <p:nvPr userDrawn="1"/>
          </p:nvSpPr>
          <p:spPr bwMode="auto">
            <a:xfrm>
              <a:off x="1331" y="4342"/>
              <a:ext cx="58" cy="87"/>
            </a:xfrm>
            <a:custGeom>
              <a:avLst/>
              <a:gdLst>
                <a:gd name="T0" fmla="*/ 0 w 86"/>
                <a:gd name="T1" fmla="*/ 126 h 126"/>
                <a:gd name="T2" fmla="*/ 0 w 86"/>
                <a:gd name="T3" fmla="*/ 0 h 126"/>
                <a:gd name="T4" fmla="*/ 40 w 86"/>
                <a:gd name="T5" fmla="*/ 0 h 126"/>
                <a:gd name="T6" fmla="*/ 63 w 86"/>
                <a:gd name="T7" fmla="*/ 3 h 126"/>
                <a:gd name="T8" fmla="*/ 81 w 86"/>
                <a:gd name="T9" fmla="*/ 17 h 126"/>
                <a:gd name="T10" fmla="*/ 86 w 86"/>
                <a:gd name="T11" fmla="*/ 39 h 126"/>
                <a:gd name="T12" fmla="*/ 71 w 86"/>
                <a:gd name="T13" fmla="*/ 73 h 126"/>
                <a:gd name="T14" fmla="*/ 41 w 86"/>
                <a:gd name="T15" fmla="*/ 81 h 126"/>
                <a:gd name="T16" fmla="*/ 27 w 86"/>
                <a:gd name="T17" fmla="*/ 81 h 126"/>
                <a:gd name="T18" fmla="*/ 27 w 86"/>
                <a:gd name="T19" fmla="*/ 126 h 126"/>
                <a:gd name="T20" fmla="*/ 0 w 86"/>
                <a:gd name="T21" fmla="*/ 126 h 126"/>
                <a:gd name="T22" fmla="*/ 27 w 86"/>
                <a:gd name="T23" fmla="*/ 59 h 126"/>
                <a:gd name="T24" fmla="*/ 40 w 86"/>
                <a:gd name="T25" fmla="*/ 59 h 126"/>
                <a:gd name="T26" fmla="*/ 55 w 86"/>
                <a:gd name="T27" fmla="*/ 54 h 126"/>
                <a:gd name="T28" fmla="*/ 59 w 86"/>
                <a:gd name="T29" fmla="*/ 41 h 126"/>
                <a:gd name="T30" fmla="*/ 54 w 86"/>
                <a:gd name="T31" fmla="*/ 27 h 126"/>
                <a:gd name="T32" fmla="*/ 39 w 86"/>
                <a:gd name="T33" fmla="*/ 23 h 126"/>
                <a:gd name="T34" fmla="*/ 27 w 86"/>
                <a:gd name="T35" fmla="*/ 23 h 126"/>
                <a:gd name="T36" fmla="*/ 27 w 86"/>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6" y="31"/>
                    <a:pt x="86" y="39"/>
                  </a:cubicBezTo>
                  <a:cubicBezTo>
                    <a:pt x="86"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0" y="59"/>
                    <a:pt x="40" y="59"/>
                    <a:pt x="40"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28" name="Freeform 46"/>
            <p:cNvSpPr>
              <a:spLocks noEditPoints="1"/>
            </p:cNvSpPr>
            <p:nvPr userDrawn="1"/>
          </p:nvSpPr>
          <p:spPr bwMode="auto">
            <a:xfrm>
              <a:off x="1400" y="4342"/>
              <a:ext cx="65" cy="87"/>
            </a:xfrm>
            <a:custGeom>
              <a:avLst/>
              <a:gdLst>
                <a:gd name="T0" fmla="*/ 0 w 94"/>
                <a:gd name="T1" fmla="*/ 126 h 126"/>
                <a:gd name="T2" fmla="*/ 0 w 94"/>
                <a:gd name="T3" fmla="*/ 0 h 126"/>
                <a:gd name="T4" fmla="*/ 49 w 94"/>
                <a:gd name="T5" fmla="*/ 0 h 126"/>
                <a:gd name="T6" fmla="*/ 78 w 94"/>
                <a:gd name="T7" fmla="*/ 8 h 126"/>
                <a:gd name="T8" fmla="*/ 90 w 94"/>
                <a:gd name="T9" fmla="*/ 35 h 126"/>
                <a:gd name="T10" fmla="*/ 82 w 94"/>
                <a:gd name="T11" fmla="*/ 59 h 126"/>
                <a:gd name="T12" fmla="*/ 72 w 94"/>
                <a:gd name="T13" fmla="*/ 66 h 126"/>
                <a:gd name="T14" fmla="*/ 84 w 94"/>
                <a:gd name="T15" fmla="*/ 76 h 126"/>
                <a:gd name="T16" fmla="*/ 88 w 94"/>
                <a:gd name="T17" fmla="*/ 89 h 126"/>
                <a:gd name="T18" fmla="*/ 90 w 94"/>
                <a:gd name="T19" fmla="*/ 108 h 126"/>
                <a:gd name="T20" fmla="*/ 92 w 94"/>
                <a:gd name="T21" fmla="*/ 121 h 126"/>
                <a:gd name="T22" fmla="*/ 94 w 94"/>
                <a:gd name="T23" fmla="*/ 126 h 126"/>
                <a:gd name="T24" fmla="*/ 66 w 94"/>
                <a:gd name="T25" fmla="*/ 126 h 126"/>
                <a:gd name="T26" fmla="*/ 64 w 94"/>
                <a:gd name="T27" fmla="*/ 119 h 126"/>
                <a:gd name="T28" fmla="*/ 63 w 94"/>
                <a:gd name="T29" fmla="*/ 103 h 126"/>
                <a:gd name="T30" fmla="*/ 60 w 94"/>
                <a:gd name="T31" fmla="*/ 85 h 126"/>
                <a:gd name="T32" fmla="*/ 51 w 94"/>
                <a:gd name="T33" fmla="*/ 77 h 126"/>
                <a:gd name="T34" fmla="*/ 43 w 94"/>
                <a:gd name="T35" fmla="*/ 77 h 126"/>
                <a:gd name="T36" fmla="*/ 27 w 94"/>
                <a:gd name="T37" fmla="*/ 77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1 h 126"/>
                <a:gd name="T54" fmla="*/ 27 w 94"/>
                <a:gd name="T55" fmla="*/ 21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8"/>
                  </a:cubicBezTo>
                  <a:cubicBezTo>
                    <a:pt x="86" y="15"/>
                    <a:pt x="90" y="24"/>
                    <a:pt x="90" y="35"/>
                  </a:cubicBezTo>
                  <a:cubicBezTo>
                    <a:pt x="90" y="45"/>
                    <a:pt x="87" y="53"/>
                    <a:pt x="82" y="59"/>
                  </a:cubicBezTo>
                  <a:cubicBezTo>
                    <a:pt x="79" y="62"/>
                    <a:pt x="76" y="64"/>
                    <a:pt x="72" y="66"/>
                  </a:cubicBezTo>
                  <a:cubicBezTo>
                    <a:pt x="77" y="68"/>
                    <a:pt x="81" y="71"/>
                    <a:pt x="84" y="76"/>
                  </a:cubicBezTo>
                  <a:cubicBezTo>
                    <a:pt x="86" y="79"/>
                    <a:pt x="87" y="83"/>
                    <a:pt x="88" y="89"/>
                  </a:cubicBezTo>
                  <a:cubicBezTo>
                    <a:pt x="88" y="91"/>
                    <a:pt x="89" y="98"/>
                    <a:pt x="90" y="108"/>
                  </a:cubicBezTo>
                  <a:cubicBezTo>
                    <a:pt x="90" y="115"/>
                    <a:pt x="91" y="119"/>
                    <a:pt x="92" y="121"/>
                  </a:cubicBezTo>
                  <a:cubicBezTo>
                    <a:pt x="92" y="123"/>
                    <a:pt x="93" y="124"/>
                    <a:pt x="94" y="126"/>
                  </a:cubicBezTo>
                  <a:cubicBezTo>
                    <a:pt x="66" y="126"/>
                    <a:pt x="66" y="126"/>
                    <a:pt x="66" y="126"/>
                  </a:cubicBezTo>
                  <a:cubicBezTo>
                    <a:pt x="65" y="124"/>
                    <a:pt x="65" y="122"/>
                    <a:pt x="64" y="119"/>
                  </a:cubicBezTo>
                  <a:cubicBezTo>
                    <a:pt x="64" y="117"/>
                    <a:pt x="64" y="112"/>
                    <a:pt x="63" y="103"/>
                  </a:cubicBezTo>
                  <a:cubicBezTo>
                    <a:pt x="62" y="94"/>
                    <a:pt x="61" y="88"/>
                    <a:pt x="60" y="85"/>
                  </a:cubicBezTo>
                  <a:cubicBezTo>
                    <a:pt x="58" y="81"/>
                    <a:pt x="55" y="78"/>
                    <a:pt x="51" y="77"/>
                  </a:cubicBezTo>
                  <a:cubicBezTo>
                    <a:pt x="49" y="77"/>
                    <a:pt x="46" y="77"/>
                    <a:pt x="43" y="77"/>
                  </a:cubicBezTo>
                  <a:cubicBezTo>
                    <a:pt x="27" y="77"/>
                    <a:pt x="27" y="77"/>
                    <a:pt x="27" y="77"/>
                  </a:cubicBezTo>
                  <a:cubicBezTo>
                    <a:pt x="27" y="126"/>
                    <a:pt x="27" y="126"/>
                    <a:pt x="27" y="126"/>
                  </a:cubicBezTo>
                  <a:lnTo>
                    <a:pt x="0" y="126"/>
                  </a:lnTo>
                  <a:close/>
                  <a:moveTo>
                    <a:pt x="27" y="56"/>
                  </a:moveTo>
                  <a:cubicBezTo>
                    <a:pt x="42" y="56"/>
                    <a:pt x="42" y="56"/>
                    <a:pt x="42" y="56"/>
                  </a:cubicBezTo>
                  <a:cubicBezTo>
                    <a:pt x="50" y="56"/>
                    <a:pt x="56" y="54"/>
                    <a:pt x="59" y="51"/>
                  </a:cubicBezTo>
                  <a:cubicBezTo>
                    <a:pt x="62" y="48"/>
                    <a:pt x="63" y="44"/>
                    <a:pt x="63" y="38"/>
                  </a:cubicBezTo>
                  <a:cubicBezTo>
                    <a:pt x="63" y="32"/>
                    <a:pt x="61" y="27"/>
                    <a:pt x="56" y="24"/>
                  </a:cubicBezTo>
                  <a:cubicBezTo>
                    <a:pt x="54" y="22"/>
                    <a:pt x="49" y="21"/>
                    <a:pt x="43" y="21"/>
                  </a:cubicBezTo>
                  <a:cubicBezTo>
                    <a:pt x="27" y="21"/>
                    <a:pt x="27" y="21"/>
                    <a:pt x="27" y="21"/>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29" name="Freeform 47"/>
            <p:cNvSpPr>
              <a:spLocks noEditPoints="1"/>
            </p:cNvSpPr>
            <p:nvPr userDrawn="1"/>
          </p:nvSpPr>
          <p:spPr bwMode="auto">
            <a:xfrm>
              <a:off x="1474" y="4340"/>
              <a:ext cx="74" cy="91"/>
            </a:xfrm>
            <a:custGeom>
              <a:avLst/>
              <a:gdLst>
                <a:gd name="T0" fmla="*/ 55 w 107"/>
                <a:gd name="T1" fmla="*/ 0 h 132"/>
                <a:gd name="T2" fmla="*/ 91 w 107"/>
                <a:gd name="T3" fmla="*/ 16 h 132"/>
                <a:gd name="T4" fmla="*/ 107 w 107"/>
                <a:gd name="T5" fmla="*/ 66 h 132"/>
                <a:gd name="T6" fmla="*/ 95 w 107"/>
                <a:gd name="T7" fmla="*/ 111 h 132"/>
                <a:gd name="T8" fmla="*/ 76 w 107"/>
                <a:gd name="T9" fmla="*/ 127 h 132"/>
                <a:gd name="T10" fmla="*/ 54 w 107"/>
                <a:gd name="T11" fmla="*/ 132 h 132"/>
                <a:gd name="T12" fmla="*/ 12 w 107"/>
                <a:gd name="T13" fmla="*/ 110 h 132"/>
                <a:gd name="T14" fmla="*/ 0 w 107"/>
                <a:gd name="T15" fmla="*/ 66 h 132"/>
                <a:gd name="T16" fmla="*/ 16 w 107"/>
                <a:gd name="T17" fmla="*/ 17 h 132"/>
                <a:gd name="T18" fmla="*/ 55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7 h 132"/>
                <a:gd name="T30" fmla="*/ 54 w 107"/>
                <a:gd name="T31" fmla="*/ 109 h 132"/>
                <a:gd name="T32" fmla="*/ 68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5" y="0"/>
                  </a:moveTo>
                  <a:cubicBezTo>
                    <a:pt x="69" y="0"/>
                    <a:pt x="81" y="6"/>
                    <a:pt x="91" y="16"/>
                  </a:cubicBezTo>
                  <a:cubicBezTo>
                    <a:pt x="102" y="29"/>
                    <a:pt x="107" y="45"/>
                    <a:pt x="107" y="66"/>
                  </a:cubicBezTo>
                  <a:cubicBezTo>
                    <a:pt x="107" y="84"/>
                    <a:pt x="103" y="99"/>
                    <a:pt x="95" y="111"/>
                  </a:cubicBezTo>
                  <a:cubicBezTo>
                    <a:pt x="90" y="118"/>
                    <a:pt x="84" y="123"/>
                    <a:pt x="76" y="127"/>
                  </a:cubicBezTo>
                  <a:cubicBezTo>
                    <a:pt x="70" y="130"/>
                    <a:pt x="62" y="132"/>
                    <a:pt x="54" y="132"/>
                  </a:cubicBezTo>
                  <a:cubicBezTo>
                    <a:pt x="36" y="132"/>
                    <a:pt x="22" y="125"/>
                    <a:pt x="12" y="110"/>
                  </a:cubicBezTo>
                  <a:cubicBezTo>
                    <a:pt x="4" y="99"/>
                    <a:pt x="0" y="84"/>
                    <a:pt x="0" y="66"/>
                  </a:cubicBezTo>
                  <a:cubicBezTo>
                    <a:pt x="0" y="45"/>
                    <a:pt x="5" y="29"/>
                    <a:pt x="16" y="17"/>
                  </a:cubicBezTo>
                  <a:cubicBezTo>
                    <a:pt x="26" y="6"/>
                    <a:pt x="39" y="0"/>
                    <a:pt x="55" y="0"/>
                  </a:cubicBezTo>
                  <a:close/>
                  <a:moveTo>
                    <a:pt x="53" y="23"/>
                  </a:moveTo>
                  <a:cubicBezTo>
                    <a:pt x="45" y="23"/>
                    <a:pt x="39" y="27"/>
                    <a:pt x="34" y="35"/>
                  </a:cubicBezTo>
                  <a:cubicBezTo>
                    <a:pt x="29" y="43"/>
                    <a:pt x="27" y="54"/>
                    <a:pt x="27" y="66"/>
                  </a:cubicBezTo>
                  <a:cubicBezTo>
                    <a:pt x="27" y="78"/>
                    <a:pt x="29" y="89"/>
                    <a:pt x="34" y="97"/>
                  </a:cubicBezTo>
                  <a:cubicBezTo>
                    <a:pt x="36" y="101"/>
                    <a:pt x="40" y="104"/>
                    <a:pt x="44" y="107"/>
                  </a:cubicBezTo>
                  <a:cubicBezTo>
                    <a:pt x="47" y="108"/>
                    <a:pt x="51" y="109"/>
                    <a:pt x="54" y="109"/>
                  </a:cubicBezTo>
                  <a:cubicBezTo>
                    <a:pt x="59" y="109"/>
                    <a:pt x="64" y="107"/>
                    <a:pt x="68" y="104"/>
                  </a:cubicBezTo>
                  <a:cubicBezTo>
                    <a:pt x="72" y="100"/>
                    <a:pt x="75" y="94"/>
                    <a:pt x="77" y="87"/>
                  </a:cubicBezTo>
                  <a:cubicBezTo>
                    <a:pt x="79" y="80"/>
                    <a:pt x="80" y="73"/>
                    <a:pt x="80" y="66"/>
                  </a:cubicBezTo>
                  <a:cubicBezTo>
                    <a:pt x="80" y="54"/>
                    <a:pt x="78" y="43"/>
                    <a:pt x="73" y="35"/>
                  </a:cubicBezTo>
                  <a:cubicBezTo>
                    <a:pt x="69" y="27"/>
                    <a:pt x="62"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0" name="Freeform 48"/>
            <p:cNvSpPr>
              <a:spLocks/>
            </p:cNvSpPr>
            <p:nvPr userDrawn="1"/>
          </p:nvSpPr>
          <p:spPr bwMode="auto">
            <a:xfrm>
              <a:off x="1589" y="4340"/>
              <a:ext cx="61" cy="91"/>
            </a:xfrm>
            <a:custGeom>
              <a:avLst/>
              <a:gdLst>
                <a:gd name="T0" fmla="*/ 0 w 88"/>
                <a:gd name="T1" fmla="*/ 92 h 132"/>
                <a:gd name="T2" fmla="*/ 27 w 88"/>
                <a:gd name="T3" fmla="*/ 92 h 132"/>
                <a:gd name="T4" fmla="*/ 30 w 88"/>
                <a:gd name="T5" fmla="*/ 103 h 132"/>
                <a:gd name="T6" fmla="*/ 44 w 88"/>
                <a:gd name="T7" fmla="*/ 111 h 132"/>
                <a:gd name="T8" fmla="*/ 57 w 88"/>
                <a:gd name="T9" fmla="*/ 106 h 132"/>
                <a:gd name="T10" fmla="*/ 60 w 88"/>
                <a:gd name="T11" fmla="*/ 95 h 132"/>
                <a:gd name="T12" fmla="*/ 54 w 88"/>
                <a:gd name="T13" fmla="*/ 82 h 132"/>
                <a:gd name="T14" fmla="*/ 47 w 88"/>
                <a:gd name="T15" fmla="*/ 78 h 132"/>
                <a:gd name="T16" fmla="*/ 37 w 88"/>
                <a:gd name="T17" fmla="*/ 75 h 132"/>
                <a:gd name="T18" fmla="*/ 15 w 88"/>
                <a:gd name="T19" fmla="*/ 64 h 132"/>
                <a:gd name="T20" fmla="*/ 1 w 88"/>
                <a:gd name="T21" fmla="*/ 35 h 132"/>
                <a:gd name="T22" fmla="*/ 11 w 88"/>
                <a:gd name="T23" fmla="*/ 11 h 132"/>
                <a:gd name="T24" fmla="*/ 40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4 h 132"/>
                <a:gd name="T40" fmla="*/ 32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3" y="108"/>
                    <a:pt x="38" y="111"/>
                    <a:pt x="44" y="111"/>
                  </a:cubicBezTo>
                  <a:cubicBezTo>
                    <a:pt x="49" y="111"/>
                    <a:pt x="54" y="109"/>
                    <a:pt x="57" y="106"/>
                  </a:cubicBezTo>
                  <a:cubicBezTo>
                    <a:pt x="59" y="103"/>
                    <a:pt x="60" y="99"/>
                    <a:pt x="60" y="95"/>
                  </a:cubicBezTo>
                  <a:cubicBezTo>
                    <a:pt x="60" y="90"/>
                    <a:pt x="58" y="86"/>
                    <a:pt x="54" y="82"/>
                  </a:cubicBezTo>
                  <a:cubicBezTo>
                    <a:pt x="52" y="81"/>
                    <a:pt x="50" y="79"/>
                    <a:pt x="47" y="78"/>
                  </a:cubicBezTo>
                  <a:cubicBezTo>
                    <a:pt x="46" y="78"/>
                    <a:pt x="43" y="77"/>
                    <a:pt x="37" y="75"/>
                  </a:cubicBezTo>
                  <a:cubicBezTo>
                    <a:pt x="27" y="71"/>
                    <a:pt x="20" y="67"/>
                    <a:pt x="15" y="64"/>
                  </a:cubicBezTo>
                  <a:cubicBezTo>
                    <a:pt x="6" y="57"/>
                    <a:pt x="1" y="47"/>
                    <a:pt x="1" y="35"/>
                  </a:cubicBezTo>
                  <a:cubicBezTo>
                    <a:pt x="1" y="25"/>
                    <a:pt x="4" y="17"/>
                    <a:pt x="11" y="11"/>
                  </a:cubicBezTo>
                  <a:cubicBezTo>
                    <a:pt x="18" y="4"/>
                    <a:pt x="28" y="0"/>
                    <a:pt x="40" y="0"/>
                  </a:cubicBezTo>
                  <a:cubicBezTo>
                    <a:pt x="56" y="0"/>
                    <a:pt x="68" y="5"/>
                    <a:pt x="76" y="16"/>
                  </a:cubicBezTo>
                  <a:cubicBezTo>
                    <a:pt x="80" y="21"/>
                    <a:pt x="82" y="28"/>
                    <a:pt x="83" y="36"/>
                  </a:cubicBezTo>
                  <a:cubicBezTo>
                    <a:pt x="57" y="36"/>
                    <a:pt x="57" y="36"/>
                    <a:pt x="57" y="36"/>
                  </a:cubicBezTo>
                  <a:cubicBezTo>
                    <a:pt x="56" y="31"/>
                    <a:pt x="55" y="28"/>
                    <a:pt x="52" y="26"/>
                  </a:cubicBezTo>
                  <a:cubicBezTo>
                    <a:pt x="49" y="23"/>
                    <a:pt x="45" y="22"/>
                    <a:pt x="40" y="22"/>
                  </a:cubicBezTo>
                  <a:cubicBezTo>
                    <a:pt x="36" y="22"/>
                    <a:pt x="33" y="23"/>
                    <a:pt x="30" y="25"/>
                  </a:cubicBezTo>
                  <a:cubicBezTo>
                    <a:pt x="28" y="27"/>
                    <a:pt x="26" y="30"/>
                    <a:pt x="26" y="34"/>
                  </a:cubicBezTo>
                  <a:cubicBezTo>
                    <a:pt x="26" y="39"/>
                    <a:pt x="28" y="43"/>
                    <a:pt x="32" y="46"/>
                  </a:cubicBezTo>
                  <a:cubicBezTo>
                    <a:pt x="35" y="48"/>
                    <a:pt x="42" y="51"/>
                    <a:pt x="51" y="54"/>
                  </a:cubicBezTo>
                  <a:cubicBezTo>
                    <a:pt x="61" y="57"/>
                    <a:pt x="70" y="61"/>
                    <a:pt x="75" y="66"/>
                  </a:cubicBezTo>
                  <a:cubicBezTo>
                    <a:pt x="84" y="73"/>
                    <a:pt x="88" y="82"/>
                    <a:pt x="88" y="93"/>
                  </a:cubicBezTo>
                  <a:cubicBezTo>
                    <a:pt x="88" y="105"/>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1" name="Freeform 49"/>
            <p:cNvSpPr>
              <a:spLocks noEditPoints="1"/>
            </p:cNvSpPr>
            <p:nvPr userDrawn="1"/>
          </p:nvSpPr>
          <p:spPr bwMode="auto">
            <a:xfrm>
              <a:off x="1662" y="4342"/>
              <a:ext cx="59" cy="87"/>
            </a:xfrm>
            <a:custGeom>
              <a:avLst/>
              <a:gdLst>
                <a:gd name="T0" fmla="*/ 0 w 87"/>
                <a:gd name="T1" fmla="*/ 126 h 126"/>
                <a:gd name="T2" fmla="*/ 0 w 87"/>
                <a:gd name="T3" fmla="*/ 0 h 126"/>
                <a:gd name="T4" fmla="*/ 40 w 87"/>
                <a:gd name="T5" fmla="*/ 0 h 126"/>
                <a:gd name="T6" fmla="*/ 63 w 87"/>
                <a:gd name="T7" fmla="*/ 3 h 126"/>
                <a:gd name="T8" fmla="*/ 81 w 87"/>
                <a:gd name="T9" fmla="*/ 17 h 126"/>
                <a:gd name="T10" fmla="*/ 87 w 87"/>
                <a:gd name="T11" fmla="*/ 39 h 126"/>
                <a:gd name="T12" fmla="*/ 71 w 87"/>
                <a:gd name="T13" fmla="*/ 73 h 126"/>
                <a:gd name="T14" fmla="*/ 41 w 87"/>
                <a:gd name="T15" fmla="*/ 81 h 126"/>
                <a:gd name="T16" fmla="*/ 27 w 87"/>
                <a:gd name="T17" fmla="*/ 81 h 126"/>
                <a:gd name="T18" fmla="*/ 27 w 87"/>
                <a:gd name="T19" fmla="*/ 126 h 126"/>
                <a:gd name="T20" fmla="*/ 0 w 87"/>
                <a:gd name="T21" fmla="*/ 126 h 126"/>
                <a:gd name="T22" fmla="*/ 27 w 87"/>
                <a:gd name="T23" fmla="*/ 59 h 126"/>
                <a:gd name="T24" fmla="*/ 41 w 87"/>
                <a:gd name="T25" fmla="*/ 59 h 126"/>
                <a:gd name="T26" fmla="*/ 55 w 87"/>
                <a:gd name="T27" fmla="*/ 54 h 126"/>
                <a:gd name="T28" fmla="*/ 59 w 87"/>
                <a:gd name="T29" fmla="*/ 41 h 126"/>
                <a:gd name="T30" fmla="*/ 54 w 87"/>
                <a:gd name="T31" fmla="*/ 27 h 126"/>
                <a:gd name="T32" fmla="*/ 39 w 87"/>
                <a:gd name="T33" fmla="*/ 23 h 126"/>
                <a:gd name="T34" fmla="*/ 27 w 87"/>
                <a:gd name="T35" fmla="*/ 23 h 126"/>
                <a:gd name="T36" fmla="*/ 27 w 87"/>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7" y="31"/>
                    <a:pt x="87" y="39"/>
                  </a:cubicBezTo>
                  <a:cubicBezTo>
                    <a:pt x="87"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1" y="59"/>
                    <a:pt x="41" y="59"/>
                    <a:pt x="41"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2" name="Freeform 50"/>
            <p:cNvSpPr>
              <a:spLocks noEditPoints="1"/>
            </p:cNvSpPr>
            <p:nvPr userDrawn="1"/>
          </p:nvSpPr>
          <p:spPr bwMode="auto">
            <a:xfrm>
              <a:off x="1730" y="4340"/>
              <a:ext cx="74" cy="91"/>
            </a:xfrm>
            <a:custGeom>
              <a:avLst/>
              <a:gdLst>
                <a:gd name="T0" fmla="*/ 55 w 108"/>
                <a:gd name="T1" fmla="*/ 0 h 132"/>
                <a:gd name="T2" fmla="*/ 91 w 108"/>
                <a:gd name="T3" fmla="*/ 16 h 132"/>
                <a:gd name="T4" fmla="*/ 108 w 108"/>
                <a:gd name="T5" fmla="*/ 66 h 132"/>
                <a:gd name="T6" fmla="*/ 95 w 108"/>
                <a:gd name="T7" fmla="*/ 111 h 132"/>
                <a:gd name="T8" fmla="*/ 77 w 108"/>
                <a:gd name="T9" fmla="*/ 127 h 132"/>
                <a:gd name="T10" fmla="*/ 54 w 108"/>
                <a:gd name="T11" fmla="*/ 132 h 132"/>
                <a:gd name="T12" fmla="*/ 13 w 108"/>
                <a:gd name="T13" fmla="*/ 110 h 132"/>
                <a:gd name="T14" fmla="*/ 0 w 108"/>
                <a:gd name="T15" fmla="*/ 66 h 132"/>
                <a:gd name="T16" fmla="*/ 16 w 108"/>
                <a:gd name="T17" fmla="*/ 17 h 132"/>
                <a:gd name="T18" fmla="*/ 55 w 108"/>
                <a:gd name="T19" fmla="*/ 0 h 132"/>
                <a:gd name="T20" fmla="*/ 54 w 108"/>
                <a:gd name="T21" fmla="*/ 23 h 132"/>
                <a:gd name="T22" fmla="*/ 35 w 108"/>
                <a:gd name="T23" fmla="*/ 35 h 132"/>
                <a:gd name="T24" fmla="*/ 27 w 108"/>
                <a:gd name="T25" fmla="*/ 66 h 132"/>
                <a:gd name="T26" fmla="*/ 35 w 108"/>
                <a:gd name="T27" fmla="*/ 97 h 132"/>
                <a:gd name="T28" fmla="*/ 45 w 108"/>
                <a:gd name="T29" fmla="*/ 107 h 132"/>
                <a:gd name="T30" fmla="*/ 55 w 108"/>
                <a:gd name="T31" fmla="*/ 109 h 132"/>
                <a:gd name="T32" fmla="*/ 68 w 108"/>
                <a:gd name="T33" fmla="*/ 104 h 132"/>
                <a:gd name="T34" fmla="*/ 78 w 108"/>
                <a:gd name="T35" fmla="*/ 87 h 132"/>
                <a:gd name="T36" fmla="*/ 81 w 108"/>
                <a:gd name="T37" fmla="*/ 66 h 132"/>
                <a:gd name="T38" fmla="*/ 74 w 108"/>
                <a:gd name="T39" fmla="*/ 35 h 132"/>
                <a:gd name="T40" fmla="*/ 54 w 108"/>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32">
                  <a:moveTo>
                    <a:pt x="55" y="0"/>
                  </a:moveTo>
                  <a:cubicBezTo>
                    <a:pt x="70" y="0"/>
                    <a:pt x="82" y="6"/>
                    <a:pt x="91" y="16"/>
                  </a:cubicBezTo>
                  <a:cubicBezTo>
                    <a:pt x="102" y="29"/>
                    <a:pt x="108" y="45"/>
                    <a:pt x="108" y="66"/>
                  </a:cubicBezTo>
                  <a:cubicBezTo>
                    <a:pt x="108" y="84"/>
                    <a:pt x="104" y="99"/>
                    <a:pt x="95" y="111"/>
                  </a:cubicBezTo>
                  <a:cubicBezTo>
                    <a:pt x="91" y="118"/>
                    <a:pt x="84" y="123"/>
                    <a:pt x="77" y="127"/>
                  </a:cubicBezTo>
                  <a:cubicBezTo>
                    <a:pt x="70" y="130"/>
                    <a:pt x="63" y="132"/>
                    <a:pt x="54" y="132"/>
                  </a:cubicBezTo>
                  <a:cubicBezTo>
                    <a:pt x="37" y="132"/>
                    <a:pt x="23" y="125"/>
                    <a:pt x="13" y="110"/>
                  </a:cubicBezTo>
                  <a:cubicBezTo>
                    <a:pt x="4" y="99"/>
                    <a:pt x="0" y="84"/>
                    <a:pt x="0" y="66"/>
                  </a:cubicBezTo>
                  <a:cubicBezTo>
                    <a:pt x="0" y="45"/>
                    <a:pt x="6" y="29"/>
                    <a:pt x="16" y="17"/>
                  </a:cubicBezTo>
                  <a:cubicBezTo>
                    <a:pt x="26" y="6"/>
                    <a:pt x="39" y="0"/>
                    <a:pt x="55" y="0"/>
                  </a:cubicBezTo>
                  <a:close/>
                  <a:moveTo>
                    <a:pt x="54" y="23"/>
                  </a:moveTo>
                  <a:cubicBezTo>
                    <a:pt x="46" y="23"/>
                    <a:pt x="39" y="27"/>
                    <a:pt x="35" y="35"/>
                  </a:cubicBezTo>
                  <a:cubicBezTo>
                    <a:pt x="30" y="43"/>
                    <a:pt x="27" y="54"/>
                    <a:pt x="27" y="66"/>
                  </a:cubicBezTo>
                  <a:cubicBezTo>
                    <a:pt x="27" y="78"/>
                    <a:pt x="30" y="89"/>
                    <a:pt x="35" y="97"/>
                  </a:cubicBezTo>
                  <a:cubicBezTo>
                    <a:pt x="37" y="101"/>
                    <a:pt x="40" y="104"/>
                    <a:pt x="45" y="107"/>
                  </a:cubicBezTo>
                  <a:cubicBezTo>
                    <a:pt x="48" y="108"/>
                    <a:pt x="51" y="109"/>
                    <a:pt x="55" y="109"/>
                  </a:cubicBezTo>
                  <a:cubicBezTo>
                    <a:pt x="60" y="109"/>
                    <a:pt x="64" y="107"/>
                    <a:pt x="68" y="104"/>
                  </a:cubicBezTo>
                  <a:cubicBezTo>
                    <a:pt x="72" y="100"/>
                    <a:pt x="76" y="94"/>
                    <a:pt x="78" y="87"/>
                  </a:cubicBezTo>
                  <a:cubicBezTo>
                    <a:pt x="80" y="80"/>
                    <a:pt x="81" y="73"/>
                    <a:pt x="81" y="66"/>
                  </a:cubicBezTo>
                  <a:cubicBezTo>
                    <a:pt x="81" y="54"/>
                    <a:pt x="78" y="43"/>
                    <a:pt x="74" y="35"/>
                  </a:cubicBezTo>
                  <a:cubicBezTo>
                    <a:pt x="69" y="27"/>
                    <a:pt x="63" y="23"/>
                    <a:pt x="5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3" name="Freeform 51"/>
            <p:cNvSpPr>
              <a:spLocks/>
            </p:cNvSpPr>
            <p:nvPr userDrawn="1"/>
          </p:nvSpPr>
          <p:spPr bwMode="auto">
            <a:xfrm>
              <a:off x="1817" y="4342"/>
              <a:ext cx="52" cy="87"/>
            </a:xfrm>
            <a:custGeom>
              <a:avLst/>
              <a:gdLst>
                <a:gd name="T0" fmla="*/ 0 w 52"/>
                <a:gd name="T1" fmla="*/ 87 h 87"/>
                <a:gd name="T2" fmla="*/ 0 w 52"/>
                <a:gd name="T3" fmla="*/ 0 h 87"/>
                <a:gd name="T4" fmla="*/ 19 w 52"/>
                <a:gd name="T5" fmla="*/ 0 h 87"/>
                <a:gd name="T6" fmla="*/ 19 w 52"/>
                <a:gd name="T7" fmla="*/ 71 h 87"/>
                <a:gd name="T8" fmla="*/ 52 w 52"/>
                <a:gd name="T9" fmla="*/ 71 h 87"/>
                <a:gd name="T10" fmla="*/ 52 w 52"/>
                <a:gd name="T11" fmla="*/ 87 h 87"/>
                <a:gd name="T12" fmla="*/ 0 w 52"/>
                <a:gd name="T13" fmla="*/ 87 h 87"/>
              </a:gdLst>
              <a:ahLst/>
              <a:cxnLst>
                <a:cxn ang="0">
                  <a:pos x="T0" y="T1"/>
                </a:cxn>
                <a:cxn ang="0">
                  <a:pos x="T2" y="T3"/>
                </a:cxn>
                <a:cxn ang="0">
                  <a:pos x="T4" y="T5"/>
                </a:cxn>
                <a:cxn ang="0">
                  <a:pos x="T6" y="T7"/>
                </a:cxn>
                <a:cxn ang="0">
                  <a:pos x="T8" y="T9"/>
                </a:cxn>
                <a:cxn ang="0">
                  <a:pos x="T10" y="T11"/>
                </a:cxn>
                <a:cxn ang="0">
                  <a:pos x="T12" y="T13"/>
                </a:cxn>
              </a:cxnLst>
              <a:rect l="0" t="0" r="r" b="b"/>
              <a:pathLst>
                <a:path w="52" h="87">
                  <a:moveTo>
                    <a:pt x="0" y="87"/>
                  </a:moveTo>
                  <a:lnTo>
                    <a:pt x="0" y="0"/>
                  </a:lnTo>
                  <a:lnTo>
                    <a:pt x="19" y="0"/>
                  </a:lnTo>
                  <a:lnTo>
                    <a:pt x="19" y="71"/>
                  </a:lnTo>
                  <a:lnTo>
                    <a:pt x="52" y="71"/>
                  </a:lnTo>
                  <a:lnTo>
                    <a:pt x="5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4" name="Freeform 52"/>
            <p:cNvSpPr>
              <a:spLocks/>
            </p:cNvSpPr>
            <p:nvPr userDrawn="1"/>
          </p:nvSpPr>
          <p:spPr bwMode="auto">
            <a:xfrm>
              <a:off x="1880" y="4342"/>
              <a:ext cx="56" cy="87"/>
            </a:xfrm>
            <a:custGeom>
              <a:avLst/>
              <a:gdLst>
                <a:gd name="T0" fmla="*/ 0 w 56"/>
                <a:gd name="T1" fmla="*/ 87 h 87"/>
                <a:gd name="T2" fmla="*/ 0 w 56"/>
                <a:gd name="T3" fmla="*/ 0 h 87"/>
                <a:gd name="T4" fmla="*/ 56 w 56"/>
                <a:gd name="T5" fmla="*/ 0 h 87"/>
                <a:gd name="T6" fmla="*/ 56 w 56"/>
                <a:gd name="T7" fmla="*/ 16 h 87"/>
                <a:gd name="T8" fmla="*/ 19 w 56"/>
                <a:gd name="T9" fmla="*/ 16 h 87"/>
                <a:gd name="T10" fmla="*/ 19 w 56"/>
                <a:gd name="T11" fmla="*/ 35 h 87"/>
                <a:gd name="T12" fmla="*/ 52 w 56"/>
                <a:gd name="T13" fmla="*/ 35 h 87"/>
                <a:gd name="T14" fmla="*/ 52 w 56"/>
                <a:gd name="T15" fmla="*/ 50 h 87"/>
                <a:gd name="T16" fmla="*/ 19 w 56"/>
                <a:gd name="T17" fmla="*/ 50 h 87"/>
                <a:gd name="T18" fmla="*/ 19 w 56"/>
                <a:gd name="T19" fmla="*/ 71 h 87"/>
                <a:gd name="T20" fmla="*/ 56 w 56"/>
                <a:gd name="T21" fmla="*/ 71 h 87"/>
                <a:gd name="T22" fmla="*/ 56 w 56"/>
                <a:gd name="T23" fmla="*/ 87 h 87"/>
                <a:gd name="T24" fmla="*/ 0 w 56"/>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7">
                  <a:moveTo>
                    <a:pt x="0" y="87"/>
                  </a:moveTo>
                  <a:lnTo>
                    <a:pt x="0" y="0"/>
                  </a:lnTo>
                  <a:lnTo>
                    <a:pt x="56" y="0"/>
                  </a:lnTo>
                  <a:lnTo>
                    <a:pt x="56" y="16"/>
                  </a:lnTo>
                  <a:lnTo>
                    <a:pt x="19" y="16"/>
                  </a:lnTo>
                  <a:lnTo>
                    <a:pt x="19" y="35"/>
                  </a:lnTo>
                  <a:lnTo>
                    <a:pt x="52" y="35"/>
                  </a:lnTo>
                  <a:lnTo>
                    <a:pt x="52" y="50"/>
                  </a:lnTo>
                  <a:lnTo>
                    <a:pt x="19" y="50"/>
                  </a:lnTo>
                  <a:lnTo>
                    <a:pt x="19" y="71"/>
                  </a:lnTo>
                  <a:lnTo>
                    <a:pt x="56" y="71"/>
                  </a:lnTo>
                  <a:lnTo>
                    <a:pt x="56"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9" name="Freeform 53"/>
            <p:cNvSpPr>
              <a:spLocks noEditPoints="1"/>
            </p:cNvSpPr>
            <p:nvPr userDrawn="1"/>
          </p:nvSpPr>
          <p:spPr bwMode="auto">
            <a:xfrm>
              <a:off x="1946" y="4319"/>
              <a:ext cx="70" cy="112"/>
            </a:xfrm>
            <a:custGeom>
              <a:avLst/>
              <a:gdLst>
                <a:gd name="T0" fmla="*/ 75 w 102"/>
                <a:gd name="T1" fmla="*/ 111 h 163"/>
                <a:gd name="T2" fmla="*/ 102 w 102"/>
                <a:gd name="T3" fmla="*/ 111 h 163"/>
                <a:gd name="T4" fmla="*/ 91 w 102"/>
                <a:gd name="T5" fmla="*/ 145 h 163"/>
                <a:gd name="T6" fmla="*/ 53 w 102"/>
                <a:gd name="T7" fmla="*/ 163 h 163"/>
                <a:gd name="T8" fmla="*/ 17 w 102"/>
                <a:gd name="T9" fmla="*/ 147 h 163"/>
                <a:gd name="T10" fmla="*/ 0 w 102"/>
                <a:gd name="T11" fmla="*/ 97 h 163"/>
                <a:gd name="T12" fmla="*/ 16 w 102"/>
                <a:gd name="T13" fmla="*/ 48 h 163"/>
                <a:gd name="T14" fmla="*/ 54 w 102"/>
                <a:gd name="T15" fmla="*/ 31 h 163"/>
                <a:gd name="T16" fmla="*/ 93 w 102"/>
                <a:gd name="T17" fmla="*/ 51 h 163"/>
                <a:gd name="T18" fmla="*/ 102 w 102"/>
                <a:gd name="T19" fmla="*/ 76 h 163"/>
                <a:gd name="T20" fmla="*/ 75 w 102"/>
                <a:gd name="T21" fmla="*/ 76 h 163"/>
                <a:gd name="T22" fmla="*/ 71 w 102"/>
                <a:gd name="T23" fmla="*/ 64 h 163"/>
                <a:gd name="T24" fmla="*/ 54 w 102"/>
                <a:gd name="T25" fmla="*/ 54 h 163"/>
                <a:gd name="T26" fmla="*/ 34 w 102"/>
                <a:gd name="T27" fmla="*/ 66 h 163"/>
                <a:gd name="T28" fmla="*/ 28 w 102"/>
                <a:gd name="T29" fmla="*/ 97 h 163"/>
                <a:gd name="T30" fmla="*/ 35 w 102"/>
                <a:gd name="T31" fmla="*/ 128 h 163"/>
                <a:gd name="T32" fmla="*/ 53 w 102"/>
                <a:gd name="T33" fmla="*/ 140 h 163"/>
                <a:gd name="T34" fmla="*/ 69 w 102"/>
                <a:gd name="T35" fmla="*/ 131 h 163"/>
                <a:gd name="T36" fmla="*/ 75 w 102"/>
                <a:gd name="T37" fmla="*/ 111 h 163"/>
                <a:gd name="T38" fmla="*/ 79 w 102"/>
                <a:gd name="T39" fmla="*/ 0 h 163"/>
                <a:gd name="T40" fmla="*/ 61 w 102"/>
                <a:gd name="T41" fmla="*/ 24 h 163"/>
                <a:gd name="T42" fmla="*/ 40 w 102"/>
                <a:gd name="T43" fmla="*/ 24 h 163"/>
                <a:gd name="T44" fmla="*/ 22 w 102"/>
                <a:gd name="T45" fmla="*/ 0 h 163"/>
                <a:gd name="T46" fmla="*/ 42 w 102"/>
                <a:gd name="T47" fmla="*/ 0 h 163"/>
                <a:gd name="T48" fmla="*/ 50 w 102"/>
                <a:gd name="T49" fmla="*/ 11 h 163"/>
                <a:gd name="T50" fmla="*/ 58 w 102"/>
                <a:gd name="T51" fmla="*/ 0 h 163"/>
                <a:gd name="T52" fmla="*/ 79 w 102"/>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3">
                  <a:moveTo>
                    <a:pt x="75" y="111"/>
                  </a:moveTo>
                  <a:cubicBezTo>
                    <a:pt x="102" y="111"/>
                    <a:pt x="102" y="111"/>
                    <a:pt x="102" y="111"/>
                  </a:cubicBezTo>
                  <a:cubicBezTo>
                    <a:pt x="101" y="125"/>
                    <a:pt x="98" y="136"/>
                    <a:pt x="91" y="145"/>
                  </a:cubicBezTo>
                  <a:cubicBezTo>
                    <a:pt x="82" y="157"/>
                    <a:pt x="69" y="163"/>
                    <a:pt x="53" y="163"/>
                  </a:cubicBezTo>
                  <a:cubicBezTo>
                    <a:pt x="38" y="163"/>
                    <a:pt x="26" y="158"/>
                    <a:pt x="17" y="147"/>
                  </a:cubicBezTo>
                  <a:cubicBezTo>
                    <a:pt x="6" y="134"/>
                    <a:pt x="0" y="118"/>
                    <a:pt x="0" y="97"/>
                  </a:cubicBezTo>
                  <a:cubicBezTo>
                    <a:pt x="0" y="77"/>
                    <a:pt x="6" y="61"/>
                    <a:pt x="16" y="48"/>
                  </a:cubicBezTo>
                  <a:cubicBezTo>
                    <a:pt x="26" y="37"/>
                    <a:pt x="38" y="31"/>
                    <a:pt x="54" y="31"/>
                  </a:cubicBezTo>
                  <a:cubicBezTo>
                    <a:pt x="70" y="31"/>
                    <a:pt x="83" y="38"/>
                    <a:pt x="93" y="51"/>
                  </a:cubicBezTo>
                  <a:cubicBezTo>
                    <a:pt x="98" y="59"/>
                    <a:pt x="101" y="67"/>
                    <a:pt x="102" y="76"/>
                  </a:cubicBezTo>
                  <a:cubicBezTo>
                    <a:pt x="75" y="76"/>
                    <a:pt x="75" y="76"/>
                    <a:pt x="75" y="76"/>
                  </a:cubicBezTo>
                  <a:cubicBezTo>
                    <a:pt x="74" y="71"/>
                    <a:pt x="73" y="68"/>
                    <a:pt x="71" y="64"/>
                  </a:cubicBezTo>
                  <a:cubicBezTo>
                    <a:pt x="67" y="58"/>
                    <a:pt x="61" y="54"/>
                    <a:pt x="54" y="54"/>
                  </a:cubicBezTo>
                  <a:cubicBezTo>
                    <a:pt x="45" y="54"/>
                    <a:pt x="39" y="58"/>
                    <a:pt x="34" y="66"/>
                  </a:cubicBezTo>
                  <a:cubicBezTo>
                    <a:pt x="30" y="74"/>
                    <a:pt x="28" y="85"/>
                    <a:pt x="28" y="97"/>
                  </a:cubicBezTo>
                  <a:cubicBezTo>
                    <a:pt x="28" y="110"/>
                    <a:pt x="30" y="120"/>
                    <a:pt x="35" y="128"/>
                  </a:cubicBezTo>
                  <a:cubicBezTo>
                    <a:pt x="39" y="136"/>
                    <a:pt x="45" y="140"/>
                    <a:pt x="53" y="140"/>
                  </a:cubicBezTo>
                  <a:cubicBezTo>
                    <a:pt x="60" y="140"/>
                    <a:pt x="66" y="137"/>
                    <a:pt x="69" y="131"/>
                  </a:cubicBezTo>
                  <a:cubicBezTo>
                    <a:pt x="72" y="126"/>
                    <a:pt x="74" y="120"/>
                    <a:pt x="75" y="111"/>
                  </a:cubicBezTo>
                  <a:close/>
                  <a:moveTo>
                    <a:pt x="79" y="0"/>
                  </a:moveTo>
                  <a:cubicBezTo>
                    <a:pt x="61" y="24"/>
                    <a:pt x="61" y="24"/>
                    <a:pt x="61" y="24"/>
                  </a:cubicBezTo>
                  <a:cubicBezTo>
                    <a:pt x="40" y="24"/>
                    <a:pt x="40" y="24"/>
                    <a:pt x="40" y="24"/>
                  </a:cubicBezTo>
                  <a:cubicBezTo>
                    <a:pt x="22" y="0"/>
                    <a:pt x="22" y="0"/>
                    <a:pt x="22" y="0"/>
                  </a:cubicBezTo>
                  <a:cubicBezTo>
                    <a:pt x="42" y="0"/>
                    <a:pt x="42" y="0"/>
                    <a:pt x="42" y="0"/>
                  </a:cubicBezTo>
                  <a:cubicBezTo>
                    <a:pt x="50" y="11"/>
                    <a:pt x="50" y="11"/>
                    <a:pt x="50" y="11"/>
                  </a:cubicBezTo>
                  <a:cubicBezTo>
                    <a:pt x="58" y="0"/>
                    <a:pt x="58" y="0"/>
                    <a:pt x="58" y="0"/>
                  </a:cubicBez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0" name="Freeform 54"/>
            <p:cNvSpPr>
              <a:spLocks/>
            </p:cNvSpPr>
            <p:nvPr userDrawn="1"/>
          </p:nvSpPr>
          <p:spPr bwMode="auto">
            <a:xfrm>
              <a:off x="2028" y="4342"/>
              <a:ext cx="64" cy="87"/>
            </a:xfrm>
            <a:custGeom>
              <a:avLst/>
              <a:gdLst>
                <a:gd name="T0" fmla="*/ 0 w 64"/>
                <a:gd name="T1" fmla="*/ 87 h 87"/>
                <a:gd name="T2" fmla="*/ 0 w 64"/>
                <a:gd name="T3" fmla="*/ 0 h 87"/>
                <a:gd name="T4" fmla="*/ 19 w 64"/>
                <a:gd name="T5" fmla="*/ 0 h 87"/>
                <a:gd name="T6" fmla="*/ 46 w 64"/>
                <a:gd name="T7" fmla="*/ 56 h 87"/>
                <a:gd name="T8" fmla="*/ 46 w 64"/>
                <a:gd name="T9" fmla="*/ 0 h 87"/>
                <a:gd name="T10" fmla="*/ 64 w 64"/>
                <a:gd name="T11" fmla="*/ 0 h 87"/>
                <a:gd name="T12" fmla="*/ 64 w 64"/>
                <a:gd name="T13" fmla="*/ 87 h 87"/>
                <a:gd name="T14" fmla="*/ 45 w 64"/>
                <a:gd name="T15" fmla="*/ 87 h 87"/>
                <a:gd name="T16" fmla="*/ 18 w 64"/>
                <a:gd name="T17" fmla="*/ 31 h 87"/>
                <a:gd name="T18" fmla="*/ 18 w 64"/>
                <a:gd name="T19" fmla="*/ 87 h 87"/>
                <a:gd name="T20" fmla="*/ 0 w 64"/>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87">
                  <a:moveTo>
                    <a:pt x="0" y="87"/>
                  </a:moveTo>
                  <a:lnTo>
                    <a:pt x="0" y="0"/>
                  </a:lnTo>
                  <a:lnTo>
                    <a:pt x="19" y="0"/>
                  </a:lnTo>
                  <a:lnTo>
                    <a:pt x="46" y="56"/>
                  </a:lnTo>
                  <a:lnTo>
                    <a:pt x="46" y="0"/>
                  </a:lnTo>
                  <a:lnTo>
                    <a:pt x="64" y="0"/>
                  </a:lnTo>
                  <a:lnTo>
                    <a:pt x="64" y="87"/>
                  </a:lnTo>
                  <a:lnTo>
                    <a:pt x="45" y="87"/>
                  </a:lnTo>
                  <a:lnTo>
                    <a:pt x="18" y="31"/>
                  </a:lnTo>
                  <a:lnTo>
                    <a:pt x="18"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1" name="Freeform 55"/>
            <p:cNvSpPr>
              <a:spLocks noEditPoints="1"/>
            </p:cNvSpPr>
            <p:nvPr userDrawn="1"/>
          </p:nvSpPr>
          <p:spPr bwMode="auto">
            <a:xfrm>
              <a:off x="2109" y="4320"/>
              <a:ext cx="55" cy="109"/>
            </a:xfrm>
            <a:custGeom>
              <a:avLst/>
              <a:gdLst>
                <a:gd name="T0" fmla="*/ 0 w 55"/>
                <a:gd name="T1" fmla="*/ 109 h 109"/>
                <a:gd name="T2" fmla="*/ 0 w 55"/>
                <a:gd name="T3" fmla="*/ 22 h 109"/>
                <a:gd name="T4" fmla="*/ 55 w 55"/>
                <a:gd name="T5" fmla="*/ 22 h 109"/>
                <a:gd name="T6" fmla="*/ 55 w 55"/>
                <a:gd name="T7" fmla="*/ 38 h 109"/>
                <a:gd name="T8" fmla="*/ 18 w 55"/>
                <a:gd name="T9" fmla="*/ 38 h 109"/>
                <a:gd name="T10" fmla="*/ 18 w 55"/>
                <a:gd name="T11" fmla="*/ 57 h 109"/>
                <a:gd name="T12" fmla="*/ 52 w 55"/>
                <a:gd name="T13" fmla="*/ 57 h 109"/>
                <a:gd name="T14" fmla="*/ 52 w 55"/>
                <a:gd name="T15" fmla="*/ 72 h 109"/>
                <a:gd name="T16" fmla="*/ 18 w 55"/>
                <a:gd name="T17" fmla="*/ 72 h 109"/>
                <a:gd name="T18" fmla="*/ 18 w 55"/>
                <a:gd name="T19" fmla="*/ 93 h 109"/>
                <a:gd name="T20" fmla="*/ 55 w 55"/>
                <a:gd name="T21" fmla="*/ 93 h 109"/>
                <a:gd name="T22" fmla="*/ 55 w 55"/>
                <a:gd name="T23" fmla="*/ 109 h 109"/>
                <a:gd name="T24" fmla="*/ 0 w 55"/>
                <a:gd name="T25" fmla="*/ 109 h 109"/>
                <a:gd name="T26" fmla="*/ 45 w 55"/>
                <a:gd name="T27" fmla="*/ 0 h 109"/>
                <a:gd name="T28" fmla="*/ 32 w 55"/>
                <a:gd name="T29" fmla="*/ 16 h 109"/>
                <a:gd name="T30" fmla="*/ 18 w 55"/>
                <a:gd name="T31" fmla="*/ 16 h 109"/>
                <a:gd name="T32" fmla="*/ 29 w 55"/>
                <a:gd name="T33" fmla="*/ 0 h 109"/>
                <a:gd name="T34" fmla="*/ 45 w 55"/>
                <a:gd name="T3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09">
                  <a:moveTo>
                    <a:pt x="0" y="109"/>
                  </a:moveTo>
                  <a:lnTo>
                    <a:pt x="0" y="22"/>
                  </a:lnTo>
                  <a:lnTo>
                    <a:pt x="55" y="22"/>
                  </a:lnTo>
                  <a:lnTo>
                    <a:pt x="55" y="38"/>
                  </a:lnTo>
                  <a:lnTo>
                    <a:pt x="18" y="38"/>
                  </a:lnTo>
                  <a:lnTo>
                    <a:pt x="18" y="57"/>
                  </a:lnTo>
                  <a:lnTo>
                    <a:pt x="52" y="57"/>
                  </a:lnTo>
                  <a:lnTo>
                    <a:pt x="52" y="72"/>
                  </a:lnTo>
                  <a:lnTo>
                    <a:pt x="18" y="72"/>
                  </a:lnTo>
                  <a:lnTo>
                    <a:pt x="18" y="93"/>
                  </a:lnTo>
                  <a:lnTo>
                    <a:pt x="55" y="93"/>
                  </a:lnTo>
                  <a:lnTo>
                    <a:pt x="55" y="109"/>
                  </a:lnTo>
                  <a:lnTo>
                    <a:pt x="0" y="109"/>
                  </a:lnTo>
                  <a:close/>
                  <a:moveTo>
                    <a:pt x="45" y="0"/>
                  </a:moveTo>
                  <a:lnTo>
                    <a:pt x="32" y="16"/>
                  </a:lnTo>
                  <a:lnTo>
                    <a:pt x="18" y="16"/>
                  </a:lnTo>
                  <a:lnTo>
                    <a:pt x="29"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2" name="Freeform 56"/>
            <p:cNvSpPr>
              <a:spLocks/>
            </p:cNvSpPr>
            <p:nvPr userDrawn="1"/>
          </p:nvSpPr>
          <p:spPr bwMode="auto">
            <a:xfrm>
              <a:off x="2207" y="4342"/>
              <a:ext cx="62" cy="87"/>
            </a:xfrm>
            <a:custGeom>
              <a:avLst/>
              <a:gdLst>
                <a:gd name="T0" fmla="*/ 0 w 62"/>
                <a:gd name="T1" fmla="*/ 87 h 87"/>
                <a:gd name="T2" fmla="*/ 0 w 62"/>
                <a:gd name="T3" fmla="*/ 72 h 87"/>
                <a:gd name="T4" fmla="*/ 38 w 62"/>
                <a:gd name="T5" fmla="*/ 16 h 87"/>
                <a:gd name="T6" fmla="*/ 3 w 62"/>
                <a:gd name="T7" fmla="*/ 16 h 87"/>
                <a:gd name="T8" fmla="*/ 3 w 62"/>
                <a:gd name="T9" fmla="*/ 0 h 87"/>
                <a:gd name="T10" fmla="*/ 61 w 62"/>
                <a:gd name="T11" fmla="*/ 0 h 87"/>
                <a:gd name="T12" fmla="*/ 61 w 62"/>
                <a:gd name="T13" fmla="*/ 14 h 87"/>
                <a:gd name="T14" fmla="*/ 22 w 62"/>
                <a:gd name="T15" fmla="*/ 71 h 87"/>
                <a:gd name="T16" fmla="*/ 62 w 62"/>
                <a:gd name="T17" fmla="*/ 71 h 87"/>
                <a:gd name="T18" fmla="*/ 62 w 62"/>
                <a:gd name="T19" fmla="*/ 87 h 87"/>
                <a:gd name="T20" fmla="*/ 0 w 62"/>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87">
                  <a:moveTo>
                    <a:pt x="0" y="87"/>
                  </a:moveTo>
                  <a:lnTo>
                    <a:pt x="0" y="72"/>
                  </a:lnTo>
                  <a:lnTo>
                    <a:pt x="38" y="16"/>
                  </a:lnTo>
                  <a:lnTo>
                    <a:pt x="3" y="16"/>
                  </a:lnTo>
                  <a:lnTo>
                    <a:pt x="3" y="0"/>
                  </a:lnTo>
                  <a:lnTo>
                    <a:pt x="61" y="0"/>
                  </a:lnTo>
                  <a:lnTo>
                    <a:pt x="61" y="14"/>
                  </a:lnTo>
                  <a:lnTo>
                    <a:pt x="22" y="71"/>
                  </a:lnTo>
                  <a:lnTo>
                    <a:pt x="62" y="71"/>
                  </a:lnTo>
                  <a:lnTo>
                    <a:pt x="6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3" name="Freeform 57"/>
            <p:cNvSpPr>
              <a:spLocks noEditPoints="1"/>
            </p:cNvSpPr>
            <p:nvPr userDrawn="1"/>
          </p:nvSpPr>
          <p:spPr bwMode="auto">
            <a:xfrm>
              <a:off x="2276" y="4320"/>
              <a:ext cx="74" cy="109"/>
            </a:xfrm>
            <a:custGeom>
              <a:avLst/>
              <a:gdLst>
                <a:gd name="T0" fmla="*/ 27 w 74"/>
                <a:gd name="T1" fmla="*/ 22 h 109"/>
                <a:gd name="T2" fmla="*/ 46 w 74"/>
                <a:gd name="T3" fmla="*/ 22 h 109"/>
                <a:gd name="T4" fmla="*/ 74 w 74"/>
                <a:gd name="T5" fmla="*/ 109 h 109"/>
                <a:gd name="T6" fmla="*/ 54 w 74"/>
                <a:gd name="T7" fmla="*/ 109 h 109"/>
                <a:gd name="T8" fmla="*/ 49 w 74"/>
                <a:gd name="T9" fmla="*/ 90 h 109"/>
                <a:gd name="T10" fmla="*/ 25 w 74"/>
                <a:gd name="T11" fmla="*/ 90 h 109"/>
                <a:gd name="T12" fmla="*/ 19 w 74"/>
                <a:gd name="T13" fmla="*/ 109 h 109"/>
                <a:gd name="T14" fmla="*/ 0 w 74"/>
                <a:gd name="T15" fmla="*/ 109 h 109"/>
                <a:gd name="T16" fmla="*/ 27 w 74"/>
                <a:gd name="T17" fmla="*/ 22 h 109"/>
                <a:gd name="T18" fmla="*/ 55 w 74"/>
                <a:gd name="T19" fmla="*/ 0 h 109"/>
                <a:gd name="T20" fmla="*/ 42 w 74"/>
                <a:gd name="T21" fmla="*/ 16 h 109"/>
                <a:gd name="T22" fmla="*/ 27 w 74"/>
                <a:gd name="T23" fmla="*/ 16 h 109"/>
                <a:gd name="T24" fmla="*/ 39 w 74"/>
                <a:gd name="T25" fmla="*/ 0 h 109"/>
                <a:gd name="T26" fmla="*/ 55 w 74"/>
                <a:gd name="T27" fmla="*/ 0 h 109"/>
                <a:gd name="T28" fmla="*/ 29 w 74"/>
                <a:gd name="T29" fmla="*/ 75 h 109"/>
                <a:gd name="T30" fmla="*/ 45 w 74"/>
                <a:gd name="T31" fmla="*/ 75 h 109"/>
                <a:gd name="T32" fmla="*/ 37 w 74"/>
                <a:gd name="T33" fmla="*/ 46 h 109"/>
                <a:gd name="T34" fmla="*/ 29 w 74"/>
                <a:gd name="T35"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109">
                  <a:moveTo>
                    <a:pt x="27" y="22"/>
                  </a:moveTo>
                  <a:lnTo>
                    <a:pt x="46" y="22"/>
                  </a:lnTo>
                  <a:lnTo>
                    <a:pt x="74" y="109"/>
                  </a:lnTo>
                  <a:lnTo>
                    <a:pt x="54" y="109"/>
                  </a:lnTo>
                  <a:lnTo>
                    <a:pt x="49" y="90"/>
                  </a:lnTo>
                  <a:lnTo>
                    <a:pt x="25" y="90"/>
                  </a:lnTo>
                  <a:lnTo>
                    <a:pt x="19" y="109"/>
                  </a:lnTo>
                  <a:lnTo>
                    <a:pt x="0" y="109"/>
                  </a:lnTo>
                  <a:lnTo>
                    <a:pt x="27" y="22"/>
                  </a:lnTo>
                  <a:close/>
                  <a:moveTo>
                    <a:pt x="55" y="0"/>
                  </a:moveTo>
                  <a:lnTo>
                    <a:pt x="42" y="16"/>
                  </a:lnTo>
                  <a:lnTo>
                    <a:pt x="27" y="16"/>
                  </a:lnTo>
                  <a:lnTo>
                    <a:pt x="39" y="0"/>
                  </a:lnTo>
                  <a:lnTo>
                    <a:pt x="55" y="0"/>
                  </a:lnTo>
                  <a:close/>
                  <a:moveTo>
                    <a:pt x="29" y="75"/>
                  </a:moveTo>
                  <a:lnTo>
                    <a:pt x="45" y="75"/>
                  </a:lnTo>
                  <a:lnTo>
                    <a:pt x="37" y="46"/>
                  </a:lnTo>
                  <a:lnTo>
                    <a:pt x="2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4" name="Freeform 58"/>
            <p:cNvSpPr>
              <a:spLocks noEditPoints="1"/>
            </p:cNvSpPr>
            <p:nvPr userDrawn="1"/>
          </p:nvSpPr>
          <p:spPr bwMode="auto">
            <a:xfrm>
              <a:off x="2357" y="4319"/>
              <a:ext cx="62" cy="110"/>
            </a:xfrm>
            <a:custGeom>
              <a:avLst/>
              <a:gdLst>
                <a:gd name="T0" fmla="*/ 0 w 62"/>
                <a:gd name="T1" fmla="*/ 110 h 110"/>
                <a:gd name="T2" fmla="*/ 0 w 62"/>
                <a:gd name="T3" fmla="*/ 95 h 110"/>
                <a:gd name="T4" fmla="*/ 38 w 62"/>
                <a:gd name="T5" fmla="*/ 39 h 110"/>
                <a:gd name="T6" fmla="*/ 2 w 62"/>
                <a:gd name="T7" fmla="*/ 39 h 110"/>
                <a:gd name="T8" fmla="*/ 2 w 62"/>
                <a:gd name="T9" fmla="*/ 23 h 110"/>
                <a:gd name="T10" fmla="*/ 61 w 62"/>
                <a:gd name="T11" fmla="*/ 23 h 110"/>
                <a:gd name="T12" fmla="*/ 61 w 62"/>
                <a:gd name="T13" fmla="*/ 37 h 110"/>
                <a:gd name="T14" fmla="*/ 22 w 62"/>
                <a:gd name="T15" fmla="*/ 94 h 110"/>
                <a:gd name="T16" fmla="*/ 62 w 62"/>
                <a:gd name="T17" fmla="*/ 94 h 110"/>
                <a:gd name="T18" fmla="*/ 62 w 62"/>
                <a:gd name="T19" fmla="*/ 110 h 110"/>
                <a:gd name="T20" fmla="*/ 0 w 62"/>
                <a:gd name="T21" fmla="*/ 110 h 110"/>
                <a:gd name="T22" fmla="*/ 50 w 62"/>
                <a:gd name="T23" fmla="*/ 0 h 110"/>
                <a:gd name="T24" fmla="*/ 38 w 62"/>
                <a:gd name="T25" fmla="*/ 17 h 110"/>
                <a:gd name="T26" fmla="*/ 24 w 62"/>
                <a:gd name="T27" fmla="*/ 17 h 110"/>
                <a:gd name="T28" fmla="*/ 11 w 62"/>
                <a:gd name="T29" fmla="*/ 0 h 110"/>
                <a:gd name="T30" fmla="*/ 25 w 62"/>
                <a:gd name="T31" fmla="*/ 0 h 110"/>
                <a:gd name="T32" fmla="*/ 30 w 62"/>
                <a:gd name="T33" fmla="*/ 8 h 110"/>
                <a:gd name="T34" fmla="*/ 36 w 62"/>
                <a:gd name="T35" fmla="*/ 0 h 110"/>
                <a:gd name="T36" fmla="*/ 50 w 62"/>
                <a:gd name="T3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110">
                  <a:moveTo>
                    <a:pt x="0" y="110"/>
                  </a:moveTo>
                  <a:lnTo>
                    <a:pt x="0" y="95"/>
                  </a:lnTo>
                  <a:lnTo>
                    <a:pt x="38" y="39"/>
                  </a:lnTo>
                  <a:lnTo>
                    <a:pt x="2" y="39"/>
                  </a:lnTo>
                  <a:lnTo>
                    <a:pt x="2" y="23"/>
                  </a:lnTo>
                  <a:lnTo>
                    <a:pt x="61" y="23"/>
                  </a:lnTo>
                  <a:lnTo>
                    <a:pt x="61" y="37"/>
                  </a:lnTo>
                  <a:lnTo>
                    <a:pt x="22" y="94"/>
                  </a:lnTo>
                  <a:lnTo>
                    <a:pt x="62" y="94"/>
                  </a:lnTo>
                  <a:lnTo>
                    <a:pt x="62" y="110"/>
                  </a:lnTo>
                  <a:lnTo>
                    <a:pt x="0" y="110"/>
                  </a:lnTo>
                  <a:close/>
                  <a:moveTo>
                    <a:pt x="50" y="0"/>
                  </a:moveTo>
                  <a:lnTo>
                    <a:pt x="38" y="17"/>
                  </a:lnTo>
                  <a:lnTo>
                    <a:pt x="24" y="17"/>
                  </a:lnTo>
                  <a:lnTo>
                    <a:pt x="11" y="0"/>
                  </a:lnTo>
                  <a:lnTo>
                    <a:pt x="25" y="0"/>
                  </a:lnTo>
                  <a:lnTo>
                    <a:pt x="30" y="8"/>
                  </a:lnTo>
                  <a:lnTo>
                    <a:pt x="36" y="0"/>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5" name="Freeform 59"/>
            <p:cNvSpPr>
              <a:spLocks/>
            </p:cNvSpPr>
            <p:nvPr userDrawn="1"/>
          </p:nvSpPr>
          <p:spPr bwMode="auto">
            <a:xfrm>
              <a:off x="2431" y="4342"/>
              <a:ext cx="19" cy="87"/>
            </a:xfrm>
            <a:custGeom>
              <a:avLst/>
              <a:gdLst>
                <a:gd name="T0" fmla="*/ 0 w 19"/>
                <a:gd name="T1" fmla="*/ 87 h 87"/>
                <a:gd name="T2" fmla="*/ 0 w 19"/>
                <a:gd name="T3" fmla="*/ 0 h 87"/>
                <a:gd name="T4" fmla="*/ 10 w 19"/>
                <a:gd name="T5" fmla="*/ 0 h 87"/>
                <a:gd name="T6" fmla="*/ 19 w 19"/>
                <a:gd name="T7" fmla="*/ 0 h 87"/>
                <a:gd name="T8" fmla="*/ 19 w 19"/>
                <a:gd name="T9" fmla="*/ 87 h 87"/>
                <a:gd name="T10" fmla="*/ 0 w 19"/>
                <a:gd name="T11" fmla="*/ 87 h 87"/>
              </a:gdLst>
              <a:ahLst/>
              <a:cxnLst>
                <a:cxn ang="0">
                  <a:pos x="T0" y="T1"/>
                </a:cxn>
                <a:cxn ang="0">
                  <a:pos x="T2" y="T3"/>
                </a:cxn>
                <a:cxn ang="0">
                  <a:pos x="T4" y="T5"/>
                </a:cxn>
                <a:cxn ang="0">
                  <a:pos x="T6" y="T7"/>
                </a:cxn>
                <a:cxn ang="0">
                  <a:pos x="T8" y="T9"/>
                </a:cxn>
                <a:cxn ang="0">
                  <a:pos x="T10" y="T11"/>
                </a:cxn>
              </a:cxnLst>
              <a:rect l="0" t="0" r="r" b="b"/>
              <a:pathLst>
                <a:path w="19" h="87">
                  <a:moveTo>
                    <a:pt x="0" y="87"/>
                  </a:moveTo>
                  <a:lnTo>
                    <a:pt x="0" y="0"/>
                  </a:lnTo>
                  <a:lnTo>
                    <a:pt x="10" y="0"/>
                  </a:lnTo>
                  <a:lnTo>
                    <a:pt x="19" y="0"/>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6" name="Freeform 60"/>
            <p:cNvSpPr>
              <a:spLocks/>
            </p:cNvSpPr>
            <p:nvPr userDrawn="1"/>
          </p:nvSpPr>
          <p:spPr bwMode="auto">
            <a:xfrm>
              <a:off x="2461" y="4342"/>
              <a:ext cx="60" cy="87"/>
            </a:xfrm>
            <a:custGeom>
              <a:avLst/>
              <a:gdLst>
                <a:gd name="T0" fmla="*/ 20 w 60"/>
                <a:gd name="T1" fmla="*/ 87 h 87"/>
                <a:gd name="T2" fmla="*/ 20 w 60"/>
                <a:gd name="T3" fmla="*/ 16 h 87"/>
                <a:gd name="T4" fmla="*/ 0 w 60"/>
                <a:gd name="T5" fmla="*/ 16 h 87"/>
                <a:gd name="T6" fmla="*/ 0 w 60"/>
                <a:gd name="T7" fmla="*/ 0 h 87"/>
                <a:gd name="T8" fmla="*/ 60 w 60"/>
                <a:gd name="T9" fmla="*/ 0 h 87"/>
                <a:gd name="T10" fmla="*/ 60 w 60"/>
                <a:gd name="T11" fmla="*/ 16 h 87"/>
                <a:gd name="T12" fmla="*/ 39 w 60"/>
                <a:gd name="T13" fmla="*/ 16 h 87"/>
                <a:gd name="T14" fmla="*/ 39 w 60"/>
                <a:gd name="T15" fmla="*/ 87 h 87"/>
                <a:gd name="T16" fmla="*/ 20 w 60"/>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87">
                  <a:moveTo>
                    <a:pt x="20" y="87"/>
                  </a:moveTo>
                  <a:lnTo>
                    <a:pt x="20" y="16"/>
                  </a:lnTo>
                  <a:lnTo>
                    <a:pt x="0" y="16"/>
                  </a:lnTo>
                  <a:lnTo>
                    <a:pt x="0" y="0"/>
                  </a:lnTo>
                  <a:lnTo>
                    <a:pt x="60" y="0"/>
                  </a:lnTo>
                  <a:lnTo>
                    <a:pt x="60" y="16"/>
                  </a:lnTo>
                  <a:lnTo>
                    <a:pt x="39" y="16"/>
                  </a:lnTo>
                  <a:lnTo>
                    <a:pt x="39" y="87"/>
                  </a:lnTo>
                  <a:lnTo>
                    <a:pt x="2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7" name="Freeform 61"/>
            <p:cNvSpPr>
              <a:spLocks/>
            </p:cNvSpPr>
            <p:nvPr userDrawn="1"/>
          </p:nvSpPr>
          <p:spPr bwMode="auto">
            <a:xfrm>
              <a:off x="2531" y="4342"/>
              <a:ext cx="68" cy="87"/>
            </a:xfrm>
            <a:custGeom>
              <a:avLst/>
              <a:gdLst>
                <a:gd name="T0" fmla="*/ 0 w 68"/>
                <a:gd name="T1" fmla="*/ 87 h 87"/>
                <a:gd name="T2" fmla="*/ 0 w 68"/>
                <a:gd name="T3" fmla="*/ 0 h 87"/>
                <a:gd name="T4" fmla="*/ 19 w 68"/>
                <a:gd name="T5" fmla="*/ 0 h 87"/>
                <a:gd name="T6" fmla="*/ 19 w 68"/>
                <a:gd name="T7" fmla="*/ 33 h 87"/>
                <a:gd name="T8" fmla="*/ 45 w 68"/>
                <a:gd name="T9" fmla="*/ 0 h 87"/>
                <a:gd name="T10" fmla="*/ 65 w 68"/>
                <a:gd name="T11" fmla="*/ 0 h 87"/>
                <a:gd name="T12" fmla="*/ 36 w 68"/>
                <a:gd name="T13" fmla="*/ 36 h 87"/>
                <a:gd name="T14" fmla="*/ 68 w 68"/>
                <a:gd name="T15" fmla="*/ 87 h 87"/>
                <a:gd name="T16" fmla="*/ 47 w 68"/>
                <a:gd name="T17" fmla="*/ 87 h 87"/>
                <a:gd name="T18" fmla="*/ 24 w 68"/>
                <a:gd name="T19" fmla="*/ 50 h 87"/>
                <a:gd name="T20" fmla="*/ 19 w 68"/>
                <a:gd name="T21" fmla="*/ 57 h 87"/>
                <a:gd name="T22" fmla="*/ 19 w 68"/>
                <a:gd name="T23" fmla="*/ 87 h 87"/>
                <a:gd name="T24" fmla="*/ 0 w 68"/>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87">
                  <a:moveTo>
                    <a:pt x="0" y="87"/>
                  </a:moveTo>
                  <a:lnTo>
                    <a:pt x="0" y="0"/>
                  </a:lnTo>
                  <a:lnTo>
                    <a:pt x="19" y="0"/>
                  </a:lnTo>
                  <a:lnTo>
                    <a:pt x="19" y="33"/>
                  </a:lnTo>
                  <a:lnTo>
                    <a:pt x="45" y="0"/>
                  </a:lnTo>
                  <a:lnTo>
                    <a:pt x="65" y="0"/>
                  </a:lnTo>
                  <a:lnTo>
                    <a:pt x="36" y="36"/>
                  </a:lnTo>
                  <a:lnTo>
                    <a:pt x="68" y="87"/>
                  </a:lnTo>
                  <a:lnTo>
                    <a:pt x="47" y="87"/>
                  </a:lnTo>
                  <a:lnTo>
                    <a:pt x="24" y="50"/>
                  </a:lnTo>
                  <a:lnTo>
                    <a:pt x="19" y="57"/>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8" name="Freeform 62"/>
            <p:cNvSpPr>
              <a:spLocks/>
            </p:cNvSpPr>
            <p:nvPr userDrawn="1"/>
          </p:nvSpPr>
          <p:spPr bwMode="auto">
            <a:xfrm>
              <a:off x="2603" y="4342"/>
              <a:ext cx="72" cy="87"/>
            </a:xfrm>
            <a:custGeom>
              <a:avLst/>
              <a:gdLst>
                <a:gd name="T0" fmla="*/ 0 w 72"/>
                <a:gd name="T1" fmla="*/ 0 h 87"/>
                <a:gd name="T2" fmla="*/ 21 w 72"/>
                <a:gd name="T3" fmla="*/ 0 h 87"/>
                <a:gd name="T4" fmla="*/ 36 w 72"/>
                <a:gd name="T5" fmla="*/ 35 h 87"/>
                <a:gd name="T6" fmla="*/ 52 w 72"/>
                <a:gd name="T7" fmla="*/ 0 h 87"/>
                <a:gd name="T8" fmla="*/ 72 w 72"/>
                <a:gd name="T9" fmla="*/ 0 h 87"/>
                <a:gd name="T10" fmla="*/ 45 w 72"/>
                <a:gd name="T11" fmla="*/ 53 h 87"/>
                <a:gd name="T12" fmla="*/ 45 w 72"/>
                <a:gd name="T13" fmla="*/ 87 h 87"/>
                <a:gd name="T14" fmla="*/ 27 w 72"/>
                <a:gd name="T15" fmla="*/ 87 h 87"/>
                <a:gd name="T16" fmla="*/ 27 w 72"/>
                <a:gd name="T17" fmla="*/ 53 h 87"/>
                <a:gd name="T18" fmla="*/ 0 w 72"/>
                <a:gd name="T1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87">
                  <a:moveTo>
                    <a:pt x="0" y="0"/>
                  </a:moveTo>
                  <a:lnTo>
                    <a:pt x="21" y="0"/>
                  </a:lnTo>
                  <a:lnTo>
                    <a:pt x="36" y="35"/>
                  </a:lnTo>
                  <a:lnTo>
                    <a:pt x="52" y="0"/>
                  </a:lnTo>
                  <a:lnTo>
                    <a:pt x="72" y="0"/>
                  </a:lnTo>
                  <a:lnTo>
                    <a:pt x="45" y="53"/>
                  </a:lnTo>
                  <a:lnTo>
                    <a:pt x="45" y="87"/>
                  </a:lnTo>
                  <a:lnTo>
                    <a:pt x="27" y="87"/>
                  </a:lnTo>
                  <a:lnTo>
                    <a:pt x="27" y="5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spTree>
    <p:extLst>
      <p:ext uri="{BB962C8B-B14F-4D97-AF65-F5344CB8AC3E}">
        <p14:creationId xmlns:p14="http://schemas.microsoft.com/office/powerpoint/2010/main" val="164953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slide with image">
    <p:spTree>
      <p:nvGrpSpPr>
        <p:cNvPr id="1" name=""/>
        <p:cNvGrpSpPr/>
        <p:nvPr/>
      </p:nvGrpSpPr>
      <p:grpSpPr>
        <a:xfrm>
          <a:off x="0" y="0"/>
          <a:ext cx="0" cy="0"/>
          <a:chOff x="0" y="0"/>
          <a:chExt cx="0" cy="0"/>
        </a:xfrm>
      </p:grpSpPr>
      <p:pic>
        <p:nvPicPr>
          <p:cNvPr id="36" name="Picture 19"/>
          <p:cNvPicPr preferRelativeResize="0">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ltGray">
          <a:xfrm>
            <a:off x="326880" y="326517"/>
            <a:ext cx="8490331" cy="3476496"/>
          </a:xfrm>
          <a:prstGeom prst="rect">
            <a:avLst/>
          </a:prstGeom>
          <a:noFill/>
        </p:spPr>
      </p:pic>
      <p:pic>
        <p:nvPicPr>
          <p:cNvPr id="10" name="Picture 27" descr="magenta_flaeche_70"/>
          <p:cNvPicPr>
            <a:picLocks noChangeArrowheads="1"/>
          </p:cNvPicPr>
          <p:nvPr/>
        </p:nvPicPr>
        <p:blipFill>
          <a:blip r:embed="rId3" cstate="screen">
            <a:extLst>
              <a:ext uri="{28A0092B-C50C-407E-A947-70E740481C1C}">
                <a14:useLocalDpi xmlns:a14="http://schemas.microsoft.com/office/drawing/2010/main"/>
              </a:ext>
            </a:extLst>
          </a:blip>
          <a:srcRect b="-468"/>
          <a:stretch>
            <a:fillRect/>
          </a:stretch>
        </p:blipFill>
        <p:spPr bwMode="ltGray">
          <a:xfrm>
            <a:off x="326551" y="3319796"/>
            <a:ext cx="8490331" cy="485538"/>
          </a:xfrm>
          <a:prstGeom prst="rect">
            <a:avLst/>
          </a:prstGeom>
          <a:noFill/>
        </p:spPr>
      </p:pic>
      <p:sp>
        <p:nvSpPr>
          <p:cNvPr id="45058" name="Titelplatzhalter 1"/>
          <p:cNvSpPr>
            <a:spLocks noGrp="1"/>
          </p:cNvSpPr>
          <p:nvPr>
            <p:ph type="ctrTitle" hasCustomPrompt="1"/>
          </p:nvPr>
        </p:nvSpPr>
        <p:spPr bwMode="ltGray">
          <a:xfrm>
            <a:off x="326551" y="3644047"/>
            <a:ext cx="8490331" cy="1908010"/>
          </a:xfrm>
          <a:solidFill>
            <a:schemeClr val="tx2"/>
          </a:solidFill>
        </p:spPr>
        <p:txBody>
          <a:bodyPr lIns="143990">
            <a:noAutofit/>
          </a:bodyPr>
          <a:lstStyle>
            <a:lvl1pPr>
              <a:defRPr sz="3628" smtClean="0">
                <a:solidFill>
                  <a:schemeClr val="bg1"/>
                </a:solidFill>
                <a:latin typeface="TeleGrotesk Headline Ultra" pitchFamily="2" charset="0"/>
              </a:defRPr>
            </a:lvl1pPr>
          </a:lstStyle>
          <a:p>
            <a:r>
              <a:rPr lang="cs-CZ" dirty="0" smtClean="0"/>
              <a:t>TeleGrotesk Headline Ultra</a:t>
            </a:r>
            <a:br>
              <a:rPr lang="cs-CZ" dirty="0" smtClean="0"/>
            </a:br>
            <a:r>
              <a:rPr kumimoji="0" lang="cs-CZ" sz="3628" b="0" i="0" u="none" strike="noStrike" kern="1200" cap="none" spc="0" normalizeH="0" baseline="0" noProof="0" dirty="0" smtClean="0">
                <a:ln>
                  <a:noFill/>
                </a:ln>
                <a:solidFill>
                  <a:schemeClr val="bg1"/>
                </a:solidFill>
                <a:effectLst/>
                <a:uLnTx/>
                <a:uFillTx/>
                <a:latin typeface="TeleGrotesk Headline" pitchFamily="2" charset="0"/>
                <a:ea typeface="+mj-ea"/>
                <a:cs typeface="TeleGrotesk Headline Ultra" pitchFamily="2" charset="0"/>
              </a:rPr>
              <a:t>Maximum of 2 lines, (40) 48 PT</a:t>
            </a:r>
            <a:endParaRPr lang="cs-CZ" dirty="0" smtClean="0"/>
          </a:p>
        </p:txBody>
      </p:sp>
      <p:sp>
        <p:nvSpPr>
          <p:cNvPr id="45059" name="Textplatzhalter 2"/>
          <p:cNvSpPr>
            <a:spLocks noGrp="1"/>
          </p:cNvSpPr>
          <p:nvPr>
            <p:ph type="subTitle" idx="1" hasCustomPrompt="1"/>
          </p:nvPr>
        </p:nvSpPr>
        <p:spPr bwMode="gray">
          <a:xfrm>
            <a:off x="326552" y="4848737"/>
            <a:ext cx="8496329" cy="348357"/>
          </a:xfrm>
        </p:spPr>
        <p:txBody>
          <a:bodyPr wrap="square" lIns="143990">
            <a:spAutoFit/>
          </a:bodyPr>
          <a:lstStyle>
            <a:lvl1pPr marL="0" marR="0" indent="0" algn="l" defTabSz="522637" rtl="0" eaLnBrk="1" fontAlgn="base" latinLnBrk="0" hangingPunct="1">
              <a:lnSpc>
                <a:spcPct val="104000"/>
              </a:lnSpc>
              <a:spcBef>
                <a:spcPts val="0"/>
              </a:spcBef>
              <a:spcAft>
                <a:spcPct val="0"/>
              </a:spcAft>
              <a:buClr>
                <a:schemeClr val="tx2"/>
              </a:buClr>
              <a:buSzTx/>
              <a:buFont typeface="Wingdings" pitchFamily="2" charset="2"/>
              <a:buNone/>
              <a:tabLst/>
              <a:defRPr sz="2177" smtClean="0">
                <a:solidFill>
                  <a:schemeClr val="bg1"/>
                </a:solidFill>
                <a:latin typeface="Tele-GroteskNor" pitchFamily="2" charset="0"/>
              </a:defRPr>
            </a:lvl1pPr>
          </a:lstStyle>
          <a:p>
            <a:r>
              <a:rPr lang="cs-CZ" dirty="0" smtClean="0"/>
              <a:t>Sub-heading: Tele-Grotesk Normal, 24 pt</a:t>
            </a:r>
          </a:p>
        </p:txBody>
      </p:sp>
      <p:pic>
        <p:nvPicPr>
          <p:cNvPr id="9" name="Grafik 8" descr="T_Logo_3c_Slogan_n_DE-100%.emf"/>
          <p:cNvPicPr>
            <a:picLocks noChangeAspect="1"/>
          </p:cNvPicPr>
          <p:nvPr/>
        </p:nvPicPr>
        <p:blipFill>
          <a:blip r:embed="rId4" cstate="screen">
            <a:extLst>
              <a:ext uri="{28A0092B-C50C-407E-A947-70E740481C1C}">
                <a14:useLocalDpi xmlns:a14="http://schemas.microsoft.com/office/drawing/2010/main"/>
              </a:ext>
            </a:extLst>
          </a:blip>
          <a:srcRect r="68152"/>
          <a:stretch>
            <a:fillRect/>
          </a:stretch>
        </p:blipFill>
        <p:spPr>
          <a:xfrm>
            <a:off x="326551" y="6040562"/>
            <a:ext cx="1176752" cy="489775"/>
          </a:xfrm>
          <a:prstGeom prst="rect">
            <a:avLst/>
          </a:prstGeom>
        </p:spPr>
      </p:pic>
      <p:grpSp>
        <p:nvGrpSpPr>
          <p:cNvPr id="21" name="Group 39"/>
          <p:cNvGrpSpPr>
            <a:grpSpLocks noChangeAspect="1"/>
          </p:cNvGrpSpPr>
          <p:nvPr/>
        </p:nvGrpSpPr>
        <p:grpSpPr bwMode="auto">
          <a:xfrm>
            <a:off x="6885029" y="6218707"/>
            <a:ext cx="1935360" cy="161263"/>
            <a:chOff x="1331" y="4319"/>
            <a:chExt cx="1344" cy="112"/>
          </a:xfrm>
          <a:solidFill>
            <a:schemeClr val="tx2"/>
          </a:solidFill>
        </p:grpSpPr>
        <p:sp>
          <p:nvSpPr>
            <p:cNvPr id="22" name="Freeform 45"/>
            <p:cNvSpPr>
              <a:spLocks noEditPoints="1"/>
            </p:cNvSpPr>
            <p:nvPr userDrawn="1"/>
          </p:nvSpPr>
          <p:spPr bwMode="auto">
            <a:xfrm>
              <a:off x="1331" y="4342"/>
              <a:ext cx="58" cy="87"/>
            </a:xfrm>
            <a:custGeom>
              <a:avLst/>
              <a:gdLst>
                <a:gd name="T0" fmla="*/ 0 w 86"/>
                <a:gd name="T1" fmla="*/ 126 h 126"/>
                <a:gd name="T2" fmla="*/ 0 w 86"/>
                <a:gd name="T3" fmla="*/ 0 h 126"/>
                <a:gd name="T4" fmla="*/ 40 w 86"/>
                <a:gd name="T5" fmla="*/ 0 h 126"/>
                <a:gd name="T6" fmla="*/ 63 w 86"/>
                <a:gd name="T7" fmla="*/ 3 h 126"/>
                <a:gd name="T8" fmla="*/ 81 w 86"/>
                <a:gd name="T9" fmla="*/ 17 h 126"/>
                <a:gd name="T10" fmla="*/ 86 w 86"/>
                <a:gd name="T11" fmla="*/ 39 h 126"/>
                <a:gd name="T12" fmla="*/ 71 w 86"/>
                <a:gd name="T13" fmla="*/ 73 h 126"/>
                <a:gd name="T14" fmla="*/ 41 w 86"/>
                <a:gd name="T15" fmla="*/ 81 h 126"/>
                <a:gd name="T16" fmla="*/ 27 w 86"/>
                <a:gd name="T17" fmla="*/ 81 h 126"/>
                <a:gd name="T18" fmla="*/ 27 w 86"/>
                <a:gd name="T19" fmla="*/ 126 h 126"/>
                <a:gd name="T20" fmla="*/ 0 w 86"/>
                <a:gd name="T21" fmla="*/ 126 h 126"/>
                <a:gd name="T22" fmla="*/ 27 w 86"/>
                <a:gd name="T23" fmla="*/ 59 h 126"/>
                <a:gd name="T24" fmla="*/ 40 w 86"/>
                <a:gd name="T25" fmla="*/ 59 h 126"/>
                <a:gd name="T26" fmla="*/ 55 w 86"/>
                <a:gd name="T27" fmla="*/ 54 h 126"/>
                <a:gd name="T28" fmla="*/ 59 w 86"/>
                <a:gd name="T29" fmla="*/ 41 h 126"/>
                <a:gd name="T30" fmla="*/ 54 w 86"/>
                <a:gd name="T31" fmla="*/ 27 h 126"/>
                <a:gd name="T32" fmla="*/ 39 w 86"/>
                <a:gd name="T33" fmla="*/ 23 h 126"/>
                <a:gd name="T34" fmla="*/ 27 w 86"/>
                <a:gd name="T35" fmla="*/ 23 h 126"/>
                <a:gd name="T36" fmla="*/ 27 w 86"/>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6" y="31"/>
                    <a:pt x="86" y="39"/>
                  </a:cubicBezTo>
                  <a:cubicBezTo>
                    <a:pt x="86"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0" y="59"/>
                    <a:pt x="40" y="59"/>
                    <a:pt x="40"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23" name="Freeform 46"/>
            <p:cNvSpPr>
              <a:spLocks noEditPoints="1"/>
            </p:cNvSpPr>
            <p:nvPr userDrawn="1"/>
          </p:nvSpPr>
          <p:spPr bwMode="auto">
            <a:xfrm>
              <a:off x="1400" y="4342"/>
              <a:ext cx="65" cy="87"/>
            </a:xfrm>
            <a:custGeom>
              <a:avLst/>
              <a:gdLst>
                <a:gd name="T0" fmla="*/ 0 w 94"/>
                <a:gd name="T1" fmla="*/ 126 h 126"/>
                <a:gd name="T2" fmla="*/ 0 w 94"/>
                <a:gd name="T3" fmla="*/ 0 h 126"/>
                <a:gd name="T4" fmla="*/ 49 w 94"/>
                <a:gd name="T5" fmla="*/ 0 h 126"/>
                <a:gd name="T6" fmla="*/ 78 w 94"/>
                <a:gd name="T7" fmla="*/ 8 h 126"/>
                <a:gd name="T8" fmla="*/ 90 w 94"/>
                <a:gd name="T9" fmla="*/ 35 h 126"/>
                <a:gd name="T10" fmla="*/ 82 w 94"/>
                <a:gd name="T11" fmla="*/ 59 h 126"/>
                <a:gd name="T12" fmla="*/ 72 w 94"/>
                <a:gd name="T13" fmla="*/ 66 h 126"/>
                <a:gd name="T14" fmla="*/ 84 w 94"/>
                <a:gd name="T15" fmla="*/ 76 h 126"/>
                <a:gd name="T16" fmla="*/ 88 w 94"/>
                <a:gd name="T17" fmla="*/ 89 h 126"/>
                <a:gd name="T18" fmla="*/ 90 w 94"/>
                <a:gd name="T19" fmla="*/ 108 h 126"/>
                <a:gd name="T20" fmla="*/ 92 w 94"/>
                <a:gd name="T21" fmla="*/ 121 h 126"/>
                <a:gd name="T22" fmla="*/ 94 w 94"/>
                <a:gd name="T23" fmla="*/ 126 h 126"/>
                <a:gd name="T24" fmla="*/ 66 w 94"/>
                <a:gd name="T25" fmla="*/ 126 h 126"/>
                <a:gd name="T26" fmla="*/ 64 w 94"/>
                <a:gd name="T27" fmla="*/ 119 h 126"/>
                <a:gd name="T28" fmla="*/ 63 w 94"/>
                <a:gd name="T29" fmla="*/ 103 h 126"/>
                <a:gd name="T30" fmla="*/ 60 w 94"/>
                <a:gd name="T31" fmla="*/ 85 h 126"/>
                <a:gd name="T32" fmla="*/ 51 w 94"/>
                <a:gd name="T33" fmla="*/ 77 h 126"/>
                <a:gd name="T34" fmla="*/ 43 w 94"/>
                <a:gd name="T35" fmla="*/ 77 h 126"/>
                <a:gd name="T36" fmla="*/ 27 w 94"/>
                <a:gd name="T37" fmla="*/ 77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1 h 126"/>
                <a:gd name="T54" fmla="*/ 27 w 94"/>
                <a:gd name="T55" fmla="*/ 21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8"/>
                  </a:cubicBezTo>
                  <a:cubicBezTo>
                    <a:pt x="86" y="15"/>
                    <a:pt x="90" y="24"/>
                    <a:pt x="90" y="35"/>
                  </a:cubicBezTo>
                  <a:cubicBezTo>
                    <a:pt x="90" y="45"/>
                    <a:pt x="87" y="53"/>
                    <a:pt x="82" y="59"/>
                  </a:cubicBezTo>
                  <a:cubicBezTo>
                    <a:pt x="79" y="62"/>
                    <a:pt x="76" y="64"/>
                    <a:pt x="72" y="66"/>
                  </a:cubicBezTo>
                  <a:cubicBezTo>
                    <a:pt x="77" y="68"/>
                    <a:pt x="81" y="71"/>
                    <a:pt x="84" y="76"/>
                  </a:cubicBezTo>
                  <a:cubicBezTo>
                    <a:pt x="86" y="79"/>
                    <a:pt x="87" y="83"/>
                    <a:pt x="88" y="89"/>
                  </a:cubicBezTo>
                  <a:cubicBezTo>
                    <a:pt x="88" y="91"/>
                    <a:pt x="89" y="98"/>
                    <a:pt x="90" y="108"/>
                  </a:cubicBezTo>
                  <a:cubicBezTo>
                    <a:pt x="90" y="115"/>
                    <a:pt x="91" y="119"/>
                    <a:pt x="92" y="121"/>
                  </a:cubicBezTo>
                  <a:cubicBezTo>
                    <a:pt x="92" y="123"/>
                    <a:pt x="93" y="124"/>
                    <a:pt x="94" y="126"/>
                  </a:cubicBezTo>
                  <a:cubicBezTo>
                    <a:pt x="66" y="126"/>
                    <a:pt x="66" y="126"/>
                    <a:pt x="66" y="126"/>
                  </a:cubicBezTo>
                  <a:cubicBezTo>
                    <a:pt x="65" y="124"/>
                    <a:pt x="65" y="122"/>
                    <a:pt x="64" y="119"/>
                  </a:cubicBezTo>
                  <a:cubicBezTo>
                    <a:pt x="64" y="117"/>
                    <a:pt x="64" y="112"/>
                    <a:pt x="63" y="103"/>
                  </a:cubicBezTo>
                  <a:cubicBezTo>
                    <a:pt x="62" y="94"/>
                    <a:pt x="61" y="88"/>
                    <a:pt x="60" y="85"/>
                  </a:cubicBezTo>
                  <a:cubicBezTo>
                    <a:pt x="58" y="81"/>
                    <a:pt x="55" y="78"/>
                    <a:pt x="51" y="77"/>
                  </a:cubicBezTo>
                  <a:cubicBezTo>
                    <a:pt x="49" y="77"/>
                    <a:pt x="46" y="77"/>
                    <a:pt x="43" y="77"/>
                  </a:cubicBezTo>
                  <a:cubicBezTo>
                    <a:pt x="27" y="77"/>
                    <a:pt x="27" y="77"/>
                    <a:pt x="27" y="77"/>
                  </a:cubicBezTo>
                  <a:cubicBezTo>
                    <a:pt x="27" y="126"/>
                    <a:pt x="27" y="126"/>
                    <a:pt x="27" y="126"/>
                  </a:cubicBezTo>
                  <a:lnTo>
                    <a:pt x="0" y="126"/>
                  </a:lnTo>
                  <a:close/>
                  <a:moveTo>
                    <a:pt x="27" y="56"/>
                  </a:moveTo>
                  <a:cubicBezTo>
                    <a:pt x="42" y="56"/>
                    <a:pt x="42" y="56"/>
                    <a:pt x="42" y="56"/>
                  </a:cubicBezTo>
                  <a:cubicBezTo>
                    <a:pt x="50" y="56"/>
                    <a:pt x="56" y="54"/>
                    <a:pt x="59" y="51"/>
                  </a:cubicBezTo>
                  <a:cubicBezTo>
                    <a:pt x="62" y="48"/>
                    <a:pt x="63" y="44"/>
                    <a:pt x="63" y="38"/>
                  </a:cubicBezTo>
                  <a:cubicBezTo>
                    <a:pt x="63" y="32"/>
                    <a:pt x="61" y="27"/>
                    <a:pt x="56" y="24"/>
                  </a:cubicBezTo>
                  <a:cubicBezTo>
                    <a:pt x="54" y="22"/>
                    <a:pt x="49" y="21"/>
                    <a:pt x="43" y="21"/>
                  </a:cubicBezTo>
                  <a:cubicBezTo>
                    <a:pt x="27" y="21"/>
                    <a:pt x="27" y="21"/>
                    <a:pt x="27" y="21"/>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24" name="Freeform 47"/>
            <p:cNvSpPr>
              <a:spLocks noEditPoints="1"/>
            </p:cNvSpPr>
            <p:nvPr userDrawn="1"/>
          </p:nvSpPr>
          <p:spPr bwMode="auto">
            <a:xfrm>
              <a:off x="1474" y="4340"/>
              <a:ext cx="74" cy="91"/>
            </a:xfrm>
            <a:custGeom>
              <a:avLst/>
              <a:gdLst>
                <a:gd name="T0" fmla="*/ 55 w 107"/>
                <a:gd name="T1" fmla="*/ 0 h 132"/>
                <a:gd name="T2" fmla="*/ 91 w 107"/>
                <a:gd name="T3" fmla="*/ 16 h 132"/>
                <a:gd name="T4" fmla="*/ 107 w 107"/>
                <a:gd name="T5" fmla="*/ 66 h 132"/>
                <a:gd name="T6" fmla="*/ 95 w 107"/>
                <a:gd name="T7" fmla="*/ 111 h 132"/>
                <a:gd name="T8" fmla="*/ 76 w 107"/>
                <a:gd name="T9" fmla="*/ 127 h 132"/>
                <a:gd name="T10" fmla="*/ 54 w 107"/>
                <a:gd name="T11" fmla="*/ 132 h 132"/>
                <a:gd name="T12" fmla="*/ 12 w 107"/>
                <a:gd name="T13" fmla="*/ 110 h 132"/>
                <a:gd name="T14" fmla="*/ 0 w 107"/>
                <a:gd name="T15" fmla="*/ 66 h 132"/>
                <a:gd name="T16" fmla="*/ 16 w 107"/>
                <a:gd name="T17" fmla="*/ 17 h 132"/>
                <a:gd name="T18" fmla="*/ 55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7 h 132"/>
                <a:gd name="T30" fmla="*/ 54 w 107"/>
                <a:gd name="T31" fmla="*/ 109 h 132"/>
                <a:gd name="T32" fmla="*/ 68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5" y="0"/>
                  </a:moveTo>
                  <a:cubicBezTo>
                    <a:pt x="69" y="0"/>
                    <a:pt x="81" y="6"/>
                    <a:pt x="91" y="16"/>
                  </a:cubicBezTo>
                  <a:cubicBezTo>
                    <a:pt x="102" y="29"/>
                    <a:pt x="107" y="45"/>
                    <a:pt x="107" y="66"/>
                  </a:cubicBezTo>
                  <a:cubicBezTo>
                    <a:pt x="107" y="84"/>
                    <a:pt x="103" y="99"/>
                    <a:pt x="95" y="111"/>
                  </a:cubicBezTo>
                  <a:cubicBezTo>
                    <a:pt x="90" y="118"/>
                    <a:pt x="84" y="123"/>
                    <a:pt x="76" y="127"/>
                  </a:cubicBezTo>
                  <a:cubicBezTo>
                    <a:pt x="70" y="130"/>
                    <a:pt x="62" y="132"/>
                    <a:pt x="54" y="132"/>
                  </a:cubicBezTo>
                  <a:cubicBezTo>
                    <a:pt x="36" y="132"/>
                    <a:pt x="22" y="125"/>
                    <a:pt x="12" y="110"/>
                  </a:cubicBezTo>
                  <a:cubicBezTo>
                    <a:pt x="4" y="99"/>
                    <a:pt x="0" y="84"/>
                    <a:pt x="0" y="66"/>
                  </a:cubicBezTo>
                  <a:cubicBezTo>
                    <a:pt x="0" y="45"/>
                    <a:pt x="5" y="29"/>
                    <a:pt x="16" y="17"/>
                  </a:cubicBezTo>
                  <a:cubicBezTo>
                    <a:pt x="26" y="6"/>
                    <a:pt x="39" y="0"/>
                    <a:pt x="55" y="0"/>
                  </a:cubicBezTo>
                  <a:close/>
                  <a:moveTo>
                    <a:pt x="53" y="23"/>
                  </a:moveTo>
                  <a:cubicBezTo>
                    <a:pt x="45" y="23"/>
                    <a:pt x="39" y="27"/>
                    <a:pt x="34" y="35"/>
                  </a:cubicBezTo>
                  <a:cubicBezTo>
                    <a:pt x="29" y="43"/>
                    <a:pt x="27" y="54"/>
                    <a:pt x="27" y="66"/>
                  </a:cubicBezTo>
                  <a:cubicBezTo>
                    <a:pt x="27" y="78"/>
                    <a:pt x="29" y="89"/>
                    <a:pt x="34" y="97"/>
                  </a:cubicBezTo>
                  <a:cubicBezTo>
                    <a:pt x="36" y="101"/>
                    <a:pt x="40" y="104"/>
                    <a:pt x="44" y="107"/>
                  </a:cubicBezTo>
                  <a:cubicBezTo>
                    <a:pt x="47" y="108"/>
                    <a:pt x="51" y="109"/>
                    <a:pt x="54" y="109"/>
                  </a:cubicBezTo>
                  <a:cubicBezTo>
                    <a:pt x="59" y="109"/>
                    <a:pt x="64" y="107"/>
                    <a:pt x="68" y="104"/>
                  </a:cubicBezTo>
                  <a:cubicBezTo>
                    <a:pt x="72" y="100"/>
                    <a:pt x="75" y="94"/>
                    <a:pt x="77" y="87"/>
                  </a:cubicBezTo>
                  <a:cubicBezTo>
                    <a:pt x="79" y="80"/>
                    <a:pt x="80" y="73"/>
                    <a:pt x="80" y="66"/>
                  </a:cubicBezTo>
                  <a:cubicBezTo>
                    <a:pt x="80" y="54"/>
                    <a:pt x="78" y="43"/>
                    <a:pt x="73" y="35"/>
                  </a:cubicBezTo>
                  <a:cubicBezTo>
                    <a:pt x="69" y="27"/>
                    <a:pt x="62"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25" name="Freeform 48"/>
            <p:cNvSpPr>
              <a:spLocks/>
            </p:cNvSpPr>
            <p:nvPr userDrawn="1"/>
          </p:nvSpPr>
          <p:spPr bwMode="auto">
            <a:xfrm>
              <a:off x="1589" y="4340"/>
              <a:ext cx="61" cy="91"/>
            </a:xfrm>
            <a:custGeom>
              <a:avLst/>
              <a:gdLst>
                <a:gd name="T0" fmla="*/ 0 w 88"/>
                <a:gd name="T1" fmla="*/ 92 h 132"/>
                <a:gd name="T2" fmla="*/ 27 w 88"/>
                <a:gd name="T3" fmla="*/ 92 h 132"/>
                <a:gd name="T4" fmla="*/ 30 w 88"/>
                <a:gd name="T5" fmla="*/ 103 h 132"/>
                <a:gd name="T6" fmla="*/ 44 w 88"/>
                <a:gd name="T7" fmla="*/ 111 h 132"/>
                <a:gd name="T8" fmla="*/ 57 w 88"/>
                <a:gd name="T9" fmla="*/ 106 h 132"/>
                <a:gd name="T10" fmla="*/ 60 w 88"/>
                <a:gd name="T11" fmla="*/ 95 h 132"/>
                <a:gd name="T12" fmla="*/ 54 w 88"/>
                <a:gd name="T13" fmla="*/ 82 h 132"/>
                <a:gd name="T14" fmla="*/ 47 w 88"/>
                <a:gd name="T15" fmla="*/ 78 h 132"/>
                <a:gd name="T16" fmla="*/ 37 w 88"/>
                <a:gd name="T17" fmla="*/ 75 h 132"/>
                <a:gd name="T18" fmla="*/ 15 w 88"/>
                <a:gd name="T19" fmla="*/ 64 h 132"/>
                <a:gd name="T20" fmla="*/ 1 w 88"/>
                <a:gd name="T21" fmla="*/ 35 h 132"/>
                <a:gd name="T22" fmla="*/ 11 w 88"/>
                <a:gd name="T23" fmla="*/ 11 h 132"/>
                <a:gd name="T24" fmla="*/ 40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4 h 132"/>
                <a:gd name="T40" fmla="*/ 32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3" y="108"/>
                    <a:pt x="38" y="111"/>
                    <a:pt x="44" y="111"/>
                  </a:cubicBezTo>
                  <a:cubicBezTo>
                    <a:pt x="49" y="111"/>
                    <a:pt x="54" y="109"/>
                    <a:pt x="57" y="106"/>
                  </a:cubicBezTo>
                  <a:cubicBezTo>
                    <a:pt x="59" y="103"/>
                    <a:pt x="60" y="99"/>
                    <a:pt x="60" y="95"/>
                  </a:cubicBezTo>
                  <a:cubicBezTo>
                    <a:pt x="60" y="90"/>
                    <a:pt x="58" y="86"/>
                    <a:pt x="54" y="82"/>
                  </a:cubicBezTo>
                  <a:cubicBezTo>
                    <a:pt x="52" y="81"/>
                    <a:pt x="50" y="79"/>
                    <a:pt x="47" y="78"/>
                  </a:cubicBezTo>
                  <a:cubicBezTo>
                    <a:pt x="46" y="78"/>
                    <a:pt x="43" y="77"/>
                    <a:pt x="37" y="75"/>
                  </a:cubicBezTo>
                  <a:cubicBezTo>
                    <a:pt x="27" y="71"/>
                    <a:pt x="20" y="67"/>
                    <a:pt x="15" y="64"/>
                  </a:cubicBezTo>
                  <a:cubicBezTo>
                    <a:pt x="6" y="57"/>
                    <a:pt x="1" y="47"/>
                    <a:pt x="1" y="35"/>
                  </a:cubicBezTo>
                  <a:cubicBezTo>
                    <a:pt x="1" y="25"/>
                    <a:pt x="4" y="17"/>
                    <a:pt x="11" y="11"/>
                  </a:cubicBezTo>
                  <a:cubicBezTo>
                    <a:pt x="18" y="4"/>
                    <a:pt x="28" y="0"/>
                    <a:pt x="40" y="0"/>
                  </a:cubicBezTo>
                  <a:cubicBezTo>
                    <a:pt x="56" y="0"/>
                    <a:pt x="68" y="5"/>
                    <a:pt x="76" y="16"/>
                  </a:cubicBezTo>
                  <a:cubicBezTo>
                    <a:pt x="80" y="21"/>
                    <a:pt x="82" y="28"/>
                    <a:pt x="83" y="36"/>
                  </a:cubicBezTo>
                  <a:cubicBezTo>
                    <a:pt x="57" y="36"/>
                    <a:pt x="57" y="36"/>
                    <a:pt x="57" y="36"/>
                  </a:cubicBezTo>
                  <a:cubicBezTo>
                    <a:pt x="56" y="31"/>
                    <a:pt x="55" y="28"/>
                    <a:pt x="52" y="26"/>
                  </a:cubicBezTo>
                  <a:cubicBezTo>
                    <a:pt x="49" y="23"/>
                    <a:pt x="45" y="22"/>
                    <a:pt x="40" y="22"/>
                  </a:cubicBezTo>
                  <a:cubicBezTo>
                    <a:pt x="36" y="22"/>
                    <a:pt x="33" y="23"/>
                    <a:pt x="30" y="25"/>
                  </a:cubicBezTo>
                  <a:cubicBezTo>
                    <a:pt x="28" y="27"/>
                    <a:pt x="26" y="30"/>
                    <a:pt x="26" y="34"/>
                  </a:cubicBezTo>
                  <a:cubicBezTo>
                    <a:pt x="26" y="39"/>
                    <a:pt x="28" y="43"/>
                    <a:pt x="32" y="46"/>
                  </a:cubicBezTo>
                  <a:cubicBezTo>
                    <a:pt x="35" y="48"/>
                    <a:pt x="42" y="51"/>
                    <a:pt x="51" y="54"/>
                  </a:cubicBezTo>
                  <a:cubicBezTo>
                    <a:pt x="61" y="57"/>
                    <a:pt x="70" y="61"/>
                    <a:pt x="75" y="66"/>
                  </a:cubicBezTo>
                  <a:cubicBezTo>
                    <a:pt x="84" y="73"/>
                    <a:pt x="88" y="82"/>
                    <a:pt x="88" y="93"/>
                  </a:cubicBezTo>
                  <a:cubicBezTo>
                    <a:pt x="88" y="105"/>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26" name="Freeform 49"/>
            <p:cNvSpPr>
              <a:spLocks noEditPoints="1"/>
            </p:cNvSpPr>
            <p:nvPr userDrawn="1"/>
          </p:nvSpPr>
          <p:spPr bwMode="auto">
            <a:xfrm>
              <a:off x="1662" y="4342"/>
              <a:ext cx="59" cy="87"/>
            </a:xfrm>
            <a:custGeom>
              <a:avLst/>
              <a:gdLst>
                <a:gd name="T0" fmla="*/ 0 w 87"/>
                <a:gd name="T1" fmla="*/ 126 h 126"/>
                <a:gd name="T2" fmla="*/ 0 w 87"/>
                <a:gd name="T3" fmla="*/ 0 h 126"/>
                <a:gd name="T4" fmla="*/ 40 w 87"/>
                <a:gd name="T5" fmla="*/ 0 h 126"/>
                <a:gd name="T6" fmla="*/ 63 w 87"/>
                <a:gd name="T7" fmla="*/ 3 h 126"/>
                <a:gd name="T8" fmla="*/ 81 w 87"/>
                <a:gd name="T9" fmla="*/ 17 h 126"/>
                <a:gd name="T10" fmla="*/ 87 w 87"/>
                <a:gd name="T11" fmla="*/ 39 h 126"/>
                <a:gd name="T12" fmla="*/ 71 w 87"/>
                <a:gd name="T13" fmla="*/ 73 h 126"/>
                <a:gd name="T14" fmla="*/ 41 w 87"/>
                <a:gd name="T15" fmla="*/ 81 h 126"/>
                <a:gd name="T16" fmla="*/ 27 w 87"/>
                <a:gd name="T17" fmla="*/ 81 h 126"/>
                <a:gd name="T18" fmla="*/ 27 w 87"/>
                <a:gd name="T19" fmla="*/ 126 h 126"/>
                <a:gd name="T20" fmla="*/ 0 w 87"/>
                <a:gd name="T21" fmla="*/ 126 h 126"/>
                <a:gd name="T22" fmla="*/ 27 w 87"/>
                <a:gd name="T23" fmla="*/ 59 h 126"/>
                <a:gd name="T24" fmla="*/ 41 w 87"/>
                <a:gd name="T25" fmla="*/ 59 h 126"/>
                <a:gd name="T26" fmla="*/ 55 w 87"/>
                <a:gd name="T27" fmla="*/ 54 h 126"/>
                <a:gd name="T28" fmla="*/ 59 w 87"/>
                <a:gd name="T29" fmla="*/ 41 h 126"/>
                <a:gd name="T30" fmla="*/ 54 w 87"/>
                <a:gd name="T31" fmla="*/ 27 h 126"/>
                <a:gd name="T32" fmla="*/ 39 w 87"/>
                <a:gd name="T33" fmla="*/ 23 h 126"/>
                <a:gd name="T34" fmla="*/ 27 w 87"/>
                <a:gd name="T35" fmla="*/ 23 h 126"/>
                <a:gd name="T36" fmla="*/ 27 w 87"/>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7" y="31"/>
                    <a:pt x="87" y="39"/>
                  </a:cubicBezTo>
                  <a:cubicBezTo>
                    <a:pt x="87"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1" y="59"/>
                    <a:pt x="41" y="59"/>
                    <a:pt x="41"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27" name="Freeform 50"/>
            <p:cNvSpPr>
              <a:spLocks noEditPoints="1"/>
            </p:cNvSpPr>
            <p:nvPr userDrawn="1"/>
          </p:nvSpPr>
          <p:spPr bwMode="auto">
            <a:xfrm>
              <a:off x="1730" y="4340"/>
              <a:ext cx="74" cy="91"/>
            </a:xfrm>
            <a:custGeom>
              <a:avLst/>
              <a:gdLst>
                <a:gd name="T0" fmla="*/ 55 w 108"/>
                <a:gd name="T1" fmla="*/ 0 h 132"/>
                <a:gd name="T2" fmla="*/ 91 w 108"/>
                <a:gd name="T3" fmla="*/ 16 h 132"/>
                <a:gd name="T4" fmla="*/ 108 w 108"/>
                <a:gd name="T5" fmla="*/ 66 h 132"/>
                <a:gd name="T6" fmla="*/ 95 w 108"/>
                <a:gd name="T7" fmla="*/ 111 h 132"/>
                <a:gd name="T8" fmla="*/ 77 w 108"/>
                <a:gd name="T9" fmla="*/ 127 h 132"/>
                <a:gd name="T10" fmla="*/ 54 w 108"/>
                <a:gd name="T11" fmla="*/ 132 h 132"/>
                <a:gd name="T12" fmla="*/ 13 w 108"/>
                <a:gd name="T13" fmla="*/ 110 h 132"/>
                <a:gd name="T14" fmla="*/ 0 w 108"/>
                <a:gd name="T15" fmla="*/ 66 h 132"/>
                <a:gd name="T16" fmla="*/ 16 w 108"/>
                <a:gd name="T17" fmla="*/ 17 h 132"/>
                <a:gd name="T18" fmla="*/ 55 w 108"/>
                <a:gd name="T19" fmla="*/ 0 h 132"/>
                <a:gd name="T20" fmla="*/ 54 w 108"/>
                <a:gd name="T21" fmla="*/ 23 h 132"/>
                <a:gd name="T22" fmla="*/ 35 w 108"/>
                <a:gd name="T23" fmla="*/ 35 h 132"/>
                <a:gd name="T24" fmla="*/ 27 w 108"/>
                <a:gd name="T25" fmla="*/ 66 h 132"/>
                <a:gd name="T26" fmla="*/ 35 w 108"/>
                <a:gd name="T27" fmla="*/ 97 h 132"/>
                <a:gd name="T28" fmla="*/ 45 w 108"/>
                <a:gd name="T29" fmla="*/ 107 h 132"/>
                <a:gd name="T30" fmla="*/ 55 w 108"/>
                <a:gd name="T31" fmla="*/ 109 h 132"/>
                <a:gd name="T32" fmla="*/ 68 w 108"/>
                <a:gd name="T33" fmla="*/ 104 h 132"/>
                <a:gd name="T34" fmla="*/ 78 w 108"/>
                <a:gd name="T35" fmla="*/ 87 h 132"/>
                <a:gd name="T36" fmla="*/ 81 w 108"/>
                <a:gd name="T37" fmla="*/ 66 h 132"/>
                <a:gd name="T38" fmla="*/ 74 w 108"/>
                <a:gd name="T39" fmla="*/ 35 h 132"/>
                <a:gd name="T40" fmla="*/ 54 w 108"/>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32">
                  <a:moveTo>
                    <a:pt x="55" y="0"/>
                  </a:moveTo>
                  <a:cubicBezTo>
                    <a:pt x="70" y="0"/>
                    <a:pt x="82" y="6"/>
                    <a:pt x="91" y="16"/>
                  </a:cubicBezTo>
                  <a:cubicBezTo>
                    <a:pt x="102" y="29"/>
                    <a:pt x="108" y="45"/>
                    <a:pt x="108" y="66"/>
                  </a:cubicBezTo>
                  <a:cubicBezTo>
                    <a:pt x="108" y="84"/>
                    <a:pt x="104" y="99"/>
                    <a:pt x="95" y="111"/>
                  </a:cubicBezTo>
                  <a:cubicBezTo>
                    <a:pt x="91" y="118"/>
                    <a:pt x="84" y="123"/>
                    <a:pt x="77" y="127"/>
                  </a:cubicBezTo>
                  <a:cubicBezTo>
                    <a:pt x="70" y="130"/>
                    <a:pt x="63" y="132"/>
                    <a:pt x="54" y="132"/>
                  </a:cubicBezTo>
                  <a:cubicBezTo>
                    <a:pt x="37" y="132"/>
                    <a:pt x="23" y="125"/>
                    <a:pt x="13" y="110"/>
                  </a:cubicBezTo>
                  <a:cubicBezTo>
                    <a:pt x="4" y="99"/>
                    <a:pt x="0" y="84"/>
                    <a:pt x="0" y="66"/>
                  </a:cubicBezTo>
                  <a:cubicBezTo>
                    <a:pt x="0" y="45"/>
                    <a:pt x="6" y="29"/>
                    <a:pt x="16" y="17"/>
                  </a:cubicBezTo>
                  <a:cubicBezTo>
                    <a:pt x="26" y="6"/>
                    <a:pt x="39" y="0"/>
                    <a:pt x="55" y="0"/>
                  </a:cubicBezTo>
                  <a:close/>
                  <a:moveTo>
                    <a:pt x="54" y="23"/>
                  </a:moveTo>
                  <a:cubicBezTo>
                    <a:pt x="46" y="23"/>
                    <a:pt x="39" y="27"/>
                    <a:pt x="35" y="35"/>
                  </a:cubicBezTo>
                  <a:cubicBezTo>
                    <a:pt x="30" y="43"/>
                    <a:pt x="27" y="54"/>
                    <a:pt x="27" y="66"/>
                  </a:cubicBezTo>
                  <a:cubicBezTo>
                    <a:pt x="27" y="78"/>
                    <a:pt x="30" y="89"/>
                    <a:pt x="35" y="97"/>
                  </a:cubicBezTo>
                  <a:cubicBezTo>
                    <a:pt x="37" y="101"/>
                    <a:pt x="40" y="104"/>
                    <a:pt x="45" y="107"/>
                  </a:cubicBezTo>
                  <a:cubicBezTo>
                    <a:pt x="48" y="108"/>
                    <a:pt x="51" y="109"/>
                    <a:pt x="55" y="109"/>
                  </a:cubicBezTo>
                  <a:cubicBezTo>
                    <a:pt x="60" y="109"/>
                    <a:pt x="64" y="107"/>
                    <a:pt x="68" y="104"/>
                  </a:cubicBezTo>
                  <a:cubicBezTo>
                    <a:pt x="72" y="100"/>
                    <a:pt x="76" y="94"/>
                    <a:pt x="78" y="87"/>
                  </a:cubicBezTo>
                  <a:cubicBezTo>
                    <a:pt x="80" y="80"/>
                    <a:pt x="81" y="73"/>
                    <a:pt x="81" y="66"/>
                  </a:cubicBezTo>
                  <a:cubicBezTo>
                    <a:pt x="81" y="54"/>
                    <a:pt x="78" y="43"/>
                    <a:pt x="74" y="35"/>
                  </a:cubicBezTo>
                  <a:cubicBezTo>
                    <a:pt x="69" y="27"/>
                    <a:pt x="63" y="23"/>
                    <a:pt x="5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28" name="Freeform 51"/>
            <p:cNvSpPr>
              <a:spLocks/>
            </p:cNvSpPr>
            <p:nvPr userDrawn="1"/>
          </p:nvSpPr>
          <p:spPr bwMode="auto">
            <a:xfrm>
              <a:off x="1817" y="4342"/>
              <a:ext cx="52" cy="87"/>
            </a:xfrm>
            <a:custGeom>
              <a:avLst/>
              <a:gdLst>
                <a:gd name="T0" fmla="*/ 0 w 52"/>
                <a:gd name="T1" fmla="*/ 87 h 87"/>
                <a:gd name="T2" fmla="*/ 0 w 52"/>
                <a:gd name="T3" fmla="*/ 0 h 87"/>
                <a:gd name="T4" fmla="*/ 19 w 52"/>
                <a:gd name="T5" fmla="*/ 0 h 87"/>
                <a:gd name="T6" fmla="*/ 19 w 52"/>
                <a:gd name="T7" fmla="*/ 71 h 87"/>
                <a:gd name="T8" fmla="*/ 52 w 52"/>
                <a:gd name="T9" fmla="*/ 71 h 87"/>
                <a:gd name="T10" fmla="*/ 52 w 52"/>
                <a:gd name="T11" fmla="*/ 87 h 87"/>
                <a:gd name="T12" fmla="*/ 0 w 52"/>
                <a:gd name="T13" fmla="*/ 87 h 87"/>
              </a:gdLst>
              <a:ahLst/>
              <a:cxnLst>
                <a:cxn ang="0">
                  <a:pos x="T0" y="T1"/>
                </a:cxn>
                <a:cxn ang="0">
                  <a:pos x="T2" y="T3"/>
                </a:cxn>
                <a:cxn ang="0">
                  <a:pos x="T4" y="T5"/>
                </a:cxn>
                <a:cxn ang="0">
                  <a:pos x="T6" y="T7"/>
                </a:cxn>
                <a:cxn ang="0">
                  <a:pos x="T8" y="T9"/>
                </a:cxn>
                <a:cxn ang="0">
                  <a:pos x="T10" y="T11"/>
                </a:cxn>
                <a:cxn ang="0">
                  <a:pos x="T12" y="T13"/>
                </a:cxn>
              </a:cxnLst>
              <a:rect l="0" t="0" r="r" b="b"/>
              <a:pathLst>
                <a:path w="52" h="87">
                  <a:moveTo>
                    <a:pt x="0" y="87"/>
                  </a:moveTo>
                  <a:lnTo>
                    <a:pt x="0" y="0"/>
                  </a:lnTo>
                  <a:lnTo>
                    <a:pt x="19" y="0"/>
                  </a:lnTo>
                  <a:lnTo>
                    <a:pt x="19" y="71"/>
                  </a:lnTo>
                  <a:lnTo>
                    <a:pt x="52" y="71"/>
                  </a:lnTo>
                  <a:lnTo>
                    <a:pt x="5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29" name="Freeform 52"/>
            <p:cNvSpPr>
              <a:spLocks/>
            </p:cNvSpPr>
            <p:nvPr userDrawn="1"/>
          </p:nvSpPr>
          <p:spPr bwMode="auto">
            <a:xfrm>
              <a:off x="1880" y="4342"/>
              <a:ext cx="56" cy="87"/>
            </a:xfrm>
            <a:custGeom>
              <a:avLst/>
              <a:gdLst>
                <a:gd name="T0" fmla="*/ 0 w 56"/>
                <a:gd name="T1" fmla="*/ 87 h 87"/>
                <a:gd name="T2" fmla="*/ 0 w 56"/>
                <a:gd name="T3" fmla="*/ 0 h 87"/>
                <a:gd name="T4" fmla="*/ 56 w 56"/>
                <a:gd name="T5" fmla="*/ 0 h 87"/>
                <a:gd name="T6" fmla="*/ 56 w 56"/>
                <a:gd name="T7" fmla="*/ 16 h 87"/>
                <a:gd name="T8" fmla="*/ 19 w 56"/>
                <a:gd name="T9" fmla="*/ 16 h 87"/>
                <a:gd name="T10" fmla="*/ 19 w 56"/>
                <a:gd name="T11" fmla="*/ 35 h 87"/>
                <a:gd name="T12" fmla="*/ 52 w 56"/>
                <a:gd name="T13" fmla="*/ 35 h 87"/>
                <a:gd name="T14" fmla="*/ 52 w 56"/>
                <a:gd name="T15" fmla="*/ 50 h 87"/>
                <a:gd name="T16" fmla="*/ 19 w 56"/>
                <a:gd name="T17" fmla="*/ 50 h 87"/>
                <a:gd name="T18" fmla="*/ 19 w 56"/>
                <a:gd name="T19" fmla="*/ 71 h 87"/>
                <a:gd name="T20" fmla="*/ 56 w 56"/>
                <a:gd name="T21" fmla="*/ 71 h 87"/>
                <a:gd name="T22" fmla="*/ 56 w 56"/>
                <a:gd name="T23" fmla="*/ 87 h 87"/>
                <a:gd name="T24" fmla="*/ 0 w 56"/>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7">
                  <a:moveTo>
                    <a:pt x="0" y="87"/>
                  </a:moveTo>
                  <a:lnTo>
                    <a:pt x="0" y="0"/>
                  </a:lnTo>
                  <a:lnTo>
                    <a:pt x="56" y="0"/>
                  </a:lnTo>
                  <a:lnTo>
                    <a:pt x="56" y="16"/>
                  </a:lnTo>
                  <a:lnTo>
                    <a:pt x="19" y="16"/>
                  </a:lnTo>
                  <a:lnTo>
                    <a:pt x="19" y="35"/>
                  </a:lnTo>
                  <a:lnTo>
                    <a:pt x="52" y="35"/>
                  </a:lnTo>
                  <a:lnTo>
                    <a:pt x="52" y="50"/>
                  </a:lnTo>
                  <a:lnTo>
                    <a:pt x="19" y="50"/>
                  </a:lnTo>
                  <a:lnTo>
                    <a:pt x="19" y="71"/>
                  </a:lnTo>
                  <a:lnTo>
                    <a:pt x="56" y="71"/>
                  </a:lnTo>
                  <a:lnTo>
                    <a:pt x="56"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5" name="Freeform 53"/>
            <p:cNvSpPr>
              <a:spLocks noEditPoints="1"/>
            </p:cNvSpPr>
            <p:nvPr userDrawn="1"/>
          </p:nvSpPr>
          <p:spPr bwMode="auto">
            <a:xfrm>
              <a:off x="1946" y="4319"/>
              <a:ext cx="70" cy="112"/>
            </a:xfrm>
            <a:custGeom>
              <a:avLst/>
              <a:gdLst>
                <a:gd name="T0" fmla="*/ 75 w 102"/>
                <a:gd name="T1" fmla="*/ 111 h 163"/>
                <a:gd name="T2" fmla="*/ 102 w 102"/>
                <a:gd name="T3" fmla="*/ 111 h 163"/>
                <a:gd name="T4" fmla="*/ 91 w 102"/>
                <a:gd name="T5" fmla="*/ 145 h 163"/>
                <a:gd name="T6" fmla="*/ 53 w 102"/>
                <a:gd name="T7" fmla="*/ 163 h 163"/>
                <a:gd name="T8" fmla="*/ 17 w 102"/>
                <a:gd name="T9" fmla="*/ 147 h 163"/>
                <a:gd name="T10" fmla="*/ 0 w 102"/>
                <a:gd name="T11" fmla="*/ 97 h 163"/>
                <a:gd name="T12" fmla="*/ 16 w 102"/>
                <a:gd name="T13" fmla="*/ 48 h 163"/>
                <a:gd name="T14" fmla="*/ 54 w 102"/>
                <a:gd name="T15" fmla="*/ 31 h 163"/>
                <a:gd name="T16" fmla="*/ 93 w 102"/>
                <a:gd name="T17" fmla="*/ 51 h 163"/>
                <a:gd name="T18" fmla="*/ 102 w 102"/>
                <a:gd name="T19" fmla="*/ 76 h 163"/>
                <a:gd name="T20" fmla="*/ 75 w 102"/>
                <a:gd name="T21" fmla="*/ 76 h 163"/>
                <a:gd name="T22" fmla="*/ 71 w 102"/>
                <a:gd name="T23" fmla="*/ 64 h 163"/>
                <a:gd name="T24" fmla="*/ 54 w 102"/>
                <a:gd name="T25" fmla="*/ 54 h 163"/>
                <a:gd name="T26" fmla="*/ 34 w 102"/>
                <a:gd name="T27" fmla="*/ 66 h 163"/>
                <a:gd name="T28" fmla="*/ 28 w 102"/>
                <a:gd name="T29" fmla="*/ 97 h 163"/>
                <a:gd name="T30" fmla="*/ 35 w 102"/>
                <a:gd name="T31" fmla="*/ 128 h 163"/>
                <a:gd name="T32" fmla="*/ 53 w 102"/>
                <a:gd name="T33" fmla="*/ 140 h 163"/>
                <a:gd name="T34" fmla="*/ 69 w 102"/>
                <a:gd name="T35" fmla="*/ 131 h 163"/>
                <a:gd name="T36" fmla="*/ 75 w 102"/>
                <a:gd name="T37" fmla="*/ 111 h 163"/>
                <a:gd name="T38" fmla="*/ 79 w 102"/>
                <a:gd name="T39" fmla="*/ 0 h 163"/>
                <a:gd name="T40" fmla="*/ 61 w 102"/>
                <a:gd name="T41" fmla="*/ 24 h 163"/>
                <a:gd name="T42" fmla="*/ 40 w 102"/>
                <a:gd name="T43" fmla="*/ 24 h 163"/>
                <a:gd name="T44" fmla="*/ 22 w 102"/>
                <a:gd name="T45" fmla="*/ 0 h 163"/>
                <a:gd name="T46" fmla="*/ 42 w 102"/>
                <a:gd name="T47" fmla="*/ 0 h 163"/>
                <a:gd name="T48" fmla="*/ 50 w 102"/>
                <a:gd name="T49" fmla="*/ 11 h 163"/>
                <a:gd name="T50" fmla="*/ 58 w 102"/>
                <a:gd name="T51" fmla="*/ 0 h 163"/>
                <a:gd name="T52" fmla="*/ 79 w 102"/>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3">
                  <a:moveTo>
                    <a:pt x="75" y="111"/>
                  </a:moveTo>
                  <a:cubicBezTo>
                    <a:pt x="102" y="111"/>
                    <a:pt x="102" y="111"/>
                    <a:pt x="102" y="111"/>
                  </a:cubicBezTo>
                  <a:cubicBezTo>
                    <a:pt x="101" y="125"/>
                    <a:pt x="98" y="136"/>
                    <a:pt x="91" y="145"/>
                  </a:cubicBezTo>
                  <a:cubicBezTo>
                    <a:pt x="82" y="157"/>
                    <a:pt x="69" y="163"/>
                    <a:pt x="53" y="163"/>
                  </a:cubicBezTo>
                  <a:cubicBezTo>
                    <a:pt x="38" y="163"/>
                    <a:pt x="26" y="158"/>
                    <a:pt x="17" y="147"/>
                  </a:cubicBezTo>
                  <a:cubicBezTo>
                    <a:pt x="6" y="134"/>
                    <a:pt x="0" y="118"/>
                    <a:pt x="0" y="97"/>
                  </a:cubicBezTo>
                  <a:cubicBezTo>
                    <a:pt x="0" y="77"/>
                    <a:pt x="6" y="61"/>
                    <a:pt x="16" y="48"/>
                  </a:cubicBezTo>
                  <a:cubicBezTo>
                    <a:pt x="26" y="37"/>
                    <a:pt x="38" y="31"/>
                    <a:pt x="54" y="31"/>
                  </a:cubicBezTo>
                  <a:cubicBezTo>
                    <a:pt x="70" y="31"/>
                    <a:pt x="83" y="38"/>
                    <a:pt x="93" y="51"/>
                  </a:cubicBezTo>
                  <a:cubicBezTo>
                    <a:pt x="98" y="59"/>
                    <a:pt x="101" y="67"/>
                    <a:pt x="102" y="76"/>
                  </a:cubicBezTo>
                  <a:cubicBezTo>
                    <a:pt x="75" y="76"/>
                    <a:pt x="75" y="76"/>
                    <a:pt x="75" y="76"/>
                  </a:cubicBezTo>
                  <a:cubicBezTo>
                    <a:pt x="74" y="71"/>
                    <a:pt x="73" y="68"/>
                    <a:pt x="71" y="64"/>
                  </a:cubicBezTo>
                  <a:cubicBezTo>
                    <a:pt x="67" y="58"/>
                    <a:pt x="61" y="54"/>
                    <a:pt x="54" y="54"/>
                  </a:cubicBezTo>
                  <a:cubicBezTo>
                    <a:pt x="45" y="54"/>
                    <a:pt x="39" y="58"/>
                    <a:pt x="34" y="66"/>
                  </a:cubicBezTo>
                  <a:cubicBezTo>
                    <a:pt x="30" y="74"/>
                    <a:pt x="28" y="85"/>
                    <a:pt x="28" y="97"/>
                  </a:cubicBezTo>
                  <a:cubicBezTo>
                    <a:pt x="28" y="110"/>
                    <a:pt x="30" y="120"/>
                    <a:pt x="35" y="128"/>
                  </a:cubicBezTo>
                  <a:cubicBezTo>
                    <a:pt x="39" y="136"/>
                    <a:pt x="45" y="140"/>
                    <a:pt x="53" y="140"/>
                  </a:cubicBezTo>
                  <a:cubicBezTo>
                    <a:pt x="60" y="140"/>
                    <a:pt x="66" y="137"/>
                    <a:pt x="69" y="131"/>
                  </a:cubicBezTo>
                  <a:cubicBezTo>
                    <a:pt x="72" y="126"/>
                    <a:pt x="74" y="120"/>
                    <a:pt x="75" y="111"/>
                  </a:cubicBezTo>
                  <a:close/>
                  <a:moveTo>
                    <a:pt x="79" y="0"/>
                  </a:moveTo>
                  <a:cubicBezTo>
                    <a:pt x="61" y="24"/>
                    <a:pt x="61" y="24"/>
                    <a:pt x="61" y="24"/>
                  </a:cubicBezTo>
                  <a:cubicBezTo>
                    <a:pt x="40" y="24"/>
                    <a:pt x="40" y="24"/>
                    <a:pt x="40" y="24"/>
                  </a:cubicBezTo>
                  <a:cubicBezTo>
                    <a:pt x="22" y="0"/>
                    <a:pt x="22" y="0"/>
                    <a:pt x="22" y="0"/>
                  </a:cubicBezTo>
                  <a:cubicBezTo>
                    <a:pt x="42" y="0"/>
                    <a:pt x="42" y="0"/>
                    <a:pt x="42" y="0"/>
                  </a:cubicBezTo>
                  <a:cubicBezTo>
                    <a:pt x="50" y="11"/>
                    <a:pt x="50" y="11"/>
                    <a:pt x="50" y="11"/>
                  </a:cubicBezTo>
                  <a:cubicBezTo>
                    <a:pt x="58" y="0"/>
                    <a:pt x="58" y="0"/>
                    <a:pt x="58" y="0"/>
                  </a:cubicBez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6" name="Freeform 54"/>
            <p:cNvSpPr>
              <a:spLocks/>
            </p:cNvSpPr>
            <p:nvPr userDrawn="1"/>
          </p:nvSpPr>
          <p:spPr bwMode="auto">
            <a:xfrm>
              <a:off x="2028" y="4342"/>
              <a:ext cx="64" cy="87"/>
            </a:xfrm>
            <a:custGeom>
              <a:avLst/>
              <a:gdLst>
                <a:gd name="T0" fmla="*/ 0 w 64"/>
                <a:gd name="T1" fmla="*/ 87 h 87"/>
                <a:gd name="T2" fmla="*/ 0 w 64"/>
                <a:gd name="T3" fmla="*/ 0 h 87"/>
                <a:gd name="T4" fmla="*/ 19 w 64"/>
                <a:gd name="T5" fmla="*/ 0 h 87"/>
                <a:gd name="T6" fmla="*/ 46 w 64"/>
                <a:gd name="T7" fmla="*/ 56 h 87"/>
                <a:gd name="T8" fmla="*/ 46 w 64"/>
                <a:gd name="T9" fmla="*/ 0 h 87"/>
                <a:gd name="T10" fmla="*/ 64 w 64"/>
                <a:gd name="T11" fmla="*/ 0 h 87"/>
                <a:gd name="T12" fmla="*/ 64 w 64"/>
                <a:gd name="T13" fmla="*/ 87 h 87"/>
                <a:gd name="T14" fmla="*/ 45 w 64"/>
                <a:gd name="T15" fmla="*/ 87 h 87"/>
                <a:gd name="T16" fmla="*/ 18 w 64"/>
                <a:gd name="T17" fmla="*/ 31 h 87"/>
                <a:gd name="T18" fmla="*/ 18 w 64"/>
                <a:gd name="T19" fmla="*/ 87 h 87"/>
                <a:gd name="T20" fmla="*/ 0 w 64"/>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87">
                  <a:moveTo>
                    <a:pt x="0" y="87"/>
                  </a:moveTo>
                  <a:lnTo>
                    <a:pt x="0" y="0"/>
                  </a:lnTo>
                  <a:lnTo>
                    <a:pt x="19" y="0"/>
                  </a:lnTo>
                  <a:lnTo>
                    <a:pt x="46" y="56"/>
                  </a:lnTo>
                  <a:lnTo>
                    <a:pt x="46" y="0"/>
                  </a:lnTo>
                  <a:lnTo>
                    <a:pt x="64" y="0"/>
                  </a:lnTo>
                  <a:lnTo>
                    <a:pt x="64" y="87"/>
                  </a:lnTo>
                  <a:lnTo>
                    <a:pt x="45" y="87"/>
                  </a:lnTo>
                  <a:lnTo>
                    <a:pt x="18" y="31"/>
                  </a:lnTo>
                  <a:lnTo>
                    <a:pt x="18"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7" name="Freeform 55"/>
            <p:cNvSpPr>
              <a:spLocks noEditPoints="1"/>
            </p:cNvSpPr>
            <p:nvPr userDrawn="1"/>
          </p:nvSpPr>
          <p:spPr bwMode="auto">
            <a:xfrm>
              <a:off x="2109" y="4320"/>
              <a:ext cx="55" cy="109"/>
            </a:xfrm>
            <a:custGeom>
              <a:avLst/>
              <a:gdLst>
                <a:gd name="T0" fmla="*/ 0 w 55"/>
                <a:gd name="T1" fmla="*/ 109 h 109"/>
                <a:gd name="T2" fmla="*/ 0 w 55"/>
                <a:gd name="T3" fmla="*/ 22 h 109"/>
                <a:gd name="T4" fmla="*/ 55 w 55"/>
                <a:gd name="T5" fmla="*/ 22 h 109"/>
                <a:gd name="T6" fmla="*/ 55 w 55"/>
                <a:gd name="T7" fmla="*/ 38 h 109"/>
                <a:gd name="T8" fmla="*/ 18 w 55"/>
                <a:gd name="T9" fmla="*/ 38 h 109"/>
                <a:gd name="T10" fmla="*/ 18 w 55"/>
                <a:gd name="T11" fmla="*/ 57 h 109"/>
                <a:gd name="T12" fmla="*/ 52 w 55"/>
                <a:gd name="T13" fmla="*/ 57 h 109"/>
                <a:gd name="T14" fmla="*/ 52 w 55"/>
                <a:gd name="T15" fmla="*/ 72 h 109"/>
                <a:gd name="T16" fmla="*/ 18 w 55"/>
                <a:gd name="T17" fmla="*/ 72 h 109"/>
                <a:gd name="T18" fmla="*/ 18 w 55"/>
                <a:gd name="T19" fmla="*/ 93 h 109"/>
                <a:gd name="T20" fmla="*/ 55 w 55"/>
                <a:gd name="T21" fmla="*/ 93 h 109"/>
                <a:gd name="T22" fmla="*/ 55 w 55"/>
                <a:gd name="T23" fmla="*/ 109 h 109"/>
                <a:gd name="T24" fmla="*/ 0 w 55"/>
                <a:gd name="T25" fmla="*/ 109 h 109"/>
                <a:gd name="T26" fmla="*/ 45 w 55"/>
                <a:gd name="T27" fmla="*/ 0 h 109"/>
                <a:gd name="T28" fmla="*/ 32 w 55"/>
                <a:gd name="T29" fmla="*/ 16 h 109"/>
                <a:gd name="T30" fmla="*/ 18 w 55"/>
                <a:gd name="T31" fmla="*/ 16 h 109"/>
                <a:gd name="T32" fmla="*/ 29 w 55"/>
                <a:gd name="T33" fmla="*/ 0 h 109"/>
                <a:gd name="T34" fmla="*/ 45 w 55"/>
                <a:gd name="T3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09">
                  <a:moveTo>
                    <a:pt x="0" y="109"/>
                  </a:moveTo>
                  <a:lnTo>
                    <a:pt x="0" y="22"/>
                  </a:lnTo>
                  <a:lnTo>
                    <a:pt x="55" y="22"/>
                  </a:lnTo>
                  <a:lnTo>
                    <a:pt x="55" y="38"/>
                  </a:lnTo>
                  <a:lnTo>
                    <a:pt x="18" y="38"/>
                  </a:lnTo>
                  <a:lnTo>
                    <a:pt x="18" y="57"/>
                  </a:lnTo>
                  <a:lnTo>
                    <a:pt x="52" y="57"/>
                  </a:lnTo>
                  <a:lnTo>
                    <a:pt x="52" y="72"/>
                  </a:lnTo>
                  <a:lnTo>
                    <a:pt x="18" y="72"/>
                  </a:lnTo>
                  <a:lnTo>
                    <a:pt x="18" y="93"/>
                  </a:lnTo>
                  <a:lnTo>
                    <a:pt x="55" y="93"/>
                  </a:lnTo>
                  <a:lnTo>
                    <a:pt x="55" y="109"/>
                  </a:lnTo>
                  <a:lnTo>
                    <a:pt x="0" y="109"/>
                  </a:lnTo>
                  <a:close/>
                  <a:moveTo>
                    <a:pt x="45" y="0"/>
                  </a:moveTo>
                  <a:lnTo>
                    <a:pt x="32" y="16"/>
                  </a:lnTo>
                  <a:lnTo>
                    <a:pt x="18" y="16"/>
                  </a:lnTo>
                  <a:lnTo>
                    <a:pt x="29"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8" name="Freeform 56"/>
            <p:cNvSpPr>
              <a:spLocks/>
            </p:cNvSpPr>
            <p:nvPr userDrawn="1"/>
          </p:nvSpPr>
          <p:spPr bwMode="auto">
            <a:xfrm>
              <a:off x="2207" y="4342"/>
              <a:ext cx="62" cy="87"/>
            </a:xfrm>
            <a:custGeom>
              <a:avLst/>
              <a:gdLst>
                <a:gd name="T0" fmla="*/ 0 w 62"/>
                <a:gd name="T1" fmla="*/ 87 h 87"/>
                <a:gd name="T2" fmla="*/ 0 w 62"/>
                <a:gd name="T3" fmla="*/ 72 h 87"/>
                <a:gd name="T4" fmla="*/ 38 w 62"/>
                <a:gd name="T5" fmla="*/ 16 h 87"/>
                <a:gd name="T6" fmla="*/ 3 w 62"/>
                <a:gd name="T7" fmla="*/ 16 h 87"/>
                <a:gd name="T8" fmla="*/ 3 w 62"/>
                <a:gd name="T9" fmla="*/ 0 h 87"/>
                <a:gd name="T10" fmla="*/ 61 w 62"/>
                <a:gd name="T11" fmla="*/ 0 h 87"/>
                <a:gd name="T12" fmla="*/ 61 w 62"/>
                <a:gd name="T13" fmla="*/ 14 h 87"/>
                <a:gd name="T14" fmla="*/ 22 w 62"/>
                <a:gd name="T15" fmla="*/ 71 h 87"/>
                <a:gd name="T16" fmla="*/ 62 w 62"/>
                <a:gd name="T17" fmla="*/ 71 h 87"/>
                <a:gd name="T18" fmla="*/ 62 w 62"/>
                <a:gd name="T19" fmla="*/ 87 h 87"/>
                <a:gd name="T20" fmla="*/ 0 w 62"/>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87">
                  <a:moveTo>
                    <a:pt x="0" y="87"/>
                  </a:moveTo>
                  <a:lnTo>
                    <a:pt x="0" y="72"/>
                  </a:lnTo>
                  <a:lnTo>
                    <a:pt x="38" y="16"/>
                  </a:lnTo>
                  <a:lnTo>
                    <a:pt x="3" y="16"/>
                  </a:lnTo>
                  <a:lnTo>
                    <a:pt x="3" y="0"/>
                  </a:lnTo>
                  <a:lnTo>
                    <a:pt x="61" y="0"/>
                  </a:lnTo>
                  <a:lnTo>
                    <a:pt x="61" y="14"/>
                  </a:lnTo>
                  <a:lnTo>
                    <a:pt x="22" y="71"/>
                  </a:lnTo>
                  <a:lnTo>
                    <a:pt x="62" y="71"/>
                  </a:lnTo>
                  <a:lnTo>
                    <a:pt x="6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9" name="Freeform 57"/>
            <p:cNvSpPr>
              <a:spLocks noEditPoints="1"/>
            </p:cNvSpPr>
            <p:nvPr userDrawn="1"/>
          </p:nvSpPr>
          <p:spPr bwMode="auto">
            <a:xfrm>
              <a:off x="2276" y="4320"/>
              <a:ext cx="74" cy="109"/>
            </a:xfrm>
            <a:custGeom>
              <a:avLst/>
              <a:gdLst>
                <a:gd name="T0" fmla="*/ 27 w 74"/>
                <a:gd name="T1" fmla="*/ 22 h 109"/>
                <a:gd name="T2" fmla="*/ 46 w 74"/>
                <a:gd name="T3" fmla="*/ 22 h 109"/>
                <a:gd name="T4" fmla="*/ 74 w 74"/>
                <a:gd name="T5" fmla="*/ 109 h 109"/>
                <a:gd name="T6" fmla="*/ 54 w 74"/>
                <a:gd name="T7" fmla="*/ 109 h 109"/>
                <a:gd name="T8" fmla="*/ 49 w 74"/>
                <a:gd name="T9" fmla="*/ 90 h 109"/>
                <a:gd name="T10" fmla="*/ 25 w 74"/>
                <a:gd name="T11" fmla="*/ 90 h 109"/>
                <a:gd name="T12" fmla="*/ 19 w 74"/>
                <a:gd name="T13" fmla="*/ 109 h 109"/>
                <a:gd name="T14" fmla="*/ 0 w 74"/>
                <a:gd name="T15" fmla="*/ 109 h 109"/>
                <a:gd name="T16" fmla="*/ 27 w 74"/>
                <a:gd name="T17" fmla="*/ 22 h 109"/>
                <a:gd name="T18" fmla="*/ 55 w 74"/>
                <a:gd name="T19" fmla="*/ 0 h 109"/>
                <a:gd name="T20" fmla="*/ 42 w 74"/>
                <a:gd name="T21" fmla="*/ 16 h 109"/>
                <a:gd name="T22" fmla="*/ 27 w 74"/>
                <a:gd name="T23" fmla="*/ 16 h 109"/>
                <a:gd name="T24" fmla="*/ 39 w 74"/>
                <a:gd name="T25" fmla="*/ 0 h 109"/>
                <a:gd name="T26" fmla="*/ 55 w 74"/>
                <a:gd name="T27" fmla="*/ 0 h 109"/>
                <a:gd name="T28" fmla="*/ 29 w 74"/>
                <a:gd name="T29" fmla="*/ 75 h 109"/>
                <a:gd name="T30" fmla="*/ 45 w 74"/>
                <a:gd name="T31" fmla="*/ 75 h 109"/>
                <a:gd name="T32" fmla="*/ 37 w 74"/>
                <a:gd name="T33" fmla="*/ 46 h 109"/>
                <a:gd name="T34" fmla="*/ 29 w 74"/>
                <a:gd name="T35"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109">
                  <a:moveTo>
                    <a:pt x="27" y="22"/>
                  </a:moveTo>
                  <a:lnTo>
                    <a:pt x="46" y="22"/>
                  </a:lnTo>
                  <a:lnTo>
                    <a:pt x="74" y="109"/>
                  </a:lnTo>
                  <a:lnTo>
                    <a:pt x="54" y="109"/>
                  </a:lnTo>
                  <a:lnTo>
                    <a:pt x="49" y="90"/>
                  </a:lnTo>
                  <a:lnTo>
                    <a:pt x="25" y="90"/>
                  </a:lnTo>
                  <a:lnTo>
                    <a:pt x="19" y="109"/>
                  </a:lnTo>
                  <a:lnTo>
                    <a:pt x="0" y="109"/>
                  </a:lnTo>
                  <a:lnTo>
                    <a:pt x="27" y="22"/>
                  </a:lnTo>
                  <a:close/>
                  <a:moveTo>
                    <a:pt x="55" y="0"/>
                  </a:moveTo>
                  <a:lnTo>
                    <a:pt x="42" y="16"/>
                  </a:lnTo>
                  <a:lnTo>
                    <a:pt x="27" y="16"/>
                  </a:lnTo>
                  <a:lnTo>
                    <a:pt x="39" y="0"/>
                  </a:lnTo>
                  <a:lnTo>
                    <a:pt x="55" y="0"/>
                  </a:lnTo>
                  <a:close/>
                  <a:moveTo>
                    <a:pt x="29" y="75"/>
                  </a:moveTo>
                  <a:lnTo>
                    <a:pt x="45" y="75"/>
                  </a:lnTo>
                  <a:lnTo>
                    <a:pt x="37" y="46"/>
                  </a:lnTo>
                  <a:lnTo>
                    <a:pt x="2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0" name="Freeform 58"/>
            <p:cNvSpPr>
              <a:spLocks noEditPoints="1"/>
            </p:cNvSpPr>
            <p:nvPr userDrawn="1"/>
          </p:nvSpPr>
          <p:spPr bwMode="auto">
            <a:xfrm>
              <a:off x="2357" y="4319"/>
              <a:ext cx="62" cy="110"/>
            </a:xfrm>
            <a:custGeom>
              <a:avLst/>
              <a:gdLst>
                <a:gd name="T0" fmla="*/ 0 w 62"/>
                <a:gd name="T1" fmla="*/ 110 h 110"/>
                <a:gd name="T2" fmla="*/ 0 w 62"/>
                <a:gd name="T3" fmla="*/ 95 h 110"/>
                <a:gd name="T4" fmla="*/ 38 w 62"/>
                <a:gd name="T5" fmla="*/ 39 h 110"/>
                <a:gd name="T6" fmla="*/ 2 w 62"/>
                <a:gd name="T7" fmla="*/ 39 h 110"/>
                <a:gd name="T8" fmla="*/ 2 w 62"/>
                <a:gd name="T9" fmla="*/ 23 h 110"/>
                <a:gd name="T10" fmla="*/ 61 w 62"/>
                <a:gd name="T11" fmla="*/ 23 h 110"/>
                <a:gd name="T12" fmla="*/ 61 w 62"/>
                <a:gd name="T13" fmla="*/ 37 h 110"/>
                <a:gd name="T14" fmla="*/ 22 w 62"/>
                <a:gd name="T15" fmla="*/ 94 h 110"/>
                <a:gd name="T16" fmla="*/ 62 w 62"/>
                <a:gd name="T17" fmla="*/ 94 h 110"/>
                <a:gd name="T18" fmla="*/ 62 w 62"/>
                <a:gd name="T19" fmla="*/ 110 h 110"/>
                <a:gd name="T20" fmla="*/ 0 w 62"/>
                <a:gd name="T21" fmla="*/ 110 h 110"/>
                <a:gd name="T22" fmla="*/ 50 w 62"/>
                <a:gd name="T23" fmla="*/ 0 h 110"/>
                <a:gd name="T24" fmla="*/ 38 w 62"/>
                <a:gd name="T25" fmla="*/ 17 h 110"/>
                <a:gd name="T26" fmla="*/ 24 w 62"/>
                <a:gd name="T27" fmla="*/ 17 h 110"/>
                <a:gd name="T28" fmla="*/ 11 w 62"/>
                <a:gd name="T29" fmla="*/ 0 h 110"/>
                <a:gd name="T30" fmla="*/ 25 w 62"/>
                <a:gd name="T31" fmla="*/ 0 h 110"/>
                <a:gd name="T32" fmla="*/ 30 w 62"/>
                <a:gd name="T33" fmla="*/ 8 h 110"/>
                <a:gd name="T34" fmla="*/ 36 w 62"/>
                <a:gd name="T35" fmla="*/ 0 h 110"/>
                <a:gd name="T36" fmla="*/ 50 w 62"/>
                <a:gd name="T3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110">
                  <a:moveTo>
                    <a:pt x="0" y="110"/>
                  </a:moveTo>
                  <a:lnTo>
                    <a:pt x="0" y="95"/>
                  </a:lnTo>
                  <a:lnTo>
                    <a:pt x="38" y="39"/>
                  </a:lnTo>
                  <a:lnTo>
                    <a:pt x="2" y="39"/>
                  </a:lnTo>
                  <a:lnTo>
                    <a:pt x="2" y="23"/>
                  </a:lnTo>
                  <a:lnTo>
                    <a:pt x="61" y="23"/>
                  </a:lnTo>
                  <a:lnTo>
                    <a:pt x="61" y="37"/>
                  </a:lnTo>
                  <a:lnTo>
                    <a:pt x="22" y="94"/>
                  </a:lnTo>
                  <a:lnTo>
                    <a:pt x="62" y="94"/>
                  </a:lnTo>
                  <a:lnTo>
                    <a:pt x="62" y="110"/>
                  </a:lnTo>
                  <a:lnTo>
                    <a:pt x="0" y="110"/>
                  </a:lnTo>
                  <a:close/>
                  <a:moveTo>
                    <a:pt x="50" y="0"/>
                  </a:moveTo>
                  <a:lnTo>
                    <a:pt x="38" y="17"/>
                  </a:lnTo>
                  <a:lnTo>
                    <a:pt x="24" y="17"/>
                  </a:lnTo>
                  <a:lnTo>
                    <a:pt x="11" y="0"/>
                  </a:lnTo>
                  <a:lnTo>
                    <a:pt x="25" y="0"/>
                  </a:lnTo>
                  <a:lnTo>
                    <a:pt x="30" y="8"/>
                  </a:lnTo>
                  <a:lnTo>
                    <a:pt x="36" y="0"/>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1" name="Freeform 59"/>
            <p:cNvSpPr>
              <a:spLocks/>
            </p:cNvSpPr>
            <p:nvPr userDrawn="1"/>
          </p:nvSpPr>
          <p:spPr bwMode="auto">
            <a:xfrm>
              <a:off x="2431" y="4342"/>
              <a:ext cx="19" cy="87"/>
            </a:xfrm>
            <a:custGeom>
              <a:avLst/>
              <a:gdLst>
                <a:gd name="T0" fmla="*/ 0 w 19"/>
                <a:gd name="T1" fmla="*/ 87 h 87"/>
                <a:gd name="T2" fmla="*/ 0 w 19"/>
                <a:gd name="T3" fmla="*/ 0 h 87"/>
                <a:gd name="T4" fmla="*/ 10 w 19"/>
                <a:gd name="T5" fmla="*/ 0 h 87"/>
                <a:gd name="T6" fmla="*/ 19 w 19"/>
                <a:gd name="T7" fmla="*/ 0 h 87"/>
                <a:gd name="T8" fmla="*/ 19 w 19"/>
                <a:gd name="T9" fmla="*/ 87 h 87"/>
                <a:gd name="T10" fmla="*/ 0 w 19"/>
                <a:gd name="T11" fmla="*/ 87 h 87"/>
              </a:gdLst>
              <a:ahLst/>
              <a:cxnLst>
                <a:cxn ang="0">
                  <a:pos x="T0" y="T1"/>
                </a:cxn>
                <a:cxn ang="0">
                  <a:pos x="T2" y="T3"/>
                </a:cxn>
                <a:cxn ang="0">
                  <a:pos x="T4" y="T5"/>
                </a:cxn>
                <a:cxn ang="0">
                  <a:pos x="T6" y="T7"/>
                </a:cxn>
                <a:cxn ang="0">
                  <a:pos x="T8" y="T9"/>
                </a:cxn>
                <a:cxn ang="0">
                  <a:pos x="T10" y="T11"/>
                </a:cxn>
              </a:cxnLst>
              <a:rect l="0" t="0" r="r" b="b"/>
              <a:pathLst>
                <a:path w="19" h="87">
                  <a:moveTo>
                    <a:pt x="0" y="87"/>
                  </a:moveTo>
                  <a:lnTo>
                    <a:pt x="0" y="0"/>
                  </a:lnTo>
                  <a:lnTo>
                    <a:pt x="10" y="0"/>
                  </a:lnTo>
                  <a:lnTo>
                    <a:pt x="19" y="0"/>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2" name="Freeform 60"/>
            <p:cNvSpPr>
              <a:spLocks/>
            </p:cNvSpPr>
            <p:nvPr userDrawn="1"/>
          </p:nvSpPr>
          <p:spPr bwMode="auto">
            <a:xfrm>
              <a:off x="2461" y="4342"/>
              <a:ext cx="60" cy="87"/>
            </a:xfrm>
            <a:custGeom>
              <a:avLst/>
              <a:gdLst>
                <a:gd name="T0" fmla="*/ 20 w 60"/>
                <a:gd name="T1" fmla="*/ 87 h 87"/>
                <a:gd name="T2" fmla="*/ 20 w 60"/>
                <a:gd name="T3" fmla="*/ 16 h 87"/>
                <a:gd name="T4" fmla="*/ 0 w 60"/>
                <a:gd name="T5" fmla="*/ 16 h 87"/>
                <a:gd name="T6" fmla="*/ 0 w 60"/>
                <a:gd name="T7" fmla="*/ 0 h 87"/>
                <a:gd name="T8" fmla="*/ 60 w 60"/>
                <a:gd name="T9" fmla="*/ 0 h 87"/>
                <a:gd name="T10" fmla="*/ 60 w 60"/>
                <a:gd name="T11" fmla="*/ 16 h 87"/>
                <a:gd name="T12" fmla="*/ 39 w 60"/>
                <a:gd name="T13" fmla="*/ 16 h 87"/>
                <a:gd name="T14" fmla="*/ 39 w 60"/>
                <a:gd name="T15" fmla="*/ 87 h 87"/>
                <a:gd name="T16" fmla="*/ 20 w 60"/>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87">
                  <a:moveTo>
                    <a:pt x="20" y="87"/>
                  </a:moveTo>
                  <a:lnTo>
                    <a:pt x="20" y="16"/>
                  </a:lnTo>
                  <a:lnTo>
                    <a:pt x="0" y="16"/>
                  </a:lnTo>
                  <a:lnTo>
                    <a:pt x="0" y="0"/>
                  </a:lnTo>
                  <a:lnTo>
                    <a:pt x="60" y="0"/>
                  </a:lnTo>
                  <a:lnTo>
                    <a:pt x="60" y="16"/>
                  </a:lnTo>
                  <a:lnTo>
                    <a:pt x="39" y="16"/>
                  </a:lnTo>
                  <a:lnTo>
                    <a:pt x="39" y="87"/>
                  </a:lnTo>
                  <a:lnTo>
                    <a:pt x="2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3" name="Freeform 61"/>
            <p:cNvSpPr>
              <a:spLocks/>
            </p:cNvSpPr>
            <p:nvPr userDrawn="1"/>
          </p:nvSpPr>
          <p:spPr bwMode="auto">
            <a:xfrm>
              <a:off x="2531" y="4342"/>
              <a:ext cx="68" cy="87"/>
            </a:xfrm>
            <a:custGeom>
              <a:avLst/>
              <a:gdLst>
                <a:gd name="T0" fmla="*/ 0 w 68"/>
                <a:gd name="T1" fmla="*/ 87 h 87"/>
                <a:gd name="T2" fmla="*/ 0 w 68"/>
                <a:gd name="T3" fmla="*/ 0 h 87"/>
                <a:gd name="T4" fmla="*/ 19 w 68"/>
                <a:gd name="T5" fmla="*/ 0 h 87"/>
                <a:gd name="T6" fmla="*/ 19 w 68"/>
                <a:gd name="T7" fmla="*/ 33 h 87"/>
                <a:gd name="T8" fmla="*/ 45 w 68"/>
                <a:gd name="T9" fmla="*/ 0 h 87"/>
                <a:gd name="T10" fmla="*/ 65 w 68"/>
                <a:gd name="T11" fmla="*/ 0 h 87"/>
                <a:gd name="T12" fmla="*/ 36 w 68"/>
                <a:gd name="T13" fmla="*/ 36 h 87"/>
                <a:gd name="T14" fmla="*/ 68 w 68"/>
                <a:gd name="T15" fmla="*/ 87 h 87"/>
                <a:gd name="T16" fmla="*/ 47 w 68"/>
                <a:gd name="T17" fmla="*/ 87 h 87"/>
                <a:gd name="T18" fmla="*/ 24 w 68"/>
                <a:gd name="T19" fmla="*/ 50 h 87"/>
                <a:gd name="T20" fmla="*/ 19 w 68"/>
                <a:gd name="T21" fmla="*/ 57 h 87"/>
                <a:gd name="T22" fmla="*/ 19 w 68"/>
                <a:gd name="T23" fmla="*/ 87 h 87"/>
                <a:gd name="T24" fmla="*/ 0 w 68"/>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87">
                  <a:moveTo>
                    <a:pt x="0" y="87"/>
                  </a:moveTo>
                  <a:lnTo>
                    <a:pt x="0" y="0"/>
                  </a:lnTo>
                  <a:lnTo>
                    <a:pt x="19" y="0"/>
                  </a:lnTo>
                  <a:lnTo>
                    <a:pt x="19" y="33"/>
                  </a:lnTo>
                  <a:lnTo>
                    <a:pt x="45" y="0"/>
                  </a:lnTo>
                  <a:lnTo>
                    <a:pt x="65" y="0"/>
                  </a:lnTo>
                  <a:lnTo>
                    <a:pt x="36" y="36"/>
                  </a:lnTo>
                  <a:lnTo>
                    <a:pt x="68" y="87"/>
                  </a:lnTo>
                  <a:lnTo>
                    <a:pt x="47" y="87"/>
                  </a:lnTo>
                  <a:lnTo>
                    <a:pt x="24" y="50"/>
                  </a:lnTo>
                  <a:lnTo>
                    <a:pt x="19" y="57"/>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4" name="Freeform 62"/>
            <p:cNvSpPr>
              <a:spLocks/>
            </p:cNvSpPr>
            <p:nvPr userDrawn="1"/>
          </p:nvSpPr>
          <p:spPr bwMode="auto">
            <a:xfrm>
              <a:off x="2603" y="4342"/>
              <a:ext cx="72" cy="87"/>
            </a:xfrm>
            <a:custGeom>
              <a:avLst/>
              <a:gdLst>
                <a:gd name="T0" fmla="*/ 0 w 72"/>
                <a:gd name="T1" fmla="*/ 0 h 87"/>
                <a:gd name="T2" fmla="*/ 21 w 72"/>
                <a:gd name="T3" fmla="*/ 0 h 87"/>
                <a:gd name="T4" fmla="*/ 36 w 72"/>
                <a:gd name="T5" fmla="*/ 35 h 87"/>
                <a:gd name="T6" fmla="*/ 52 w 72"/>
                <a:gd name="T7" fmla="*/ 0 h 87"/>
                <a:gd name="T8" fmla="*/ 72 w 72"/>
                <a:gd name="T9" fmla="*/ 0 h 87"/>
                <a:gd name="T10" fmla="*/ 45 w 72"/>
                <a:gd name="T11" fmla="*/ 53 h 87"/>
                <a:gd name="T12" fmla="*/ 45 w 72"/>
                <a:gd name="T13" fmla="*/ 87 h 87"/>
                <a:gd name="T14" fmla="*/ 27 w 72"/>
                <a:gd name="T15" fmla="*/ 87 h 87"/>
                <a:gd name="T16" fmla="*/ 27 w 72"/>
                <a:gd name="T17" fmla="*/ 53 h 87"/>
                <a:gd name="T18" fmla="*/ 0 w 72"/>
                <a:gd name="T1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87">
                  <a:moveTo>
                    <a:pt x="0" y="0"/>
                  </a:moveTo>
                  <a:lnTo>
                    <a:pt x="21" y="0"/>
                  </a:lnTo>
                  <a:lnTo>
                    <a:pt x="36" y="35"/>
                  </a:lnTo>
                  <a:lnTo>
                    <a:pt x="52" y="0"/>
                  </a:lnTo>
                  <a:lnTo>
                    <a:pt x="72" y="0"/>
                  </a:lnTo>
                  <a:lnTo>
                    <a:pt x="45" y="53"/>
                  </a:lnTo>
                  <a:lnTo>
                    <a:pt x="45" y="87"/>
                  </a:lnTo>
                  <a:lnTo>
                    <a:pt x="27" y="87"/>
                  </a:lnTo>
                  <a:lnTo>
                    <a:pt x="27" y="5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spTree>
    <p:extLst>
      <p:ext uri="{BB962C8B-B14F-4D97-AF65-F5344CB8AC3E}">
        <p14:creationId xmlns:p14="http://schemas.microsoft.com/office/powerpoint/2010/main" val="162935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Handout (2 columns)">
    <p:spTree>
      <p:nvGrpSpPr>
        <p:cNvPr id="1" name=""/>
        <p:cNvGrpSpPr/>
        <p:nvPr/>
      </p:nvGrpSpPr>
      <p:grpSpPr>
        <a:xfrm>
          <a:off x="0" y="0"/>
          <a:ext cx="0" cy="0"/>
          <a:chOff x="0" y="0"/>
          <a:chExt cx="0" cy="0"/>
        </a:xfrm>
      </p:grpSpPr>
      <p:sp>
        <p:nvSpPr>
          <p:cNvPr id="4" name="Titel 3"/>
          <p:cNvSpPr>
            <a:spLocks noGrp="1"/>
          </p:cNvSpPr>
          <p:nvPr>
            <p:ph type="title" hasCustomPrompt="1"/>
          </p:nvPr>
        </p:nvSpPr>
        <p:spPr/>
        <p:txBody>
          <a:bodyPr/>
          <a:lstStyle>
            <a:lvl1pPr>
              <a:defRPr sz="2177"/>
            </a:lvl1pPr>
          </a:lstStyle>
          <a:p>
            <a:r>
              <a:rPr lang="cs-CZ" dirty="0" smtClean="0"/>
              <a:t>TeleGrotesk Headline Ultra (24) 28 32 pt</a:t>
            </a:r>
            <a:endParaRPr lang="cs-CZ" dirty="0"/>
          </a:p>
        </p:txBody>
      </p:sp>
      <p:sp>
        <p:nvSpPr>
          <p:cNvPr id="9" name="Inhaltsplatzhalter 2"/>
          <p:cNvSpPr>
            <a:spLocks noGrp="1"/>
          </p:cNvSpPr>
          <p:nvPr>
            <p:ph sz="half" idx="1" hasCustomPrompt="1"/>
          </p:nvPr>
        </p:nvSpPr>
        <p:spPr>
          <a:xfrm>
            <a:off x="326551" y="1469326"/>
            <a:ext cx="4179855"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10" name="Inhaltsplatzhalter 3"/>
          <p:cNvSpPr>
            <a:spLocks noGrp="1"/>
          </p:cNvSpPr>
          <p:nvPr>
            <p:ph sz="half" idx="2" hasCustomPrompt="1"/>
          </p:nvPr>
        </p:nvSpPr>
        <p:spPr>
          <a:xfrm>
            <a:off x="4637027" y="1469326"/>
            <a:ext cx="4179855"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5" name="Datumsplatzhalter 4"/>
          <p:cNvSpPr>
            <a:spLocks noGrp="1"/>
          </p:cNvSpPr>
          <p:nvPr>
            <p:ph type="dt" sz="half" idx="10"/>
          </p:nvPr>
        </p:nvSpPr>
        <p:spPr/>
        <p:txBody>
          <a:bodyPr/>
          <a:lstStyle/>
          <a:p>
            <a:fld id="{3527C144-DBFC-4ED1-9D53-CC97618D9080}" type="datetime1">
              <a:rPr lang="cs-CZ" smtClean="0"/>
              <a:pPr/>
              <a:t>11.07.2018</a:t>
            </a:fld>
            <a:endParaRPr lang="en-US"/>
          </a:p>
        </p:txBody>
      </p:sp>
      <p:sp>
        <p:nvSpPr>
          <p:cNvPr id="6" name="Fußzeilenplatzhalter 5"/>
          <p:cNvSpPr>
            <a:spLocks noGrp="1"/>
          </p:cNvSpPr>
          <p:nvPr>
            <p:ph type="ftr" sz="quarter" idx="11"/>
          </p:nvPr>
        </p:nvSpPr>
        <p:spPr/>
        <p:txBody>
          <a:bodyPr/>
          <a:lstStyle/>
          <a:p>
            <a:r>
              <a:rPr lang="en-US" smtClean="0"/>
              <a:t>Portfolio služeb</a:t>
            </a:r>
            <a:endParaRPr lang="en-US"/>
          </a:p>
        </p:txBody>
      </p:sp>
      <p:sp>
        <p:nvSpPr>
          <p:cNvPr id="7" name="Foliennummernplatzhalter 6"/>
          <p:cNvSpPr>
            <a:spLocks noGrp="1"/>
          </p:cNvSpPr>
          <p:nvPr>
            <p:ph type="sldNum" sz="quarter" idx="12"/>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146075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Handout (3 columns)">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lvl1pPr>
              <a:defRPr sz="2177"/>
            </a:lvl1pPr>
          </a:lstStyle>
          <a:p>
            <a:r>
              <a:rPr lang="cs-CZ" dirty="0" smtClean="0"/>
              <a:t>TeleGrotesk Headline Ultra (24) 28 32 pt</a:t>
            </a:r>
            <a:endParaRPr lang="cs-CZ" dirty="0"/>
          </a:p>
        </p:txBody>
      </p:sp>
      <p:sp>
        <p:nvSpPr>
          <p:cNvPr id="10" name="Inhaltsplatzhalter 2"/>
          <p:cNvSpPr>
            <a:spLocks noGrp="1"/>
          </p:cNvSpPr>
          <p:nvPr>
            <p:ph sz="half" idx="1" hasCustomPrompt="1"/>
          </p:nvPr>
        </p:nvSpPr>
        <p:spPr>
          <a:xfrm>
            <a:off x="326551" y="1469326"/>
            <a:ext cx="2728654"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11" name="Inhaltsplatzhalter 3"/>
          <p:cNvSpPr>
            <a:spLocks noGrp="1"/>
          </p:cNvSpPr>
          <p:nvPr>
            <p:ph sz="half" idx="2" hasCustomPrompt="1"/>
          </p:nvPr>
        </p:nvSpPr>
        <p:spPr>
          <a:xfrm>
            <a:off x="6089997" y="1469326"/>
            <a:ext cx="2728654"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12" name="Inhaltsplatzhalter 5"/>
          <p:cNvSpPr>
            <a:spLocks noGrp="1"/>
          </p:cNvSpPr>
          <p:nvPr>
            <p:ph sz="quarter" idx="13" hasCustomPrompt="1"/>
          </p:nvPr>
        </p:nvSpPr>
        <p:spPr>
          <a:xfrm>
            <a:off x="3209158" y="1469326"/>
            <a:ext cx="2728654" cy="4407978"/>
          </a:xfrm>
        </p:spPr>
        <p:txBody>
          <a:bodyPr/>
          <a:lstStyle>
            <a:lvl1pPr>
              <a:defRPr sz="1270"/>
            </a:lvl1pPr>
            <a:lvl2pPr>
              <a:defRPr sz="1270"/>
            </a:lvl2pPr>
            <a:lvl3pPr>
              <a:defRPr sz="1270"/>
            </a:lvl3pPr>
            <a:lvl4pPr>
              <a:defRPr sz="1270"/>
            </a:lvl4pPr>
            <a:lvl5pPr>
              <a:defRPr sz="1270"/>
            </a:lvl5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6" name="Datumsplatzhalter 5"/>
          <p:cNvSpPr>
            <a:spLocks noGrp="1"/>
          </p:cNvSpPr>
          <p:nvPr>
            <p:ph type="dt" sz="half" idx="14"/>
          </p:nvPr>
        </p:nvSpPr>
        <p:spPr/>
        <p:txBody>
          <a:bodyPr/>
          <a:lstStyle/>
          <a:p>
            <a:fld id="{3527C144-DBFC-4ED1-9D53-CC97618D9080}" type="datetime1">
              <a:rPr lang="cs-CZ" smtClean="0"/>
              <a:pPr/>
              <a:t>11.07.2018</a:t>
            </a:fld>
            <a:endParaRPr lang="en-US"/>
          </a:p>
        </p:txBody>
      </p:sp>
      <p:sp>
        <p:nvSpPr>
          <p:cNvPr id="7" name="Fußzeilenplatzhalter 6"/>
          <p:cNvSpPr>
            <a:spLocks noGrp="1"/>
          </p:cNvSpPr>
          <p:nvPr>
            <p:ph type="ftr" sz="quarter" idx="15"/>
          </p:nvPr>
        </p:nvSpPr>
        <p:spPr/>
        <p:txBody>
          <a:bodyPr/>
          <a:lstStyle/>
          <a:p>
            <a:r>
              <a:rPr lang="en-US" smtClean="0"/>
              <a:t>Portfolio služeb</a:t>
            </a:r>
            <a:endParaRPr lang="en-US"/>
          </a:p>
        </p:txBody>
      </p:sp>
      <p:sp>
        <p:nvSpPr>
          <p:cNvPr id="9" name="Foliennummernplatzhalter 8"/>
          <p:cNvSpPr>
            <a:spLocks noGrp="1"/>
          </p:cNvSpPr>
          <p:nvPr>
            <p:ph type="sldNum" sz="quarter" idx="16"/>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116957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Handout (4 columns)">
    <p:spTree>
      <p:nvGrpSpPr>
        <p:cNvPr id="1" name=""/>
        <p:cNvGrpSpPr/>
        <p:nvPr/>
      </p:nvGrpSpPr>
      <p:grpSpPr>
        <a:xfrm>
          <a:off x="0" y="0"/>
          <a:ext cx="0" cy="0"/>
          <a:chOff x="0" y="0"/>
          <a:chExt cx="0" cy="0"/>
        </a:xfrm>
      </p:grpSpPr>
      <p:sp>
        <p:nvSpPr>
          <p:cNvPr id="6" name="Titel 5"/>
          <p:cNvSpPr>
            <a:spLocks noGrp="1"/>
          </p:cNvSpPr>
          <p:nvPr>
            <p:ph type="title" hasCustomPrompt="1"/>
          </p:nvPr>
        </p:nvSpPr>
        <p:spPr/>
        <p:txBody>
          <a:bodyPr/>
          <a:lstStyle>
            <a:lvl1pPr>
              <a:defRPr sz="2177"/>
            </a:lvl1pPr>
          </a:lstStyle>
          <a:p>
            <a:r>
              <a:rPr lang="cs-CZ" dirty="0" smtClean="0"/>
              <a:t>TeleGrotesk Headline Ultra (24) 28 32 pt</a:t>
            </a:r>
            <a:endParaRPr lang="cs-CZ" dirty="0"/>
          </a:p>
        </p:txBody>
      </p:sp>
      <p:sp>
        <p:nvSpPr>
          <p:cNvPr id="19" name="Inhaltsplatzhalter 2"/>
          <p:cNvSpPr>
            <a:spLocks noGrp="1"/>
          </p:cNvSpPr>
          <p:nvPr>
            <p:ph sz="half" idx="1" hasCustomPrompt="1"/>
          </p:nvPr>
        </p:nvSpPr>
        <p:spPr>
          <a:xfrm>
            <a:off x="326551" y="1469326"/>
            <a:ext cx="2024617"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20" name="Inhaltsplatzhalter 3"/>
          <p:cNvSpPr>
            <a:spLocks noGrp="1"/>
          </p:cNvSpPr>
          <p:nvPr>
            <p:ph sz="half" idx="2" hasCustomPrompt="1"/>
          </p:nvPr>
        </p:nvSpPr>
        <p:spPr>
          <a:xfrm>
            <a:off x="4637760" y="1469326"/>
            <a:ext cx="2024617"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21" name="Inhaltsplatzhalter 5"/>
          <p:cNvSpPr>
            <a:spLocks noGrp="1"/>
          </p:cNvSpPr>
          <p:nvPr>
            <p:ph sz="quarter" idx="13" hasCustomPrompt="1"/>
          </p:nvPr>
        </p:nvSpPr>
        <p:spPr>
          <a:xfrm>
            <a:off x="2483039" y="1469326"/>
            <a:ext cx="2024617" cy="4407978"/>
          </a:xfrm>
        </p:spPr>
        <p:txBody>
          <a:bodyPr/>
          <a:lstStyle>
            <a:lvl1pPr>
              <a:defRPr sz="1270"/>
            </a:lvl1pPr>
            <a:lvl2pPr>
              <a:defRPr sz="1270"/>
            </a:lvl2pPr>
            <a:lvl3pPr>
              <a:defRPr sz="1270"/>
            </a:lvl3pPr>
            <a:lvl4pPr>
              <a:defRPr sz="1270"/>
            </a:lvl4pPr>
            <a:lvl5pPr>
              <a:defRPr sz="1270"/>
            </a:lvl5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22" name="Inhaltsplatzhalter 3"/>
          <p:cNvSpPr>
            <a:spLocks noGrp="1"/>
          </p:cNvSpPr>
          <p:nvPr>
            <p:ph sz="half" idx="14" hasCustomPrompt="1"/>
          </p:nvPr>
        </p:nvSpPr>
        <p:spPr>
          <a:xfrm>
            <a:off x="6792481" y="1469326"/>
            <a:ext cx="2024617"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23" name="Datumsplatzhalter 22"/>
          <p:cNvSpPr>
            <a:spLocks noGrp="1"/>
          </p:cNvSpPr>
          <p:nvPr>
            <p:ph type="dt" sz="half" idx="15"/>
          </p:nvPr>
        </p:nvSpPr>
        <p:spPr/>
        <p:txBody>
          <a:bodyPr/>
          <a:lstStyle/>
          <a:p>
            <a:fld id="{3527C144-DBFC-4ED1-9D53-CC97618D9080}" type="datetime1">
              <a:rPr lang="cs-CZ" smtClean="0"/>
              <a:pPr/>
              <a:t>11.07.2018</a:t>
            </a:fld>
            <a:endParaRPr lang="en-US"/>
          </a:p>
        </p:txBody>
      </p:sp>
      <p:sp>
        <p:nvSpPr>
          <p:cNvPr id="24" name="Fußzeilenplatzhalter 23"/>
          <p:cNvSpPr>
            <a:spLocks noGrp="1"/>
          </p:cNvSpPr>
          <p:nvPr>
            <p:ph type="ftr" sz="quarter" idx="16"/>
          </p:nvPr>
        </p:nvSpPr>
        <p:spPr/>
        <p:txBody>
          <a:bodyPr/>
          <a:lstStyle/>
          <a:p>
            <a:r>
              <a:rPr lang="en-US" smtClean="0"/>
              <a:t>Portfolio služeb</a:t>
            </a:r>
            <a:endParaRPr lang="en-US"/>
          </a:p>
        </p:txBody>
      </p:sp>
      <p:sp>
        <p:nvSpPr>
          <p:cNvPr id="25" name="Foliennummernplatzhalter 24"/>
          <p:cNvSpPr>
            <a:spLocks noGrp="1"/>
          </p:cNvSpPr>
          <p:nvPr>
            <p:ph type="sldNum" sz="quarter" idx="17"/>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38077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304800" y="333375"/>
            <a:ext cx="8496300" cy="460375"/>
          </a:xfrm>
        </p:spPr>
        <p:txBody>
          <a:bodyPr/>
          <a:lstStyle>
            <a:lvl1pPr>
              <a:defRPr>
                <a:latin typeface="TeleGrotesk Headline Ultra" pitchFamily="2" charset="0"/>
              </a:defRPr>
            </a:lvl1pPr>
          </a:lstStyle>
          <a:p>
            <a:r>
              <a:rPr lang="cs-CZ" smtClean="0"/>
              <a:t>Klepnutím lze upravit styl předlohy nadpisů.</a:t>
            </a:r>
            <a:endParaRPr lang="cs-CZ" dirty="0"/>
          </a:p>
        </p:txBody>
      </p:sp>
      <p:sp>
        <p:nvSpPr>
          <p:cNvPr id="3" name="Zástupný symbol pro obsah 2"/>
          <p:cNvSpPr>
            <a:spLocks noGrp="1"/>
          </p:cNvSpPr>
          <p:nvPr>
            <p:ph idx="1"/>
          </p:nvPr>
        </p:nvSpPr>
        <p:spPr>
          <a:xfrm>
            <a:off x="304800" y="1773238"/>
            <a:ext cx="8496300" cy="428466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Datumsplatzhalter 3"/>
          <p:cNvSpPr>
            <a:spLocks noGrp="1"/>
          </p:cNvSpPr>
          <p:nvPr>
            <p:ph type="dt" sz="half" idx="2"/>
            <p:custDataLst>
              <p:tags r:id="rId1"/>
            </p:custDataLst>
          </p:nvPr>
        </p:nvSpPr>
        <p:spPr bwMode="gray">
          <a:xfrm>
            <a:off x="4699000" y="6357938"/>
            <a:ext cx="1337733" cy="287337"/>
          </a:xfrm>
          <a:prstGeom prst="rect">
            <a:avLst/>
          </a:prstGeom>
        </p:spPr>
        <p:txBody>
          <a:bodyPr vert="horz" wrap="square" lIns="0" tIns="0" rIns="0" bIns="0" numCol="1" anchor="ctr" anchorCtr="0" compatLnSpc="1">
            <a:prstTxWarp prst="textNoShape">
              <a:avLst/>
            </a:prstTxWarp>
          </a:bodyPr>
          <a:lstStyle>
            <a:lvl1pPr algn="ctr">
              <a:lnSpc>
                <a:spcPct val="100000"/>
              </a:lnSpc>
              <a:spcBef>
                <a:spcPct val="0"/>
              </a:spcBef>
              <a:buClrTx/>
              <a:buFontTx/>
              <a:buNone/>
              <a:defRPr sz="900">
                <a:solidFill>
                  <a:schemeClr val="tx1"/>
                </a:solidFill>
                <a:latin typeface="Tele-GroteskNor" pitchFamily="2" charset="0"/>
              </a:defRPr>
            </a:lvl1pPr>
          </a:lstStyle>
          <a:p>
            <a:fld id="{7FB7897D-3362-4A68-AB8B-26E34F24D656}" type="datetime1">
              <a:rPr lang="cs-CZ" smtClean="0"/>
              <a:pPr/>
              <a:t>11.07.2018</a:t>
            </a:fld>
            <a:endParaRPr lang="en-US"/>
          </a:p>
        </p:txBody>
      </p:sp>
      <p:sp>
        <p:nvSpPr>
          <p:cNvPr id="8" name="Fußzeilenplatzhalter 4"/>
          <p:cNvSpPr>
            <a:spLocks noGrp="1"/>
          </p:cNvSpPr>
          <p:nvPr>
            <p:ph type="ftr" sz="quarter" idx="3"/>
            <p:custDataLst>
              <p:tags r:id="rId2"/>
            </p:custDataLst>
          </p:nvPr>
        </p:nvSpPr>
        <p:spPr bwMode="gray">
          <a:xfrm>
            <a:off x="2557463" y="6357938"/>
            <a:ext cx="2141537" cy="287337"/>
          </a:xfrm>
          <a:prstGeom prst="rect">
            <a:avLst/>
          </a:prstGeom>
        </p:spPr>
        <p:txBody>
          <a:bodyPr vert="horz" wrap="square" lIns="0" tIns="0" rIns="0" bIns="0" numCol="1" anchor="ctr" anchorCtr="0" compatLnSpc="1">
            <a:prstTxWarp prst="textNoShape">
              <a:avLst/>
            </a:prstTxWarp>
          </a:bodyPr>
          <a:lstStyle>
            <a:lvl1pPr algn="r">
              <a:lnSpc>
                <a:spcPct val="100000"/>
              </a:lnSpc>
              <a:spcBef>
                <a:spcPct val="0"/>
              </a:spcBef>
              <a:buClrTx/>
              <a:buFontTx/>
              <a:buNone/>
              <a:defRPr sz="900">
                <a:solidFill>
                  <a:schemeClr val="tx1"/>
                </a:solidFill>
                <a:latin typeface="Tele-GroteskNor" pitchFamily="2" charset="0"/>
              </a:defRPr>
            </a:lvl1pPr>
          </a:lstStyle>
          <a:p>
            <a:r>
              <a:rPr lang="en-US" smtClean="0"/>
              <a:t>Portfolio služeb</a:t>
            </a:r>
            <a:endParaRPr lang="en-US"/>
          </a:p>
        </p:txBody>
      </p:sp>
      <p:sp>
        <p:nvSpPr>
          <p:cNvPr id="9" name="Foliennummernplatzhalter 5"/>
          <p:cNvSpPr>
            <a:spLocks noGrp="1"/>
          </p:cNvSpPr>
          <p:nvPr>
            <p:ph type="sldNum" sz="quarter" idx="4"/>
            <p:custDataLst>
              <p:tags r:id="rId3"/>
            </p:custDataLst>
          </p:nvPr>
        </p:nvSpPr>
        <p:spPr bwMode="gray">
          <a:xfrm>
            <a:off x="6270092" y="6357938"/>
            <a:ext cx="288925" cy="287337"/>
          </a:xfrm>
          <a:prstGeom prst="rect">
            <a:avLst/>
          </a:prstGeom>
        </p:spPr>
        <p:txBody>
          <a:bodyPr vert="horz" wrap="square" lIns="0" tIns="0" rIns="0" bIns="0" numCol="1" anchor="ctr" anchorCtr="0" compatLnSpc="1">
            <a:prstTxWarp prst="textNoShape">
              <a:avLst/>
            </a:prstTxWarp>
          </a:bodyPr>
          <a:lstStyle>
            <a:lvl1pPr algn="r">
              <a:lnSpc>
                <a:spcPct val="100000"/>
              </a:lnSpc>
              <a:spcBef>
                <a:spcPct val="0"/>
              </a:spcBef>
              <a:buClrTx/>
              <a:buFontTx/>
              <a:buNone/>
              <a:defRPr sz="900">
                <a:solidFill>
                  <a:schemeClr val="tx1"/>
                </a:solidFill>
                <a:latin typeface="Tele-GroteskNor" pitchFamily="2" charset="0"/>
              </a:defRPr>
            </a:lvl1pPr>
          </a:lstStyle>
          <a:p>
            <a:fld id="{1E3CAA67-0A91-4DCC-BE87-3CAD7B080E5A}" type="slidenum">
              <a:rPr lang="en-US"/>
              <a:pPr/>
              <a:t>‹#›</a:t>
            </a:fld>
            <a:endParaRPr lang="en-US"/>
          </a:p>
        </p:txBody>
      </p:sp>
    </p:spTree>
    <p:extLst>
      <p:ext uri="{BB962C8B-B14F-4D97-AF65-F5344CB8AC3E}">
        <p14:creationId xmlns:p14="http://schemas.microsoft.com/office/powerpoint/2010/main" val="15741975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Vpravo">
    <p:spTree>
      <p:nvGrpSpPr>
        <p:cNvPr id="1" name=""/>
        <p:cNvGrpSpPr/>
        <p:nvPr/>
      </p:nvGrpSpPr>
      <p:grpSpPr>
        <a:xfrm>
          <a:off x="0" y="0"/>
          <a:ext cx="0" cy="0"/>
          <a:chOff x="0" y="0"/>
          <a:chExt cx="0" cy="0"/>
        </a:xfrm>
      </p:grpSpPr>
      <p:sp>
        <p:nvSpPr>
          <p:cNvPr id="2" name="Nadpis 1"/>
          <p:cNvSpPr>
            <a:spLocks noGrp="1"/>
          </p:cNvSpPr>
          <p:nvPr>
            <p:ph type="title"/>
          </p:nvPr>
        </p:nvSpPr>
        <p:spPr>
          <a:xfrm>
            <a:off x="304800" y="333375"/>
            <a:ext cx="8496300" cy="460375"/>
          </a:xfrm>
        </p:spPr>
        <p:txBody>
          <a:bodyPr/>
          <a:lstStyle>
            <a:lvl1pPr>
              <a:defRPr>
                <a:latin typeface="TeleGrotesk Headline Ultra" pitchFamily="2" charset="0"/>
              </a:defRPr>
            </a:lvl1pPr>
          </a:lstStyle>
          <a:p>
            <a:r>
              <a:rPr lang="cs-CZ" dirty="0" smtClean="0"/>
              <a:t>Klepnutím lze upravit styl předlohy nadpisů.</a:t>
            </a:r>
            <a:endParaRPr lang="cs-CZ" dirty="0"/>
          </a:p>
        </p:txBody>
      </p:sp>
      <p:sp>
        <p:nvSpPr>
          <p:cNvPr id="4" name="Zástupný symbol pro obsah 3"/>
          <p:cNvSpPr>
            <a:spLocks noGrp="1"/>
          </p:cNvSpPr>
          <p:nvPr>
            <p:ph sz="half" idx="2" hasCustomPrompt="1"/>
          </p:nvPr>
        </p:nvSpPr>
        <p:spPr>
          <a:xfrm>
            <a:off x="4629150" y="1516566"/>
            <a:ext cx="4171950" cy="4284662"/>
          </a:xfrm>
        </p:spPr>
        <p:txBody>
          <a:bodyPr/>
          <a:lstStyle>
            <a:lvl1pPr>
              <a:defRPr sz="2400">
                <a:solidFill>
                  <a:schemeClr val="tx2"/>
                </a:solidFill>
                <a:latin typeface="Tele-GroteskNor" pitchFamily="2" charset="0"/>
              </a:defRPr>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8" name="Datumsplatzhalter 3"/>
          <p:cNvSpPr>
            <a:spLocks noGrp="1"/>
          </p:cNvSpPr>
          <p:nvPr>
            <p:ph type="dt" sz="half" idx="10"/>
            <p:custDataLst>
              <p:tags r:id="rId1"/>
            </p:custDataLst>
          </p:nvPr>
        </p:nvSpPr>
        <p:spPr bwMode="gray">
          <a:xfrm>
            <a:off x="4699000" y="6357938"/>
            <a:ext cx="1337733" cy="287337"/>
          </a:xfrm>
          <a:prstGeom prst="rect">
            <a:avLst/>
          </a:prstGeom>
        </p:spPr>
        <p:txBody>
          <a:bodyPr vert="horz" wrap="square" lIns="0" tIns="0" rIns="0" bIns="0" numCol="1" anchor="ctr" anchorCtr="0" compatLnSpc="1">
            <a:prstTxWarp prst="textNoShape">
              <a:avLst/>
            </a:prstTxWarp>
          </a:bodyPr>
          <a:lstStyle>
            <a:lvl1pPr algn="ctr">
              <a:lnSpc>
                <a:spcPct val="100000"/>
              </a:lnSpc>
              <a:spcBef>
                <a:spcPct val="0"/>
              </a:spcBef>
              <a:buClrTx/>
              <a:buFontTx/>
              <a:buNone/>
              <a:defRPr sz="900">
                <a:solidFill>
                  <a:schemeClr val="tx1"/>
                </a:solidFill>
                <a:latin typeface="Tele-GroteskNor" pitchFamily="2" charset="0"/>
              </a:defRPr>
            </a:lvl1pPr>
          </a:lstStyle>
          <a:p>
            <a:fld id="{CF64AC97-DD9C-46A5-B1E9-29644C0D2910}" type="datetime1">
              <a:rPr lang="cs-CZ" smtClean="0"/>
              <a:pPr/>
              <a:t>11.07.2018</a:t>
            </a:fld>
            <a:endParaRPr lang="en-US"/>
          </a:p>
        </p:txBody>
      </p:sp>
      <p:sp>
        <p:nvSpPr>
          <p:cNvPr id="9" name="Fußzeilenplatzhalter 4"/>
          <p:cNvSpPr>
            <a:spLocks noGrp="1"/>
          </p:cNvSpPr>
          <p:nvPr>
            <p:ph type="ftr" sz="quarter" idx="3"/>
            <p:custDataLst>
              <p:tags r:id="rId2"/>
            </p:custDataLst>
          </p:nvPr>
        </p:nvSpPr>
        <p:spPr bwMode="gray">
          <a:xfrm>
            <a:off x="2557463" y="6357938"/>
            <a:ext cx="2141537" cy="287337"/>
          </a:xfrm>
          <a:prstGeom prst="rect">
            <a:avLst/>
          </a:prstGeom>
        </p:spPr>
        <p:txBody>
          <a:bodyPr vert="horz" wrap="square" lIns="0" tIns="0" rIns="0" bIns="0" numCol="1" anchor="ctr" anchorCtr="0" compatLnSpc="1">
            <a:prstTxWarp prst="textNoShape">
              <a:avLst/>
            </a:prstTxWarp>
          </a:bodyPr>
          <a:lstStyle>
            <a:lvl1pPr algn="r">
              <a:lnSpc>
                <a:spcPct val="100000"/>
              </a:lnSpc>
              <a:spcBef>
                <a:spcPct val="0"/>
              </a:spcBef>
              <a:buClrTx/>
              <a:buFontTx/>
              <a:buNone/>
              <a:defRPr sz="900">
                <a:solidFill>
                  <a:schemeClr val="tx1"/>
                </a:solidFill>
                <a:latin typeface="Tele-GroteskNor" pitchFamily="2" charset="0"/>
              </a:defRPr>
            </a:lvl1pPr>
          </a:lstStyle>
          <a:p>
            <a:r>
              <a:rPr lang="en-US" smtClean="0"/>
              <a:t>Portfolio služeb</a:t>
            </a:r>
            <a:endParaRPr lang="en-US"/>
          </a:p>
        </p:txBody>
      </p:sp>
      <p:sp>
        <p:nvSpPr>
          <p:cNvPr id="10" name="Foliennummernplatzhalter 5"/>
          <p:cNvSpPr>
            <a:spLocks noGrp="1"/>
          </p:cNvSpPr>
          <p:nvPr>
            <p:ph type="sldNum" sz="quarter" idx="4"/>
            <p:custDataLst>
              <p:tags r:id="rId3"/>
            </p:custDataLst>
          </p:nvPr>
        </p:nvSpPr>
        <p:spPr bwMode="gray">
          <a:xfrm>
            <a:off x="6270092" y="6357938"/>
            <a:ext cx="288925" cy="287337"/>
          </a:xfrm>
          <a:prstGeom prst="rect">
            <a:avLst/>
          </a:prstGeom>
        </p:spPr>
        <p:txBody>
          <a:bodyPr vert="horz" wrap="square" lIns="0" tIns="0" rIns="0" bIns="0" numCol="1" anchor="ctr" anchorCtr="0" compatLnSpc="1">
            <a:prstTxWarp prst="textNoShape">
              <a:avLst/>
            </a:prstTxWarp>
          </a:bodyPr>
          <a:lstStyle>
            <a:lvl1pPr algn="r">
              <a:lnSpc>
                <a:spcPct val="100000"/>
              </a:lnSpc>
              <a:spcBef>
                <a:spcPct val="0"/>
              </a:spcBef>
              <a:buClrTx/>
              <a:buFontTx/>
              <a:buNone/>
              <a:defRPr sz="900">
                <a:solidFill>
                  <a:schemeClr val="tx1"/>
                </a:solidFill>
                <a:latin typeface="Tele-GroteskNor" pitchFamily="2" charset="0"/>
              </a:defRPr>
            </a:lvl1pPr>
          </a:lstStyle>
          <a:p>
            <a:fld id="{1E3CAA67-0A91-4DCC-BE87-3CAD7B080E5A}"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Slide vertical left">
    <p:bg bwMode="ltGray">
      <p:bgPr>
        <a:blipFill dpi="0" rotWithShape="1">
          <a:blip r:embed="rId2">
            <a:lum/>
          </a:blip>
          <a:srcRect/>
          <a:stretch>
            <a:fillRect l="-28000" r="-6000"/>
          </a:stretch>
        </a:blipFill>
        <a:effectLst/>
      </p:bgPr>
    </p:bg>
    <p:spTree>
      <p:nvGrpSpPr>
        <p:cNvPr id="1" name=""/>
        <p:cNvGrpSpPr/>
        <p:nvPr/>
      </p:nvGrpSpPr>
      <p:grpSpPr>
        <a:xfrm>
          <a:off x="0" y="0"/>
          <a:ext cx="0" cy="0"/>
          <a:chOff x="0" y="0"/>
          <a:chExt cx="0" cy="0"/>
        </a:xfrm>
      </p:grpSpPr>
      <p:pic>
        <p:nvPicPr>
          <p:cNvPr id="7" name="Objekt 6"/>
          <p:cNvPicPr>
            <a:picLocks noChangeAspect="1"/>
          </p:cNvPicPr>
          <p:nvPr/>
        </p:nvPicPr>
        <p:blipFill>
          <a:blip r:embed="rId3"/>
          <a:srcRect/>
          <a:stretch>
            <a:fillRect/>
          </a:stretch>
        </p:blipFill>
        <p:spPr bwMode="auto">
          <a:xfrm>
            <a:off x="1441" y="1441"/>
            <a:ext cx="1440" cy="1439"/>
          </a:xfrm>
          <a:prstGeom prst="rect">
            <a:avLst/>
          </a:prstGeom>
          <a:noFill/>
        </p:spPr>
      </p:pic>
      <p:sp>
        <p:nvSpPr>
          <p:cNvPr id="34" name="Rechteck 33"/>
          <p:cNvSpPr/>
          <p:nvPr/>
        </p:nvSpPr>
        <p:spPr bwMode="white">
          <a:xfrm>
            <a:off x="1" y="0"/>
            <a:ext cx="4572000" cy="6858000"/>
          </a:xfrm>
          <a:prstGeom prst="rect">
            <a:avLst/>
          </a:prstGeom>
          <a:solidFill>
            <a:schemeClr val="tx2"/>
          </a:solidFill>
          <a:ln w="19050" algn="ctr">
            <a:noFill/>
            <a:miter lim="800000"/>
            <a:headEnd/>
            <a:tailEnd/>
          </a:ln>
          <a:effectLst/>
        </p:spPr>
        <p:txBody>
          <a:bodyPr lIns="65303" tIns="65303" rIns="65303" bIns="65303" rtlCol="0" anchor="ctr"/>
          <a:lstStyle/>
          <a:p>
            <a:pPr indent="2880" algn="ctr" defTabSz="414765" fontAlgn="base">
              <a:lnSpc>
                <a:spcPct val="104000"/>
              </a:lnSpc>
              <a:spcBef>
                <a:spcPct val="25000"/>
              </a:spcBef>
              <a:spcAft>
                <a:spcPct val="0"/>
              </a:spcAft>
              <a:buClr>
                <a:srgbClr val="E20074"/>
              </a:buClr>
              <a:buSzPct val="75000"/>
            </a:pPr>
            <a:endParaRPr lang="cs-CZ" sz="1633" dirty="0" smtClean="0">
              <a:cs typeface="Arial" charset="0"/>
            </a:endParaRPr>
          </a:p>
        </p:txBody>
      </p:sp>
      <p:sp>
        <p:nvSpPr>
          <p:cNvPr id="2" name="Titel 1"/>
          <p:cNvSpPr>
            <a:spLocks noGrp="1"/>
          </p:cNvSpPr>
          <p:nvPr>
            <p:ph type="title" hasCustomPrompt="1"/>
          </p:nvPr>
        </p:nvSpPr>
        <p:spPr bwMode="black">
          <a:xfrm>
            <a:off x="326551" y="326517"/>
            <a:ext cx="3918614" cy="2269885"/>
          </a:xfrm>
        </p:spPr>
        <p:txBody>
          <a:bodyPr/>
          <a:lstStyle>
            <a:lvl1pPr>
              <a:defRPr sz="5442">
                <a:solidFill>
                  <a:schemeClr val="bg1"/>
                </a:solidFill>
              </a:defRPr>
            </a:lvl1pPr>
          </a:lstStyle>
          <a:p>
            <a:r>
              <a:rPr lang="cs-CZ" dirty="0" smtClean="0"/>
              <a:t>Headline Ultra</a:t>
            </a:r>
            <a:br>
              <a:rPr lang="cs-CZ" dirty="0" smtClean="0"/>
            </a:br>
            <a:r>
              <a:rPr lang="cs-CZ" dirty="0" smtClean="0"/>
              <a:t>(60) 75 90 PT</a:t>
            </a:r>
            <a:endParaRPr lang="cs-CZ" dirty="0"/>
          </a:p>
        </p:txBody>
      </p:sp>
      <p:sp>
        <p:nvSpPr>
          <p:cNvPr id="10" name="Textplatzhalter 2"/>
          <p:cNvSpPr>
            <a:spLocks noGrp="1"/>
          </p:cNvSpPr>
          <p:nvPr>
            <p:ph type="body" sz="quarter" idx="11" hasCustomPrompt="1"/>
          </p:nvPr>
        </p:nvSpPr>
        <p:spPr bwMode="black">
          <a:xfrm>
            <a:off x="326551" y="3429720"/>
            <a:ext cx="3918614" cy="914303"/>
          </a:xfrm>
          <a:noFill/>
          <a:ln w="9525">
            <a:noFill/>
            <a:miter lim="800000"/>
            <a:headEnd/>
            <a:tailEnd/>
          </a:ln>
        </p:spPr>
        <p:txBody>
          <a:bodyPr vert="horz" wrap="square" lIns="0" tIns="0" rIns="0" bIns="0" numCol="1" anchor="t" anchorCtr="0" compatLnSpc="1">
            <a:prstTxWarp prst="textNoShape">
              <a:avLst/>
            </a:prstTxWarp>
          </a:bodyPr>
          <a:lstStyle>
            <a:lvl1pPr>
              <a:defRPr lang="de-DE" smtClean="0">
                <a:solidFill>
                  <a:schemeClr val="bg1"/>
                </a:solidFill>
              </a:defRPr>
            </a:lvl1pPr>
            <a:lvl2pPr>
              <a:defRPr lang="de-DE" smtClean="0">
                <a:solidFill>
                  <a:schemeClr val="bg1"/>
                </a:solidFill>
              </a:defRPr>
            </a:lvl2pPr>
            <a:lvl3pPr>
              <a:defRPr lang="de-DE" smtClean="0">
                <a:solidFill>
                  <a:schemeClr val="bg1"/>
                </a:solidFill>
              </a:defRPr>
            </a:lvl3pPr>
            <a:lvl4pPr>
              <a:defRPr lang="de-DE" smtClean="0">
                <a:solidFill>
                  <a:schemeClr val="bg1"/>
                </a:solidFill>
              </a:defRPr>
            </a:lvl4pPr>
            <a:lvl5pPr>
              <a:defRPr lang="de-DE">
                <a:solidFill>
                  <a:schemeClr val="bg1"/>
                </a:solidFill>
              </a:defRPr>
            </a:lvl5pPr>
          </a:lstStyle>
          <a:p>
            <a:pPr lvl="0"/>
            <a:r>
              <a:rPr lang="cs-CZ" dirty="0" smtClean="0"/>
              <a:t>Sub-heading: Tele-GroteskFet 18 pt</a:t>
            </a:r>
            <a:endParaRPr lang="cs-CZ" dirty="0"/>
          </a:p>
        </p:txBody>
      </p:sp>
      <p:grpSp>
        <p:nvGrpSpPr>
          <p:cNvPr id="36" name="Gruppieren 35"/>
          <p:cNvGrpSpPr/>
          <p:nvPr/>
        </p:nvGrpSpPr>
        <p:grpSpPr bwMode="black">
          <a:xfrm>
            <a:off x="326880" y="6041379"/>
            <a:ext cx="991629" cy="489775"/>
            <a:chOff x="323850" y="5511800"/>
            <a:chExt cx="1314450" cy="649288"/>
          </a:xfrm>
        </p:grpSpPr>
        <p:sp>
          <p:nvSpPr>
            <p:cNvPr id="37" name="Freeform 5"/>
            <p:cNvSpPr>
              <a:spLocks/>
            </p:cNvSpPr>
            <p:nvPr userDrawn="1"/>
          </p:nvSpPr>
          <p:spPr bwMode="black">
            <a:xfrm>
              <a:off x="323850" y="5808663"/>
              <a:ext cx="131763" cy="131763"/>
            </a:xfrm>
            <a:custGeom>
              <a:avLst/>
              <a:gdLst>
                <a:gd name="T0" fmla="*/ 0 w 83"/>
                <a:gd name="T1" fmla="*/ 83 h 83"/>
                <a:gd name="T2" fmla="*/ 0 w 83"/>
                <a:gd name="T3" fmla="*/ 0 h 83"/>
                <a:gd name="T4" fmla="*/ 42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42"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8" name="Freeform 6"/>
            <p:cNvSpPr>
              <a:spLocks/>
            </p:cNvSpPr>
            <p:nvPr userDrawn="1"/>
          </p:nvSpPr>
          <p:spPr bwMode="black">
            <a:xfrm>
              <a:off x="723900" y="5808663"/>
              <a:ext cx="130175" cy="131763"/>
            </a:xfrm>
            <a:custGeom>
              <a:avLst/>
              <a:gdLst>
                <a:gd name="T0" fmla="*/ 0 w 82"/>
                <a:gd name="T1" fmla="*/ 83 h 83"/>
                <a:gd name="T2" fmla="*/ 0 w 82"/>
                <a:gd name="T3" fmla="*/ 0 h 83"/>
                <a:gd name="T4" fmla="*/ 43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3"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9" name="Freeform 7"/>
            <p:cNvSpPr>
              <a:spLocks/>
            </p:cNvSpPr>
            <p:nvPr userDrawn="1"/>
          </p:nvSpPr>
          <p:spPr bwMode="black">
            <a:xfrm>
              <a:off x="1116013" y="5808663"/>
              <a:ext cx="131763" cy="131763"/>
            </a:xfrm>
            <a:custGeom>
              <a:avLst/>
              <a:gdLst>
                <a:gd name="T0" fmla="*/ 0 w 83"/>
                <a:gd name="T1" fmla="*/ 83 h 83"/>
                <a:gd name="T2" fmla="*/ 0 w 83"/>
                <a:gd name="T3" fmla="*/ 0 h 83"/>
                <a:gd name="T4" fmla="*/ 39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39"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0" name="Freeform 8"/>
            <p:cNvSpPr>
              <a:spLocks/>
            </p:cNvSpPr>
            <p:nvPr userDrawn="1"/>
          </p:nvSpPr>
          <p:spPr bwMode="black">
            <a:xfrm>
              <a:off x="1508125" y="5808663"/>
              <a:ext cx="130175" cy="131763"/>
            </a:xfrm>
            <a:custGeom>
              <a:avLst/>
              <a:gdLst>
                <a:gd name="T0" fmla="*/ 0 w 82"/>
                <a:gd name="T1" fmla="*/ 83 h 83"/>
                <a:gd name="T2" fmla="*/ 0 w 82"/>
                <a:gd name="T3" fmla="*/ 0 h 83"/>
                <a:gd name="T4" fmla="*/ 44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4"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1" name="Freeform 9"/>
            <p:cNvSpPr>
              <a:spLocks/>
            </p:cNvSpPr>
            <p:nvPr userDrawn="1"/>
          </p:nvSpPr>
          <p:spPr bwMode="black">
            <a:xfrm>
              <a:off x="323850" y="5511800"/>
              <a:ext cx="530225" cy="649288"/>
            </a:xfrm>
            <a:custGeom>
              <a:avLst/>
              <a:gdLst>
                <a:gd name="T0" fmla="*/ 306 w 310"/>
                <a:gd name="T1" fmla="*/ 0 h 378"/>
                <a:gd name="T2" fmla="*/ 4 w 310"/>
                <a:gd name="T3" fmla="*/ 0 h 378"/>
                <a:gd name="T4" fmla="*/ 0 w 310"/>
                <a:gd name="T5" fmla="*/ 133 h 378"/>
                <a:gd name="T6" fmla="*/ 20 w 310"/>
                <a:gd name="T7" fmla="*/ 136 h 378"/>
                <a:gd name="T8" fmla="*/ 51 w 310"/>
                <a:gd name="T9" fmla="*/ 49 h 378"/>
                <a:gd name="T10" fmla="*/ 125 w 310"/>
                <a:gd name="T11" fmla="*/ 18 h 378"/>
                <a:gd name="T12" fmla="*/ 125 w 310"/>
                <a:gd name="T13" fmla="*/ 297 h 378"/>
                <a:gd name="T14" fmla="*/ 114 w 310"/>
                <a:gd name="T15" fmla="*/ 344 h 378"/>
                <a:gd name="T16" fmla="*/ 84 w 310"/>
                <a:gd name="T17" fmla="*/ 356 h 378"/>
                <a:gd name="T18" fmla="*/ 62 w 310"/>
                <a:gd name="T19" fmla="*/ 356 h 378"/>
                <a:gd name="T20" fmla="*/ 62 w 310"/>
                <a:gd name="T21" fmla="*/ 378 h 378"/>
                <a:gd name="T22" fmla="*/ 248 w 310"/>
                <a:gd name="T23" fmla="*/ 378 h 378"/>
                <a:gd name="T24" fmla="*/ 248 w 310"/>
                <a:gd name="T25" fmla="*/ 356 h 378"/>
                <a:gd name="T26" fmla="*/ 227 w 310"/>
                <a:gd name="T27" fmla="*/ 356 h 378"/>
                <a:gd name="T28" fmla="*/ 196 w 310"/>
                <a:gd name="T29" fmla="*/ 344 h 378"/>
                <a:gd name="T30" fmla="*/ 185 w 310"/>
                <a:gd name="T31" fmla="*/ 297 h 378"/>
                <a:gd name="T32" fmla="*/ 185 w 310"/>
                <a:gd name="T33" fmla="*/ 18 h 378"/>
                <a:gd name="T34" fmla="*/ 259 w 310"/>
                <a:gd name="T35" fmla="*/ 49 h 378"/>
                <a:gd name="T36" fmla="*/ 290 w 310"/>
                <a:gd name="T37" fmla="*/ 136 h 378"/>
                <a:gd name="T38" fmla="*/ 310 w 310"/>
                <a:gd name="T39" fmla="*/ 133 h 378"/>
                <a:gd name="T40" fmla="*/ 306 w 310"/>
                <a:gd name="T41"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0" h="378">
                  <a:moveTo>
                    <a:pt x="306" y="0"/>
                  </a:moveTo>
                  <a:cubicBezTo>
                    <a:pt x="4" y="0"/>
                    <a:pt x="4" y="0"/>
                    <a:pt x="4" y="0"/>
                  </a:cubicBezTo>
                  <a:cubicBezTo>
                    <a:pt x="0" y="133"/>
                    <a:pt x="0" y="133"/>
                    <a:pt x="0" y="133"/>
                  </a:cubicBezTo>
                  <a:cubicBezTo>
                    <a:pt x="20" y="136"/>
                    <a:pt x="20" y="136"/>
                    <a:pt x="20" y="136"/>
                  </a:cubicBezTo>
                  <a:cubicBezTo>
                    <a:pt x="24" y="97"/>
                    <a:pt x="34" y="68"/>
                    <a:pt x="51" y="49"/>
                  </a:cubicBezTo>
                  <a:cubicBezTo>
                    <a:pt x="69" y="29"/>
                    <a:pt x="93" y="19"/>
                    <a:pt x="125" y="18"/>
                  </a:cubicBezTo>
                  <a:cubicBezTo>
                    <a:pt x="125" y="297"/>
                    <a:pt x="125" y="297"/>
                    <a:pt x="125" y="297"/>
                  </a:cubicBezTo>
                  <a:cubicBezTo>
                    <a:pt x="125" y="321"/>
                    <a:pt x="122" y="337"/>
                    <a:pt x="114" y="344"/>
                  </a:cubicBezTo>
                  <a:cubicBezTo>
                    <a:pt x="108" y="350"/>
                    <a:pt x="98" y="354"/>
                    <a:pt x="84" y="356"/>
                  </a:cubicBezTo>
                  <a:cubicBezTo>
                    <a:pt x="79" y="356"/>
                    <a:pt x="72" y="356"/>
                    <a:pt x="62" y="356"/>
                  </a:cubicBezTo>
                  <a:cubicBezTo>
                    <a:pt x="62" y="378"/>
                    <a:pt x="62" y="378"/>
                    <a:pt x="62" y="378"/>
                  </a:cubicBezTo>
                  <a:cubicBezTo>
                    <a:pt x="248" y="378"/>
                    <a:pt x="248" y="378"/>
                    <a:pt x="248" y="378"/>
                  </a:cubicBezTo>
                  <a:cubicBezTo>
                    <a:pt x="248" y="356"/>
                    <a:pt x="248" y="356"/>
                    <a:pt x="248" y="356"/>
                  </a:cubicBezTo>
                  <a:cubicBezTo>
                    <a:pt x="238" y="356"/>
                    <a:pt x="231" y="356"/>
                    <a:pt x="227" y="356"/>
                  </a:cubicBezTo>
                  <a:cubicBezTo>
                    <a:pt x="212" y="354"/>
                    <a:pt x="202" y="350"/>
                    <a:pt x="196" y="344"/>
                  </a:cubicBezTo>
                  <a:cubicBezTo>
                    <a:pt x="189" y="337"/>
                    <a:pt x="185" y="321"/>
                    <a:pt x="185" y="297"/>
                  </a:cubicBezTo>
                  <a:cubicBezTo>
                    <a:pt x="185" y="18"/>
                    <a:pt x="185" y="18"/>
                    <a:pt x="185" y="18"/>
                  </a:cubicBezTo>
                  <a:cubicBezTo>
                    <a:pt x="217" y="19"/>
                    <a:pt x="241" y="29"/>
                    <a:pt x="259" y="49"/>
                  </a:cubicBezTo>
                  <a:cubicBezTo>
                    <a:pt x="276" y="68"/>
                    <a:pt x="286" y="97"/>
                    <a:pt x="290" y="136"/>
                  </a:cubicBezTo>
                  <a:cubicBezTo>
                    <a:pt x="310" y="133"/>
                    <a:pt x="310" y="133"/>
                    <a:pt x="310" y="133"/>
                  </a:cubicBezTo>
                  <a:lnTo>
                    <a:pt x="3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grpSp>
        <p:nvGrpSpPr>
          <p:cNvPr id="114" name="Group 39"/>
          <p:cNvGrpSpPr>
            <a:grpSpLocks noChangeAspect="1"/>
          </p:cNvGrpSpPr>
          <p:nvPr/>
        </p:nvGrpSpPr>
        <p:grpSpPr bwMode="black">
          <a:xfrm>
            <a:off x="2309805" y="6218707"/>
            <a:ext cx="1935360" cy="161263"/>
            <a:chOff x="1331" y="4319"/>
            <a:chExt cx="1344" cy="112"/>
          </a:xfrm>
          <a:solidFill>
            <a:schemeClr val="bg1"/>
          </a:solidFill>
        </p:grpSpPr>
        <p:sp>
          <p:nvSpPr>
            <p:cNvPr id="115" name="Freeform 45"/>
            <p:cNvSpPr>
              <a:spLocks noEditPoints="1"/>
            </p:cNvSpPr>
            <p:nvPr userDrawn="1"/>
          </p:nvSpPr>
          <p:spPr bwMode="black">
            <a:xfrm>
              <a:off x="1331" y="4342"/>
              <a:ext cx="58" cy="87"/>
            </a:xfrm>
            <a:custGeom>
              <a:avLst/>
              <a:gdLst>
                <a:gd name="T0" fmla="*/ 0 w 86"/>
                <a:gd name="T1" fmla="*/ 126 h 126"/>
                <a:gd name="T2" fmla="*/ 0 w 86"/>
                <a:gd name="T3" fmla="*/ 0 h 126"/>
                <a:gd name="T4" fmla="*/ 40 w 86"/>
                <a:gd name="T5" fmla="*/ 0 h 126"/>
                <a:gd name="T6" fmla="*/ 63 w 86"/>
                <a:gd name="T7" fmla="*/ 3 h 126"/>
                <a:gd name="T8" fmla="*/ 81 w 86"/>
                <a:gd name="T9" fmla="*/ 17 h 126"/>
                <a:gd name="T10" fmla="*/ 86 w 86"/>
                <a:gd name="T11" fmla="*/ 39 h 126"/>
                <a:gd name="T12" fmla="*/ 71 w 86"/>
                <a:gd name="T13" fmla="*/ 73 h 126"/>
                <a:gd name="T14" fmla="*/ 41 w 86"/>
                <a:gd name="T15" fmla="*/ 81 h 126"/>
                <a:gd name="T16" fmla="*/ 27 w 86"/>
                <a:gd name="T17" fmla="*/ 81 h 126"/>
                <a:gd name="T18" fmla="*/ 27 w 86"/>
                <a:gd name="T19" fmla="*/ 126 h 126"/>
                <a:gd name="T20" fmla="*/ 0 w 86"/>
                <a:gd name="T21" fmla="*/ 126 h 126"/>
                <a:gd name="T22" fmla="*/ 27 w 86"/>
                <a:gd name="T23" fmla="*/ 59 h 126"/>
                <a:gd name="T24" fmla="*/ 40 w 86"/>
                <a:gd name="T25" fmla="*/ 59 h 126"/>
                <a:gd name="T26" fmla="*/ 55 w 86"/>
                <a:gd name="T27" fmla="*/ 54 h 126"/>
                <a:gd name="T28" fmla="*/ 59 w 86"/>
                <a:gd name="T29" fmla="*/ 41 h 126"/>
                <a:gd name="T30" fmla="*/ 54 w 86"/>
                <a:gd name="T31" fmla="*/ 27 h 126"/>
                <a:gd name="T32" fmla="*/ 39 w 86"/>
                <a:gd name="T33" fmla="*/ 23 h 126"/>
                <a:gd name="T34" fmla="*/ 27 w 86"/>
                <a:gd name="T35" fmla="*/ 23 h 126"/>
                <a:gd name="T36" fmla="*/ 27 w 86"/>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6" y="31"/>
                    <a:pt x="86" y="39"/>
                  </a:cubicBezTo>
                  <a:cubicBezTo>
                    <a:pt x="86"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0" y="59"/>
                    <a:pt x="40" y="59"/>
                    <a:pt x="40"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6" name="Freeform 46"/>
            <p:cNvSpPr>
              <a:spLocks noEditPoints="1"/>
            </p:cNvSpPr>
            <p:nvPr userDrawn="1"/>
          </p:nvSpPr>
          <p:spPr bwMode="black">
            <a:xfrm>
              <a:off x="1400" y="4342"/>
              <a:ext cx="65" cy="87"/>
            </a:xfrm>
            <a:custGeom>
              <a:avLst/>
              <a:gdLst>
                <a:gd name="T0" fmla="*/ 0 w 94"/>
                <a:gd name="T1" fmla="*/ 126 h 126"/>
                <a:gd name="T2" fmla="*/ 0 w 94"/>
                <a:gd name="T3" fmla="*/ 0 h 126"/>
                <a:gd name="T4" fmla="*/ 49 w 94"/>
                <a:gd name="T5" fmla="*/ 0 h 126"/>
                <a:gd name="T6" fmla="*/ 78 w 94"/>
                <a:gd name="T7" fmla="*/ 8 h 126"/>
                <a:gd name="T8" fmla="*/ 90 w 94"/>
                <a:gd name="T9" fmla="*/ 35 h 126"/>
                <a:gd name="T10" fmla="*/ 82 w 94"/>
                <a:gd name="T11" fmla="*/ 59 h 126"/>
                <a:gd name="T12" fmla="*/ 72 w 94"/>
                <a:gd name="T13" fmla="*/ 66 h 126"/>
                <a:gd name="T14" fmla="*/ 84 w 94"/>
                <a:gd name="T15" fmla="*/ 76 h 126"/>
                <a:gd name="T16" fmla="*/ 88 w 94"/>
                <a:gd name="T17" fmla="*/ 89 h 126"/>
                <a:gd name="T18" fmla="*/ 90 w 94"/>
                <a:gd name="T19" fmla="*/ 108 h 126"/>
                <a:gd name="T20" fmla="*/ 92 w 94"/>
                <a:gd name="T21" fmla="*/ 121 h 126"/>
                <a:gd name="T22" fmla="*/ 94 w 94"/>
                <a:gd name="T23" fmla="*/ 126 h 126"/>
                <a:gd name="T24" fmla="*/ 66 w 94"/>
                <a:gd name="T25" fmla="*/ 126 h 126"/>
                <a:gd name="T26" fmla="*/ 64 w 94"/>
                <a:gd name="T27" fmla="*/ 119 h 126"/>
                <a:gd name="T28" fmla="*/ 63 w 94"/>
                <a:gd name="T29" fmla="*/ 103 h 126"/>
                <a:gd name="T30" fmla="*/ 60 w 94"/>
                <a:gd name="T31" fmla="*/ 85 h 126"/>
                <a:gd name="T32" fmla="*/ 51 w 94"/>
                <a:gd name="T33" fmla="*/ 77 h 126"/>
                <a:gd name="T34" fmla="*/ 43 w 94"/>
                <a:gd name="T35" fmla="*/ 77 h 126"/>
                <a:gd name="T36" fmla="*/ 27 w 94"/>
                <a:gd name="T37" fmla="*/ 77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1 h 126"/>
                <a:gd name="T54" fmla="*/ 27 w 94"/>
                <a:gd name="T55" fmla="*/ 21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8"/>
                  </a:cubicBezTo>
                  <a:cubicBezTo>
                    <a:pt x="86" y="15"/>
                    <a:pt x="90" y="24"/>
                    <a:pt x="90" y="35"/>
                  </a:cubicBezTo>
                  <a:cubicBezTo>
                    <a:pt x="90" y="45"/>
                    <a:pt x="87" y="53"/>
                    <a:pt x="82" y="59"/>
                  </a:cubicBezTo>
                  <a:cubicBezTo>
                    <a:pt x="79" y="62"/>
                    <a:pt x="76" y="64"/>
                    <a:pt x="72" y="66"/>
                  </a:cubicBezTo>
                  <a:cubicBezTo>
                    <a:pt x="77" y="68"/>
                    <a:pt x="81" y="71"/>
                    <a:pt x="84" y="76"/>
                  </a:cubicBezTo>
                  <a:cubicBezTo>
                    <a:pt x="86" y="79"/>
                    <a:pt x="87" y="83"/>
                    <a:pt x="88" y="89"/>
                  </a:cubicBezTo>
                  <a:cubicBezTo>
                    <a:pt x="88" y="91"/>
                    <a:pt x="89" y="98"/>
                    <a:pt x="90" y="108"/>
                  </a:cubicBezTo>
                  <a:cubicBezTo>
                    <a:pt x="90" y="115"/>
                    <a:pt x="91" y="119"/>
                    <a:pt x="92" y="121"/>
                  </a:cubicBezTo>
                  <a:cubicBezTo>
                    <a:pt x="92" y="123"/>
                    <a:pt x="93" y="124"/>
                    <a:pt x="94" y="126"/>
                  </a:cubicBezTo>
                  <a:cubicBezTo>
                    <a:pt x="66" y="126"/>
                    <a:pt x="66" y="126"/>
                    <a:pt x="66" y="126"/>
                  </a:cubicBezTo>
                  <a:cubicBezTo>
                    <a:pt x="65" y="124"/>
                    <a:pt x="65" y="122"/>
                    <a:pt x="64" y="119"/>
                  </a:cubicBezTo>
                  <a:cubicBezTo>
                    <a:pt x="64" y="117"/>
                    <a:pt x="64" y="112"/>
                    <a:pt x="63" y="103"/>
                  </a:cubicBezTo>
                  <a:cubicBezTo>
                    <a:pt x="62" y="94"/>
                    <a:pt x="61" y="88"/>
                    <a:pt x="60" y="85"/>
                  </a:cubicBezTo>
                  <a:cubicBezTo>
                    <a:pt x="58" y="81"/>
                    <a:pt x="55" y="78"/>
                    <a:pt x="51" y="77"/>
                  </a:cubicBezTo>
                  <a:cubicBezTo>
                    <a:pt x="49" y="77"/>
                    <a:pt x="46" y="77"/>
                    <a:pt x="43" y="77"/>
                  </a:cubicBezTo>
                  <a:cubicBezTo>
                    <a:pt x="27" y="77"/>
                    <a:pt x="27" y="77"/>
                    <a:pt x="27" y="77"/>
                  </a:cubicBezTo>
                  <a:cubicBezTo>
                    <a:pt x="27" y="126"/>
                    <a:pt x="27" y="126"/>
                    <a:pt x="27" y="126"/>
                  </a:cubicBezTo>
                  <a:lnTo>
                    <a:pt x="0" y="126"/>
                  </a:lnTo>
                  <a:close/>
                  <a:moveTo>
                    <a:pt x="27" y="56"/>
                  </a:moveTo>
                  <a:cubicBezTo>
                    <a:pt x="42" y="56"/>
                    <a:pt x="42" y="56"/>
                    <a:pt x="42" y="56"/>
                  </a:cubicBezTo>
                  <a:cubicBezTo>
                    <a:pt x="50" y="56"/>
                    <a:pt x="56" y="54"/>
                    <a:pt x="59" y="51"/>
                  </a:cubicBezTo>
                  <a:cubicBezTo>
                    <a:pt x="62" y="48"/>
                    <a:pt x="63" y="44"/>
                    <a:pt x="63" y="38"/>
                  </a:cubicBezTo>
                  <a:cubicBezTo>
                    <a:pt x="63" y="32"/>
                    <a:pt x="61" y="27"/>
                    <a:pt x="56" y="24"/>
                  </a:cubicBezTo>
                  <a:cubicBezTo>
                    <a:pt x="54" y="22"/>
                    <a:pt x="49" y="21"/>
                    <a:pt x="43" y="21"/>
                  </a:cubicBezTo>
                  <a:cubicBezTo>
                    <a:pt x="27" y="21"/>
                    <a:pt x="27" y="21"/>
                    <a:pt x="27" y="21"/>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7" name="Freeform 47"/>
            <p:cNvSpPr>
              <a:spLocks noEditPoints="1"/>
            </p:cNvSpPr>
            <p:nvPr userDrawn="1"/>
          </p:nvSpPr>
          <p:spPr bwMode="black">
            <a:xfrm>
              <a:off x="1474" y="4340"/>
              <a:ext cx="74" cy="91"/>
            </a:xfrm>
            <a:custGeom>
              <a:avLst/>
              <a:gdLst>
                <a:gd name="T0" fmla="*/ 55 w 107"/>
                <a:gd name="T1" fmla="*/ 0 h 132"/>
                <a:gd name="T2" fmla="*/ 91 w 107"/>
                <a:gd name="T3" fmla="*/ 16 h 132"/>
                <a:gd name="T4" fmla="*/ 107 w 107"/>
                <a:gd name="T5" fmla="*/ 66 h 132"/>
                <a:gd name="T6" fmla="*/ 95 w 107"/>
                <a:gd name="T7" fmla="*/ 111 h 132"/>
                <a:gd name="T8" fmla="*/ 76 w 107"/>
                <a:gd name="T9" fmla="*/ 127 h 132"/>
                <a:gd name="T10" fmla="*/ 54 w 107"/>
                <a:gd name="T11" fmla="*/ 132 h 132"/>
                <a:gd name="T12" fmla="*/ 12 w 107"/>
                <a:gd name="T13" fmla="*/ 110 h 132"/>
                <a:gd name="T14" fmla="*/ 0 w 107"/>
                <a:gd name="T15" fmla="*/ 66 h 132"/>
                <a:gd name="T16" fmla="*/ 16 w 107"/>
                <a:gd name="T17" fmla="*/ 17 h 132"/>
                <a:gd name="T18" fmla="*/ 55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7 h 132"/>
                <a:gd name="T30" fmla="*/ 54 w 107"/>
                <a:gd name="T31" fmla="*/ 109 h 132"/>
                <a:gd name="T32" fmla="*/ 68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5" y="0"/>
                  </a:moveTo>
                  <a:cubicBezTo>
                    <a:pt x="69" y="0"/>
                    <a:pt x="81" y="6"/>
                    <a:pt x="91" y="16"/>
                  </a:cubicBezTo>
                  <a:cubicBezTo>
                    <a:pt x="102" y="29"/>
                    <a:pt x="107" y="45"/>
                    <a:pt x="107" y="66"/>
                  </a:cubicBezTo>
                  <a:cubicBezTo>
                    <a:pt x="107" y="84"/>
                    <a:pt x="103" y="99"/>
                    <a:pt x="95" y="111"/>
                  </a:cubicBezTo>
                  <a:cubicBezTo>
                    <a:pt x="90" y="118"/>
                    <a:pt x="84" y="123"/>
                    <a:pt x="76" y="127"/>
                  </a:cubicBezTo>
                  <a:cubicBezTo>
                    <a:pt x="70" y="130"/>
                    <a:pt x="62" y="132"/>
                    <a:pt x="54" y="132"/>
                  </a:cubicBezTo>
                  <a:cubicBezTo>
                    <a:pt x="36" y="132"/>
                    <a:pt x="22" y="125"/>
                    <a:pt x="12" y="110"/>
                  </a:cubicBezTo>
                  <a:cubicBezTo>
                    <a:pt x="4" y="99"/>
                    <a:pt x="0" y="84"/>
                    <a:pt x="0" y="66"/>
                  </a:cubicBezTo>
                  <a:cubicBezTo>
                    <a:pt x="0" y="45"/>
                    <a:pt x="5" y="29"/>
                    <a:pt x="16" y="17"/>
                  </a:cubicBezTo>
                  <a:cubicBezTo>
                    <a:pt x="26" y="6"/>
                    <a:pt x="39" y="0"/>
                    <a:pt x="55" y="0"/>
                  </a:cubicBezTo>
                  <a:close/>
                  <a:moveTo>
                    <a:pt x="53" y="23"/>
                  </a:moveTo>
                  <a:cubicBezTo>
                    <a:pt x="45" y="23"/>
                    <a:pt x="39" y="27"/>
                    <a:pt x="34" y="35"/>
                  </a:cubicBezTo>
                  <a:cubicBezTo>
                    <a:pt x="29" y="43"/>
                    <a:pt x="27" y="54"/>
                    <a:pt x="27" y="66"/>
                  </a:cubicBezTo>
                  <a:cubicBezTo>
                    <a:pt x="27" y="78"/>
                    <a:pt x="29" y="89"/>
                    <a:pt x="34" y="97"/>
                  </a:cubicBezTo>
                  <a:cubicBezTo>
                    <a:pt x="36" y="101"/>
                    <a:pt x="40" y="104"/>
                    <a:pt x="44" y="107"/>
                  </a:cubicBezTo>
                  <a:cubicBezTo>
                    <a:pt x="47" y="108"/>
                    <a:pt x="51" y="109"/>
                    <a:pt x="54" y="109"/>
                  </a:cubicBezTo>
                  <a:cubicBezTo>
                    <a:pt x="59" y="109"/>
                    <a:pt x="64" y="107"/>
                    <a:pt x="68" y="104"/>
                  </a:cubicBezTo>
                  <a:cubicBezTo>
                    <a:pt x="72" y="100"/>
                    <a:pt x="75" y="94"/>
                    <a:pt x="77" y="87"/>
                  </a:cubicBezTo>
                  <a:cubicBezTo>
                    <a:pt x="79" y="80"/>
                    <a:pt x="80" y="73"/>
                    <a:pt x="80" y="66"/>
                  </a:cubicBezTo>
                  <a:cubicBezTo>
                    <a:pt x="80" y="54"/>
                    <a:pt x="78" y="43"/>
                    <a:pt x="73" y="35"/>
                  </a:cubicBezTo>
                  <a:cubicBezTo>
                    <a:pt x="69" y="27"/>
                    <a:pt x="62"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8" name="Freeform 48"/>
            <p:cNvSpPr>
              <a:spLocks/>
            </p:cNvSpPr>
            <p:nvPr userDrawn="1"/>
          </p:nvSpPr>
          <p:spPr bwMode="black">
            <a:xfrm>
              <a:off x="1589" y="4340"/>
              <a:ext cx="61" cy="91"/>
            </a:xfrm>
            <a:custGeom>
              <a:avLst/>
              <a:gdLst>
                <a:gd name="T0" fmla="*/ 0 w 88"/>
                <a:gd name="T1" fmla="*/ 92 h 132"/>
                <a:gd name="T2" fmla="*/ 27 w 88"/>
                <a:gd name="T3" fmla="*/ 92 h 132"/>
                <a:gd name="T4" fmla="*/ 30 w 88"/>
                <a:gd name="T5" fmla="*/ 103 h 132"/>
                <a:gd name="T6" fmla="*/ 44 w 88"/>
                <a:gd name="T7" fmla="*/ 111 h 132"/>
                <a:gd name="T8" fmla="*/ 57 w 88"/>
                <a:gd name="T9" fmla="*/ 106 h 132"/>
                <a:gd name="T10" fmla="*/ 60 w 88"/>
                <a:gd name="T11" fmla="*/ 95 h 132"/>
                <a:gd name="T12" fmla="*/ 54 w 88"/>
                <a:gd name="T13" fmla="*/ 82 h 132"/>
                <a:gd name="T14" fmla="*/ 47 w 88"/>
                <a:gd name="T15" fmla="*/ 78 h 132"/>
                <a:gd name="T16" fmla="*/ 37 w 88"/>
                <a:gd name="T17" fmla="*/ 75 h 132"/>
                <a:gd name="T18" fmla="*/ 15 w 88"/>
                <a:gd name="T19" fmla="*/ 64 h 132"/>
                <a:gd name="T20" fmla="*/ 1 w 88"/>
                <a:gd name="T21" fmla="*/ 35 h 132"/>
                <a:gd name="T22" fmla="*/ 11 w 88"/>
                <a:gd name="T23" fmla="*/ 11 h 132"/>
                <a:gd name="T24" fmla="*/ 40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4 h 132"/>
                <a:gd name="T40" fmla="*/ 32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3" y="108"/>
                    <a:pt x="38" y="111"/>
                    <a:pt x="44" y="111"/>
                  </a:cubicBezTo>
                  <a:cubicBezTo>
                    <a:pt x="49" y="111"/>
                    <a:pt x="54" y="109"/>
                    <a:pt x="57" y="106"/>
                  </a:cubicBezTo>
                  <a:cubicBezTo>
                    <a:pt x="59" y="103"/>
                    <a:pt x="60" y="99"/>
                    <a:pt x="60" y="95"/>
                  </a:cubicBezTo>
                  <a:cubicBezTo>
                    <a:pt x="60" y="90"/>
                    <a:pt x="58" y="86"/>
                    <a:pt x="54" y="82"/>
                  </a:cubicBezTo>
                  <a:cubicBezTo>
                    <a:pt x="52" y="81"/>
                    <a:pt x="50" y="79"/>
                    <a:pt x="47" y="78"/>
                  </a:cubicBezTo>
                  <a:cubicBezTo>
                    <a:pt x="46" y="78"/>
                    <a:pt x="43" y="77"/>
                    <a:pt x="37" y="75"/>
                  </a:cubicBezTo>
                  <a:cubicBezTo>
                    <a:pt x="27" y="71"/>
                    <a:pt x="20" y="67"/>
                    <a:pt x="15" y="64"/>
                  </a:cubicBezTo>
                  <a:cubicBezTo>
                    <a:pt x="6" y="57"/>
                    <a:pt x="1" y="47"/>
                    <a:pt x="1" y="35"/>
                  </a:cubicBezTo>
                  <a:cubicBezTo>
                    <a:pt x="1" y="25"/>
                    <a:pt x="4" y="17"/>
                    <a:pt x="11" y="11"/>
                  </a:cubicBezTo>
                  <a:cubicBezTo>
                    <a:pt x="18" y="4"/>
                    <a:pt x="28" y="0"/>
                    <a:pt x="40" y="0"/>
                  </a:cubicBezTo>
                  <a:cubicBezTo>
                    <a:pt x="56" y="0"/>
                    <a:pt x="68" y="5"/>
                    <a:pt x="76" y="16"/>
                  </a:cubicBezTo>
                  <a:cubicBezTo>
                    <a:pt x="80" y="21"/>
                    <a:pt x="82" y="28"/>
                    <a:pt x="83" y="36"/>
                  </a:cubicBezTo>
                  <a:cubicBezTo>
                    <a:pt x="57" y="36"/>
                    <a:pt x="57" y="36"/>
                    <a:pt x="57" y="36"/>
                  </a:cubicBezTo>
                  <a:cubicBezTo>
                    <a:pt x="56" y="31"/>
                    <a:pt x="55" y="28"/>
                    <a:pt x="52" y="26"/>
                  </a:cubicBezTo>
                  <a:cubicBezTo>
                    <a:pt x="49" y="23"/>
                    <a:pt x="45" y="22"/>
                    <a:pt x="40" y="22"/>
                  </a:cubicBezTo>
                  <a:cubicBezTo>
                    <a:pt x="36" y="22"/>
                    <a:pt x="33" y="23"/>
                    <a:pt x="30" y="25"/>
                  </a:cubicBezTo>
                  <a:cubicBezTo>
                    <a:pt x="28" y="27"/>
                    <a:pt x="26" y="30"/>
                    <a:pt x="26" y="34"/>
                  </a:cubicBezTo>
                  <a:cubicBezTo>
                    <a:pt x="26" y="39"/>
                    <a:pt x="28" y="43"/>
                    <a:pt x="32" y="46"/>
                  </a:cubicBezTo>
                  <a:cubicBezTo>
                    <a:pt x="35" y="48"/>
                    <a:pt x="42" y="51"/>
                    <a:pt x="51" y="54"/>
                  </a:cubicBezTo>
                  <a:cubicBezTo>
                    <a:pt x="61" y="57"/>
                    <a:pt x="70" y="61"/>
                    <a:pt x="75" y="66"/>
                  </a:cubicBezTo>
                  <a:cubicBezTo>
                    <a:pt x="84" y="73"/>
                    <a:pt x="88" y="82"/>
                    <a:pt x="88" y="93"/>
                  </a:cubicBezTo>
                  <a:cubicBezTo>
                    <a:pt x="88" y="105"/>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9" name="Freeform 49"/>
            <p:cNvSpPr>
              <a:spLocks noEditPoints="1"/>
            </p:cNvSpPr>
            <p:nvPr userDrawn="1"/>
          </p:nvSpPr>
          <p:spPr bwMode="black">
            <a:xfrm>
              <a:off x="1662" y="4342"/>
              <a:ext cx="59" cy="87"/>
            </a:xfrm>
            <a:custGeom>
              <a:avLst/>
              <a:gdLst>
                <a:gd name="T0" fmla="*/ 0 w 87"/>
                <a:gd name="T1" fmla="*/ 126 h 126"/>
                <a:gd name="T2" fmla="*/ 0 w 87"/>
                <a:gd name="T3" fmla="*/ 0 h 126"/>
                <a:gd name="T4" fmla="*/ 40 w 87"/>
                <a:gd name="T5" fmla="*/ 0 h 126"/>
                <a:gd name="T6" fmla="*/ 63 w 87"/>
                <a:gd name="T7" fmla="*/ 3 h 126"/>
                <a:gd name="T8" fmla="*/ 81 w 87"/>
                <a:gd name="T9" fmla="*/ 17 h 126"/>
                <a:gd name="T10" fmla="*/ 87 w 87"/>
                <a:gd name="T11" fmla="*/ 39 h 126"/>
                <a:gd name="T12" fmla="*/ 71 w 87"/>
                <a:gd name="T13" fmla="*/ 73 h 126"/>
                <a:gd name="T14" fmla="*/ 41 w 87"/>
                <a:gd name="T15" fmla="*/ 81 h 126"/>
                <a:gd name="T16" fmla="*/ 27 w 87"/>
                <a:gd name="T17" fmla="*/ 81 h 126"/>
                <a:gd name="T18" fmla="*/ 27 w 87"/>
                <a:gd name="T19" fmla="*/ 126 h 126"/>
                <a:gd name="T20" fmla="*/ 0 w 87"/>
                <a:gd name="T21" fmla="*/ 126 h 126"/>
                <a:gd name="T22" fmla="*/ 27 w 87"/>
                <a:gd name="T23" fmla="*/ 59 h 126"/>
                <a:gd name="T24" fmla="*/ 41 w 87"/>
                <a:gd name="T25" fmla="*/ 59 h 126"/>
                <a:gd name="T26" fmla="*/ 55 w 87"/>
                <a:gd name="T27" fmla="*/ 54 h 126"/>
                <a:gd name="T28" fmla="*/ 59 w 87"/>
                <a:gd name="T29" fmla="*/ 41 h 126"/>
                <a:gd name="T30" fmla="*/ 54 w 87"/>
                <a:gd name="T31" fmla="*/ 27 h 126"/>
                <a:gd name="T32" fmla="*/ 39 w 87"/>
                <a:gd name="T33" fmla="*/ 23 h 126"/>
                <a:gd name="T34" fmla="*/ 27 w 87"/>
                <a:gd name="T35" fmla="*/ 23 h 126"/>
                <a:gd name="T36" fmla="*/ 27 w 87"/>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7" y="31"/>
                    <a:pt x="87" y="39"/>
                  </a:cubicBezTo>
                  <a:cubicBezTo>
                    <a:pt x="87"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1" y="59"/>
                    <a:pt x="41" y="59"/>
                    <a:pt x="41"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0" name="Freeform 50"/>
            <p:cNvSpPr>
              <a:spLocks noEditPoints="1"/>
            </p:cNvSpPr>
            <p:nvPr userDrawn="1"/>
          </p:nvSpPr>
          <p:spPr bwMode="black">
            <a:xfrm>
              <a:off x="1730" y="4340"/>
              <a:ext cx="74" cy="91"/>
            </a:xfrm>
            <a:custGeom>
              <a:avLst/>
              <a:gdLst>
                <a:gd name="T0" fmla="*/ 55 w 108"/>
                <a:gd name="T1" fmla="*/ 0 h 132"/>
                <a:gd name="T2" fmla="*/ 91 w 108"/>
                <a:gd name="T3" fmla="*/ 16 h 132"/>
                <a:gd name="T4" fmla="*/ 108 w 108"/>
                <a:gd name="T5" fmla="*/ 66 h 132"/>
                <a:gd name="T6" fmla="*/ 95 w 108"/>
                <a:gd name="T7" fmla="*/ 111 h 132"/>
                <a:gd name="T8" fmla="*/ 77 w 108"/>
                <a:gd name="T9" fmla="*/ 127 h 132"/>
                <a:gd name="T10" fmla="*/ 54 w 108"/>
                <a:gd name="T11" fmla="*/ 132 h 132"/>
                <a:gd name="T12" fmla="*/ 13 w 108"/>
                <a:gd name="T13" fmla="*/ 110 h 132"/>
                <a:gd name="T14" fmla="*/ 0 w 108"/>
                <a:gd name="T15" fmla="*/ 66 h 132"/>
                <a:gd name="T16" fmla="*/ 16 w 108"/>
                <a:gd name="T17" fmla="*/ 17 h 132"/>
                <a:gd name="T18" fmla="*/ 55 w 108"/>
                <a:gd name="T19" fmla="*/ 0 h 132"/>
                <a:gd name="T20" fmla="*/ 54 w 108"/>
                <a:gd name="T21" fmla="*/ 23 h 132"/>
                <a:gd name="T22" fmla="*/ 35 w 108"/>
                <a:gd name="T23" fmla="*/ 35 h 132"/>
                <a:gd name="T24" fmla="*/ 27 w 108"/>
                <a:gd name="T25" fmla="*/ 66 h 132"/>
                <a:gd name="T26" fmla="*/ 35 w 108"/>
                <a:gd name="T27" fmla="*/ 97 h 132"/>
                <a:gd name="T28" fmla="*/ 45 w 108"/>
                <a:gd name="T29" fmla="*/ 107 h 132"/>
                <a:gd name="T30" fmla="*/ 55 w 108"/>
                <a:gd name="T31" fmla="*/ 109 h 132"/>
                <a:gd name="T32" fmla="*/ 68 w 108"/>
                <a:gd name="T33" fmla="*/ 104 h 132"/>
                <a:gd name="T34" fmla="*/ 78 w 108"/>
                <a:gd name="T35" fmla="*/ 87 h 132"/>
                <a:gd name="T36" fmla="*/ 81 w 108"/>
                <a:gd name="T37" fmla="*/ 66 h 132"/>
                <a:gd name="T38" fmla="*/ 74 w 108"/>
                <a:gd name="T39" fmla="*/ 35 h 132"/>
                <a:gd name="T40" fmla="*/ 54 w 108"/>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32">
                  <a:moveTo>
                    <a:pt x="55" y="0"/>
                  </a:moveTo>
                  <a:cubicBezTo>
                    <a:pt x="70" y="0"/>
                    <a:pt x="82" y="6"/>
                    <a:pt x="91" y="16"/>
                  </a:cubicBezTo>
                  <a:cubicBezTo>
                    <a:pt x="102" y="29"/>
                    <a:pt x="108" y="45"/>
                    <a:pt x="108" y="66"/>
                  </a:cubicBezTo>
                  <a:cubicBezTo>
                    <a:pt x="108" y="84"/>
                    <a:pt x="104" y="99"/>
                    <a:pt x="95" y="111"/>
                  </a:cubicBezTo>
                  <a:cubicBezTo>
                    <a:pt x="91" y="118"/>
                    <a:pt x="84" y="123"/>
                    <a:pt x="77" y="127"/>
                  </a:cubicBezTo>
                  <a:cubicBezTo>
                    <a:pt x="70" y="130"/>
                    <a:pt x="63" y="132"/>
                    <a:pt x="54" y="132"/>
                  </a:cubicBezTo>
                  <a:cubicBezTo>
                    <a:pt x="37" y="132"/>
                    <a:pt x="23" y="125"/>
                    <a:pt x="13" y="110"/>
                  </a:cubicBezTo>
                  <a:cubicBezTo>
                    <a:pt x="4" y="99"/>
                    <a:pt x="0" y="84"/>
                    <a:pt x="0" y="66"/>
                  </a:cubicBezTo>
                  <a:cubicBezTo>
                    <a:pt x="0" y="45"/>
                    <a:pt x="6" y="29"/>
                    <a:pt x="16" y="17"/>
                  </a:cubicBezTo>
                  <a:cubicBezTo>
                    <a:pt x="26" y="6"/>
                    <a:pt x="39" y="0"/>
                    <a:pt x="55" y="0"/>
                  </a:cubicBezTo>
                  <a:close/>
                  <a:moveTo>
                    <a:pt x="54" y="23"/>
                  </a:moveTo>
                  <a:cubicBezTo>
                    <a:pt x="46" y="23"/>
                    <a:pt x="39" y="27"/>
                    <a:pt x="35" y="35"/>
                  </a:cubicBezTo>
                  <a:cubicBezTo>
                    <a:pt x="30" y="43"/>
                    <a:pt x="27" y="54"/>
                    <a:pt x="27" y="66"/>
                  </a:cubicBezTo>
                  <a:cubicBezTo>
                    <a:pt x="27" y="78"/>
                    <a:pt x="30" y="89"/>
                    <a:pt x="35" y="97"/>
                  </a:cubicBezTo>
                  <a:cubicBezTo>
                    <a:pt x="37" y="101"/>
                    <a:pt x="40" y="104"/>
                    <a:pt x="45" y="107"/>
                  </a:cubicBezTo>
                  <a:cubicBezTo>
                    <a:pt x="48" y="108"/>
                    <a:pt x="51" y="109"/>
                    <a:pt x="55" y="109"/>
                  </a:cubicBezTo>
                  <a:cubicBezTo>
                    <a:pt x="60" y="109"/>
                    <a:pt x="64" y="107"/>
                    <a:pt x="68" y="104"/>
                  </a:cubicBezTo>
                  <a:cubicBezTo>
                    <a:pt x="72" y="100"/>
                    <a:pt x="76" y="94"/>
                    <a:pt x="78" y="87"/>
                  </a:cubicBezTo>
                  <a:cubicBezTo>
                    <a:pt x="80" y="80"/>
                    <a:pt x="81" y="73"/>
                    <a:pt x="81" y="66"/>
                  </a:cubicBezTo>
                  <a:cubicBezTo>
                    <a:pt x="81" y="54"/>
                    <a:pt x="78" y="43"/>
                    <a:pt x="74" y="35"/>
                  </a:cubicBezTo>
                  <a:cubicBezTo>
                    <a:pt x="69" y="27"/>
                    <a:pt x="63" y="23"/>
                    <a:pt x="5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1" name="Freeform 51"/>
            <p:cNvSpPr>
              <a:spLocks/>
            </p:cNvSpPr>
            <p:nvPr userDrawn="1"/>
          </p:nvSpPr>
          <p:spPr bwMode="black">
            <a:xfrm>
              <a:off x="1817" y="4342"/>
              <a:ext cx="52" cy="87"/>
            </a:xfrm>
            <a:custGeom>
              <a:avLst/>
              <a:gdLst>
                <a:gd name="T0" fmla="*/ 0 w 52"/>
                <a:gd name="T1" fmla="*/ 87 h 87"/>
                <a:gd name="T2" fmla="*/ 0 w 52"/>
                <a:gd name="T3" fmla="*/ 0 h 87"/>
                <a:gd name="T4" fmla="*/ 19 w 52"/>
                <a:gd name="T5" fmla="*/ 0 h 87"/>
                <a:gd name="T6" fmla="*/ 19 w 52"/>
                <a:gd name="T7" fmla="*/ 71 h 87"/>
                <a:gd name="T8" fmla="*/ 52 w 52"/>
                <a:gd name="T9" fmla="*/ 71 h 87"/>
                <a:gd name="T10" fmla="*/ 52 w 52"/>
                <a:gd name="T11" fmla="*/ 87 h 87"/>
                <a:gd name="T12" fmla="*/ 0 w 52"/>
                <a:gd name="T13" fmla="*/ 87 h 87"/>
              </a:gdLst>
              <a:ahLst/>
              <a:cxnLst>
                <a:cxn ang="0">
                  <a:pos x="T0" y="T1"/>
                </a:cxn>
                <a:cxn ang="0">
                  <a:pos x="T2" y="T3"/>
                </a:cxn>
                <a:cxn ang="0">
                  <a:pos x="T4" y="T5"/>
                </a:cxn>
                <a:cxn ang="0">
                  <a:pos x="T6" y="T7"/>
                </a:cxn>
                <a:cxn ang="0">
                  <a:pos x="T8" y="T9"/>
                </a:cxn>
                <a:cxn ang="0">
                  <a:pos x="T10" y="T11"/>
                </a:cxn>
                <a:cxn ang="0">
                  <a:pos x="T12" y="T13"/>
                </a:cxn>
              </a:cxnLst>
              <a:rect l="0" t="0" r="r" b="b"/>
              <a:pathLst>
                <a:path w="52" h="87">
                  <a:moveTo>
                    <a:pt x="0" y="87"/>
                  </a:moveTo>
                  <a:lnTo>
                    <a:pt x="0" y="0"/>
                  </a:lnTo>
                  <a:lnTo>
                    <a:pt x="19" y="0"/>
                  </a:lnTo>
                  <a:lnTo>
                    <a:pt x="19" y="71"/>
                  </a:lnTo>
                  <a:lnTo>
                    <a:pt x="52" y="71"/>
                  </a:lnTo>
                  <a:lnTo>
                    <a:pt x="5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2" name="Freeform 52"/>
            <p:cNvSpPr>
              <a:spLocks/>
            </p:cNvSpPr>
            <p:nvPr userDrawn="1"/>
          </p:nvSpPr>
          <p:spPr bwMode="black">
            <a:xfrm>
              <a:off x="1880" y="4342"/>
              <a:ext cx="56" cy="87"/>
            </a:xfrm>
            <a:custGeom>
              <a:avLst/>
              <a:gdLst>
                <a:gd name="T0" fmla="*/ 0 w 56"/>
                <a:gd name="T1" fmla="*/ 87 h 87"/>
                <a:gd name="T2" fmla="*/ 0 w 56"/>
                <a:gd name="T3" fmla="*/ 0 h 87"/>
                <a:gd name="T4" fmla="*/ 56 w 56"/>
                <a:gd name="T5" fmla="*/ 0 h 87"/>
                <a:gd name="T6" fmla="*/ 56 w 56"/>
                <a:gd name="T7" fmla="*/ 16 h 87"/>
                <a:gd name="T8" fmla="*/ 19 w 56"/>
                <a:gd name="T9" fmla="*/ 16 h 87"/>
                <a:gd name="T10" fmla="*/ 19 w 56"/>
                <a:gd name="T11" fmla="*/ 35 h 87"/>
                <a:gd name="T12" fmla="*/ 52 w 56"/>
                <a:gd name="T13" fmla="*/ 35 h 87"/>
                <a:gd name="T14" fmla="*/ 52 w 56"/>
                <a:gd name="T15" fmla="*/ 50 h 87"/>
                <a:gd name="T16" fmla="*/ 19 w 56"/>
                <a:gd name="T17" fmla="*/ 50 h 87"/>
                <a:gd name="T18" fmla="*/ 19 w 56"/>
                <a:gd name="T19" fmla="*/ 71 h 87"/>
                <a:gd name="T20" fmla="*/ 56 w 56"/>
                <a:gd name="T21" fmla="*/ 71 h 87"/>
                <a:gd name="T22" fmla="*/ 56 w 56"/>
                <a:gd name="T23" fmla="*/ 87 h 87"/>
                <a:gd name="T24" fmla="*/ 0 w 56"/>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7">
                  <a:moveTo>
                    <a:pt x="0" y="87"/>
                  </a:moveTo>
                  <a:lnTo>
                    <a:pt x="0" y="0"/>
                  </a:lnTo>
                  <a:lnTo>
                    <a:pt x="56" y="0"/>
                  </a:lnTo>
                  <a:lnTo>
                    <a:pt x="56" y="16"/>
                  </a:lnTo>
                  <a:lnTo>
                    <a:pt x="19" y="16"/>
                  </a:lnTo>
                  <a:lnTo>
                    <a:pt x="19" y="35"/>
                  </a:lnTo>
                  <a:lnTo>
                    <a:pt x="52" y="35"/>
                  </a:lnTo>
                  <a:lnTo>
                    <a:pt x="52" y="50"/>
                  </a:lnTo>
                  <a:lnTo>
                    <a:pt x="19" y="50"/>
                  </a:lnTo>
                  <a:lnTo>
                    <a:pt x="19" y="71"/>
                  </a:lnTo>
                  <a:lnTo>
                    <a:pt x="56" y="71"/>
                  </a:lnTo>
                  <a:lnTo>
                    <a:pt x="56"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3" name="Freeform 53"/>
            <p:cNvSpPr>
              <a:spLocks noEditPoints="1"/>
            </p:cNvSpPr>
            <p:nvPr userDrawn="1"/>
          </p:nvSpPr>
          <p:spPr bwMode="black">
            <a:xfrm>
              <a:off x="1946" y="4319"/>
              <a:ext cx="70" cy="112"/>
            </a:xfrm>
            <a:custGeom>
              <a:avLst/>
              <a:gdLst>
                <a:gd name="T0" fmla="*/ 75 w 102"/>
                <a:gd name="T1" fmla="*/ 111 h 163"/>
                <a:gd name="T2" fmla="*/ 102 w 102"/>
                <a:gd name="T3" fmla="*/ 111 h 163"/>
                <a:gd name="T4" fmla="*/ 91 w 102"/>
                <a:gd name="T5" fmla="*/ 145 h 163"/>
                <a:gd name="T6" fmla="*/ 53 w 102"/>
                <a:gd name="T7" fmla="*/ 163 h 163"/>
                <a:gd name="T8" fmla="*/ 17 w 102"/>
                <a:gd name="T9" fmla="*/ 147 h 163"/>
                <a:gd name="T10" fmla="*/ 0 w 102"/>
                <a:gd name="T11" fmla="*/ 97 h 163"/>
                <a:gd name="T12" fmla="*/ 16 w 102"/>
                <a:gd name="T13" fmla="*/ 48 h 163"/>
                <a:gd name="T14" fmla="*/ 54 w 102"/>
                <a:gd name="T15" fmla="*/ 31 h 163"/>
                <a:gd name="T16" fmla="*/ 93 w 102"/>
                <a:gd name="T17" fmla="*/ 51 h 163"/>
                <a:gd name="T18" fmla="*/ 102 w 102"/>
                <a:gd name="T19" fmla="*/ 76 h 163"/>
                <a:gd name="T20" fmla="*/ 75 w 102"/>
                <a:gd name="T21" fmla="*/ 76 h 163"/>
                <a:gd name="T22" fmla="*/ 71 w 102"/>
                <a:gd name="T23" fmla="*/ 64 h 163"/>
                <a:gd name="T24" fmla="*/ 54 w 102"/>
                <a:gd name="T25" fmla="*/ 54 h 163"/>
                <a:gd name="T26" fmla="*/ 34 w 102"/>
                <a:gd name="T27" fmla="*/ 66 h 163"/>
                <a:gd name="T28" fmla="*/ 28 w 102"/>
                <a:gd name="T29" fmla="*/ 97 h 163"/>
                <a:gd name="T30" fmla="*/ 35 w 102"/>
                <a:gd name="T31" fmla="*/ 128 h 163"/>
                <a:gd name="T32" fmla="*/ 53 w 102"/>
                <a:gd name="T33" fmla="*/ 140 h 163"/>
                <a:gd name="T34" fmla="*/ 69 w 102"/>
                <a:gd name="T35" fmla="*/ 131 h 163"/>
                <a:gd name="T36" fmla="*/ 75 w 102"/>
                <a:gd name="T37" fmla="*/ 111 h 163"/>
                <a:gd name="T38" fmla="*/ 79 w 102"/>
                <a:gd name="T39" fmla="*/ 0 h 163"/>
                <a:gd name="T40" fmla="*/ 61 w 102"/>
                <a:gd name="T41" fmla="*/ 24 h 163"/>
                <a:gd name="T42" fmla="*/ 40 w 102"/>
                <a:gd name="T43" fmla="*/ 24 h 163"/>
                <a:gd name="T44" fmla="*/ 22 w 102"/>
                <a:gd name="T45" fmla="*/ 0 h 163"/>
                <a:gd name="T46" fmla="*/ 42 w 102"/>
                <a:gd name="T47" fmla="*/ 0 h 163"/>
                <a:gd name="T48" fmla="*/ 50 w 102"/>
                <a:gd name="T49" fmla="*/ 11 h 163"/>
                <a:gd name="T50" fmla="*/ 58 w 102"/>
                <a:gd name="T51" fmla="*/ 0 h 163"/>
                <a:gd name="T52" fmla="*/ 79 w 102"/>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3">
                  <a:moveTo>
                    <a:pt x="75" y="111"/>
                  </a:moveTo>
                  <a:cubicBezTo>
                    <a:pt x="102" y="111"/>
                    <a:pt x="102" y="111"/>
                    <a:pt x="102" y="111"/>
                  </a:cubicBezTo>
                  <a:cubicBezTo>
                    <a:pt x="101" y="125"/>
                    <a:pt x="98" y="136"/>
                    <a:pt x="91" y="145"/>
                  </a:cubicBezTo>
                  <a:cubicBezTo>
                    <a:pt x="82" y="157"/>
                    <a:pt x="69" y="163"/>
                    <a:pt x="53" y="163"/>
                  </a:cubicBezTo>
                  <a:cubicBezTo>
                    <a:pt x="38" y="163"/>
                    <a:pt x="26" y="158"/>
                    <a:pt x="17" y="147"/>
                  </a:cubicBezTo>
                  <a:cubicBezTo>
                    <a:pt x="6" y="134"/>
                    <a:pt x="0" y="118"/>
                    <a:pt x="0" y="97"/>
                  </a:cubicBezTo>
                  <a:cubicBezTo>
                    <a:pt x="0" y="77"/>
                    <a:pt x="6" y="61"/>
                    <a:pt x="16" y="48"/>
                  </a:cubicBezTo>
                  <a:cubicBezTo>
                    <a:pt x="26" y="37"/>
                    <a:pt x="38" y="31"/>
                    <a:pt x="54" y="31"/>
                  </a:cubicBezTo>
                  <a:cubicBezTo>
                    <a:pt x="70" y="31"/>
                    <a:pt x="83" y="38"/>
                    <a:pt x="93" y="51"/>
                  </a:cubicBezTo>
                  <a:cubicBezTo>
                    <a:pt x="98" y="59"/>
                    <a:pt x="101" y="67"/>
                    <a:pt x="102" y="76"/>
                  </a:cubicBezTo>
                  <a:cubicBezTo>
                    <a:pt x="75" y="76"/>
                    <a:pt x="75" y="76"/>
                    <a:pt x="75" y="76"/>
                  </a:cubicBezTo>
                  <a:cubicBezTo>
                    <a:pt x="74" y="71"/>
                    <a:pt x="73" y="68"/>
                    <a:pt x="71" y="64"/>
                  </a:cubicBezTo>
                  <a:cubicBezTo>
                    <a:pt x="67" y="58"/>
                    <a:pt x="61" y="54"/>
                    <a:pt x="54" y="54"/>
                  </a:cubicBezTo>
                  <a:cubicBezTo>
                    <a:pt x="45" y="54"/>
                    <a:pt x="39" y="58"/>
                    <a:pt x="34" y="66"/>
                  </a:cubicBezTo>
                  <a:cubicBezTo>
                    <a:pt x="30" y="74"/>
                    <a:pt x="28" y="85"/>
                    <a:pt x="28" y="97"/>
                  </a:cubicBezTo>
                  <a:cubicBezTo>
                    <a:pt x="28" y="110"/>
                    <a:pt x="30" y="120"/>
                    <a:pt x="35" y="128"/>
                  </a:cubicBezTo>
                  <a:cubicBezTo>
                    <a:pt x="39" y="136"/>
                    <a:pt x="45" y="140"/>
                    <a:pt x="53" y="140"/>
                  </a:cubicBezTo>
                  <a:cubicBezTo>
                    <a:pt x="60" y="140"/>
                    <a:pt x="66" y="137"/>
                    <a:pt x="69" y="131"/>
                  </a:cubicBezTo>
                  <a:cubicBezTo>
                    <a:pt x="72" y="126"/>
                    <a:pt x="74" y="120"/>
                    <a:pt x="75" y="111"/>
                  </a:cubicBezTo>
                  <a:close/>
                  <a:moveTo>
                    <a:pt x="79" y="0"/>
                  </a:moveTo>
                  <a:cubicBezTo>
                    <a:pt x="61" y="24"/>
                    <a:pt x="61" y="24"/>
                    <a:pt x="61" y="24"/>
                  </a:cubicBezTo>
                  <a:cubicBezTo>
                    <a:pt x="40" y="24"/>
                    <a:pt x="40" y="24"/>
                    <a:pt x="40" y="24"/>
                  </a:cubicBezTo>
                  <a:cubicBezTo>
                    <a:pt x="22" y="0"/>
                    <a:pt x="22" y="0"/>
                    <a:pt x="22" y="0"/>
                  </a:cubicBezTo>
                  <a:cubicBezTo>
                    <a:pt x="42" y="0"/>
                    <a:pt x="42" y="0"/>
                    <a:pt x="42" y="0"/>
                  </a:cubicBezTo>
                  <a:cubicBezTo>
                    <a:pt x="50" y="11"/>
                    <a:pt x="50" y="11"/>
                    <a:pt x="50" y="11"/>
                  </a:cubicBezTo>
                  <a:cubicBezTo>
                    <a:pt x="58" y="0"/>
                    <a:pt x="58" y="0"/>
                    <a:pt x="58" y="0"/>
                  </a:cubicBez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4" name="Freeform 54"/>
            <p:cNvSpPr>
              <a:spLocks/>
            </p:cNvSpPr>
            <p:nvPr userDrawn="1"/>
          </p:nvSpPr>
          <p:spPr bwMode="black">
            <a:xfrm>
              <a:off x="2028" y="4342"/>
              <a:ext cx="64" cy="87"/>
            </a:xfrm>
            <a:custGeom>
              <a:avLst/>
              <a:gdLst>
                <a:gd name="T0" fmla="*/ 0 w 64"/>
                <a:gd name="T1" fmla="*/ 87 h 87"/>
                <a:gd name="T2" fmla="*/ 0 w 64"/>
                <a:gd name="T3" fmla="*/ 0 h 87"/>
                <a:gd name="T4" fmla="*/ 19 w 64"/>
                <a:gd name="T5" fmla="*/ 0 h 87"/>
                <a:gd name="T6" fmla="*/ 46 w 64"/>
                <a:gd name="T7" fmla="*/ 56 h 87"/>
                <a:gd name="T8" fmla="*/ 46 w 64"/>
                <a:gd name="T9" fmla="*/ 0 h 87"/>
                <a:gd name="T10" fmla="*/ 64 w 64"/>
                <a:gd name="T11" fmla="*/ 0 h 87"/>
                <a:gd name="T12" fmla="*/ 64 w 64"/>
                <a:gd name="T13" fmla="*/ 87 h 87"/>
                <a:gd name="T14" fmla="*/ 45 w 64"/>
                <a:gd name="T15" fmla="*/ 87 h 87"/>
                <a:gd name="T16" fmla="*/ 18 w 64"/>
                <a:gd name="T17" fmla="*/ 31 h 87"/>
                <a:gd name="T18" fmla="*/ 18 w 64"/>
                <a:gd name="T19" fmla="*/ 87 h 87"/>
                <a:gd name="T20" fmla="*/ 0 w 64"/>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87">
                  <a:moveTo>
                    <a:pt x="0" y="87"/>
                  </a:moveTo>
                  <a:lnTo>
                    <a:pt x="0" y="0"/>
                  </a:lnTo>
                  <a:lnTo>
                    <a:pt x="19" y="0"/>
                  </a:lnTo>
                  <a:lnTo>
                    <a:pt x="46" y="56"/>
                  </a:lnTo>
                  <a:lnTo>
                    <a:pt x="46" y="0"/>
                  </a:lnTo>
                  <a:lnTo>
                    <a:pt x="64" y="0"/>
                  </a:lnTo>
                  <a:lnTo>
                    <a:pt x="64" y="87"/>
                  </a:lnTo>
                  <a:lnTo>
                    <a:pt x="45" y="87"/>
                  </a:lnTo>
                  <a:lnTo>
                    <a:pt x="18" y="31"/>
                  </a:lnTo>
                  <a:lnTo>
                    <a:pt x="18"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5" name="Freeform 55"/>
            <p:cNvSpPr>
              <a:spLocks noEditPoints="1"/>
            </p:cNvSpPr>
            <p:nvPr userDrawn="1"/>
          </p:nvSpPr>
          <p:spPr bwMode="black">
            <a:xfrm>
              <a:off x="2109" y="4320"/>
              <a:ext cx="55" cy="109"/>
            </a:xfrm>
            <a:custGeom>
              <a:avLst/>
              <a:gdLst>
                <a:gd name="T0" fmla="*/ 0 w 55"/>
                <a:gd name="T1" fmla="*/ 109 h 109"/>
                <a:gd name="T2" fmla="*/ 0 w 55"/>
                <a:gd name="T3" fmla="*/ 22 h 109"/>
                <a:gd name="T4" fmla="*/ 55 w 55"/>
                <a:gd name="T5" fmla="*/ 22 h 109"/>
                <a:gd name="T6" fmla="*/ 55 w 55"/>
                <a:gd name="T7" fmla="*/ 38 h 109"/>
                <a:gd name="T8" fmla="*/ 18 w 55"/>
                <a:gd name="T9" fmla="*/ 38 h 109"/>
                <a:gd name="T10" fmla="*/ 18 w 55"/>
                <a:gd name="T11" fmla="*/ 57 h 109"/>
                <a:gd name="T12" fmla="*/ 52 w 55"/>
                <a:gd name="T13" fmla="*/ 57 h 109"/>
                <a:gd name="T14" fmla="*/ 52 w 55"/>
                <a:gd name="T15" fmla="*/ 72 h 109"/>
                <a:gd name="T16" fmla="*/ 18 w 55"/>
                <a:gd name="T17" fmla="*/ 72 h 109"/>
                <a:gd name="T18" fmla="*/ 18 w 55"/>
                <a:gd name="T19" fmla="*/ 93 h 109"/>
                <a:gd name="T20" fmla="*/ 55 w 55"/>
                <a:gd name="T21" fmla="*/ 93 h 109"/>
                <a:gd name="T22" fmla="*/ 55 w 55"/>
                <a:gd name="T23" fmla="*/ 109 h 109"/>
                <a:gd name="T24" fmla="*/ 0 w 55"/>
                <a:gd name="T25" fmla="*/ 109 h 109"/>
                <a:gd name="T26" fmla="*/ 45 w 55"/>
                <a:gd name="T27" fmla="*/ 0 h 109"/>
                <a:gd name="T28" fmla="*/ 32 w 55"/>
                <a:gd name="T29" fmla="*/ 16 h 109"/>
                <a:gd name="T30" fmla="*/ 18 w 55"/>
                <a:gd name="T31" fmla="*/ 16 h 109"/>
                <a:gd name="T32" fmla="*/ 29 w 55"/>
                <a:gd name="T33" fmla="*/ 0 h 109"/>
                <a:gd name="T34" fmla="*/ 45 w 55"/>
                <a:gd name="T3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09">
                  <a:moveTo>
                    <a:pt x="0" y="109"/>
                  </a:moveTo>
                  <a:lnTo>
                    <a:pt x="0" y="22"/>
                  </a:lnTo>
                  <a:lnTo>
                    <a:pt x="55" y="22"/>
                  </a:lnTo>
                  <a:lnTo>
                    <a:pt x="55" y="38"/>
                  </a:lnTo>
                  <a:lnTo>
                    <a:pt x="18" y="38"/>
                  </a:lnTo>
                  <a:lnTo>
                    <a:pt x="18" y="57"/>
                  </a:lnTo>
                  <a:lnTo>
                    <a:pt x="52" y="57"/>
                  </a:lnTo>
                  <a:lnTo>
                    <a:pt x="52" y="72"/>
                  </a:lnTo>
                  <a:lnTo>
                    <a:pt x="18" y="72"/>
                  </a:lnTo>
                  <a:lnTo>
                    <a:pt x="18" y="93"/>
                  </a:lnTo>
                  <a:lnTo>
                    <a:pt x="55" y="93"/>
                  </a:lnTo>
                  <a:lnTo>
                    <a:pt x="55" y="109"/>
                  </a:lnTo>
                  <a:lnTo>
                    <a:pt x="0" y="109"/>
                  </a:lnTo>
                  <a:close/>
                  <a:moveTo>
                    <a:pt x="45" y="0"/>
                  </a:moveTo>
                  <a:lnTo>
                    <a:pt x="32" y="16"/>
                  </a:lnTo>
                  <a:lnTo>
                    <a:pt x="18" y="16"/>
                  </a:lnTo>
                  <a:lnTo>
                    <a:pt x="29"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6" name="Freeform 56"/>
            <p:cNvSpPr>
              <a:spLocks/>
            </p:cNvSpPr>
            <p:nvPr userDrawn="1"/>
          </p:nvSpPr>
          <p:spPr bwMode="black">
            <a:xfrm>
              <a:off x="2207" y="4342"/>
              <a:ext cx="62" cy="87"/>
            </a:xfrm>
            <a:custGeom>
              <a:avLst/>
              <a:gdLst>
                <a:gd name="T0" fmla="*/ 0 w 62"/>
                <a:gd name="T1" fmla="*/ 87 h 87"/>
                <a:gd name="T2" fmla="*/ 0 w 62"/>
                <a:gd name="T3" fmla="*/ 72 h 87"/>
                <a:gd name="T4" fmla="*/ 38 w 62"/>
                <a:gd name="T5" fmla="*/ 16 h 87"/>
                <a:gd name="T6" fmla="*/ 3 w 62"/>
                <a:gd name="T7" fmla="*/ 16 h 87"/>
                <a:gd name="T8" fmla="*/ 3 w 62"/>
                <a:gd name="T9" fmla="*/ 0 h 87"/>
                <a:gd name="T10" fmla="*/ 61 w 62"/>
                <a:gd name="T11" fmla="*/ 0 h 87"/>
                <a:gd name="T12" fmla="*/ 61 w 62"/>
                <a:gd name="T13" fmla="*/ 14 h 87"/>
                <a:gd name="T14" fmla="*/ 22 w 62"/>
                <a:gd name="T15" fmla="*/ 71 h 87"/>
                <a:gd name="T16" fmla="*/ 62 w 62"/>
                <a:gd name="T17" fmla="*/ 71 h 87"/>
                <a:gd name="T18" fmla="*/ 62 w 62"/>
                <a:gd name="T19" fmla="*/ 87 h 87"/>
                <a:gd name="T20" fmla="*/ 0 w 62"/>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87">
                  <a:moveTo>
                    <a:pt x="0" y="87"/>
                  </a:moveTo>
                  <a:lnTo>
                    <a:pt x="0" y="72"/>
                  </a:lnTo>
                  <a:lnTo>
                    <a:pt x="38" y="16"/>
                  </a:lnTo>
                  <a:lnTo>
                    <a:pt x="3" y="16"/>
                  </a:lnTo>
                  <a:lnTo>
                    <a:pt x="3" y="0"/>
                  </a:lnTo>
                  <a:lnTo>
                    <a:pt x="61" y="0"/>
                  </a:lnTo>
                  <a:lnTo>
                    <a:pt x="61" y="14"/>
                  </a:lnTo>
                  <a:lnTo>
                    <a:pt x="22" y="71"/>
                  </a:lnTo>
                  <a:lnTo>
                    <a:pt x="62" y="71"/>
                  </a:lnTo>
                  <a:lnTo>
                    <a:pt x="6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7" name="Freeform 57"/>
            <p:cNvSpPr>
              <a:spLocks noEditPoints="1"/>
            </p:cNvSpPr>
            <p:nvPr userDrawn="1"/>
          </p:nvSpPr>
          <p:spPr bwMode="black">
            <a:xfrm>
              <a:off x="2276" y="4320"/>
              <a:ext cx="74" cy="109"/>
            </a:xfrm>
            <a:custGeom>
              <a:avLst/>
              <a:gdLst>
                <a:gd name="T0" fmla="*/ 27 w 74"/>
                <a:gd name="T1" fmla="*/ 22 h 109"/>
                <a:gd name="T2" fmla="*/ 46 w 74"/>
                <a:gd name="T3" fmla="*/ 22 h 109"/>
                <a:gd name="T4" fmla="*/ 74 w 74"/>
                <a:gd name="T5" fmla="*/ 109 h 109"/>
                <a:gd name="T6" fmla="*/ 54 w 74"/>
                <a:gd name="T7" fmla="*/ 109 h 109"/>
                <a:gd name="T8" fmla="*/ 49 w 74"/>
                <a:gd name="T9" fmla="*/ 90 h 109"/>
                <a:gd name="T10" fmla="*/ 25 w 74"/>
                <a:gd name="T11" fmla="*/ 90 h 109"/>
                <a:gd name="T12" fmla="*/ 19 w 74"/>
                <a:gd name="T13" fmla="*/ 109 h 109"/>
                <a:gd name="T14" fmla="*/ 0 w 74"/>
                <a:gd name="T15" fmla="*/ 109 h 109"/>
                <a:gd name="T16" fmla="*/ 27 w 74"/>
                <a:gd name="T17" fmla="*/ 22 h 109"/>
                <a:gd name="T18" fmla="*/ 55 w 74"/>
                <a:gd name="T19" fmla="*/ 0 h 109"/>
                <a:gd name="T20" fmla="*/ 42 w 74"/>
                <a:gd name="T21" fmla="*/ 16 h 109"/>
                <a:gd name="T22" fmla="*/ 27 w 74"/>
                <a:gd name="T23" fmla="*/ 16 h 109"/>
                <a:gd name="T24" fmla="*/ 39 w 74"/>
                <a:gd name="T25" fmla="*/ 0 h 109"/>
                <a:gd name="T26" fmla="*/ 55 w 74"/>
                <a:gd name="T27" fmla="*/ 0 h 109"/>
                <a:gd name="T28" fmla="*/ 29 w 74"/>
                <a:gd name="T29" fmla="*/ 75 h 109"/>
                <a:gd name="T30" fmla="*/ 45 w 74"/>
                <a:gd name="T31" fmla="*/ 75 h 109"/>
                <a:gd name="T32" fmla="*/ 37 w 74"/>
                <a:gd name="T33" fmla="*/ 46 h 109"/>
                <a:gd name="T34" fmla="*/ 29 w 74"/>
                <a:gd name="T35"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109">
                  <a:moveTo>
                    <a:pt x="27" y="22"/>
                  </a:moveTo>
                  <a:lnTo>
                    <a:pt x="46" y="22"/>
                  </a:lnTo>
                  <a:lnTo>
                    <a:pt x="74" y="109"/>
                  </a:lnTo>
                  <a:lnTo>
                    <a:pt x="54" y="109"/>
                  </a:lnTo>
                  <a:lnTo>
                    <a:pt x="49" y="90"/>
                  </a:lnTo>
                  <a:lnTo>
                    <a:pt x="25" y="90"/>
                  </a:lnTo>
                  <a:lnTo>
                    <a:pt x="19" y="109"/>
                  </a:lnTo>
                  <a:lnTo>
                    <a:pt x="0" y="109"/>
                  </a:lnTo>
                  <a:lnTo>
                    <a:pt x="27" y="22"/>
                  </a:lnTo>
                  <a:close/>
                  <a:moveTo>
                    <a:pt x="55" y="0"/>
                  </a:moveTo>
                  <a:lnTo>
                    <a:pt x="42" y="16"/>
                  </a:lnTo>
                  <a:lnTo>
                    <a:pt x="27" y="16"/>
                  </a:lnTo>
                  <a:lnTo>
                    <a:pt x="39" y="0"/>
                  </a:lnTo>
                  <a:lnTo>
                    <a:pt x="55" y="0"/>
                  </a:lnTo>
                  <a:close/>
                  <a:moveTo>
                    <a:pt x="29" y="75"/>
                  </a:moveTo>
                  <a:lnTo>
                    <a:pt x="45" y="75"/>
                  </a:lnTo>
                  <a:lnTo>
                    <a:pt x="37" y="46"/>
                  </a:lnTo>
                  <a:lnTo>
                    <a:pt x="2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8" name="Freeform 58"/>
            <p:cNvSpPr>
              <a:spLocks noEditPoints="1"/>
            </p:cNvSpPr>
            <p:nvPr userDrawn="1"/>
          </p:nvSpPr>
          <p:spPr bwMode="black">
            <a:xfrm>
              <a:off x="2357" y="4319"/>
              <a:ext cx="62" cy="110"/>
            </a:xfrm>
            <a:custGeom>
              <a:avLst/>
              <a:gdLst>
                <a:gd name="T0" fmla="*/ 0 w 62"/>
                <a:gd name="T1" fmla="*/ 110 h 110"/>
                <a:gd name="T2" fmla="*/ 0 w 62"/>
                <a:gd name="T3" fmla="*/ 95 h 110"/>
                <a:gd name="T4" fmla="*/ 38 w 62"/>
                <a:gd name="T5" fmla="*/ 39 h 110"/>
                <a:gd name="T6" fmla="*/ 2 w 62"/>
                <a:gd name="T7" fmla="*/ 39 h 110"/>
                <a:gd name="T8" fmla="*/ 2 w 62"/>
                <a:gd name="T9" fmla="*/ 23 h 110"/>
                <a:gd name="T10" fmla="*/ 61 w 62"/>
                <a:gd name="T11" fmla="*/ 23 h 110"/>
                <a:gd name="T12" fmla="*/ 61 w 62"/>
                <a:gd name="T13" fmla="*/ 37 h 110"/>
                <a:gd name="T14" fmla="*/ 22 w 62"/>
                <a:gd name="T15" fmla="*/ 94 h 110"/>
                <a:gd name="T16" fmla="*/ 62 w 62"/>
                <a:gd name="T17" fmla="*/ 94 h 110"/>
                <a:gd name="T18" fmla="*/ 62 w 62"/>
                <a:gd name="T19" fmla="*/ 110 h 110"/>
                <a:gd name="T20" fmla="*/ 0 w 62"/>
                <a:gd name="T21" fmla="*/ 110 h 110"/>
                <a:gd name="T22" fmla="*/ 50 w 62"/>
                <a:gd name="T23" fmla="*/ 0 h 110"/>
                <a:gd name="T24" fmla="*/ 38 w 62"/>
                <a:gd name="T25" fmla="*/ 17 h 110"/>
                <a:gd name="T26" fmla="*/ 24 w 62"/>
                <a:gd name="T27" fmla="*/ 17 h 110"/>
                <a:gd name="T28" fmla="*/ 11 w 62"/>
                <a:gd name="T29" fmla="*/ 0 h 110"/>
                <a:gd name="T30" fmla="*/ 25 w 62"/>
                <a:gd name="T31" fmla="*/ 0 h 110"/>
                <a:gd name="T32" fmla="*/ 30 w 62"/>
                <a:gd name="T33" fmla="*/ 8 h 110"/>
                <a:gd name="T34" fmla="*/ 36 w 62"/>
                <a:gd name="T35" fmla="*/ 0 h 110"/>
                <a:gd name="T36" fmla="*/ 50 w 62"/>
                <a:gd name="T3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110">
                  <a:moveTo>
                    <a:pt x="0" y="110"/>
                  </a:moveTo>
                  <a:lnTo>
                    <a:pt x="0" y="95"/>
                  </a:lnTo>
                  <a:lnTo>
                    <a:pt x="38" y="39"/>
                  </a:lnTo>
                  <a:lnTo>
                    <a:pt x="2" y="39"/>
                  </a:lnTo>
                  <a:lnTo>
                    <a:pt x="2" y="23"/>
                  </a:lnTo>
                  <a:lnTo>
                    <a:pt x="61" y="23"/>
                  </a:lnTo>
                  <a:lnTo>
                    <a:pt x="61" y="37"/>
                  </a:lnTo>
                  <a:lnTo>
                    <a:pt x="22" y="94"/>
                  </a:lnTo>
                  <a:lnTo>
                    <a:pt x="62" y="94"/>
                  </a:lnTo>
                  <a:lnTo>
                    <a:pt x="62" y="110"/>
                  </a:lnTo>
                  <a:lnTo>
                    <a:pt x="0" y="110"/>
                  </a:lnTo>
                  <a:close/>
                  <a:moveTo>
                    <a:pt x="50" y="0"/>
                  </a:moveTo>
                  <a:lnTo>
                    <a:pt x="38" y="17"/>
                  </a:lnTo>
                  <a:lnTo>
                    <a:pt x="24" y="17"/>
                  </a:lnTo>
                  <a:lnTo>
                    <a:pt x="11" y="0"/>
                  </a:lnTo>
                  <a:lnTo>
                    <a:pt x="25" y="0"/>
                  </a:lnTo>
                  <a:lnTo>
                    <a:pt x="30" y="8"/>
                  </a:lnTo>
                  <a:lnTo>
                    <a:pt x="36" y="0"/>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9" name="Freeform 59"/>
            <p:cNvSpPr>
              <a:spLocks/>
            </p:cNvSpPr>
            <p:nvPr userDrawn="1"/>
          </p:nvSpPr>
          <p:spPr bwMode="black">
            <a:xfrm>
              <a:off x="2431" y="4342"/>
              <a:ext cx="19" cy="87"/>
            </a:xfrm>
            <a:custGeom>
              <a:avLst/>
              <a:gdLst>
                <a:gd name="T0" fmla="*/ 0 w 19"/>
                <a:gd name="T1" fmla="*/ 87 h 87"/>
                <a:gd name="T2" fmla="*/ 0 w 19"/>
                <a:gd name="T3" fmla="*/ 0 h 87"/>
                <a:gd name="T4" fmla="*/ 10 w 19"/>
                <a:gd name="T5" fmla="*/ 0 h 87"/>
                <a:gd name="T6" fmla="*/ 19 w 19"/>
                <a:gd name="T7" fmla="*/ 0 h 87"/>
                <a:gd name="T8" fmla="*/ 19 w 19"/>
                <a:gd name="T9" fmla="*/ 87 h 87"/>
                <a:gd name="T10" fmla="*/ 0 w 19"/>
                <a:gd name="T11" fmla="*/ 87 h 87"/>
              </a:gdLst>
              <a:ahLst/>
              <a:cxnLst>
                <a:cxn ang="0">
                  <a:pos x="T0" y="T1"/>
                </a:cxn>
                <a:cxn ang="0">
                  <a:pos x="T2" y="T3"/>
                </a:cxn>
                <a:cxn ang="0">
                  <a:pos x="T4" y="T5"/>
                </a:cxn>
                <a:cxn ang="0">
                  <a:pos x="T6" y="T7"/>
                </a:cxn>
                <a:cxn ang="0">
                  <a:pos x="T8" y="T9"/>
                </a:cxn>
                <a:cxn ang="0">
                  <a:pos x="T10" y="T11"/>
                </a:cxn>
              </a:cxnLst>
              <a:rect l="0" t="0" r="r" b="b"/>
              <a:pathLst>
                <a:path w="19" h="87">
                  <a:moveTo>
                    <a:pt x="0" y="87"/>
                  </a:moveTo>
                  <a:lnTo>
                    <a:pt x="0" y="0"/>
                  </a:lnTo>
                  <a:lnTo>
                    <a:pt x="10" y="0"/>
                  </a:lnTo>
                  <a:lnTo>
                    <a:pt x="19" y="0"/>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0" name="Freeform 60"/>
            <p:cNvSpPr>
              <a:spLocks/>
            </p:cNvSpPr>
            <p:nvPr userDrawn="1"/>
          </p:nvSpPr>
          <p:spPr bwMode="black">
            <a:xfrm>
              <a:off x="2461" y="4342"/>
              <a:ext cx="60" cy="87"/>
            </a:xfrm>
            <a:custGeom>
              <a:avLst/>
              <a:gdLst>
                <a:gd name="T0" fmla="*/ 20 w 60"/>
                <a:gd name="T1" fmla="*/ 87 h 87"/>
                <a:gd name="T2" fmla="*/ 20 w 60"/>
                <a:gd name="T3" fmla="*/ 16 h 87"/>
                <a:gd name="T4" fmla="*/ 0 w 60"/>
                <a:gd name="T5" fmla="*/ 16 h 87"/>
                <a:gd name="T6" fmla="*/ 0 w 60"/>
                <a:gd name="T7" fmla="*/ 0 h 87"/>
                <a:gd name="T8" fmla="*/ 60 w 60"/>
                <a:gd name="T9" fmla="*/ 0 h 87"/>
                <a:gd name="T10" fmla="*/ 60 w 60"/>
                <a:gd name="T11" fmla="*/ 16 h 87"/>
                <a:gd name="T12" fmla="*/ 39 w 60"/>
                <a:gd name="T13" fmla="*/ 16 h 87"/>
                <a:gd name="T14" fmla="*/ 39 w 60"/>
                <a:gd name="T15" fmla="*/ 87 h 87"/>
                <a:gd name="T16" fmla="*/ 20 w 60"/>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87">
                  <a:moveTo>
                    <a:pt x="20" y="87"/>
                  </a:moveTo>
                  <a:lnTo>
                    <a:pt x="20" y="16"/>
                  </a:lnTo>
                  <a:lnTo>
                    <a:pt x="0" y="16"/>
                  </a:lnTo>
                  <a:lnTo>
                    <a:pt x="0" y="0"/>
                  </a:lnTo>
                  <a:lnTo>
                    <a:pt x="60" y="0"/>
                  </a:lnTo>
                  <a:lnTo>
                    <a:pt x="60" y="16"/>
                  </a:lnTo>
                  <a:lnTo>
                    <a:pt x="39" y="16"/>
                  </a:lnTo>
                  <a:lnTo>
                    <a:pt x="39" y="87"/>
                  </a:lnTo>
                  <a:lnTo>
                    <a:pt x="2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1" name="Freeform 61"/>
            <p:cNvSpPr>
              <a:spLocks/>
            </p:cNvSpPr>
            <p:nvPr userDrawn="1"/>
          </p:nvSpPr>
          <p:spPr bwMode="black">
            <a:xfrm>
              <a:off x="2531" y="4342"/>
              <a:ext cx="68" cy="87"/>
            </a:xfrm>
            <a:custGeom>
              <a:avLst/>
              <a:gdLst>
                <a:gd name="T0" fmla="*/ 0 w 68"/>
                <a:gd name="T1" fmla="*/ 87 h 87"/>
                <a:gd name="T2" fmla="*/ 0 w 68"/>
                <a:gd name="T3" fmla="*/ 0 h 87"/>
                <a:gd name="T4" fmla="*/ 19 w 68"/>
                <a:gd name="T5" fmla="*/ 0 h 87"/>
                <a:gd name="T6" fmla="*/ 19 w 68"/>
                <a:gd name="T7" fmla="*/ 33 h 87"/>
                <a:gd name="T8" fmla="*/ 45 w 68"/>
                <a:gd name="T9" fmla="*/ 0 h 87"/>
                <a:gd name="T10" fmla="*/ 65 w 68"/>
                <a:gd name="T11" fmla="*/ 0 h 87"/>
                <a:gd name="T12" fmla="*/ 36 w 68"/>
                <a:gd name="T13" fmla="*/ 36 h 87"/>
                <a:gd name="T14" fmla="*/ 68 w 68"/>
                <a:gd name="T15" fmla="*/ 87 h 87"/>
                <a:gd name="T16" fmla="*/ 47 w 68"/>
                <a:gd name="T17" fmla="*/ 87 h 87"/>
                <a:gd name="T18" fmla="*/ 24 w 68"/>
                <a:gd name="T19" fmla="*/ 50 h 87"/>
                <a:gd name="T20" fmla="*/ 19 w 68"/>
                <a:gd name="T21" fmla="*/ 57 h 87"/>
                <a:gd name="T22" fmla="*/ 19 w 68"/>
                <a:gd name="T23" fmla="*/ 87 h 87"/>
                <a:gd name="T24" fmla="*/ 0 w 68"/>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87">
                  <a:moveTo>
                    <a:pt x="0" y="87"/>
                  </a:moveTo>
                  <a:lnTo>
                    <a:pt x="0" y="0"/>
                  </a:lnTo>
                  <a:lnTo>
                    <a:pt x="19" y="0"/>
                  </a:lnTo>
                  <a:lnTo>
                    <a:pt x="19" y="33"/>
                  </a:lnTo>
                  <a:lnTo>
                    <a:pt x="45" y="0"/>
                  </a:lnTo>
                  <a:lnTo>
                    <a:pt x="65" y="0"/>
                  </a:lnTo>
                  <a:lnTo>
                    <a:pt x="36" y="36"/>
                  </a:lnTo>
                  <a:lnTo>
                    <a:pt x="68" y="87"/>
                  </a:lnTo>
                  <a:lnTo>
                    <a:pt x="47" y="87"/>
                  </a:lnTo>
                  <a:lnTo>
                    <a:pt x="24" y="50"/>
                  </a:lnTo>
                  <a:lnTo>
                    <a:pt x="19" y="57"/>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2" name="Freeform 62"/>
            <p:cNvSpPr>
              <a:spLocks/>
            </p:cNvSpPr>
            <p:nvPr userDrawn="1"/>
          </p:nvSpPr>
          <p:spPr bwMode="black">
            <a:xfrm>
              <a:off x="2603" y="4342"/>
              <a:ext cx="72" cy="87"/>
            </a:xfrm>
            <a:custGeom>
              <a:avLst/>
              <a:gdLst>
                <a:gd name="T0" fmla="*/ 0 w 72"/>
                <a:gd name="T1" fmla="*/ 0 h 87"/>
                <a:gd name="T2" fmla="*/ 21 w 72"/>
                <a:gd name="T3" fmla="*/ 0 h 87"/>
                <a:gd name="T4" fmla="*/ 36 w 72"/>
                <a:gd name="T5" fmla="*/ 35 h 87"/>
                <a:gd name="T6" fmla="*/ 52 w 72"/>
                <a:gd name="T7" fmla="*/ 0 h 87"/>
                <a:gd name="T8" fmla="*/ 72 w 72"/>
                <a:gd name="T9" fmla="*/ 0 h 87"/>
                <a:gd name="T10" fmla="*/ 45 w 72"/>
                <a:gd name="T11" fmla="*/ 53 h 87"/>
                <a:gd name="T12" fmla="*/ 45 w 72"/>
                <a:gd name="T13" fmla="*/ 87 h 87"/>
                <a:gd name="T14" fmla="*/ 27 w 72"/>
                <a:gd name="T15" fmla="*/ 87 h 87"/>
                <a:gd name="T16" fmla="*/ 27 w 72"/>
                <a:gd name="T17" fmla="*/ 53 h 87"/>
                <a:gd name="T18" fmla="*/ 0 w 72"/>
                <a:gd name="T1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87">
                  <a:moveTo>
                    <a:pt x="0" y="0"/>
                  </a:moveTo>
                  <a:lnTo>
                    <a:pt x="21" y="0"/>
                  </a:lnTo>
                  <a:lnTo>
                    <a:pt x="36" y="35"/>
                  </a:lnTo>
                  <a:lnTo>
                    <a:pt x="52" y="0"/>
                  </a:lnTo>
                  <a:lnTo>
                    <a:pt x="72" y="0"/>
                  </a:lnTo>
                  <a:lnTo>
                    <a:pt x="45" y="53"/>
                  </a:lnTo>
                  <a:lnTo>
                    <a:pt x="45" y="87"/>
                  </a:lnTo>
                  <a:lnTo>
                    <a:pt x="27" y="87"/>
                  </a:lnTo>
                  <a:lnTo>
                    <a:pt x="27" y="5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spTree>
    <p:extLst>
      <p:ext uri="{BB962C8B-B14F-4D97-AF65-F5344CB8AC3E}">
        <p14:creationId xmlns:p14="http://schemas.microsoft.com/office/powerpoint/2010/main" val="203721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vertical right">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Objekt 6"/>
          <p:cNvPicPr>
            <a:picLocks noChangeAspect="1"/>
          </p:cNvPicPr>
          <p:nvPr/>
        </p:nvPicPr>
        <p:blipFill>
          <a:blip r:embed="rId3"/>
          <a:srcRect/>
          <a:stretch>
            <a:fillRect/>
          </a:stretch>
        </p:blipFill>
        <p:spPr bwMode="auto">
          <a:xfrm>
            <a:off x="1441" y="1441"/>
            <a:ext cx="1440" cy="1439"/>
          </a:xfrm>
          <a:prstGeom prst="rect">
            <a:avLst/>
          </a:prstGeom>
          <a:noFill/>
        </p:spPr>
      </p:pic>
      <p:sp>
        <p:nvSpPr>
          <p:cNvPr id="6" name="Rechteck 5"/>
          <p:cNvSpPr/>
          <p:nvPr/>
        </p:nvSpPr>
        <p:spPr bwMode="white">
          <a:xfrm>
            <a:off x="4572001" y="0"/>
            <a:ext cx="4572000" cy="6858000"/>
          </a:xfrm>
          <a:prstGeom prst="rect">
            <a:avLst/>
          </a:prstGeom>
          <a:solidFill>
            <a:schemeClr val="tx2"/>
          </a:solidFill>
          <a:ln w="19050" algn="ctr">
            <a:noFill/>
            <a:miter lim="800000"/>
            <a:headEnd/>
            <a:tailEnd/>
          </a:ln>
          <a:effectLst/>
        </p:spPr>
        <p:txBody>
          <a:bodyPr lIns="65303" tIns="65303" rIns="65303" bIns="65303" rtlCol="0" anchor="ctr"/>
          <a:lstStyle/>
          <a:p>
            <a:pPr indent="2880" algn="ctr" defTabSz="414765" fontAlgn="base">
              <a:lnSpc>
                <a:spcPct val="104000"/>
              </a:lnSpc>
              <a:spcBef>
                <a:spcPct val="25000"/>
              </a:spcBef>
              <a:spcAft>
                <a:spcPct val="0"/>
              </a:spcAft>
              <a:buClr>
                <a:srgbClr val="E20074"/>
              </a:buClr>
              <a:buSzPct val="75000"/>
            </a:pPr>
            <a:endParaRPr lang="cs-CZ" sz="1633" dirty="0" smtClean="0">
              <a:cs typeface="Arial" charset="0"/>
            </a:endParaRPr>
          </a:p>
        </p:txBody>
      </p:sp>
      <p:sp>
        <p:nvSpPr>
          <p:cNvPr id="2" name="Titel 1"/>
          <p:cNvSpPr>
            <a:spLocks noGrp="1"/>
          </p:cNvSpPr>
          <p:nvPr>
            <p:ph type="title" hasCustomPrompt="1"/>
          </p:nvPr>
        </p:nvSpPr>
        <p:spPr bwMode="black">
          <a:xfrm>
            <a:off x="4898268" y="326517"/>
            <a:ext cx="3918614" cy="2269885"/>
          </a:xfrm>
        </p:spPr>
        <p:txBody>
          <a:bodyPr/>
          <a:lstStyle>
            <a:lvl1pPr>
              <a:defRPr sz="5442">
                <a:solidFill>
                  <a:schemeClr val="bg1"/>
                </a:solidFill>
              </a:defRPr>
            </a:lvl1pPr>
          </a:lstStyle>
          <a:p>
            <a:r>
              <a:rPr lang="cs-CZ" dirty="0" smtClean="0"/>
              <a:t>Headline Ultra</a:t>
            </a:r>
            <a:br>
              <a:rPr lang="cs-CZ" dirty="0" smtClean="0"/>
            </a:br>
            <a:r>
              <a:rPr lang="cs-CZ" dirty="0" smtClean="0"/>
              <a:t>(60) 75 90 PT</a:t>
            </a:r>
            <a:endParaRPr lang="cs-CZ" dirty="0"/>
          </a:p>
        </p:txBody>
      </p:sp>
      <p:sp>
        <p:nvSpPr>
          <p:cNvPr id="10" name="Textplatzhalter 2"/>
          <p:cNvSpPr>
            <a:spLocks noGrp="1"/>
          </p:cNvSpPr>
          <p:nvPr>
            <p:ph type="body" sz="quarter" idx="11" hasCustomPrompt="1"/>
          </p:nvPr>
        </p:nvSpPr>
        <p:spPr bwMode="black">
          <a:xfrm>
            <a:off x="4898552" y="3429720"/>
            <a:ext cx="3918614" cy="914303"/>
          </a:xfrm>
          <a:noFill/>
          <a:ln w="9525">
            <a:noFill/>
            <a:miter lim="800000"/>
            <a:headEnd/>
            <a:tailEnd/>
          </a:ln>
        </p:spPr>
        <p:txBody>
          <a:bodyPr vert="horz" wrap="square" lIns="0" tIns="0" rIns="0" bIns="0" numCol="1" anchor="t" anchorCtr="0" compatLnSpc="1">
            <a:prstTxWarp prst="textNoShape">
              <a:avLst/>
            </a:prstTxWarp>
          </a:bodyPr>
          <a:lstStyle>
            <a:lvl1pPr>
              <a:defRPr lang="de-DE" smtClean="0">
                <a:solidFill>
                  <a:schemeClr val="bg1"/>
                </a:solidFill>
              </a:defRPr>
            </a:lvl1pPr>
            <a:lvl2pPr>
              <a:defRPr lang="de-DE" smtClean="0">
                <a:solidFill>
                  <a:schemeClr val="bg1"/>
                </a:solidFill>
              </a:defRPr>
            </a:lvl2pPr>
            <a:lvl3pPr>
              <a:defRPr lang="de-DE" smtClean="0">
                <a:solidFill>
                  <a:schemeClr val="bg1"/>
                </a:solidFill>
              </a:defRPr>
            </a:lvl3pPr>
            <a:lvl4pPr>
              <a:defRPr lang="de-DE" smtClean="0">
                <a:solidFill>
                  <a:schemeClr val="bg1"/>
                </a:solidFill>
              </a:defRPr>
            </a:lvl4pPr>
            <a:lvl5pPr>
              <a:defRPr lang="de-DE">
                <a:solidFill>
                  <a:schemeClr val="bg1"/>
                </a:solidFill>
              </a:defRPr>
            </a:lvl5pPr>
          </a:lstStyle>
          <a:p>
            <a:pPr lvl="0"/>
            <a:r>
              <a:rPr lang="cs-CZ" dirty="0" smtClean="0"/>
              <a:t>Sub-heading: Tele-GroteskFet 18 pt</a:t>
            </a:r>
            <a:endParaRPr lang="cs-CZ" dirty="0"/>
          </a:p>
        </p:txBody>
      </p:sp>
      <p:grpSp>
        <p:nvGrpSpPr>
          <p:cNvPr id="36" name="Gruppieren 35"/>
          <p:cNvGrpSpPr/>
          <p:nvPr/>
        </p:nvGrpSpPr>
        <p:grpSpPr bwMode="black">
          <a:xfrm>
            <a:off x="4898881" y="6041379"/>
            <a:ext cx="991629" cy="489775"/>
            <a:chOff x="323850" y="5511800"/>
            <a:chExt cx="1314450" cy="649288"/>
          </a:xfrm>
        </p:grpSpPr>
        <p:sp>
          <p:nvSpPr>
            <p:cNvPr id="37" name="Freeform 5"/>
            <p:cNvSpPr>
              <a:spLocks/>
            </p:cNvSpPr>
            <p:nvPr userDrawn="1"/>
          </p:nvSpPr>
          <p:spPr bwMode="black">
            <a:xfrm>
              <a:off x="323850" y="5808663"/>
              <a:ext cx="131763" cy="131763"/>
            </a:xfrm>
            <a:custGeom>
              <a:avLst/>
              <a:gdLst>
                <a:gd name="T0" fmla="*/ 0 w 83"/>
                <a:gd name="T1" fmla="*/ 83 h 83"/>
                <a:gd name="T2" fmla="*/ 0 w 83"/>
                <a:gd name="T3" fmla="*/ 0 h 83"/>
                <a:gd name="T4" fmla="*/ 42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42"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8" name="Freeform 6"/>
            <p:cNvSpPr>
              <a:spLocks/>
            </p:cNvSpPr>
            <p:nvPr userDrawn="1"/>
          </p:nvSpPr>
          <p:spPr bwMode="black">
            <a:xfrm>
              <a:off x="723900" y="5808663"/>
              <a:ext cx="130175" cy="131763"/>
            </a:xfrm>
            <a:custGeom>
              <a:avLst/>
              <a:gdLst>
                <a:gd name="T0" fmla="*/ 0 w 82"/>
                <a:gd name="T1" fmla="*/ 83 h 83"/>
                <a:gd name="T2" fmla="*/ 0 w 82"/>
                <a:gd name="T3" fmla="*/ 0 h 83"/>
                <a:gd name="T4" fmla="*/ 43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3"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9" name="Freeform 7"/>
            <p:cNvSpPr>
              <a:spLocks/>
            </p:cNvSpPr>
            <p:nvPr userDrawn="1"/>
          </p:nvSpPr>
          <p:spPr bwMode="black">
            <a:xfrm>
              <a:off x="1116013" y="5808663"/>
              <a:ext cx="131763" cy="131763"/>
            </a:xfrm>
            <a:custGeom>
              <a:avLst/>
              <a:gdLst>
                <a:gd name="T0" fmla="*/ 0 w 83"/>
                <a:gd name="T1" fmla="*/ 83 h 83"/>
                <a:gd name="T2" fmla="*/ 0 w 83"/>
                <a:gd name="T3" fmla="*/ 0 h 83"/>
                <a:gd name="T4" fmla="*/ 39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39"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0" name="Freeform 8"/>
            <p:cNvSpPr>
              <a:spLocks/>
            </p:cNvSpPr>
            <p:nvPr userDrawn="1"/>
          </p:nvSpPr>
          <p:spPr bwMode="black">
            <a:xfrm>
              <a:off x="1508125" y="5808663"/>
              <a:ext cx="130175" cy="131763"/>
            </a:xfrm>
            <a:custGeom>
              <a:avLst/>
              <a:gdLst>
                <a:gd name="T0" fmla="*/ 0 w 82"/>
                <a:gd name="T1" fmla="*/ 83 h 83"/>
                <a:gd name="T2" fmla="*/ 0 w 82"/>
                <a:gd name="T3" fmla="*/ 0 h 83"/>
                <a:gd name="T4" fmla="*/ 44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4"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1" name="Freeform 9"/>
            <p:cNvSpPr>
              <a:spLocks/>
            </p:cNvSpPr>
            <p:nvPr userDrawn="1"/>
          </p:nvSpPr>
          <p:spPr bwMode="black">
            <a:xfrm>
              <a:off x="323850" y="5511800"/>
              <a:ext cx="530225" cy="649288"/>
            </a:xfrm>
            <a:custGeom>
              <a:avLst/>
              <a:gdLst>
                <a:gd name="T0" fmla="*/ 306 w 310"/>
                <a:gd name="T1" fmla="*/ 0 h 378"/>
                <a:gd name="T2" fmla="*/ 4 w 310"/>
                <a:gd name="T3" fmla="*/ 0 h 378"/>
                <a:gd name="T4" fmla="*/ 0 w 310"/>
                <a:gd name="T5" fmla="*/ 133 h 378"/>
                <a:gd name="T6" fmla="*/ 20 w 310"/>
                <a:gd name="T7" fmla="*/ 136 h 378"/>
                <a:gd name="T8" fmla="*/ 51 w 310"/>
                <a:gd name="T9" fmla="*/ 49 h 378"/>
                <a:gd name="T10" fmla="*/ 125 w 310"/>
                <a:gd name="T11" fmla="*/ 18 h 378"/>
                <a:gd name="T12" fmla="*/ 125 w 310"/>
                <a:gd name="T13" fmla="*/ 297 h 378"/>
                <a:gd name="T14" fmla="*/ 114 w 310"/>
                <a:gd name="T15" fmla="*/ 344 h 378"/>
                <a:gd name="T16" fmla="*/ 84 w 310"/>
                <a:gd name="T17" fmla="*/ 356 h 378"/>
                <a:gd name="T18" fmla="*/ 62 w 310"/>
                <a:gd name="T19" fmla="*/ 356 h 378"/>
                <a:gd name="T20" fmla="*/ 62 w 310"/>
                <a:gd name="T21" fmla="*/ 378 h 378"/>
                <a:gd name="T22" fmla="*/ 248 w 310"/>
                <a:gd name="T23" fmla="*/ 378 h 378"/>
                <a:gd name="T24" fmla="*/ 248 w 310"/>
                <a:gd name="T25" fmla="*/ 356 h 378"/>
                <a:gd name="T26" fmla="*/ 227 w 310"/>
                <a:gd name="T27" fmla="*/ 356 h 378"/>
                <a:gd name="T28" fmla="*/ 196 w 310"/>
                <a:gd name="T29" fmla="*/ 344 h 378"/>
                <a:gd name="T30" fmla="*/ 185 w 310"/>
                <a:gd name="T31" fmla="*/ 297 h 378"/>
                <a:gd name="T32" fmla="*/ 185 w 310"/>
                <a:gd name="T33" fmla="*/ 18 h 378"/>
                <a:gd name="T34" fmla="*/ 259 w 310"/>
                <a:gd name="T35" fmla="*/ 49 h 378"/>
                <a:gd name="T36" fmla="*/ 290 w 310"/>
                <a:gd name="T37" fmla="*/ 136 h 378"/>
                <a:gd name="T38" fmla="*/ 310 w 310"/>
                <a:gd name="T39" fmla="*/ 133 h 378"/>
                <a:gd name="T40" fmla="*/ 306 w 310"/>
                <a:gd name="T41"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0" h="378">
                  <a:moveTo>
                    <a:pt x="306" y="0"/>
                  </a:moveTo>
                  <a:cubicBezTo>
                    <a:pt x="4" y="0"/>
                    <a:pt x="4" y="0"/>
                    <a:pt x="4" y="0"/>
                  </a:cubicBezTo>
                  <a:cubicBezTo>
                    <a:pt x="0" y="133"/>
                    <a:pt x="0" y="133"/>
                    <a:pt x="0" y="133"/>
                  </a:cubicBezTo>
                  <a:cubicBezTo>
                    <a:pt x="20" y="136"/>
                    <a:pt x="20" y="136"/>
                    <a:pt x="20" y="136"/>
                  </a:cubicBezTo>
                  <a:cubicBezTo>
                    <a:pt x="24" y="97"/>
                    <a:pt x="34" y="68"/>
                    <a:pt x="51" y="49"/>
                  </a:cubicBezTo>
                  <a:cubicBezTo>
                    <a:pt x="69" y="29"/>
                    <a:pt x="93" y="19"/>
                    <a:pt x="125" y="18"/>
                  </a:cubicBezTo>
                  <a:cubicBezTo>
                    <a:pt x="125" y="297"/>
                    <a:pt x="125" y="297"/>
                    <a:pt x="125" y="297"/>
                  </a:cubicBezTo>
                  <a:cubicBezTo>
                    <a:pt x="125" y="321"/>
                    <a:pt x="122" y="337"/>
                    <a:pt x="114" y="344"/>
                  </a:cubicBezTo>
                  <a:cubicBezTo>
                    <a:pt x="108" y="350"/>
                    <a:pt x="98" y="354"/>
                    <a:pt x="84" y="356"/>
                  </a:cubicBezTo>
                  <a:cubicBezTo>
                    <a:pt x="79" y="356"/>
                    <a:pt x="72" y="356"/>
                    <a:pt x="62" y="356"/>
                  </a:cubicBezTo>
                  <a:cubicBezTo>
                    <a:pt x="62" y="378"/>
                    <a:pt x="62" y="378"/>
                    <a:pt x="62" y="378"/>
                  </a:cubicBezTo>
                  <a:cubicBezTo>
                    <a:pt x="248" y="378"/>
                    <a:pt x="248" y="378"/>
                    <a:pt x="248" y="378"/>
                  </a:cubicBezTo>
                  <a:cubicBezTo>
                    <a:pt x="248" y="356"/>
                    <a:pt x="248" y="356"/>
                    <a:pt x="248" y="356"/>
                  </a:cubicBezTo>
                  <a:cubicBezTo>
                    <a:pt x="238" y="356"/>
                    <a:pt x="231" y="356"/>
                    <a:pt x="227" y="356"/>
                  </a:cubicBezTo>
                  <a:cubicBezTo>
                    <a:pt x="212" y="354"/>
                    <a:pt x="202" y="350"/>
                    <a:pt x="196" y="344"/>
                  </a:cubicBezTo>
                  <a:cubicBezTo>
                    <a:pt x="189" y="337"/>
                    <a:pt x="185" y="321"/>
                    <a:pt x="185" y="297"/>
                  </a:cubicBezTo>
                  <a:cubicBezTo>
                    <a:pt x="185" y="18"/>
                    <a:pt x="185" y="18"/>
                    <a:pt x="185" y="18"/>
                  </a:cubicBezTo>
                  <a:cubicBezTo>
                    <a:pt x="217" y="19"/>
                    <a:pt x="241" y="29"/>
                    <a:pt x="259" y="49"/>
                  </a:cubicBezTo>
                  <a:cubicBezTo>
                    <a:pt x="276" y="68"/>
                    <a:pt x="286" y="97"/>
                    <a:pt x="290" y="136"/>
                  </a:cubicBezTo>
                  <a:cubicBezTo>
                    <a:pt x="310" y="133"/>
                    <a:pt x="310" y="133"/>
                    <a:pt x="310" y="133"/>
                  </a:cubicBezTo>
                  <a:lnTo>
                    <a:pt x="3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grpSp>
        <p:nvGrpSpPr>
          <p:cNvPr id="166" name="Group 39"/>
          <p:cNvGrpSpPr>
            <a:grpSpLocks noChangeAspect="1"/>
          </p:cNvGrpSpPr>
          <p:nvPr/>
        </p:nvGrpSpPr>
        <p:grpSpPr bwMode="black">
          <a:xfrm>
            <a:off x="6885029" y="6218707"/>
            <a:ext cx="1935360" cy="161263"/>
            <a:chOff x="1331" y="4319"/>
            <a:chExt cx="1344" cy="112"/>
          </a:xfrm>
          <a:solidFill>
            <a:schemeClr val="bg1"/>
          </a:solidFill>
        </p:grpSpPr>
        <p:sp>
          <p:nvSpPr>
            <p:cNvPr id="167" name="Freeform 45"/>
            <p:cNvSpPr>
              <a:spLocks noEditPoints="1"/>
            </p:cNvSpPr>
            <p:nvPr userDrawn="1"/>
          </p:nvSpPr>
          <p:spPr bwMode="black">
            <a:xfrm>
              <a:off x="1331" y="4342"/>
              <a:ext cx="58" cy="87"/>
            </a:xfrm>
            <a:custGeom>
              <a:avLst/>
              <a:gdLst>
                <a:gd name="T0" fmla="*/ 0 w 86"/>
                <a:gd name="T1" fmla="*/ 126 h 126"/>
                <a:gd name="T2" fmla="*/ 0 w 86"/>
                <a:gd name="T3" fmla="*/ 0 h 126"/>
                <a:gd name="T4" fmla="*/ 40 w 86"/>
                <a:gd name="T5" fmla="*/ 0 h 126"/>
                <a:gd name="T6" fmla="*/ 63 w 86"/>
                <a:gd name="T7" fmla="*/ 3 h 126"/>
                <a:gd name="T8" fmla="*/ 81 w 86"/>
                <a:gd name="T9" fmla="*/ 17 h 126"/>
                <a:gd name="T10" fmla="*/ 86 w 86"/>
                <a:gd name="T11" fmla="*/ 39 h 126"/>
                <a:gd name="T12" fmla="*/ 71 w 86"/>
                <a:gd name="T13" fmla="*/ 73 h 126"/>
                <a:gd name="T14" fmla="*/ 41 w 86"/>
                <a:gd name="T15" fmla="*/ 81 h 126"/>
                <a:gd name="T16" fmla="*/ 27 w 86"/>
                <a:gd name="T17" fmla="*/ 81 h 126"/>
                <a:gd name="T18" fmla="*/ 27 w 86"/>
                <a:gd name="T19" fmla="*/ 126 h 126"/>
                <a:gd name="T20" fmla="*/ 0 w 86"/>
                <a:gd name="T21" fmla="*/ 126 h 126"/>
                <a:gd name="T22" fmla="*/ 27 w 86"/>
                <a:gd name="T23" fmla="*/ 59 h 126"/>
                <a:gd name="T24" fmla="*/ 40 w 86"/>
                <a:gd name="T25" fmla="*/ 59 h 126"/>
                <a:gd name="T26" fmla="*/ 55 w 86"/>
                <a:gd name="T27" fmla="*/ 54 h 126"/>
                <a:gd name="T28" fmla="*/ 59 w 86"/>
                <a:gd name="T29" fmla="*/ 41 h 126"/>
                <a:gd name="T30" fmla="*/ 54 w 86"/>
                <a:gd name="T31" fmla="*/ 27 h 126"/>
                <a:gd name="T32" fmla="*/ 39 w 86"/>
                <a:gd name="T33" fmla="*/ 23 h 126"/>
                <a:gd name="T34" fmla="*/ 27 w 86"/>
                <a:gd name="T35" fmla="*/ 23 h 126"/>
                <a:gd name="T36" fmla="*/ 27 w 86"/>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6" y="31"/>
                    <a:pt x="86" y="39"/>
                  </a:cubicBezTo>
                  <a:cubicBezTo>
                    <a:pt x="86"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0" y="59"/>
                    <a:pt x="40" y="59"/>
                    <a:pt x="40"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68" name="Freeform 46"/>
            <p:cNvSpPr>
              <a:spLocks noEditPoints="1"/>
            </p:cNvSpPr>
            <p:nvPr userDrawn="1"/>
          </p:nvSpPr>
          <p:spPr bwMode="black">
            <a:xfrm>
              <a:off x="1400" y="4342"/>
              <a:ext cx="65" cy="87"/>
            </a:xfrm>
            <a:custGeom>
              <a:avLst/>
              <a:gdLst>
                <a:gd name="T0" fmla="*/ 0 w 94"/>
                <a:gd name="T1" fmla="*/ 126 h 126"/>
                <a:gd name="T2" fmla="*/ 0 w 94"/>
                <a:gd name="T3" fmla="*/ 0 h 126"/>
                <a:gd name="T4" fmla="*/ 49 w 94"/>
                <a:gd name="T5" fmla="*/ 0 h 126"/>
                <a:gd name="T6" fmla="*/ 78 w 94"/>
                <a:gd name="T7" fmla="*/ 8 h 126"/>
                <a:gd name="T8" fmla="*/ 90 w 94"/>
                <a:gd name="T9" fmla="*/ 35 h 126"/>
                <a:gd name="T10" fmla="*/ 82 w 94"/>
                <a:gd name="T11" fmla="*/ 59 h 126"/>
                <a:gd name="T12" fmla="*/ 72 w 94"/>
                <a:gd name="T13" fmla="*/ 66 h 126"/>
                <a:gd name="T14" fmla="*/ 84 w 94"/>
                <a:gd name="T15" fmla="*/ 76 h 126"/>
                <a:gd name="T16" fmla="*/ 88 w 94"/>
                <a:gd name="T17" fmla="*/ 89 h 126"/>
                <a:gd name="T18" fmla="*/ 90 w 94"/>
                <a:gd name="T19" fmla="*/ 108 h 126"/>
                <a:gd name="T20" fmla="*/ 92 w 94"/>
                <a:gd name="T21" fmla="*/ 121 h 126"/>
                <a:gd name="T22" fmla="*/ 94 w 94"/>
                <a:gd name="T23" fmla="*/ 126 h 126"/>
                <a:gd name="T24" fmla="*/ 66 w 94"/>
                <a:gd name="T25" fmla="*/ 126 h 126"/>
                <a:gd name="T26" fmla="*/ 64 w 94"/>
                <a:gd name="T27" fmla="*/ 119 h 126"/>
                <a:gd name="T28" fmla="*/ 63 w 94"/>
                <a:gd name="T29" fmla="*/ 103 h 126"/>
                <a:gd name="T30" fmla="*/ 60 w 94"/>
                <a:gd name="T31" fmla="*/ 85 h 126"/>
                <a:gd name="T32" fmla="*/ 51 w 94"/>
                <a:gd name="T33" fmla="*/ 77 h 126"/>
                <a:gd name="T34" fmla="*/ 43 w 94"/>
                <a:gd name="T35" fmla="*/ 77 h 126"/>
                <a:gd name="T36" fmla="*/ 27 w 94"/>
                <a:gd name="T37" fmla="*/ 77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1 h 126"/>
                <a:gd name="T54" fmla="*/ 27 w 94"/>
                <a:gd name="T55" fmla="*/ 21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8"/>
                  </a:cubicBezTo>
                  <a:cubicBezTo>
                    <a:pt x="86" y="15"/>
                    <a:pt x="90" y="24"/>
                    <a:pt x="90" y="35"/>
                  </a:cubicBezTo>
                  <a:cubicBezTo>
                    <a:pt x="90" y="45"/>
                    <a:pt x="87" y="53"/>
                    <a:pt x="82" y="59"/>
                  </a:cubicBezTo>
                  <a:cubicBezTo>
                    <a:pt x="79" y="62"/>
                    <a:pt x="76" y="64"/>
                    <a:pt x="72" y="66"/>
                  </a:cubicBezTo>
                  <a:cubicBezTo>
                    <a:pt x="77" y="68"/>
                    <a:pt x="81" y="71"/>
                    <a:pt x="84" y="76"/>
                  </a:cubicBezTo>
                  <a:cubicBezTo>
                    <a:pt x="86" y="79"/>
                    <a:pt x="87" y="83"/>
                    <a:pt x="88" y="89"/>
                  </a:cubicBezTo>
                  <a:cubicBezTo>
                    <a:pt x="88" y="91"/>
                    <a:pt x="89" y="98"/>
                    <a:pt x="90" y="108"/>
                  </a:cubicBezTo>
                  <a:cubicBezTo>
                    <a:pt x="90" y="115"/>
                    <a:pt x="91" y="119"/>
                    <a:pt x="92" y="121"/>
                  </a:cubicBezTo>
                  <a:cubicBezTo>
                    <a:pt x="92" y="123"/>
                    <a:pt x="93" y="124"/>
                    <a:pt x="94" y="126"/>
                  </a:cubicBezTo>
                  <a:cubicBezTo>
                    <a:pt x="66" y="126"/>
                    <a:pt x="66" y="126"/>
                    <a:pt x="66" y="126"/>
                  </a:cubicBezTo>
                  <a:cubicBezTo>
                    <a:pt x="65" y="124"/>
                    <a:pt x="65" y="122"/>
                    <a:pt x="64" y="119"/>
                  </a:cubicBezTo>
                  <a:cubicBezTo>
                    <a:pt x="64" y="117"/>
                    <a:pt x="64" y="112"/>
                    <a:pt x="63" y="103"/>
                  </a:cubicBezTo>
                  <a:cubicBezTo>
                    <a:pt x="62" y="94"/>
                    <a:pt x="61" y="88"/>
                    <a:pt x="60" y="85"/>
                  </a:cubicBezTo>
                  <a:cubicBezTo>
                    <a:pt x="58" y="81"/>
                    <a:pt x="55" y="78"/>
                    <a:pt x="51" y="77"/>
                  </a:cubicBezTo>
                  <a:cubicBezTo>
                    <a:pt x="49" y="77"/>
                    <a:pt x="46" y="77"/>
                    <a:pt x="43" y="77"/>
                  </a:cubicBezTo>
                  <a:cubicBezTo>
                    <a:pt x="27" y="77"/>
                    <a:pt x="27" y="77"/>
                    <a:pt x="27" y="77"/>
                  </a:cubicBezTo>
                  <a:cubicBezTo>
                    <a:pt x="27" y="126"/>
                    <a:pt x="27" y="126"/>
                    <a:pt x="27" y="126"/>
                  </a:cubicBezTo>
                  <a:lnTo>
                    <a:pt x="0" y="126"/>
                  </a:lnTo>
                  <a:close/>
                  <a:moveTo>
                    <a:pt x="27" y="56"/>
                  </a:moveTo>
                  <a:cubicBezTo>
                    <a:pt x="42" y="56"/>
                    <a:pt x="42" y="56"/>
                    <a:pt x="42" y="56"/>
                  </a:cubicBezTo>
                  <a:cubicBezTo>
                    <a:pt x="50" y="56"/>
                    <a:pt x="56" y="54"/>
                    <a:pt x="59" y="51"/>
                  </a:cubicBezTo>
                  <a:cubicBezTo>
                    <a:pt x="62" y="48"/>
                    <a:pt x="63" y="44"/>
                    <a:pt x="63" y="38"/>
                  </a:cubicBezTo>
                  <a:cubicBezTo>
                    <a:pt x="63" y="32"/>
                    <a:pt x="61" y="27"/>
                    <a:pt x="56" y="24"/>
                  </a:cubicBezTo>
                  <a:cubicBezTo>
                    <a:pt x="54" y="22"/>
                    <a:pt x="49" y="21"/>
                    <a:pt x="43" y="21"/>
                  </a:cubicBezTo>
                  <a:cubicBezTo>
                    <a:pt x="27" y="21"/>
                    <a:pt x="27" y="21"/>
                    <a:pt x="27" y="21"/>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69" name="Freeform 47"/>
            <p:cNvSpPr>
              <a:spLocks noEditPoints="1"/>
            </p:cNvSpPr>
            <p:nvPr userDrawn="1"/>
          </p:nvSpPr>
          <p:spPr bwMode="black">
            <a:xfrm>
              <a:off x="1474" y="4340"/>
              <a:ext cx="74" cy="91"/>
            </a:xfrm>
            <a:custGeom>
              <a:avLst/>
              <a:gdLst>
                <a:gd name="T0" fmla="*/ 55 w 107"/>
                <a:gd name="T1" fmla="*/ 0 h 132"/>
                <a:gd name="T2" fmla="*/ 91 w 107"/>
                <a:gd name="T3" fmla="*/ 16 h 132"/>
                <a:gd name="T4" fmla="*/ 107 w 107"/>
                <a:gd name="T5" fmla="*/ 66 h 132"/>
                <a:gd name="T6" fmla="*/ 95 w 107"/>
                <a:gd name="T7" fmla="*/ 111 h 132"/>
                <a:gd name="T8" fmla="*/ 76 w 107"/>
                <a:gd name="T9" fmla="*/ 127 h 132"/>
                <a:gd name="T10" fmla="*/ 54 w 107"/>
                <a:gd name="T11" fmla="*/ 132 h 132"/>
                <a:gd name="T12" fmla="*/ 12 w 107"/>
                <a:gd name="T13" fmla="*/ 110 h 132"/>
                <a:gd name="T14" fmla="*/ 0 w 107"/>
                <a:gd name="T15" fmla="*/ 66 h 132"/>
                <a:gd name="T16" fmla="*/ 16 w 107"/>
                <a:gd name="T17" fmla="*/ 17 h 132"/>
                <a:gd name="T18" fmla="*/ 55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7 h 132"/>
                <a:gd name="T30" fmla="*/ 54 w 107"/>
                <a:gd name="T31" fmla="*/ 109 h 132"/>
                <a:gd name="T32" fmla="*/ 68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5" y="0"/>
                  </a:moveTo>
                  <a:cubicBezTo>
                    <a:pt x="69" y="0"/>
                    <a:pt x="81" y="6"/>
                    <a:pt x="91" y="16"/>
                  </a:cubicBezTo>
                  <a:cubicBezTo>
                    <a:pt x="102" y="29"/>
                    <a:pt x="107" y="45"/>
                    <a:pt x="107" y="66"/>
                  </a:cubicBezTo>
                  <a:cubicBezTo>
                    <a:pt x="107" y="84"/>
                    <a:pt x="103" y="99"/>
                    <a:pt x="95" y="111"/>
                  </a:cubicBezTo>
                  <a:cubicBezTo>
                    <a:pt x="90" y="118"/>
                    <a:pt x="84" y="123"/>
                    <a:pt x="76" y="127"/>
                  </a:cubicBezTo>
                  <a:cubicBezTo>
                    <a:pt x="70" y="130"/>
                    <a:pt x="62" y="132"/>
                    <a:pt x="54" y="132"/>
                  </a:cubicBezTo>
                  <a:cubicBezTo>
                    <a:pt x="36" y="132"/>
                    <a:pt x="22" y="125"/>
                    <a:pt x="12" y="110"/>
                  </a:cubicBezTo>
                  <a:cubicBezTo>
                    <a:pt x="4" y="99"/>
                    <a:pt x="0" y="84"/>
                    <a:pt x="0" y="66"/>
                  </a:cubicBezTo>
                  <a:cubicBezTo>
                    <a:pt x="0" y="45"/>
                    <a:pt x="5" y="29"/>
                    <a:pt x="16" y="17"/>
                  </a:cubicBezTo>
                  <a:cubicBezTo>
                    <a:pt x="26" y="6"/>
                    <a:pt x="39" y="0"/>
                    <a:pt x="55" y="0"/>
                  </a:cubicBezTo>
                  <a:close/>
                  <a:moveTo>
                    <a:pt x="53" y="23"/>
                  </a:moveTo>
                  <a:cubicBezTo>
                    <a:pt x="45" y="23"/>
                    <a:pt x="39" y="27"/>
                    <a:pt x="34" y="35"/>
                  </a:cubicBezTo>
                  <a:cubicBezTo>
                    <a:pt x="29" y="43"/>
                    <a:pt x="27" y="54"/>
                    <a:pt x="27" y="66"/>
                  </a:cubicBezTo>
                  <a:cubicBezTo>
                    <a:pt x="27" y="78"/>
                    <a:pt x="29" y="89"/>
                    <a:pt x="34" y="97"/>
                  </a:cubicBezTo>
                  <a:cubicBezTo>
                    <a:pt x="36" y="101"/>
                    <a:pt x="40" y="104"/>
                    <a:pt x="44" y="107"/>
                  </a:cubicBezTo>
                  <a:cubicBezTo>
                    <a:pt x="47" y="108"/>
                    <a:pt x="51" y="109"/>
                    <a:pt x="54" y="109"/>
                  </a:cubicBezTo>
                  <a:cubicBezTo>
                    <a:pt x="59" y="109"/>
                    <a:pt x="64" y="107"/>
                    <a:pt x="68" y="104"/>
                  </a:cubicBezTo>
                  <a:cubicBezTo>
                    <a:pt x="72" y="100"/>
                    <a:pt x="75" y="94"/>
                    <a:pt x="77" y="87"/>
                  </a:cubicBezTo>
                  <a:cubicBezTo>
                    <a:pt x="79" y="80"/>
                    <a:pt x="80" y="73"/>
                    <a:pt x="80" y="66"/>
                  </a:cubicBezTo>
                  <a:cubicBezTo>
                    <a:pt x="80" y="54"/>
                    <a:pt x="78" y="43"/>
                    <a:pt x="73" y="35"/>
                  </a:cubicBezTo>
                  <a:cubicBezTo>
                    <a:pt x="69" y="27"/>
                    <a:pt x="62"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0" name="Freeform 48"/>
            <p:cNvSpPr>
              <a:spLocks/>
            </p:cNvSpPr>
            <p:nvPr userDrawn="1"/>
          </p:nvSpPr>
          <p:spPr bwMode="black">
            <a:xfrm>
              <a:off x="1589" y="4340"/>
              <a:ext cx="61" cy="91"/>
            </a:xfrm>
            <a:custGeom>
              <a:avLst/>
              <a:gdLst>
                <a:gd name="T0" fmla="*/ 0 w 88"/>
                <a:gd name="T1" fmla="*/ 92 h 132"/>
                <a:gd name="T2" fmla="*/ 27 w 88"/>
                <a:gd name="T3" fmla="*/ 92 h 132"/>
                <a:gd name="T4" fmla="*/ 30 w 88"/>
                <a:gd name="T5" fmla="*/ 103 h 132"/>
                <a:gd name="T6" fmla="*/ 44 w 88"/>
                <a:gd name="T7" fmla="*/ 111 h 132"/>
                <a:gd name="T8" fmla="*/ 57 w 88"/>
                <a:gd name="T9" fmla="*/ 106 h 132"/>
                <a:gd name="T10" fmla="*/ 60 w 88"/>
                <a:gd name="T11" fmla="*/ 95 h 132"/>
                <a:gd name="T12" fmla="*/ 54 w 88"/>
                <a:gd name="T13" fmla="*/ 82 h 132"/>
                <a:gd name="T14" fmla="*/ 47 w 88"/>
                <a:gd name="T15" fmla="*/ 78 h 132"/>
                <a:gd name="T16" fmla="*/ 37 w 88"/>
                <a:gd name="T17" fmla="*/ 75 h 132"/>
                <a:gd name="T18" fmla="*/ 15 w 88"/>
                <a:gd name="T19" fmla="*/ 64 h 132"/>
                <a:gd name="T20" fmla="*/ 1 w 88"/>
                <a:gd name="T21" fmla="*/ 35 h 132"/>
                <a:gd name="T22" fmla="*/ 11 w 88"/>
                <a:gd name="T23" fmla="*/ 11 h 132"/>
                <a:gd name="T24" fmla="*/ 40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4 h 132"/>
                <a:gd name="T40" fmla="*/ 32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3" y="108"/>
                    <a:pt x="38" y="111"/>
                    <a:pt x="44" y="111"/>
                  </a:cubicBezTo>
                  <a:cubicBezTo>
                    <a:pt x="49" y="111"/>
                    <a:pt x="54" y="109"/>
                    <a:pt x="57" y="106"/>
                  </a:cubicBezTo>
                  <a:cubicBezTo>
                    <a:pt x="59" y="103"/>
                    <a:pt x="60" y="99"/>
                    <a:pt x="60" y="95"/>
                  </a:cubicBezTo>
                  <a:cubicBezTo>
                    <a:pt x="60" y="90"/>
                    <a:pt x="58" y="86"/>
                    <a:pt x="54" y="82"/>
                  </a:cubicBezTo>
                  <a:cubicBezTo>
                    <a:pt x="52" y="81"/>
                    <a:pt x="50" y="79"/>
                    <a:pt x="47" y="78"/>
                  </a:cubicBezTo>
                  <a:cubicBezTo>
                    <a:pt x="46" y="78"/>
                    <a:pt x="43" y="77"/>
                    <a:pt x="37" y="75"/>
                  </a:cubicBezTo>
                  <a:cubicBezTo>
                    <a:pt x="27" y="71"/>
                    <a:pt x="20" y="67"/>
                    <a:pt x="15" y="64"/>
                  </a:cubicBezTo>
                  <a:cubicBezTo>
                    <a:pt x="6" y="57"/>
                    <a:pt x="1" y="47"/>
                    <a:pt x="1" y="35"/>
                  </a:cubicBezTo>
                  <a:cubicBezTo>
                    <a:pt x="1" y="25"/>
                    <a:pt x="4" y="17"/>
                    <a:pt x="11" y="11"/>
                  </a:cubicBezTo>
                  <a:cubicBezTo>
                    <a:pt x="18" y="4"/>
                    <a:pt x="28" y="0"/>
                    <a:pt x="40" y="0"/>
                  </a:cubicBezTo>
                  <a:cubicBezTo>
                    <a:pt x="56" y="0"/>
                    <a:pt x="68" y="5"/>
                    <a:pt x="76" y="16"/>
                  </a:cubicBezTo>
                  <a:cubicBezTo>
                    <a:pt x="80" y="21"/>
                    <a:pt x="82" y="28"/>
                    <a:pt x="83" y="36"/>
                  </a:cubicBezTo>
                  <a:cubicBezTo>
                    <a:pt x="57" y="36"/>
                    <a:pt x="57" y="36"/>
                    <a:pt x="57" y="36"/>
                  </a:cubicBezTo>
                  <a:cubicBezTo>
                    <a:pt x="56" y="31"/>
                    <a:pt x="55" y="28"/>
                    <a:pt x="52" y="26"/>
                  </a:cubicBezTo>
                  <a:cubicBezTo>
                    <a:pt x="49" y="23"/>
                    <a:pt x="45" y="22"/>
                    <a:pt x="40" y="22"/>
                  </a:cubicBezTo>
                  <a:cubicBezTo>
                    <a:pt x="36" y="22"/>
                    <a:pt x="33" y="23"/>
                    <a:pt x="30" y="25"/>
                  </a:cubicBezTo>
                  <a:cubicBezTo>
                    <a:pt x="28" y="27"/>
                    <a:pt x="26" y="30"/>
                    <a:pt x="26" y="34"/>
                  </a:cubicBezTo>
                  <a:cubicBezTo>
                    <a:pt x="26" y="39"/>
                    <a:pt x="28" y="43"/>
                    <a:pt x="32" y="46"/>
                  </a:cubicBezTo>
                  <a:cubicBezTo>
                    <a:pt x="35" y="48"/>
                    <a:pt x="42" y="51"/>
                    <a:pt x="51" y="54"/>
                  </a:cubicBezTo>
                  <a:cubicBezTo>
                    <a:pt x="61" y="57"/>
                    <a:pt x="70" y="61"/>
                    <a:pt x="75" y="66"/>
                  </a:cubicBezTo>
                  <a:cubicBezTo>
                    <a:pt x="84" y="73"/>
                    <a:pt x="88" y="82"/>
                    <a:pt x="88" y="93"/>
                  </a:cubicBezTo>
                  <a:cubicBezTo>
                    <a:pt x="88" y="105"/>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1" name="Freeform 49"/>
            <p:cNvSpPr>
              <a:spLocks noEditPoints="1"/>
            </p:cNvSpPr>
            <p:nvPr userDrawn="1"/>
          </p:nvSpPr>
          <p:spPr bwMode="black">
            <a:xfrm>
              <a:off x="1662" y="4342"/>
              <a:ext cx="59" cy="87"/>
            </a:xfrm>
            <a:custGeom>
              <a:avLst/>
              <a:gdLst>
                <a:gd name="T0" fmla="*/ 0 w 87"/>
                <a:gd name="T1" fmla="*/ 126 h 126"/>
                <a:gd name="T2" fmla="*/ 0 w 87"/>
                <a:gd name="T3" fmla="*/ 0 h 126"/>
                <a:gd name="T4" fmla="*/ 40 w 87"/>
                <a:gd name="T5" fmla="*/ 0 h 126"/>
                <a:gd name="T6" fmla="*/ 63 w 87"/>
                <a:gd name="T7" fmla="*/ 3 h 126"/>
                <a:gd name="T8" fmla="*/ 81 w 87"/>
                <a:gd name="T9" fmla="*/ 17 h 126"/>
                <a:gd name="T10" fmla="*/ 87 w 87"/>
                <a:gd name="T11" fmla="*/ 39 h 126"/>
                <a:gd name="T12" fmla="*/ 71 w 87"/>
                <a:gd name="T13" fmla="*/ 73 h 126"/>
                <a:gd name="T14" fmla="*/ 41 w 87"/>
                <a:gd name="T15" fmla="*/ 81 h 126"/>
                <a:gd name="T16" fmla="*/ 27 w 87"/>
                <a:gd name="T17" fmla="*/ 81 h 126"/>
                <a:gd name="T18" fmla="*/ 27 w 87"/>
                <a:gd name="T19" fmla="*/ 126 h 126"/>
                <a:gd name="T20" fmla="*/ 0 w 87"/>
                <a:gd name="T21" fmla="*/ 126 h 126"/>
                <a:gd name="T22" fmla="*/ 27 w 87"/>
                <a:gd name="T23" fmla="*/ 59 h 126"/>
                <a:gd name="T24" fmla="*/ 41 w 87"/>
                <a:gd name="T25" fmla="*/ 59 h 126"/>
                <a:gd name="T26" fmla="*/ 55 w 87"/>
                <a:gd name="T27" fmla="*/ 54 h 126"/>
                <a:gd name="T28" fmla="*/ 59 w 87"/>
                <a:gd name="T29" fmla="*/ 41 h 126"/>
                <a:gd name="T30" fmla="*/ 54 w 87"/>
                <a:gd name="T31" fmla="*/ 27 h 126"/>
                <a:gd name="T32" fmla="*/ 39 w 87"/>
                <a:gd name="T33" fmla="*/ 23 h 126"/>
                <a:gd name="T34" fmla="*/ 27 w 87"/>
                <a:gd name="T35" fmla="*/ 23 h 126"/>
                <a:gd name="T36" fmla="*/ 27 w 87"/>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7" y="31"/>
                    <a:pt x="87" y="39"/>
                  </a:cubicBezTo>
                  <a:cubicBezTo>
                    <a:pt x="87"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1" y="59"/>
                    <a:pt x="41" y="59"/>
                    <a:pt x="41"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2" name="Freeform 50"/>
            <p:cNvSpPr>
              <a:spLocks noEditPoints="1"/>
            </p:cNvSpPr>
            <p:nvPr userDrawn="1"/>
          </p:nvSpPr>
          <p:spPr bwMode="black">
            <a:xfrm>
              <a:off x="1730" y="4340"/>
              <a:ext cx="74" cy="91"/>
            </a:xfrm>
            <a:custGeom>
              <a:avLst/>
              <a:gdLst>
                <a:gd name="T0" fmla="*/ 55 w 108"/>
                <a:gd name="T1" fmla="*/ 0 h 132"/>
                <a:gd name="T2" fmla="*/ 91 w 108"/>
                <a:gd name="T3" fmla="*/ 16 h 132"/>
                <a:gd name="T4" fmla="*/ 108 w 108"/>
                <a:gd name="T5" fmla="*/ 66 h 132"/>
                <a:gd name="T6" fmla="*/ 95 w 108"/>
                <a:gd name="T7" fmla="*/ 111 h 132"/>
                <a:gd name="T8" fmla="*/ 77 w 108"/>
                <a:gd name="T9" fmla="*/ 127 h 132"/>
                <a:gd name="T10" fmla="*/ 54 w 108"/>
                <a:gd name="T11" fmla="*/ 132 h 132"/>
                <a:gd name="T12" fmla="*/ 13 w 108"/>
                <a:gd name="T13" fmla="*/ 110 h 132"/>
                <a:gd name="T14" fmla="*/ 0 w 108"/>
                <a:gd name="T15" fmla="*/ 66 h 132"/>
                <a:gd name="T16" fmla="*/ 16 w 108"/>
                <a:gd name="T17" fmla="*/ 17 h 132"/>
                <a:gd name="T18" fmla="*/ 55 w 108"/>
                <a:gd name="T19" fmla="*/ 0 h 132"/>
                <a:gd name="T20" fmla="*/ 54 w 108"/>
                <a:gd name="T21" fmla="*/ 23 h 132"/>
                <a:gd name="T22" fmla="*/ 35 w 108"/>
                <a:gd name="T23" fmla="*/ 35 h 132"/>
                <a:gd name="T24" fmla="*/ 27 w 108"/>
                <a:gd name="T25" fmla="*/ 66 h 132"/>
                <a:gd name="T26" fmla="*/ 35 w 108"/>
                <a:gd name="T27" fmla="*/ 97 h 132"/>
                <a:gd name="T28" fmla="*/ 45 w 108"/>
                <a:gd name="T29" fmla="*/ 107 h 132"/>
                <a:gd name="T30" fmla="*/ 55 w 108"/>
                <a:gd name="T31" fmla="*/ 109 h 132"/>
                <a:gd name="T32" fmla="*/ 68 w 108"/>
                <a:gd name="T33" fmla="*/ 104 h 132"/>
                <a:gd name="T34" fmla="*/ 78 w 108"/>
                <a:gd name="T35" fmla="*/ 87 h 132"/>
                <a:gd name="T36" fmla="*/ 81 w 108"/>
                <a:gd name="T37" fmla="*/ 66 h 132"/>
                <a:gd name="T38" fmla="*/ 74 w 108"/>
                <a:gd name="T39" fmla="*/ 35 h 132"/>
                <a:gd name="T40" fmla="*/ 54 w 108"/>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32">
                  <a:moveTo>
                    <a:pt x="55" y="0"/>
                  </a:moveTo>
                  <a:cubicBezTo>
                    <a:pt x="70" y="0"/>
                    <a:pt x="82" y="6"/>
                    <a:pt x="91" y="16"/>
                  </a:cubicBezTo>
                  <a:cubicBezTo>
                    <a:pt x="102" y="29"/>
                    <a:pt x="108" y="45"/>
                    <a:pt x="108" y="66"/>
                  </a:cubicBezTo>
                  <a:cubicBezTo>
                    <a:pt x="108" y="84"/>
                    <a:pt x="104" y="99"/>
                    <a:pt x="95" y="111"/>
                  </a:cubicBezTo>
                  <a:cubicBezTo>
                    <a:pt x="91" y="118"/>
                    <a:pt x="84" y="123"/>
                    <a:pt x="77" y="127"/>
                  </a:cubicBezTo>
                  <a:cubicBezTo>
                    <a:pt x="70" y="130"/>
                    <a:pt x="63" y="132"/>
                    <a:pt x="54" y="132"/>
                  </a:cubicBezTo>
                  <a:cubicBezTo>
                    <a:pt x="37" y="132"/>
                    <a:pt x="23" y="125"/>
                    <a:pt x="13" y="110"/>
                  </a:cubicBezTo>
                  <a:cubicBezTo>
                    <a:pt x="4" y="99"/>
                    <a:pt x="0" y="84"/>
                    <a:pt x="0" y="66"/>
                  </a:cubicBezTo>
                  <a:cubicBezTo>
                    <a:pt x="0" y="45"/>
                    <a:pt x="6" y="29"/>
                    <a:pt x="16" y="17"/>
                  </a:cubicBezTo>
                  <a:cubicBezTo>
                    <a:pt x="26" y="6"/>
                    <a:pt x="39" y="0"/>
                    <a:pt x="55" y="0"/>
                  </a:cubicBezTo>
                  <a:close/>
                  <a:moveTo>
                    <a:pt x="54" y="23"/>
                  </a:moveTo>
                  <a:cubicBezTo>
                    <a:pt x="46" y="23"/>
                    <a:pt x="39" y="27"/>
                    <a:pt x="35" y="35"/>
                  </a:cubicBezTo>
                  <a:cubicBezTo>
                    <a:pt x="30" y="43"/>
                    <a:pt x="27" y="54"/>
                    <a:pt x="27" y="66"/>
                  </a:cubicBezTo>
                  <a:cubicBezTo>
                    <a:pt x="27" y="78"/>
                    <a:pt x="30" y="89"/>
                    <a:pt x="35" y="97"/>
                  </a:cubicBezTo>
                  <a:cubicBezTo>
                    <a:pt x="37" y="101"/>
                    <a:pt x="40" y="104"/>
                    <a:pt x="45" y="107"/>
                  </a:cubicBezTo>
                  <a:cubicBezTo>
                    <a:pt x="48" y="108"/>
                    <a:pt x="51" y="109"/>
                    <a:pt x="55" y="109"/>
                  </a:cubicBezTo>
                  <a:cubicBezTo>
                    <a:pt x="60" y="109"/>
                    <a:pt x="64" y="107"/>
                    <a:pt x="68" y="104"/>
                  </a:cubicBezTo>
                  <a:cubicBezTo>
                    <a:pt x="72" y="100"/>
                    <a:pt x="76" y="94"/>
                    <a:pt x="78" y="87"/>
                  </a:cubicBezTo>
                  <a:cubicBezTo>
                    <a:pt x="80" y="80"/>
                    <a:pt x="81" y="73"/>
                    <a:pt x="81" y="66"/>
                  </a:cubicBezTo>
                  <a:cubicBezTo>
                    <a:pt x="81" y="54"/>
                    <a:pt x="78" y="43"/>
                    <a:pt x="74" y="35"/>
                  </a:cubicBezTo>
                  <a:cubicBezTo>
                    <a:pt x="69" y="27"/>
                    <a:pt x="63" y="23"/>
                    <a:pt x="5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3" name="Freeform 51"/>
            <p:cNvSpPr>
              <a:spLocks/>
            </p:cNvSpPr>
            <p:nvPr userDrawn="1"/>
          </p:nvSpPr>
          <p:spPr bwMode="black">
            <a:xfrm>
              <a:off x="1817" y="4342"/>
              <a:ext cx="52" cy="87"/>
            </a:xfrm>
            <a:custGeom>
              <a:avLst/>
              <a:gdLst>
                <a:gd name="T0" fmla="*/ 0 w 52"/>
                <a:gd name="T1" fmla="*/ 87 h 87"/>
                <a:gd name="T2" fmla="*/ 0 w 52"/>
                <a:gd name="T3" fmla="*/ 0 h 87"/>
                <a:gd name="T4" fmla="*/ 19 w 52"/>
                <a:gd name="T5" fmla="*/ 0 h 87"/>
                <a:gd name="T6" fmla="*/ 19 w 52"/>
                <a:gd name="T7" fmla="*/ 71 h 87"/>
                <a:gd name="T8" fmla="*/ 52 w 52"/>
                <a:gd name="T9" fmla="*/ 71 h 87"/>
                <a:gd name="T10" fmla="*/ 52 w 52"/>
                <a:gd name="T11" fmla="*/ 87 h 87"/>
                <a:gd name="T12" fmla="*/ 0 w 52"/>
                <a:gd name="T13" fmla="*/ 87 h 87"/>
              </a:gdLst>
              <a:ahLst/>
              <a:cxnLst>
                <a:cxn ang="0">
                  <a:pos x="T0" y="T1"/>
                </a:cxn>
                <a:cxn ang="0">
                  <a:pos x="T2" y="T3"/>
                </a:cxn>
                <a:cxn ang="0">
                  <a:pos x="T4" y="T5"/>
                </a:cxn>
                <a:cxn ang="0">
                  <a:pos x="T6" y="T7"/>
                </a:cxn>
                <a:cxn ang="0">
                  <a:pos x="T8" y="T9"/>
                </a:cxn>
                <a:cxn ang="0">
                  <a:pos x="T10" y="T11"/>
                </a:cxn>
                <a:cxn ang="0">
                  <a:pos x="T12" y="T13"/>
                </a:cxn>
              </a:cxnLst>
              <a:rect l="0" t="0" r="r" b="b"/>
              <a:pathLst>
                <a:path w="52" h="87">
                  <a:moveTo>
                    <a:pt x="0" y="87"/>
                  </a:moveTo>
                  <a:lnTo>
                    <a:pt x="0" y="0"/>
                  </a:lnTo>
                  <a:lnTo>
                    <a:pt x="19" y="0"/>
                  </a:lnTo>
                  <a:lnTo>
                    <a:pt x="19" y="71"/>
                  </a:lnTo>
                  <a:lnTo>
                    <a:pt x="52" y="71"/>
                  </a:lnTo>
                  <a:lnTo>
                    <a:pt x="5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4" name="Freeform 52"/>
            <p:cNvSpPr>
              <a:spLocks/>
            </p:cNvSpPr>
            <p:nvPr userDrawn="1"/>
          </p:nvSpPr>
          <p:spPr bwMode="black">
            <a:xfrm>
              <a:off x="1880" y="4342"/>
              <a:ext cx="56" cy="87"/>
            </a:xfrm>
            <a:custGeom>
              <a:avLst/>
              <a:gdLst>
                <a:gd name="T0" fmla="*/ 0 w 56"/>
                <a:gd name="T1" fmla="*/ 87 h 87"/>
                <a:gd name="T2" fmla="*/ 0 w 56"/>
                <a:gd name="T3" fmla="*/ 0 h 87"/>
                <a:gd name="T4" fmla="*/ 56 w 56"/>
                <a:gd name="T5" fmla="*/ 0 h 87"/>
                <a:gd name="T6" fmla="*/ 56 w 56"/>
                <a:gd name="T7" fmla="*/ 16 h 87"/>
                <a:gd name="T8" fmla="*/ 19 w 56"/>
                <a:gd name="T9" fmla="*/ 16 h 87"/>
                <a:gd name="T10" fmla="*/ 19 w 56"/>
                <a:gd name="T11" fmla="*/ 35 h 87"/>
                <a:gd name="T12" fmla="*/ 52 w 56"/>
                <a:gd name="T13" fmla="*/ 35 h 87"/>
                <a:gd name="T14" fmla="*/ 52 w 56"/>
                <a:gd name="T15" fmla="*/ 50 h 87"/>
                <a:gd name="T16" fmla="*/ 19 w 56"/>
                <a:gd name="T17" fmla="*/ 50 h 87"/>
                <a:gd name="T18" fmla="*/ 19 w 56"/>
                <a:gd name="T19" fmla="*/ 71 h 87"/>
                <a:gd name="T20" fmla="*/ 56 w 56"/>
                <a:gd name="T21" fmla="*/ 71 h 87"/>
                <a:gd name="T22" fmla="*/ 56 w 56"/>
                <a:gd name="T23" fmla="*/ 87 h 87"/>
                <a:gd name="T24" fmla="*/ 0 w 56"/>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7">
                  <a:moveTo>
                    <a:pt x="0" y="87"/>
                  </a:moveTo>
                  <a:lnTo>
                    <a:pt x="0" y="0"/>
                  </a:lnTo>
                  <a:lnTo>
                    <a:pt x="56" y="0"/>
                  </a:lnTo>
                  <a:lnTo>
                    <a:pt x="56" y="16"/>
                  </a:lnTo>
                  <a:lnTo>
                    <a:pt x="19" y="16"/>
                  </a:lnTo>
                  <a:lnTo>
                    <a:pt x="19" y="35"/>
                  </a:lnTo>
                  <a:lnTo>
                    <a:pt x="52" y="35"/>
                  </a:lnTo>
                  <a:lnTo>
                    <a:pt x="52" y="50"/>
                  </a:lnTo>
                  <a:lnTo>
                    <a:pt x="19" y="50"/>
                  </a:lnTo>
                  <a:lnTo>
                    <a:pt x="19" y="71"/>
                  </a:lnTo>
                  <a:lnTo>
                    <a:pt x="56" y="71"/>
                  </a:lnTo>
                  <a:lnTo>
                    <a:pt x="56"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5" name="Freeform 53"/>
            <p:cNvSpPr>
              <a:spLocks noEditPoints="1"/>
            </p:cNvSpPr>
            <p:nvPr userDrawn="1"/>
          </p:nvSpPr>
          <p:spPr bwMode="black">
            <a:xfrm>
              <a:off x="1946" y="4319"/>
              <a:ext cx="70" cy="112"/>
            </a:xfrm>
            <a:custGeom>
              <a:avLst/>
              <a:gdLst>
                <a:gd name="T0" fmla="*/ 75 w 102"/>
                <a:gd name="T1" fmla="*/ 111 h 163"/>
                <a:gd name="T2" fmla="*/ 102 w 102"/>
                <a:gd name="T3" fmla="*/ 111 h 163"/>
                <a:gd name="T4" fmla="*/ 91 w 102"/>
                <a:gd name="T5" fmla="*/ 145 h 163"/>
                <a:gd name="T6" fmla="*/ 53 w 102"/>
                <a:gd name="T7" fmla="*/ 163 h 163"/>
                <a:gd name="T8" fmla="*/ 17 w 102"/>
                <a:gd name="T9" fmla="*/ 147 h 163"/>
                <a:gd name="T10" fmla="*/ 0 w 102"/>
                <a:gd name="T11" fmla="*/ 97 h 163"/>
                <a:gd name="T12" fmla="*/ 16 w 102"/>
                <a:gd name="T13" fmla="*/ 48 h 163"/>
                <a:gd name="T14" fmla="*/ 54 w 102"/>
                <a:gd name="T15" fmla="*/ 31 h 163"/>
                <a:gd name="T16" fmla="*/ 93 w 102"/>
                <a:gd name="T17" fmla="*/ 51 h 163"/>
                <a:gd name="T18" fmla="*/ 102 w 102"/>
                <a:gd name="T19" fmla="*/ 76 h 163"/>
                <a:gd name="T20" fmla="*/ 75 w 102"/>
                <a:gd name="T21" fmla="*/ 76 h 163"/>
                <a:gd name="T22" fmla="*/ 71 w 102"/>
                <a:gd name="T23" fmla="*/ 64 h 163"/>
                <a:gd name="T24" fmla="*/ 54 w 102"/>
                <a:gd name="T25" fmla="*/ 54 h 163"/>
                <a:gd name="T26" fmla="*/ 34 w 102"/>
                <a:gd name="T27" fmla="*/ 66 h 163"/>
                <a:gd name="T28" fmla="*/ 28 w 102"/>
                <a:gd name="T29" fmla="*/ 97 h 163"/>
                <a:gd name="T30" fmla="*/ 35 w 102"/>
                <a:gd name="T31" fmla="*/ 128 h 163"/>
                <a:gd name="T32" fmla="*/ 53 w 102"/>
                <a:gd name="T33" fmla="*/ 140 h 163"/>
                <a:gd name="T34" fmla="*/ 69 w 102"/>
                <a:gd name="T35" fmla="*/ 131 h 163"/>
                <a:gd name="T36" fmla="*/ 75 w 102"/>
                <a:gd name="T37" fmla="*/ 111 h 163"/>
                <a:gd name="T38" fmla="*/ 79 w 102"/>
                <a:gd name="T39" fmla="*/ 0 h 163"/>
                <a:gd name="T40" fmla="*/ 61 w 102"/>
                <a:gd name="T41" fmla="*/ 24 h 163"/>
                <a:gd name="T42" fmla="*/ 40 w 102"/>
                <a:gd name="T43" fmla="*/ 24 h 163"/>
                <a:gd name="T44" fmla="*/ 22 w 102"/>
                <a:gd name="T45" fmla="*/ 0 h 163"/>
                <a:gd name="T46" fmla="*/ 42 w 102"/>
                <a:gd name="T47" fmla="*/ 0 h 163"/>
                <a:gd name="T48" fmla="*/ 50 w 102"/>
                <a:gd name="T49" fmla="*/ 11 h 163"/>
                <a:gd name="T50" fmla="*/ 58 w 102"/>
                <a:gd name="T51" fmla="*/ 0 h 163"/>
                <a:gd name="T52" fmla="*/ 79 w 102"/>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3">
                  <a:moveTo>
                    <a:pt x="75" y="111"/>
                  </a:moveTo>
                  <a:cubicBezTo>
                    <a:pt x="102" y="111"/>
                    <a:pt x="102" y="111"/>
                    <a:pt x="102" y="111"/>
                  </a:cubicBezTo>
                  <a:cubicBezTo>
                    <a:pt x="101" y="125"/>
                    <a:pt x="98" y="136"/>
                    <a:pt x="91" y="145"/>
                  </a:cubicBezTo>
                  <a:cubicBezTo>
                    <a:pt x="82" y="157"/>
                    <a:pt x="69" y="163"/>
                    <a:pt x="53" y="163"/>
                  </a:cubicBezTo>
                  <a:cubicBezTo>
                    <a:pt x="38" y="163"/>
                    <a:pt x="26" y="158"/>
                    <a:pt x="17" y="147"/>
                  </a:cubicBezTo>
                  <a:cubicBezTo>
                    <a:pt x="6" y="134"/>
                    <a:pt x="0" y="118"/>
                    <a:pt x="0" y="97"/>
                  </a:cubicBezTo>
                  <a:cubicBezTo>
                    <a:pt x="0" y="77"/>
                    <a:pt x="6" y="61"/>
                    <a:pt x="16" y="48"/>
                  </a:cubicBezTo>
                  <a:cubicBezTo>
                    <a:pt x="26" y="37"/>
                    <a:pt x="38" y="31"/>
                    <a:pt x="54" y="31"/>
                  </a:cubicBezTo>
                  <a:cubicBezTo>
                    <a:pt x="70" y="31"/>
                    <a:pt x="83" y="38"/>
                    <a:pt x="93" y="51"/>
                  </a:cubicBezTo>
                  <a:cubicBezTo>
                    <a:pt x="98" y="59"/>
                    <a:pt x="101" y="67"/>
                    <a:pt x="102" y="76"/>
                  </a:cubicBezTo>
                  <a:cubicBezTo>
                    <a:pt x="75" y="76"/>
                    <a:pt x="75" y="76"/>
                    <a:pt x="75" y="76"/>
                  </a:cubicBezTo>
                  <a:cubicBezTo>
                    <a:pt x="74" y="71"/>
                    <a:pt x="73" y="68"/>
                    <a:pt x="71" y="64"/>
                  </a:cubicBezTo>
                  <a:cubicBezTo>
                    <a:pt x="67" y="58"/>
                    <a:pt x="61" y="54"/>
                    <a:pt x="54" y="54"/>
                  </a:cubicBezTo>
                  <a:cubicBezTo>
                    <a:pt x="45" y="54"/>
                    <a:pt x="39" y="58"/>
                    <a:pt x="34" y="66"/>
                  </a:cubicBezTo>
                  <a:cubicBezTo>
                    <a:pt x="30" y="74"/>
                    <a:pt x="28" y="85"/>
                    <a:pt x="28" y="97"/>
                  </a:cubicBezTo>
                  <a:cubicBezTo>
                    <a:pt x="28" y="110"/>
                    <a:pt x="30" y="120"/>
                    <a:pt x="35" y="128"/>
                  </a:cubicBezTo>
                  <a:cubicBezTo>
                    <a:pt x="39" y="136"/>
                    <a:pt x="45" y="140"/>
                    <a:pt x="53" y="140"/>
                  </a:cubicBezTo>
                  <a:cubicBezTo>
                    <a:pt x="60" y="140"/>
                    <a:pt x="66" y="137"/>
                    <a:pt x="69" y="131"/>
                  </a:cubicBezTo>
                  <a:cubicBezTo>
                    <a:pt x="72" y="126"/>
                    <a:pt x="74" y="120"/>
                    <a:pt x="75" y="111"/>
                  </a:cubicBezTo>
                  <a:close/>
                  <a:moveTo>
                    <a:pt x="79" y="0"/>
                  </a:moveTo>
                  <a:cubicBezTo>
                    <a:pt x="61" y="24"/>
                    <a:pt x="61" y="24"/>
                    <a:pt x="61" y="24"/>
                  </a:cubicBezTo>
                  <a:cubicBezTo>
                    <a:pt x="40" y="24"/>
                    <a:pt x="40" y="24"/>
                    <a:pt x="40" y="24"/>
                  </a:cubicBezTo>
                  <a:cubicBezTo>
                    <a:pt x="22" y="0"/>
                    <a:pt x="22" y="0"/>
                    <a:pt x="22" y="0"/>
                  </a:cubicBezTo>
                  <a:cubicBezTo>
                    <a:pt x="42" y="0"/>
                    <a:pt x="42" y="0"/>
                    <a:pt x="42" y="0"/>
                  </a:cubicBezTo>
                  <a:cubicBezTo>
                    <a:pt x="50" y="11"/>
                    <a:pt x="50" y="11"/>
                    <a:pt x="50" y="11"/>
                  </a:cubicBezTo>
                  <a:cubicBezTo>
                    <a:pt x="58" y="0"/>
                    <a:pt x="58" y="0"/>
                    <a:pt x="58" y="0"/>
                  </a:cubicBez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6" name="Freeform 54"/>
            <p:cNvSpPr>
              <a:spLocks/>
            </p:cNvSpPr>
            <p:nvPr userDrawn="1"/>
          </p:nvSpPr>
          <p:spPr bwMode="black">
            <a:xfrm>
              <a:off x="2028" y="4342"/>
              <a:ext cx="64" cy="87"/>
            </a:xfrm>
            <a:custGeom>
              <a:avLst/>
              <a:gdLst>
                <a:gd name="T0" fmla="*/ 0 w 64"/>
                <a:gd name="T1" fmla="*/ 87 h 87"/>
                <a:gd name="T2" fmla="*/ 0 w 64"/>
                <a:gd name="T3" fmla="*/ 0 h 87"/>
                <a:gd name="T4" fmla="*/ 19 w 64"/>
                <a:gd name="T5" fmla="*/ 0 h 87"/>
                <a:gd name="T6" fmla="*/ 46 w 64"/>
                <a:gd name="T7" fmla="*/ 56 h 87"/>
                <a:gd name="T8" fmla="*/ 46 w 64"/>
                <a:gd name="T9" fmla="*/ 0 h 87"/>
                <a:gd name="T10" fmla="*/ 64 w 64"/>
                <a:gd name="T11" fmla="*/ 0 h 87"/>
                <a:gd name="T12" fmla="*/ 64 w 64"/>
                <a:gd name="T13" fmla="*/ 87 h 87"/>
                <a:gd name="T14" fmla="*/ 45 w 64"/>
                <a:gd name="T15" fmla="*/ 87 h 87"/>
                <a:gd name="T16" fmla="*/ 18 w 64"/>
                <a:gd name="T17" fmla="*/ 31 h 87"/>
                <a:gd name="T18" fmla="*/ 18 w 64"/>
                <a:gd name="T19" fmla="*/ 87 h 87"/>
                <a:gd name="T20" fmla="*/ 0 w 64"/>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87">
                  <a:moveTo>
                    <a:pt x="0" y="87"/>
                  </a:moveTo>
                  <a:lnTo>
                    <a:pt x="0" y="0"/>
                  </a:lnTo>
                  <a:lnTo>
                    <a:pt x="19" y="0"/>
                  </a:lnTo>
                  <a:lnTo>
                    <a:pt x="46" y="56"/>
                  </a:lnTo>
                  <a:lnTo>
                    <a:pt x="46" y="0"/>
                  </a:lnTo>
                  <a:lnTo>
                    <a:pt x="64" y="0"/>
                  </a:lnTo>
                  <a:lnTo>
                    <a:pt x="64" y="87"/>
                  </a:lnTo>
                  <a:lnTo>
                    <a:pt x="45" y="87"/>
                  </a:lnTo>
                  <a:lnTo>
                    <a:pt x="18" y="31"/>
                  </a:lnTo>
                  <a:lnTo>
                    <a:pt x="18"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7" name="Freeform 55"/>
            <p:cNvSpPr>
              <a:spLocks noEditPoints="1"/>
            </p:cNvSpPr>
            <p:nvPr userDrawn="1"/>
          </p:nvSpPr>
          <p:spPr bwMode="black">
            <a:xfrm>
              <a:off x="2109" y="4320"/>
              <a:ext cx="55" cy="109"/>
            </a:xfrm>
            <a:custGeom>
              <a:avLst/>
              <a:gdLst>
                <a:gd name="T0" fmla="*/ 0 w 55"/>
                <a:gd name="T1" fmla="*/ 109 h 109"/>
                <a:gd name="T2" fmla="*/ 0 w 55"/>
                <a:gd name="T3" fmla="*/ 22 h 109"/>
                <a:gd name="T4" fmla="*/ 55 w 55"/>
                <a:gd name="T5" fmla="*/ 22 h 109"/>
                <a:gd name="T6" fmla="*/ 55 w 55"/>
                <a:gd name="T7" fmla="*/ 38 h 109"/>
                <a:gd name="T8" fmla="*/ 18 w 55"/>
                <a:gd name="T9" fmla="*/ 38 h 109"/>
                <a:gd name="T10" fmla="*/ 18 w 55"/>
                <a:gd name="T11" fmla="*/ 57 h 109"/>
                <a:gd name="T12" fmla="*/ 52 w 55"/>
                <a:gd name="T13" fmla="*/ 57 h 109"/>
                <a:gd name="T14" fmla="*/ 52 w 55"/>
                <a:gd name="T15" fmla="*/ 72 h 109"/>
                <a:gd name="T16" fmla="*/ 18 w 55"/>
                <a:gd name="T17" fmla="*/ 72 h 109"/>
                <a:gd name="T18" fmla="*/ 18 w 55"/>
                <a:gd name="T19" fmla="*/ 93 h 109"/>
                <a:gd name="T20" fmla="*/ 55 w 55"/>
                <a:gd name="T21" fmla="*/ 93 h 109"/>
                <a:gd name="T22" fmla="*/ 55 w 55"/>
                <a:gd name="T23" fmla="*/ 109 h 109"/>
                <a:gd name="T24" fmla="*/ 0 w 55"/>
                <a:gd name="T25" fmla="*/ 109 h 109"/>
                <a:gd name="T26" fmla="*/ 45 w 55"/>
                <a:gd name="T27" fmla="*/ 0 h 109"/>
                <a:gd name="T28" fmla="*/ 32 w 55"/>
                <a:gd name="T29" fmla="*/ 16 h 109"/>
                <a:gd name="T30" fmla="*/ 18 w 55"/>
                <a:gd name="T31" fmla="*/ 16 h 109"/>
                <a:gd name="T32" fmla="*/ 29 w 55"/>
                <a:gd name="T33" fmla="*/ 0 h 109"/>
                <a:gd name="T34" fmla="*/ 45 w 55"/>
                <a:gd name="T3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09">
                  <a:moveTo>
                    <a:pt x="0" y="109"/>
                  </a:moveTo>
                  <a:lnTo>
                    <a:pt x="0" y="22"/>
                  </a:lnTo>
                  <a:lnTo>
                    <a:pt x="55" y="22"/>
                  </a:lnTo>
                  <a:lnTo>
                    <a:pt x="55" y="38"/>
                  </a:lnTo>
                  <a:lnTo>
                    <a:pt x="18" y="38"/>
                  </a:lnTo>
                  <a:lnTo>
                    <a:pt x="18" y="57"/>
                  </a:lnTo>
                  <a:lnTo>
                    <a:pt x="52" y="57"/>
                  </a:lnTo>
                  <a:lnTo>
                    <a:pt x="52" y="72"/>
                  </a:lnTo>
                  <a:lnTo>
                    <a:pt x="18" y="72"/>
                  </a:lnTo>
                  <a:lnTo>
                    <a:pt x="18" y="93"/>
                  </a:lnTo>
                  <a:lnTo>
                    <a:pt x="55" y="93"/>
                  </a:lnTo>
                  <a:lnTo>
                    <a:pt x="55" y="109"/>
                  </a:lnTo>
                  <a:lnTo>
                    <a:pt x="0" y="109"/>
                  </a:lnTo>
                  <a:close/>
                  <a:moveTo>
                    <a:pt x="45" y="0"/>
                  </a:moveTo>
                  <a:lnTo>
                    <a:pt x="32" y="16"/>
                  </a:lnTo>
                  <a:lnTo>
                    <a:pt x="18" y="16"/>
                  </a:lnTo>
                  <a:lnTo>
                    <a:pt x="29"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8" name="Freeform 56"/>
            <p:cNvSpPr>
              <a:spLocks/>
            </p:cNvSpPr>
            <p:nvPr userDrawn="1"/>
          </p:nvSpPr>
          <p:spPr bwMode="black">
            <a:xfrm>
              <a:off x="2207" y="4342"/>
              <a:ext cx="62" cy="87"/>
            </a:xfrm>
            <a:custGeom>
              <a:avLst/>
              <a:gdLst>
                <a:gd name="T0" fmla="*/ 0 w 62"/>
                <a:gd name="T1" fmla="*/ 87 h 87"/>
                <a:gd name="T2" fmla="*/ 0 w 62"/>
                <a:gd name="T3" fmla="*/ 72 h 87"/>
                <a:gd name="T4" fmla="*/ 38 w 62"/>
                <a:gd name="T5" fmla="*/ 16 h 87"/>
                <a:gd name="T6" fmla="*/ 3 w 62"/>
                <a:gd name="T7" fmla="*/ 16 h 87"/>
                <a:gd name="T8" fmla="*/ 3 w 62"/>
                <a:gd name="T9" fmla="*/ 0 h 87"/>
                <a:gd name="T10" fmla="*/ 61 w 62"/>
                <a:gd name="T11" fmla="*/ 0 h 87"/>
                <a:gd name="T12" fmla="*/ 61 w 62"/>
                <a:gd name="T13" fmla="*/ 14 h 87"/>
                <a:gd name="T14" fmla="*/ 22 w 62"/>
                <a:gd name="T15" fmla="*/ 71 h 87"/>
                <a:gd name="T16" fmla="*/ 62 w 62"/>
                <a:gd name="T17" fmla="*/ 71 h 87"/>
                <a:gd name="T18" fmla="*/ 62 w 62"/>
                <a:gd name="T19" fmla="*/ 87 h 87"/>
                <a:gd name="T20" fmla="*/ 0 w 62"/>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87">
                  <a:moveTo>
                    <a:pt x="0" y="87"/>
                  </a:moveTo>
                  <a:lnTo>
                    <a:pt x="0" y="72"/>
                  </a:lnTo>
                  <a:lnTo>
                    <a:pt x="38" y="16"/>
                  </a:lnTo>
                  <a:lnTo>
                    <a:pt x="3" y="16"/>
                  </a:lnTo>
                  <a:lnTo>
                    <a:pt x="3" y="0"/>
                  </a:lnTo>
                  <a:lnTo>
                    <a:pt x="61" y="0"/>
                  </a:lnTo>
                  <a:lnTo>
                    <a:pt x="61" y="14"/>
                  </a:lnTo>
                  <a:lnTo>
                    <a:pt x="22" y="71"/>
                  </a:lnTo>
                  <a:lnTo>
                    <a:pt x="62" y="71"/>
                  </a:lnTo>
                  <a:lnTo>
                    <a:pt x="6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9" name="Freeform 57"/>
            <p:cNvSpPr>
              <a:spLocks noEditPoints="1"/>
            </p:cNvSpPr>
            <p:nvPr userDrawn="1"/>
          </p:nvSpPr>
          <p:spPr bwMode="black">
            <a:xfrm>
              <a:off x="2276" y="4320"/>
              <a:ext cx="74" cy="109"/>
            </a:xfrm>
            <a:custGeom>
              <a:avLst/>
              <a:gdLst>
                <a:gd name="T0" fmla="*/ 27 w 74"/>
                <a:gd name="T1" fmla="*/ 22 h 109"/>
                <a:gd name="T2" fmla="*/ 46 w 74"/>
                <a:gd name="T3" fmla="*/ 22 h 109"/>
                <a:gd name="T4" fmla="*/ 74 w 74"/>
                <a:gd name="T5" fmla="*/ 109 h 109"/>
                <a:gd name="T6" fmla="*/ 54 w 74"/>
                <a:gd name="T7" fmla="*/ 109 h 109"/>
                <a:gd name="T8" fmla="*/ 49 w 74"/>
                <a:gd name="T9" fmla="*/ 90 h 109"/>
                <a:gd name="T10" fmla="*/ 25 w 74"/>
                <a:gd name="T11" fmla="*/ 90 h 109"/>
                <a:gd name="T12" fmla="*/ 19 w 74"/>
                <a:gd name="T13" fmla="*/ 109 h 109"/>
                <a:gd name="T14" fmla="*/ 0 w 74"/>
                <a:gd name="T15" fmla="*/ 109 h 109"/>
                <a:gd name="T16" fmla="*/ 27 w 74"/>
                <a:gd name="T17" fmla="*/ 22 h 109"/>
                <a:gd name="T18" fmla="*/ 55 w 74"/>
                <a:gd name="T19" fmla="*/ 0 h 109"/>
                <a:gd name="T20" fmla="*/ 42 w 74"/>
                <a:gd name="T21" fmla="*/ 16 h 109"/>
                <a:gd name="T22" fmla="*/ 27 w 74"/>
                <a:gd name="T23" fmla="*/ 16 h 109"/>
                <a:gd name="T24" fmla="*/ 39 w 74"/>
                <a:gd name="T25" fmla="*/ 0 h 109"/>
                <a:gd name="T26" fmla="*/ 55 w 74"/>
                <a:gd name="T27" fmla="*/ 0 h 109"/>
                <a:gd name="T28" fmla="*/ 29 w 74"/>
                <a:gd name="T29" fmla="*/ 75 h 109"/>
                <a:gd name="T30" fmla="*/ 45 w 74"/>
                <a:gd name="T31" fmla="*/ 75 h 109"/>
                <a:gd name="T32" fmla="*/ 37 w 74"/>
                <a:gd name="T33" fmla="*/ 46 h 109"/>
                <a:gd name="T34" fmla="*/ 29 w 74"/>
                <a:gd name="T35"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109">
                  <a:moveTo>
                    <a:pt x="27" y="22"/>
                  </a:moveTo>
                  <a:lnTo>
                    <a:pt x="46" y="22"/>
                  </a:lnTo>
                  <a:lnTo>
                    <a:pt x="74" y="109"/>
                  </a:lnTo>
                  <a:lnTo>
                    <a:pt x="54" y="109"/>
                  </a:lnTo>
                  <a:lnTo>
                    <a:pt x="49" y="90"/>
                  </a:lnTo>
                  <a:lnTo>
                    <a:pt x="25" y="90"/>
                  </a:lnTo>
                  <a:lnTo>
                    <a:pt x="19" y="109"/>
                  </a:lnTo>
                  <a:lnTo>
                    <a:pt x="0" y="109"/>
                  </a:lnTo>
                  <a:lnTo>
                    <a:pt x="27" y="22"/>
                  </a:lnTo>
                  <a:close/>
                  <a:moveTo>
                    <a:pt x="55" y="0"/>
                  </a:moveTo>
                  <a:lnTo>
                    <a:pt x="42" y="16"/>
                  </a:lnTo>
                  <a:lnTo>
                    <a:pt x="27" y="16"/>
                  </a:lnTo>
                  <a:lnTo>
                    <a:pt x="39" y="0"/>
                  </a:lnTo>
                  <a:lnTo>
                    <a:pt x="55" y="0"/>
                  </a:lnTo>
                  <a:close/>
                  <a:moveTo>
                    <a:pt x="29" y="75"/>
                  </a:moveTo>
                  <a:lnTo>
                    <a:pt x="45" y="75"/>
                  </a:lnTo>
                  <a:lnTo>
                    <a:pt x="37" y="46"/>
                  </a:lnTo>
                  <a:lnTo>
                    <a:pt x="2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0" name="Freeform 58"/>
            <p:cNvSpPr>
              <a:spLocks noEditPoints="1"/>
            </p:cNvSpPr>
            <p:nvPr userDrawn="1"/>
          </p:nvSpPr>
          <p:spPr bwMode="black">
            <a:xfrm>
              <a:off x="2357" y="4319"/>
              <a:ext cx="62" cy="110"/>
            </a:xfrm>
            <a:custGeom>
              <a:avLst/>
              <a:gdLst>
                <a:gd name="T0" fmla="*/ 0 w 62"/>
                <a:gd name="T1" fmla="*/ 110 h 110"/>
                <a:gd name="T2" fmla="*/ 0 w 62"/>
                <a:gd name="T3" fmla="*/ 95 h 110"/>
                <a:gd name="T4" fmla="*/ 38 w 62"/>
                <a:gd name="T5" fmla="*/ 39 h 110"/>
                <a:gd name="T6" fmla="*/ 2 w 62"/>
                <a:gd name="T7" fmla="*/ 39 h 110"/>
                <a:gd name="T8" fmla="*/ 2 w 62"/>
                <a:gd name="T9" fmla="*/ 23 h 110"/>
                <a:gd name="T10" fmla="*/ 61 w 62"/>
                <a:gd name="T11" fmla="*/ 23 h 110"/>
                <a:gd name="T12" fmla="*/ 61 w 62"/>
                <a:gd name="T13" fmla="*/ 37 h 110"/>
                <a:gd name="T14" fmla="*/ 22 w 62"/>
                <a:gd name="T15" fmla="*/ 94 h 110"/>
                <a:gd name="T16" fmla="*/ 62 w 62"/>
                <a:gd name="T17" fmla="*/ 94 h 110"/>
                <a:gd name="T18" fmla="*/ 62 w 62"/>
                <a:gd name="T19" fmla="*/ 110 h 110"/>
                <a:gd name="T20" fmla="*/ 0 w 62"/>
                <a:gd name="T21" fmla="*/ 110 h 110"/>
                <a:gd name="T22" fmla="*/ 50 w 62"/>
                <a:gd name="T23" fmla="*/ 0 h 110"/>
                <a:gd name="T24" fmla="*/ 38 w 62"/>
                <a:gd name="T25" fmla="*/ 17 h 110"/>
                <a:gd name="T26" fmla="*/ 24 w 62"/>
                <a:gd name="T27" fmla="*/ 17 h 110"/>
                <a:gd name="T28" fmla="*/ 11 w 62"/>
                <a:gd name="T29" fmla="*/ 0 h 110"/>
                <a:gd name="T30" fmla="*/ 25 w 62"/>
                <a:gd name="T31" fmla="*/ 0 h 110"/>
                <a:gd name="T32" fmla="*/ 30 w 62"/>
                <a:gd name="T33" fmla="*/ 8 h 110"/>
                <a:gd name="T34" fmla="*/ 36 w 62"/>
                <a:gd name="T35" fmla="*/ 0 h 110"/>
                <a:gd name="T36" fmla="*/ 50 w 62"/>
                <a:gd name="T3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110">
                  <a:moveTo>
                    <a:pt x="0" y="110"/>
                  </a:moveTo>
                  <a:lnTo>
                    <a:pt x="0" y="95"/>
                  </a:lnTo>
                  <a:lnTo>
                    <a:pt x="38" y="39"/>
                  </a:lnTo>
                  <a:lnTo>
                    <a:pt x="2" y="39"/>
                  </a:lnTo>
                  <a:lnTo>
                    <a:pt x="2" y="23"/>
                  </a:lnTo>
                  <a:lnTo>
                    <a:pt x="61" y="23"/>
                  </a:lnTo>
                  <a:lnTo>
                    <a:pt x="61" y="37"/>
                  </a:lnTo>
                  <a:lnTo>
                    <a:pt x="22" y="94"/>
                  </a:lnTo>
                  <a:lnTo>
                    <a:pt x="62" y="94"/>
                  </a:lnTo>
                  <a:lnTo>
                    <a:pt x="62" y="110"/>
                  </a:lnTo>
                  <a:lnTo>
                    <a:pt x="0" y="110"/>
                  </a:lnTo>
                  <a:close/>
                  <a:moveTo>
                    <a:pt x="50" y="0"/>
                  </a:moveTo>
                  <a:lnTo>
                    <a:pt x="38" y="17"/>
                  </a:lnTo>
                  <a:lnTo>
                    <a:pt x="24" y="17"/>
                  </a:lnTo>
                  <a:lnTo>
                    <a:pt x="11" y="0"/>
                  </a:lnTo>
                  <a:lnTo>
                    <a:pt x="25" y="0"/>
                  </a:lnTo>
                  <a:lnTo>
                    <a:pt x="30" y="8"/>
                  </a:lnTo>
                  <a:lnTo>
                    <a:pt x="36" y="0"/>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1" name="Freeform 59"/>
            <p:cNvSpPr>
              <a:spLocks/>
            </p:cNvSpPr>
            <p:nvPr userDrawn="1"/>
          </p:nvSpPr>
          <p:spPr bwMode="black">
            <a:xfrm>
              <a:off x="2431" y="4342"/>
              <a:ext cx="19" cy="87"/>
            </a:xfrm>
            <a:custGeom>
              <a:avLst/>
              <a:gdLst>
                <a:gd name="T0" fmla="*/ 0 w 19"/>
                <a:gd name="T1" fmla="*/ 87 h 87"/>
                <a:gd name="T2" fmla="*/ 0 w 19"/>
                <a:gd name="T3" fmla="*/ 0 h 87"/>
                <a:gd name="T4" fmla="*/ 10 w 19"/>
                <a:gd name="T5" fmla="*/ 0 h 87"/>
                <a:gd name="T6" fmla="*/ 19 w 19"/>
                <a:gd name="T7" fmla="*/ 0 h 87"/>
                <a:gd name="T8" fmla="*/ 19 w 19"/>
                <a:gd name="T9" fmla="*/ 87 h 87"/>
                <a:gd name="T10" fmla="*/ 0 w 19"/>
                <a:gd name="T11" fmla="*/ 87 h 87"/>
              </a:gdLst>
              <a:ahLst/>
              <a:cxnLst>
                <a:cxn ang="0">
                  <a:pos x="T0" y="T1"/>
                </a:cxn>
                <a:cxn ang="0">
                  <a:pos x="T2" y="T3"/>
                </a:cxn>
                <a:cxn ang="0">
                  <a:pos x="T4" y="T5"/>
                </a:cxn>
                <a:cxn ang="0">
                  <a:pos x="T6" y="T7"/>
                </a:cxn>
                <a:cxn ang="0">
                  <a:pos x="T8" y="T9"/>
                </a:cxn>
                <a:cxn ang="0">
                  <a:pos x="T10" y="T11"/>
                </a:cxn>
              </a:cxnLst>
              <a:rect l="0" t="0" r="r" b="b"/>
              <a:pathLst>
                <a:path w="19" h="87">
                  <a:moveTo>
                    <a:pt x="0" y="87"/>
                  </a:moveTo>
                  <a:lnTo>
                    <a:pt x="0" y="0"/>
                  </a:lnTo>
                  <a:lnTo>
                    <a:pt x="10" y="0"/>
                  </a:lnTo>
                  <a:lnTo>
                    <a:pt x="19" y="0"/>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2" name="Freeform 60"/>
            <p:cNvSpPr>
              <a:spLocks/>
            </p:cNvSpPr>
            <p:nvPr userDrawn="1"/>
          </p:nvSpPr>
          <p:spPr bwMode="black">
            <a:xfrm>
              <a:off x="2461" y="4342"/>
              <a:ext cx="60" cy="87"/>
            </a:xfrm>
            <a:custGeom>
              <a:avLst/>
              <a:gdLst>
                <a:gd name="T0" fmla="*/ 20 w 60"/>
                <a:gd name="T1" fmla="*/ 87 h 87"/>
                <a:gd name="T2" fmla="*/ 20 w 60"/>
                <a:gd name="T3" fmla="*/ 16 h 87"/>
                <a:gd name="T4" fmla="*/ 0 w 60"/>
                <a:gd name="T5" fmla="*/ 16 h 87"/>
                <a:gd name="T6" fmla="*/ 0 w 60"/>
                <a:gd name="T7" fmla="*/ 0 h 87"/>
                <a:gd name="T8" fmla="*/ 60 w 60"/>
                <a:gd name="T9" fmla="*/ 0 h 87"/>
                <a:gd name="T10" fmla="*/ 60 w 60"/>
                <a:gd name="T11" fmla="*/ 16 h 87"/>
                <a:gd name="T12" fmla="*/ 39 w 60"/>
                <a:gd name="T13" fmla="*/ 16 h 87"/>
                <a:gd name="T14" fmla="*/ 39 w 60"/>
                <a:gd name="T15" fmla="*/ 87 h 87"/>
                <a:gd name="T16" fmla="*/ 20 w 60"/>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87">
                  <a:moveTo>
                    <a:pt x="20" y="87"/>
                  </a:moveTo>
                  <a:lnTo>
                    <a:pt x="20" y="16"/>
                  </a:lnTo>
                  <a:lnTo>
                    <a:pt x="0" y="16"/>
                  </a:lnTo>
                  <a:lnTo>
                    <a:pt x="0" y="0"/>
                  </a:lnTo>
                  <a:lnTo>
                    <a:pt x="60" y="0"/>
                  </a:lnTo>
                  <a:lnTo>
                    <a:pt x="60" y="16"/>
                  </a:lnTo>
                  <a:lnTo>
                    <a:pt x="39" y="16"/>
                  </a:lnTo>
                  <a:lnTo>
                    <a:pt x="39" y="87"/>
                  </a:lnTo>
                  <a:lnTo>
                    <a:pt x="2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3" name="Freeform 61"/>
            <p:cNvSpPr>
              <a:spLocks/>
            </p:cNvSpPr>
            <p:nvPr userDrawn="1"/>
          </p:nvSpPr>
          <p:spPr bwMode="black">
            <a:xfrm>
              <a:off x="2531" y="4342"/>
              <a:ext cx="68" cy="87"/>
            </a:xfrm>
            <a:custGeom>
              <a:avLst/>
              <a:gdLst>
                <a:gd name="T0" fmla="*/ 0 w 68"/>
                <a:gd name="T1" fmla="*/ 87 h 87"/>
                <a:gd name="T2" fmla="*/ 0 w 68"/>
                <a:gd name="T3" fmla="*/ 0 h 87"/>
                <a:gd name="T4" fmla="*/ 19 w 68"/>
                <a:gd name="T5" fmla="*/ 0 h 87"/>
                <a:gd name="T6" fmla="*/ 19 w 68"/>
                <a:gd name="T7" fmla="*/ 33 h 87"/>
                <a:gd name="T8" fmla="*/ 45 w 68"/>
                <a:gd name="T9" fmla="*/ 0 h 87"/>
                <a:gd name="T10" fmla="*/ 65 w 68"/>
                <a:gd name="T11" fmla="*/ 0 h 87"/>
                <a:gd name="T12" fmla="*/ 36 w 68"/>
                <a:gd name="T13" fmla="*/ 36 h 87"/>
                <a:gd name="T14" fmla="*/ 68 w 68"/>
                <a:gd name="T15" fmla="*/ 87 h 87"/>
                <a:gd name="T16" fmla="*/ 47 w 68"/>
                <a:gd name="T17" fmla="*/ 87 h 87"/>
                <a:gd name="T18" fmla="*/ 24 w 68"/>
                <a:gd name="T19" fmla="*/ 50 h 87"/>
                <a:gd name="T20" fmla="*/ 19 w 68"/>
                <a:gd name="T21" fmla="*/ 57 h 87"/>
                <a:gd name="T22" fmla="*/ 19 w 68"/>
                <a:gd name="T23" fmla="*/ 87 h 87"/>
                <a:gd name="T24" fmla="*/ 0 w 68"/>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87">
                  <a:moveTo>
                    <a:pt x="0" y="87"/>
                  </a:moveTo>
                  <a:lnTo>
                    <a:pt x="0" y="0"/>
                  </a:lnTo>
                  <a:lnTo>
                    <a:pt x="19" y="0"/>
                  </a:lnTo>
                  <a:lnTo>
                    <a:pt x="19" y="33"/>
                  </a:lnTo>
                  <a:lnTo>
                    <a:pt x="45" y="0"/>
                  </a:lnTo>
                  <a:lnTo>
                    <a:pt x="65" y="0"/>
                  </a:lnTo>
                  <a:lnTo>
                    <a:pt x="36" y="36"/>
                  </a:lnTo>
                  <a:lnTo>
                    <a:pt x="68" y="87"/>
                  </a:lnTo>
                  <a:lnTo>
                    <a:pt x="47" y="87"/>
                  </a:lnTo>
                  <a:lnTo>
                    <a:pt x="24" y="50"/>
                  </a:lnTo>
                  <a:lnTo>
                    <a:pt x="19" y="57"/>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4" name="Freeform 62"/>
            <p:cNvSpPr>
              <a:spLocks/>
            </p:cNvSpPr>
            <p:nvPr userDrawn="1"/>
          </p:nvSpPr>
          <p:spPr bwMode="black">
            <a:xfrm>
              <a:off x="2603" y="4342"/>
              <a:ext cx="72" cy="87"/>
            </a:xfrm>
            <a:custGeom>
              <a:avLst/>
              <a:gdLst>
                <a:gd name="T0" fmla="*/ 0 w 72"/>
                <a:gd name="T1" fmla="*/ 0 h 87"/>
                <a:gd name="T2" fmla="*/ 21 w 72"/>
                <a:gd name="T3" fmla="*/ 0 h 87"/>
                <a:gd name="T4" fmla="*/ 36 w 72"/>
                <a:gd name="T5" fmla="*/ 35 h 87"/>
                <a:gd name="T6" fmla="*/ 52 w 72"/>
                <a:gd name="T7" fmla="*/ 0 h 87"/>
                <a:gd name="T8" fmla="*/ 72 w 72"/>
                <a:gd name="T9" fmla="*/ 0 h 87"/>
                <a:gd name="T10" fmla="*/ 45 w 72"/>
                <a:gd name="T11" fmla="*/ 53 h 87"/>
                <a:gd name="T12" fmla="*/ 45 w 72"/>
                <a:gd name="T13" fmla="*/ 87 h 87"/>
                <a:gd name="T14" fmla="*/ 27 w 72"/>
                <a:gd name="T15" fmla="*/ 87 h 87"/>
                <a:gd name="T16" fmla="*/ 27 w 72"/>
                <a:gd name="T17" fmla="*/ 53 h 87"/>
                <a:gd name="T18" fmla="*/ 0 w 72"/>
                <a:gd name="T1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87">
                  <a:moveTo>
                    <a:pt x="0" y="0"/>
                  </a:moveTo>
                  <a:lnTo>
                    <a:pt x="21" y="0"/>
                  </a:lnTo>
                  <a:lnTo>
                    <a:pt x="36" y="35"/>
                  </a:lnTo>
                  <a:lnTo>
                    <a:pt x="52" y="0"/>
                  </a:lnTo>
                  <a:lnTo>
                    <a:pt x="72" y="0"/>
                  </a:lnTo>
                  <a:lnTo>
                    <a:pt x="45" y="53"/>
                  </a:lnTo>
                  <a:lnTo>
                    <a:pt x="45" y="87"/>
                  </a:lnTo>
                  <a:lnTo>
                    <a:pt x="27" y="87"/>
                  </a:lnTo>
                  <a:lnTo>
                    <a:pt x="27" y="5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spTree>
    <p:extLst>
      <p:ext uri="{BB962C8B-B14F-4D97-AF65-F5344CB8AC3E}">
        <p14:creationId xmlns:p14="http://schemas.microsoft.com/office/powerpoint/2010/main" val="264552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horizontal transparent">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Objekt 6"/>
          <p:cNvPicPr>
            <a:picLocks noChangeAspect="1"/>
          </p:cNvPicPr>
          <p:nvPr/>
        </p:nvPicPr>
        <p:blipFill>
          <a:blip r:embed="rId3"/>
          <a:srcRect/>
          <a:stretch>
            <a:fillRect/>
          </a:stretch>
        </p:blipFill>
        <p:spPr bwMode="auto">
          <a:xfrm>
            <a:off x="1441" y="1441"/>
            <a:ext cx="1440" cy="1439"/>
          </a:xfrm>
          <a:prstGeom prst="rect">
            <a:avLst/>
          </a:prstGeom>
          <a:noFill/>
        </p:spPr>
      </p:pic>
      <p:sp>
        <p:nvSpPr>
          <p:cNvPr id="2" name="Titel 1"/>
          <p:cNvSpPr>
            <a:spLocks noGrp="1"/>
          </p:cNvSpPr>
          <p:nvPr>
            <p:ph type="title" hasCustomPrompt="1"/>
          </p:nvPr>
        </p:nvSpPr>
        <p:spPr bwMode="black">
          <a:xfrm>
            <a:off x="326552" y="3428428"/>
            <a:ext cx="8490330" cy="1565999"/>
          </a:xfrm>
        </p:spPr>
        <p:txBody>
          <a:bodyPr tIns="144000"/>
          <a:lstStyle>
            <a:lvl1pPr>
              <a:defRPr sz="5442">
                <a:solidFill>
                  <a:schemeClr val="bg1"/>
                </a:solidFill>
              </a:defRPr>
            </a:lvl1pPr>
          </a:lstStyle>
          <a:p>
            <a:r>
              <a:rPr lang="cs-CZ" dirty="0" smtClean="0"/>
              <a:t>Headline Ultra </a:t>
            </a:r>
            <a:br>
              <a:rPr lang="cs-CZ" dirty="0" smtClean="0"/>
            </a:br>
            <a:r>
              <a:rPr lang="cs-CZ" dirty="0" smtClean="0"/>
              <a:t>(60) 75 90 PT</a:t>
            </a:r>
            <a:endParaRPr lang="cs-CZ" dirty="0"/>
          </a:p>
        </p:txBody>
      </p:sp>
      <p:grpSp>
        <p:nvGrpSpPr>
          <p:cNvPr id="34" name="Gruppieren 33"/>
          <p:cNvGrpSpPr/>
          <p:nvPr/>
        </p:nvGrpSpPr>
        <p:grpSpPr bwMode="black">
          <a:xfrm>
            <a:off x="326881" y="5877462"/>
            <a:ext cx="1328616" cy="653034"/>
            <a:chOff x="323850" y="6589413"/>
            <a:chExt cx="1318236" cy="648000"/>
          </a:xfrm>
        </p:grpSpPr>
        <p:sp>
          <p:nvSpPr>
            <p:cNvPr id="57" name="Freeform 5"/>
            <p:cNvSpPr>
              <a:spLocks/>
            </p:cNvSpPr>
            <p:nvPr userDrawn="1"/>
          </p:nvSpPr>
          <p:spPr bwMode="black">
            <a:xfrm>
              <a:off x="323850" y="6888001"/>
              <a:ext cx="133412" cy="130236"/>
            </a:xfrm>
            <a:custGeom>
              <a:avLst/>
              <a:gdLst>
                <a:gd name="T0" fmla="*/ 0 w 42"/>
                <a:gd name="T1" fmla="*/ 41 h 41"/>
                <a:gd name="T2" fmla="*/ 0 w 42"/>
                <a:gd name="T3" fmla="*/ 0 h 41"/>
                <a:gd name="T4" fmla="*/ 20 w 42"/>
                <a:gd name="T5" fmla="*/ 0 h 41"/>
                <a:gd name="T6" fmla="*/ 42 w 42"/>
                <a:gd name="T7" fmla="*/ 0 h 41"/>
                <a:gd name="T8" fmla="*/ 42 w 42"/>
                <a:gd name="T9" fmla="*/ 41 h 41"/>
                <a:gd name="T10" fmla="*/ 0 w 42"/>
                <a:gd name="T11" fmla="*/ 41 h 41"/>
              </a:gdLst>
              <a:ahLst/>
              <a:cxnLst>
                <a:cxn ang="0">
                  <a:pos x="T0" y="T1"/>
                </a:cxn>
                <a:cxn ang="0">
                  <a:pos x="T2" y="T3"/>
                </a:cxn>
                <a:cxn ang="0">
                  <a:pos x="T4" y="T5"/>
                </a:cxn>
                <a:cxn ang="0">
                  <a:pos x="T6" y="T7"/>
                </a:cxn>
                <a:cxn ang="0">
                  <a:pos x="T8" y="T9"/>
                </a:cxn>
                <a:cxn ang="0">
                  <a:pos x="T10" y="T11"/>
                </a:cxn>
              </a:cxnLst>
              <a:rect l="0" t="0" r="r" b="b"/>
              <a:pathLst>
                <a:path w="42" h="41">
                  <a:moveTo>
                    <a:pt x="0" y="41"/>
                  </a:moveTo>
                  <a:lnTo>
                    <a:pt x="0" y="0"/>
                  </a:lnTo>
                  <a:lnTo>
                    <a:pt x="20" y="0"/>
                  </a:lnTo>
                  <a:lnTo>
                    <a:pt x="42" y="0"/>
                  </a:lnTo>
                  <a:lnTo>
                    <a:pt x="42"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8" name="Freeform 6"/>
            <p:cNvSpPr>
              <a:spLocks/>
            </p:cNvSpPr>
            <p:nvPr userDrawn="1"/>
          </p:nvSpPr>
          <p:spPr bwMode="black">
            <a:xfrm>
              <a:off x="724085" y="6888001"/>
              <a:ext cx="130236" cy="130236"/>
            </a:xfrm>
            <a:custGeom>
              <a:avLst/>
              <a:gdLst>
                <a:gd name="T0" fmla="*/ 0 w 41"/>
                <a:gd name="T1" fmla="*/ 41 h 41"/>
                <a:gd name="T2" fmla="*/ 0 w 41"/>
                <a:gd name="T3" fmla="*/ 0 h 41"/>
                <a:gd name="T4" fmla="*/ 20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0"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9" name="Freeform 7"/>
            <p:cNvSpPr>
              <a:spLocks/>
            </p:cNvSpPr>
            <p:nvPr userDrawn="1"/>
          </p:nvSpPr>
          <p:spPr bwMode="black">
            <a:xfrm>
              <a:off x="1117968" y="6888001"/>
              <a:ext cx="130236" cy="130236"/>
            </a:xfrm>
            <a:custGeom>
              <a:avLst/>
              <a:gdLst>
                <a:gd name="T0" fmla="*/ 0 w 41"/>
                <a:gd name="T1" fmla="*/ 41 h 41"/>
                <a:gd name="T2" fmla="*/ 0 w 41"/>
                <a:gd name="T3" fmla="*/ 0 h 41"/>
                <a:gd name="T4" fmla="*/ 19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19"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82" name="Freeform 8"/>
            <p:cNvSpPr>
              <a:spLocks/>
            </p:cNvSpPr>
            <p:nvPr userDrawn="1"/>
          </p:nvSpPr>
          <p:spPr bwMode="black">
            <a:xfrm>
              <a:off x="1511850" y="6888001"/>
              <a:ext cx="130236" cy="130236"/>
            </a:xfrm>
            <a:custGeom>
              <a:avLst/>
              <a:gdLst>
                <a:gd name="T0" fmla="*/ 0 w 41"/>
                <a:gd name="T1" fmla="*/ 41 h 41"/>
                <a:gd name="T2" fmla="*/ 0 w 41"/>
                <a:gd name="T3" fmla="*/ 0 h 41"/>
                <a:gd name="T4" fmla="*/ 22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2"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83" name="Freeform 9"/>
            <p:cNvSpPr>
              <a:spLocks/>
            </p:cNvSpPr>
            <p:nvPr userDrawn="1"/>
          </p:nvSpPr>
          <p:spPr bwMode="black">
            <a:xfrm>
              <a:off x="323850" y="6589413"/>
              <a:ext cx="530472" cy="648000"/>
            </a:xfrm>
            <a:custGeom>
              <a:avLst/>
              <a:gdLst>
                <a:gd name="T0" fmla="*/ 402 w 407"/>
                <a:gd name="T1" fmla="*/ 0 h 496"/>
                <a:gd name="T2" fmla="*/ 5 w 407"/>
                <a:gd name="T3" fmla="*/ 0 h 496"/>
                <a:gd name="T4" fmla="*/ 0 w 407"/>
                <a:gd name="T5" fmla="*/ 175 h 496"/>
                <a:gd name="T6" fmla="*/ 27 w 407"/>
                <a:gd name="T7" fmla="*/ 179 h 496"/>
                <a:gd name="T8" fmla="*/ 67 w 407"/>
                <a:gd name="T9" fmla="*/ 64 h 496"/>
                <a:gd name="T10" fmla="*/ 164 w 407"/>
                <a:gd name="T11" fmla="*/ 23 h 496"/>
                <a:gd name="T12" fmla="*/ 164 w 407"/>
                <a:gd name="T13" fmla="*/ 390 h 496"/>
                <a:gd name="T14" fmla="*/ 150 w 407"/>
                <a:gd name="T15" fmla="*/ 452 h 496"/>
                <a:gd name="T16" fmla="*/ 110 w 407"/>
                <a:gd name="T17" fmla="*/ 467 h 496"/>
                <a:gd name="T18" fmla="*/ 81 w 407"/>
                <a:gd name="T19" fmla="*/ 468 h 496"/>
                <a:gd name="T20" fmla="*/ 81 w 407"/>
                <a:gd name="T21" fmla="*/ 496 h 496"/>
                <a:gd name="T22" fmla="*/ 326 w 407"/>
                <a:gd name="T23" fmla="*/ 496 h 496"/>
                <a:gd name="T24" fmla="*/ 326 w 407"/>
                <a:gd name="T25" fmla="*/ 468 h 496"/>
                <a:gd name="T26" fmla="*/ 297 w 407"/>
                <a:gd name="T27" fmla="*/ 467 h 496"/>
                <a:gd name="T28" fmla="*/ 257 w 407"/>
                <a:gd name="T29" fmla="*/ 452 h 496"/>
                <a:gd name="T30" fmla="*/ 243 w 407"/>
                <a:gd name="T31" fmla="*/ 390 h 496"/>
                <a:gd name="T32" fmla="*/ 243 w 407"/>
                <a:gd name="T33" fmla="*/ 23 h 496"/>
                <a:gd name="T34" fmla="*/ 340 w 407"/>
                <a:gd name="T35" fmla="*/ 64 h 496"/>
                <a:gd name="T36" fmla="*/ 381 w 407"/>
                <a:gd name="T37" fmla="*/ 179 h 496"/>
                <a:gd name="T38" fmla="*/ 407 w 407"/>
                <a:gd name="T39" fmla="*/ 175 h 496"/>
                <a:gd name="T40" fmla="*/ 402 w 407"/>
                <a:gd name="T41"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7" h="496">
                  <a:moveTo>
                    <a:pt x="402" y="0"/>
                  </a:moveTo>
                  <a:cubicBezTo>
                    <a:pt x="5" y="0"/>
                    <a:pt x="5" y="0"/>
                    <a:pt x="5" y="0"/>
                  </a:cubicBezTo>
                  <a:cubicBezTo>
                    <a:pt x="0" y="175"/>
                    <a:pt x="0" y="175"/>
                    <a:pt x="0" y="175"/>
                  </a:cubicBezTo>
                  <a:cubicBezTo>
                    <a:pt x="27" y="179"/>
                    <a:pt x="27" y="179"/>
                    <a:pt x="27" y="179"/>
                  </a:cubicBezTo>
                  <a:cubicBezTo>
                    <a:pt x="31" y="128"/>
                    <a:pt x="45" y="89"/>
                    <a:pt x="67" y="64"/>
                  </a:cubicBezTo>
                  <a:cubicBezTo>
                    <a:pt x="90" y="38"/>
                    <a:pt x="123" y="25"/>
                    <a:pt x="164" y="23"/>
                  </a:cubicBezTo>
                  <a:cubicBezTo>
                    <a:pt x="164" y="390"/>
                    <a:pt x="164" y="390"/>
                    <a:pt x="164" y="390"/>
                  </a:cubicBezTo>
                  <a:cubicBezTo>
                    <a:pt x="164" y="422"/>
                    <a:pt x="159" y="442"/>
                    <a:pt x="150" y="452"/>
                  </a:cubicBezTo>
                  <a:cubicBezTo>
                    <a:pt x="142" y="460"/>
                    <a:pt x="129" y="465"/>
                    <a:pt x="110" y="467"/>
                  </a:cubicBezTo>
                  <a:cubicBezTo>
                    <a:pt x="104" y="467"/>
                    <a:pt x="95" y="468"/>
                    <a:pt x="81" y="468"/>
                  </a:cubicBezTo>
                  <a:cubicBezTo>
                    <a:pt x="81" y="496"/>
                    <a:pt x="81" y="496"/>
                    <a:pt x="81" y="496"/>
                  </a:cubicBezTo>
                  <a:cubicBezTo>
                    <a:pt x="326" y="496"/>
                    <a:pt x="326" y="496"/>
                    <a:pt x="326" y="496"/>
                  </a:cubicBezTo>
                  <a:cubicBezTo>
                    <a:pt x="326" y="468"/>
                    <a:pt x="326" y="468"/>
                    <a:pt x="326" y="468"/>
                  </a:cubicBezTo>
                  <a:cubicBezTo>
                    <a:pt x="313" y="468"/>
                    <a:pt x="303" y="467"/>
                    <a:pt x="297" y="467"/>
                  </a:cubicBezTo>
                  <a:cubicBezTo>
                    <a:pt x="278" y="465"/>
                    <a:pt x="265" y="460"/>
                    <a:pt x="257" y="452"/>
                  </a:cubicBezTo>
                  <a:cubicBezTo>
                    <a:pt x="248" y="442"/>
                    <a:pt x="243" y="422"/>
                    <a:pt x="243" y="390"/>
                  </a:cubicBezTo>
                  <a:cubicBezTo>
                    <a:pt x="243" y="23"/>
                    <a:pt x="243" y="23"/>
                    <a:pt x="243" y="23"/>
                  </a:cubicBezTo>
                  <a:cubicBezTo>
                    <a:pt x="285" y="25"/>
                    <a:pt x="317" y="38"/>
                    <a:pt x="340" y="64"/>
                  </a:cubicBezTo>
                  <a:cubicBezTo>
                    <a:pt x="362" y="89"/>
                    <a:pt x="376" y="128"/>
                    <a:pt x="381" y="179"/>
                  </a:cubicBezTo>
                  <a:cubicBezTo>
                    <a:pt x="407" y="175"/>
                    <a:pt x="407" y="175"/>
                    <a:pt x="407" y="175"/>
                  </a:cubicBezTo>
                  <a:lnTo>
                    <a:pt x="40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grpSp>
        <p:nvGrpSpPr>
          <p:cNvPr id="95" name="Group 48"/>
          <p:cNvGrpSpPr>
            <a:grpSpLocks noChangeAspect="1"/>
          </p:cNvGrpSpPr>
          <p:nvPr/>
        </p:nvGrpSpPr>
        <p:grpSpPr bwMode="black">
          <a:xfrm>
            <a:off x="6240077" y="6116490"/>
            <a:ext cx="2581920" cy="214538"/>
            <a:chOff x="1698" y="4248"/>
            <a:chExt cx="1793" cy="149"/>
          </a:xfrm>
          <a:solidFill>
            <a:schemeClr val="bg1"/>
          </a:solidFill>
        </p:grpSpPr>
        <p:sp>
          <p:nvSpPr>
            <p:cNvPr id="96" name="Freeform 54"/>
            <p:cNvSpPr>
              <a:spLocks noEditPoints="1"/>
            </p:cNvSpPr>
            <p:nvPr userDrawn="1"/>
          </p:nvSpPr>
          <p:spPr bwMode="black">
            <a:xfrm>
              <a:off x="1698" y="4279"/>
              <a:ext cx="79" cy="115"/>
            </a:xfrm>
            <a:custGeom>
              <a:avLst/>
              <a:gdLst>
                <a:gd name="T0" fmla="*/ 0 w 86"/>
                <a:gd name="T1" fmla="*/ 126 h 126"/>
                <a:gd name="T2" fmla="*/ 0 w 86"/>
                <a:gd name="T3" fmla="*/ 0 h 126"/>
                <a:gd name="T4" fmla="*/ 40 w 86"/>
                <a:gd name="T5" fmla="*/ 0 h 126"/>
                <a:gd name="T6" fmla="*/ 63 w 86"/>
                <a:gd name="T7" fmla="*/ 3 h 126"/>
                <a:gd name="T8" fmla="*/ 81 w 86"/>
                <a:gd name="T9" fmla="*/ 17 h 126"/>
                <a:gd name="T10" fmla="*/ 86 w 86"/>
                <a:gd name="T11" fmla="*/ 39 h 126"/>
                <a:gd name="T12" fmla="*/ 71 w 86"/>
                <a:gd name="T13" fmla="*/ 73 h 126"/>
                <a:gd name="T14" fmla="*/ 41 w 86"/>
                <a:gd name="T15" fmla="*/ 81 h 126"/>
                <a:gd name="T16" fmla="*/ 27 w 86"/>
                <a:gd name="T17" fmla="*/ 81 h 126"/>
                <a:gd name="T18" fmla="*/ 27 w 86"/>
                <a:gd name="T19" fmla="*/ 126 h 126"/>
                <a:gd name="T20" fmla="*/ 0 w 86"/>
                <a:gd name="T21" fmla="*/ 126 h 126"/>
                <a:gd name="T22" fmla="*/ 27 w 86"/>
                <a:gd name="T23" fmla="*/ 59 h 126"/>
                <a:gd name="T24" fmla="*/ 40 w 86"/>
                <a:gd name="T25" fmla="*/ 59 h 126"/>
                <a:gd name="T26" fmla="*/ 55 w 86"/>
                <a:gd name="T27" fmla="*/ 54 h 126"/>
                <a:gd name="T28" fmla="*/ 59 w 86"/>
                <a:gd name="T29" fmla="*/ 41 h 126"/>
                <a:gd name="T30" fmla="*/ 54 w 86"/>
                <a:gd name="T31" fmla="*/ 27 h 126"/>
                <a:gd name="T32" fmla="*/ 39 w 86"/>
                <a:gd name="T33" fmla="*/ 23 h 126"/>
                <a:gd name="T34" fmla="*/ 27 w 86"/>
                <a:gd name="T35" fmla="*/ 23 h 126"/>
                <a:gd name="T36" fmla="*/ 27 w 86"/>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6" y="31"/>
                    <a:pt x="86" y="39"/>
                  </a:cubicBezTo>
                  <a:cubicBezTo>
                    <a:pt x="86"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0" y="59"/>
                    <a:pt x="40" y="59"/>
                    <a:pt x="40"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97" name="Freeform 55"/>
            <p:cNvSpPr>
              <a:spLocks noEditPoints="1"/>
            </p:cNvSpPr>
            <p:nvPr userDrawn="1"/>
          </p:nvSpPr>
          <p:spPr bwMode="black">
            <a:xfrm>
              <a:off x="1791" y="4279"/>
              <a:ext cx="86" cy="115"/>
            </a:xfrm>
            <a:custGeom>
              <a:avLst/>
              <a:gdLst>
                <a:gd name="T0" fmla="*/ 0 w 94"/>
                <a:gd name="T1" fmla="*/ 126 h 126"/>
                <a:gd name="T2" fmla="*/ 0 w 94"/>
                <a:gd name="T3" fmla="*/ 0 h 126"/>
                <a:gd name="T4" fmla="*/ 49 w 94"/>
                <a:gd name="T5" fmla="*/ 0 h 126"/>
                <a:gd name="T6" fmla="*/ 78 w 94"/>
                <a:gd name="T7" fmla="*/ 8 h 126"/>
                <a:gd name="T8" fmla="*/ 90 w 94"/>
                <a:gd name="T9" fmla="*/ 35 h 126"/>
                <a:gd name="T10" fmla="*/ 82 w 94"/>
                <a:gd name="T11" fmla="*/ 59 h 126"/>
                <a:gd name="T12" fmla="*/ 72 w 94"/>
                <a:gd name="T13" fmla="*/ 66 h 126"/>
                <a:gd name="T14" fmla="*/ 84 w 94"/>
                <a:gd name="T15" fmla="*/ 76 h 126"/>
                <a:gd name="T16" fmla="*/ 88 w 94"/>
                <a:gd name="T17" fmla="*/ 89 h 126"/>
                <a:gd name="T18" fmla="*/ 90 w 94"/>
                <a:gd name="T19" fmla="*/ 108 h 126"/>
                <a:gd name="T20" fmla="*/ 92 w 94"/>
                <a:gd name="T21" fmla="*/ 121 h 126"/>
                <a:gd name="T22" fmla="*/ 94 w 94"/>
                <a:gd name="T23" fmla="*/ 126 h 126"/>
                <a:gd name="T24" fmla="*/ 66 w 94"/>
                <a:gd name="T25" fmla="*/ 126 h 126"/>
                <a:gd name="T26" fmla="*/ 64 w 94"/>
                <a:gd name="T27" fmla="*/ 119 h 126"/>
                <a:gd name="T28" fmla="*/ 63 w 94"/>
                <a:gd name="T29" fmla="*/ 103 h 126"/>
                <a:gd name="T30" fmla="*/ 60 w 94"/>
                <a:gd name="T31" fmla="*/ 85 h 126"/>
                <a:gd name="T32" fmla="*/ 51 w 94"/>
                <a:gd name="T33" fmla="*/ 77 h 126"/>
                <a:gd name="T34" fmla="*/ 43 w 94"/>
                <a:gd name="T35" fmla="*/ 77 h 126"/>
                <a:gd name="T36" fmla="*/ 27 w 94"/>
                <a:gd name="T37" fmla="*/ 77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1 h 126"/>
                <a:gd name="T54" fmla="*/ 27 w 94"/>
                <a:gd name="T55" fmla="*/ 21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8"/>
                  </a:cubicBezTo>
                  <a:cubicBezTo>
                    <a:pt x="86" y="15"/>
                    <a:pt x="90" y="24"/>
                    <a:pt x="90" y="35"/>
                  </a:cubicBezTo>
                  <a:cubicBezTo>
                    <a:pt x="90" y="45"/>
                    <a:pt x="87" y="53"/>
                    <a:pt x="82" y="59"/>
                  </a:cubicBezTo>
                  <a:cubicBezTo>
                    <a:pt x="79" y="62"/>
                    <a:pt x="76" y="64"/>
                    <a:pt x="72" y="66"/>
                  </a:cubicBezTo>
                  <a:cubicBezTo>
                    <a:pt x="77" y="68"/>
                    <a:pt x="81" y="71"/>
                    <a:pt x="84" y="76"/>
                  </a:cubicBezTo>
                  <a:cubicBezTo>
                    <a:pt x="86" y="79"/>
                    <a:pt x="87" y="83"/>
                    <a:pt x="88" y="89"/>
                  </a:cubicBezTo>
                  <a:cubicBezTo>
                    <a:pt x="88" y="91"/>
                    <a:pt x="89" y="98"/>
                    <a:pt x="90" y="108"/>
                  </a:cubicBezTo>
                  <a:cubicBezTo>
                    <a:pt x="90" y="115"/>
                    <a:pt x="91" y="119"/>
                    <a:pt x="92" y="121"/>
                  </a:cubicBezTo>
                  <a:cubicBezTo>
                    <a:pt x="92" y="123"/>
                    <a:pt x="93" y="124"/>
                    <a:pt x="94" y="126"/>
                  </a:cubicBezTo>
                  <a:cubicBezTo>
                    <a:pt x="66" y="126"/>
                    <a:pt x="66" y="126"/>
                    <a:pt x="66" y="126"/>
                  </a:cubicBezTo>
                  <a:cubicBezTo>
                    <a:pt x="65" y="124"/>
                    <a:pt x="65" y="122"/>
                    <a:pt x="64" y="119"/>
                  </a:cubicBezTo>
                  <a:cubicBezTo>
                    <a:pt x="64" y="117"/>
                    <a:pt x="64" y="112"/>
                    <a:pt x="63" y="103"/>
                  </a:cubicBezTo>
                  <a:cubicBezTo>
                    <a:pt x="62" y="94"/>
                    <a:pt x="61" y="88"/>
                    <a:pt x="60" y="85"/>
                  </a:cubicBezTo>
                  <a:cubicBezTo>
                    <a:pt x="58" y="81"/>
                    <a:pt x="55" y="78"/>
                    <a:pt x="51" y="77"/>
                  </a:cubicBezTo>
                  <a:cubicBezTo>
                    <a:pt x="49" y="77"/>
                    <a:pt x="46" y="77"/>
                    <a:pt x="43" y="77"/>
                  </a:cubicBezTo>
                  <a:cubicBezTo>
                    <a:pt x="27" y="77"/>
                    <a:pt x="27" y="77"/>
                    <a:pt x="27" y="77"/>
                  </a:cubicBezTo>
                  <a:cubicBezTo>
                    <a:pt x="27" y="126"/>
                    <a:pt x="27" y="126"/>
                    <a:pt x="27" y="126"/>
                  </a:cubicBezTo>
                  <a:lnTo>
                    <a:pt x="0" y="126"/>
                  </a:lnTo>
                  <a:close/>
                  <a:moveTo>
                    <a:pt x="27" y="56"/>
                  </a:moveTo>
                  <a:cubicBezTo>
                    <a:pt x="42" y="56"/>
                    <a:pt x="42" y="56"/>
                    <a:pt x="42" y="56"/>
                  </a:cubicBezTo>
                  <a:cubicBezTo>
                    <a:pt x="50" y="56"/>
                    <a:pt x="56" y="54"/>
                    <a:pt x="59" y="51"/>
                  </a:cubicBezTo>
                  <a:cubicBezTo>
                    <a:pt x="62" y="48"/>
                    <a:pt x="63" y="44"/>
                    <a:pt x="63" y="38"/>
                  </a:cubicBezTo>
                  <a:cubicBezTo>
                    <a:pt x="63" y="32"/>
                    <a:pt x="61" y="27"/>
                    <a:pt x="56" y="24"/>
                  </a:cubicBezTo>
                  <a:cubicBezTo>
                    <a:pt x="54" y="22"/>
                    <a:pt x="49" y="21"/>
                    <a:pt x="43" y="21"/>
                  </a:cubicBezTo>
                  <a:cubicBezTo>
                    <a:pt x="27" y="21"/>
                    <a:pt x="27" y="21"/>
                    <a:pt x="27" y="21"/>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98" name="Freeform 56"/>
            <p:cNvSpPr>
              <a:spLocks noEditPoints="1"/>
            </p:cNvSpPr>
            <p:nvPr userDrawn="1"/>
          </p:nvSpPr>
          <p:spPr bwMode="black">
            <a:xfrm>
              <a:off x="1890" y="4276"/>
              <a:ext cx="98" cy="121"/>
            </a:xfrm>
            <a:custGeom>
              <a:avLst/>
              <a:gdLst>
                <a:gd name="T0" fmla="*/ 55 w 107"/>
                <a:gd name="T1" fmla="*/ 0 h 132"/>
                <a:gd name="T2" fmla="*/ 91 w 107"/>
                <a:gd name="T3" fmla="*/ 16 h 132"/>
                <a:gd name="T4" fmla="*/ 107 w 107"/>
                <a:gd name="T5" fmla="*/ 66 h 132"/>
                <a:gd name="T6" fmla="*/ 95 w 107"/>
                <a:gd name="T7" fmla="*/ 111 h 132"/>
                <a:gd name="T8" fmla="*/ 76 w 107"/>
                <a:gd name="T9" fmla="*/ 127 h 132"/>
                <a:gd name="T10" fmla="*/ 54 w 107"/>
                <a:gd name="T11" fmla="*/ 132 h 132"/>
                <a:gd name="T12" fmla="*/ 12 w 107"/>
                <a:gd name="T13" fmla="*/ 110 h 132"/>
                <a:gd name="T14" fmla="*/ 0 w 107"/>
                <a:gd name="T15" fmla="*/ 66 h 132"/>
                <a:gd name="T16" fmla="*/ 16 w 107"/>
                <a:gd name="T17" fmla="*/ 17 h 132"/>
                <a:gd name="T18" fmla="*/ 55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7 h 132"/>
                <a:gd name="T30" fmla="*/ 54 w 107"/>
                <a:gd name="T31" fmla="*/ 109 h 132"/>
                <a:gd name="T32" fmla="*/ 68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5" y="0"/>
                  </a:moveTo>
                  <a:cubicBezTo>
                    <a:pt x="69" y="0"/>
                    <a:pt x="81" y="6"/>
                    <a:pt x="91" y="16"/>
                  </a:cubicBezTo>
                  <a:cubicBezTo>
                    <a:pt x="102" y="29"/>
                    <a:pt x="107" y="45"/>
                    <a:pt x="107" y="66"/>
                  </a:cubicBezTo>
                  <a:cubicBezTo>
                    <a:pt x="107" y="84"/>
                    <a:pt x="103" y="99"/>
                    <a:pt x="95" y="111"/>
                  </a:cubicBezTo>
                  <a:cubicBezTo>
                    <a:pt x="90" y="118"/>
                    <a:pt x="84" y="123"/>
                    <a:pt x="76" y="127"/>
                  </a:cubicBezTo>
                  <a:cubicBezTo>
                    <a:pt x="70" y="130"/>
                    <a:pt x="62" y="132"/>
                    <a:pt x="54" y="132"/>
                  </a:cubicBezTo>
                  <a:cubicBezTo>
                    <a:pt x="36" y="132"/>
                    <a:pt x="22" y="125"/>
                    <a:pt x="12" y="110"/>
                  </a:cubicBezTo>
                  <a:cubicBezTo>
                    <a:pt x="4" y="99"/>
                    <a:pt x="0" y="84"/>
                    <a:pt x="0" y="66"/>
                  </a:cubicBezTo>
                  <a:cubicBezTo>
                    <a:pt x="0" y="45"/>
                    <a:pt x="5" y="29"/>
                    <a:pt x="16" y="17"/>
                  </a:cubicBezTo>
                  <a:cubicBezTo>
                    <a:pt x="26" y="6"/>
                    <a:pt x="39" y="0"/>
                    <a:pt x="55" y="0"/>
                  </a:cubicBezTo>
                  <a:close/>
                  <a:moveTo>
                    <a:pt x="53" y="23"/>
                  </a:moveTo>
                  <a:cubicBezTo>
                    <a:pt x="45" y="23"/>
                    <a:pt x="39" y="27"/>
                    <a:pt x="34" y="35"/>
                  </a:cubicBezTo>
                  <a:cubicBezTo>
                    <a:pt x="29" y="43"/>
                    <a:pt x="27" y="54"/>
                    <a:pt x="27" y="66"/>
                  </a:cubicBezTo>
                  <a:cubicBezTo>
                    <a:pt x="27" y="78"/>
                    <a:pt x="29" y="89"/>
                    <a:pt x="34" y="97"/>
                  </a:cubicBezTo>
                  <a:cubicBezTo>
                    <a:pt x="36" y="101"/>
                    <a:pt x="40" y="104"/>
                    <a:pt x="44" y="107"/>
                  </a:cubicBezTo>
                  <a:cubicBezTo>
                    <a:pt x="47" y="108"/>
                    <a:pt x="51" y="109"/>
                    <a:pt x="54" y="109"/>
                  </a:cubicBezTo>
                  <a:cubicBezTo>
                    <a:pt x="59" y="109"/>
                    <a:pt x="64" y="107"/>
                    <a:pt x="68" y="104"/>
                  </a:cubicBezTo>
                  <a:cubicBezTo>
                    <a:pt x="72" y="100"/>
                    <a:pt x="75" y="94"/>
                    <a:pt x="77" y="87"/>
                  </a:cubicBezTo>
                  <a:cubicBezTo>
                    <a:pt x="79" y="80"/>
                    <a:pt x="80" y="73"/>
                    <a:pt x="80" y="66"/>
                  </a:cubicBezTo>
                  <a:cubicBezTo>
                    <a:pt x="80" y="54"/>
                    <a:pt x="78" y="43"/>
                    <a:pt x="73" y="35"/>
                  </a:cubicBezTo>
                  <a:cubicBezTo>
                    <a:pt x="69" y="27"/>
                    <a:pt x="62"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99" name="Freeform 57"/>
            <p:cNvSpPr>
              <a:spLocks/>
            </p:cNvSpPr>
            <p:nvPr userDrawn="1"/>
          </p:nvSpPr>
          <p:spPr bwMode="black">
            <a:xfrm>
              <a:off x="2043" y="4276"/>
              <a:ext cx="81" cy="121"/>
            </a:xfrm>
            <a:custGeom>
              <a:avLst/>
              <a:gdLst>
                <a:gd name="T0" fmla="*/ 0 w 88"/>
                <a:gd name="T1" fmla="*/ 92 h 132"/>
                <a:gd name="T2" fmla="*/ 27 w 88"/>
                <a:gd name="T3" fmla="*/ 92 h 132"/>
                <a:gd name="T4" fmla="*/ 30 w 88"/>
                <a:gd name="T5" fmla="*/ 103 h 132"/>
                <a:gd name="T6" fmla="*/ 44 w 88"/>
                <a:gd name="T7" fmla="*/ 111 h 132"/>
                <a:gd name="T8" fmla="*/ 57 w 88"/>
                <a:gd name="T9" fmla="*/ 106 h 132"/>
                <a:gd name="T10" fmla="*/ 60 w 88"/>
                <a:gd name="T11" fmla="*/ 95 h 132"/>
                <a:gd name="T12" fmla="*/ 54 w 88"/>
                <a:gd name="T13" fmla="*/ 82 h 132"/>
                <a:gd name="T14" fmla="*/ 47 w 88"/>
                <a:gd name="T15" fmla="*/ 78 h 132"/>
                <a:gd name="T16" fmla="*/ 37 w 88"/>
                <a:gd name="T17" fmla="*/ 75 h 132"/>
                <a:gd name="T18" fmla="*/ 15 w 88"/>
                <a:gd name="T19" fmla="*/ 64 h 132"/>
                <a:gd name="T20" fmla="*/ 1 w 88"/>
                <a:gd name="T21" fmla="*/ 35 h 132"/>
                <a:gd name="T22" fmla="*/ 11 w 88"/>
                <a:gd name="T23" fmla="*/ 11 h 132"/>
                <a:gd name="T24" fmla="*/ 40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4 h 132"/>
                <a:gd name="T40" fmla="*/ 32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3" y="108"/>
                    <a:pt x="38" y="111"/>
                    <a:pt x="44" y="111"/>
                  </a:cubicBezTo>
                  <a:cubicBezTo>
                    <a:pt x="49" y="111"/>
                    <a:pt x="54" y="109"/>
                    <a:pt x="57" y="106"/>
                  </a:cubicBezTo>
                  <a:cubicBezTo>
                    <a:pt x="59" y="103"/>
                    <a:pt x="60" y="99"/>
                    <a:pt x="60" y="95"/>
                  </a:cubicBezTo>
                  <a:cubicBezTo>
                    <a:pt x="60" y="90"/>
                    <a:pt x="58" y="86"/>
                    <a:pt x="54" y="82"/>
                  </a:cubicBezTo>
                  <a:cubicBezTo>
                    <a:pt x="52" y="81"/>
                    <a:pt x="50" y="79"/>
                    <a:pt x="47" y="78"/>
                  </a:cubicBezTo>
                  <a:cubicBezTo>
                    <a:pt x="46" y="78"/>
                    <a:pt x="43" y="77"/>
                    <a:pt x="37" y="75"/>
                  </a:cubicBezTo>
                  <a:cubicBezTo>
                    <a:pt x="27" y="71"/>
                    <a:pt x="20" y="67"/>
                    <a:pt x="15" y="64"/>
                  </a:cubicBezTo>
                  <a:cubicBezTo>
                    <a:pt x="6" y="57"/>
                    <a:pt x="1" y="47"/>
                    <a:pt x="1" y="35"/>
                  </a:cubicBezTo>
                  <a:cubicBezTo>
                    <a:pt x="1" y="25"/>
                    <a:pt x="4" y="17"/>
                    <a:pt x="11" y="11"/>
                  </a:cubicBezTo>
                  <a:cubicBezTo>
                    <a:pt x="18" y="4"/>
                    <a:pt x="28" y="0"/>
                    <a:pt x="40" y="0"/>
                  </a:cubicBezTo>
                  <a:cubicBezTo>
                    <a:pt x="56" y="0"/>
                    <a:pt x="68" y="5"/>
                    <a:pt x="76" y="16"/>
                  </a:cubicBezTo>
                  <a:cubicBezTo>
                    <a:pt x="80" y="21"/>
                    <a:pt x="82" y="28"/>
                    <a:pt x="83" y="36"/>
                  </a:cubicBezTo>
                  <a:cubicBezTo>
                    <a:pt x="57" y="36"/>
                    <a:pt x="57" y="36"/>
                    <a:pt x="57" y="36"/>
                  </a:cubicBezTo>
                  <a:cubicBezTo>
                    <a:pt x="56" y="31"/>
                    <a:pt x="55" y="28"/>
                    <a:pt x="52" y="26"/>
                  </a:cubicBezTo>
                  <a:cubicBezTo>
                    <a:pt x="49" y="23"/>
                    <a:pt x="45" y="22"/>
                    <a:pt x="40" y="22"/>
                  </a:cubicBezTo>
                  <a:cubicBezTo>
                    <a:pt x="36" y="22"/>
                    <a:pt x="33" y="23"/>
                    <a:pt x="30" y="25"/>
                  </a:cubicBezTo>
                  <a:cubicBezTo>
                    <a:pt x="28" y="27"/>
                    <a:pt x="26" y="30"/>
                    <a:pt x="26" y="34"/>
                  </a:cubicBezTo>
                  <a:cubicBezTo>
                    <a:pt x="26" y="39"/>
                    <a:pt x="28" y="43"/>
                    <a:pt x="32" y="46"/>
                  </a:cubicBezTo>
                  <a:cubicBezTo>
                    <a:pt x="35" y="48"/>
                    <a:pt x="42" y="51"/>
                    <a:pt x="51" y="54"/>
                  </a:cubicBezTo>
                  <a:cubicBezTo>
                    <a:pt x="61" y="57"/>
                    <a:pt x="70" y="61"/>
                    <a:pt x="75" y="66"/>
                  </a:cubicBezTo>
                  <a:cubicBezTo>
                    <a:pt x="84" y="73"/>
                    <a:pt x="88" y="82"/>
                    <a:pt x="88" y="93"/>
                  </a:cubicBezTo>
                  <a:cubicBezTo>
                    <a:pt x="88" y="105"/>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0" name="Freeform 58"/>
            <p:cNvSpPr>
              <a:spLocks noEditPoints="1"/>
            </p:cNvSpPr>
            <p:nvPr userDrawn="1"/>
          </p:nvSpPr>
          <p:spPr bwMode="black">
            <a:xfrm>
              <a:off x="2140" y="4279"/>
              <a:ext cx="80" cy="115"/>
            </a:xfrm>
            <a:custGeom>
              <a:avLst/>
              <a:gdLst>
                <a:gd name="T0" fmla="*/ 0 w 87"/>
                <a:gd name="T1" fmla="*/ 126 h 126"/>
                <a:gd name="T2" fmla="*/ 0 w 87"/>
                <a:gd name="T3" fmla="*/ 0 h 126"/>
                <a:gd name="T4" fmla="*/ 40 w 87"/>
                <a:gd name="T5" fmla="*/ 0 h 126"/>
                <a:gd name="T6" fmla="*/ 63 w 87"/>
                <a:gd name="T7" fmla="*/ 3 h 126"/>
                <a:gd name="T8" fmla="*/ 81 w 87"/>
                <a:gd name="T9" fmla="*/ 17 h 126"/>
                <a:gd name="T10" fmla="*/ 87 w 87"/>
                <a:gd name="T11" fmla="*/ 39 h 126"/>
                <a:gd name="T12" fmla="*/ 71 w 87"/>
                <a:gd name="T13" fmla="*/ 73 h 126"/>
                <a:gd name="T14" fmla="*/ 41 w 87"/>
                <a:gd name="T15" fmla="*/ 81 h 126"/>
                <a:gd name="T16" fmla="*/ 27 w 87"/>
                <a:gd name="T17" fmla="*/ 81 h 126"/>
                <a:gd name="T18" fmla="*/ 27 w 87"/>
                <a:gd name="T19" fmla="*/ 126 h 126"/>
                <a:gd name="T20" fmla="*/ 0 w 87"/>
                <a:gd name="T21" fmla="*/ 126 h 126"/>
                <a:gd name="T22" fmla="*/ 27 w 87"/>
                <a:gd name="T23" fmla="*/ 59 h 126"/>
                <a:gd name="T24" fmla="*/ 41 w 87"/>
                <a:gd name="T25" fmla="*/ 59 h 126"/>
                <a:gd name="T26" fmla="*/ 55 w 87"/>
                <a:gd name="T27" fmla="*/ 54 h 126"/>
                <a:gd name="T28" fmla="*/ 59 w 87"/>
                <a:gd name="T29" fmla="*/ 41 h 126"/>
                <a:gd name="T30" fmla="*/ 54 w 87"/>
                <a:gd name="T31" fmla="*/ 27 h 126"/>
                <a:gd name="T32" fmla="*/ 39 w 87"/>
                <a:gd name="T33" fmla="*/ 23 h 126"/>
                <a:gd name="T34" fmla="*/ 27 w 87"/>
                <a:gd name="T35" fmla="*/ 23 h 126"/>
                <a:gd name="T36" fmla="*/ 27 w 87"/>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7" y="31"/>
                    <a:pt x="87" y="39"/>
                  </a:cubicBezTo>
                  <a:cubicBezTo>
                    <a:pt x="87"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1" y="59"/>
                    <a:pt x="41" y="59"/>
                    <a:pt x="41"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1" name="Freeform 59"/>
            <p:cNvSpPr>
              <a:spLocks noEditPoints="1"/>
            </p:cNvSpPr>
            <p:nvPr userDrawn="1"/>
          </p:nvSpPr>
          <p:spPr bwMode="black">
            <a:xfrm>
              <a:off x="2230" y="4276"/>
              <a:ext cx="99" cy="121"/>
            </a:xfrm>
            <a:custGeom>
              <a:avLst/>
              <a:gdLst>
                <a:gd name="T0" fmla="*/ 55 w 108"/>
                <a:gd name="T1" fmla="*/ 0 h 132"/>
                <a:gd name="T2" fmla="*/ 91 w 108"/>
                <a:gd name="T3" fmla="*/ 16 h 132"/>
                <a:gd name="T4" fmla="*/ 108 w 108"/>
                <a:gd name="T5" fmla="*/ 66 h 132"/>
                <a:gd name="T6" fmla="*/ 95 w 108"/>
                <a:gd name="T7" fmla="*/ 111 h 132"/>
                <a:gd name="T8" fmla="*/ 77 w 108"/>
                <a:gd name="T9" fmla="*/ 127 h 132"/>
                <a:gd name="T10" fmla="*/ 54 w 108"/>
                <a:gd name="T11" fmla="*/ 132 h 132"/>
                <a:gd name="T12" fmla="*/ 13 w 108"/>
                <a:gd name="T13" fmla="*/ 110 h 132"/>
                <a:gd name="T14" fmla="*/ 0 w 108"/>
                <a:gd name="T15" fmla="*/ 66 h 132"/>
                <a:gd name="T16" fmla="*/ 16 w 108"/>
                <a:gd name="T17" fmla="*/ 17 h 132"/>
                <a:gd name="T18" fmla="*/ 55 w 108"/>
                <a:gd name="T19" fmla="*/ 0 h 132"/>
                <a:gd name="T20" fmla="*/ 54 w 108"/>
                <a:gd name="T21" fmla="*/ 23 h 132"/>
                <a:gd name="T22" fmla="*/ 35 w 108"/>
                <a:gd name="T23" fmla="*/ 35 h 132"/>
                <a:gd name="T24" fmla="*/ 27 w 108"/>
                <a:gd name="T25" fmla="*/ 66 h 132"/>
                <a:gd name="T26" fmla="*/ 35 w 108"/>
                <a:gd name="T27" fmla="*/ 97 h 132"/>
                <a:gd name="T28" fmla="*/ 45 w 108"/>
                <a:gd name="T29" fmla="*/ 107 h 132"/>
                <a:gd name="T30" fmla="*/ 55 w 108"/>
                <a:gd name="T31" fmla="*/ 109 h 132"/>
                <a:gd name="T32" fmla="*/ 68 w 108"/>
                <a:gd name="T33" fmla="*/ 104 h 132"/>
                <a:gd name="T34" fmla="*/ 78 w 108"/>
                <a:gd name="T35" fmla="*/ 87 h 132"/>
                <a:gd name="T36" fmla="*/ 81 w 108"/>
                <a:gd name="T37" fmla="*/ 66 h 132"/>
                <a:gd name="T38" fmla="*/ 74 w 108"/>
                <a:gd name="T39" fmla="*/ 35 h 132"/>
                <a:gd name="T40" fmla="*/ 54 w 108"/>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32">
                  <a:moveTo>
                    <a:pt x="55" y="0"/>
                  </a:moveTo>
                  <a:cubicBezTo>
                    <a:pt x="70" y="0"/>
                    <a:pt x="82" y="6"/>
                    <a:pt x="91" y="16"/>
                  </a:cubicBezTo>
                  <a:cubicBezTo>
                    <a:pt x="102" y="29"/>
                    <a:pt x="108" y="45"/>
                    <a:pt x="108" y="66"/>
                  </a:cubicBezTo>
                  <a:cubicBezTo>
                    <a:pt x="108" y="84"/>
                    <a:pt x="104" y="99"/>
                    <a:pt x="95" y="111"/>
                  </a:cubicBezTo>
                  <a:cubicBezTo>
                    <a:pt x="91" y="118"/>
                    <a:pt x="84" y="123"/>
                    <a:pt x="77" y="127"/>
                  </a:cubicBezTo>
                  <a:cubicBezTo>
                    <a:pt x="70" y="130"/>
                    <a:pt x="63" y="132"/>
                    <a:pt x="54" y="132"/>
                  </a:cubicBezTo>
                  <a:cubicBezTo>
                    <a:pt x="37" y="132"/>
                    <a:pt x="23" y="125"/>
                    <a:pt x="13" y="110"/>
                  </a:cubicBezTo>
                  <a:cubicBezTo>
                    <a:pt x="4" y="99"/>
                    <a:pt x="0" y="84"/>
                    <a:pt x="0" y="66"/>
                  </a:cubicBezTo>
                  <a:cubicBezTo>
                    <a:pt x="0" y="45"/>
                    <a:pt x="6" y="29"/>
                    <a:pt x="16" y="17"/>
                  </a:cubicBezTo>
                  <a:cubicBezTo>
                    <a:pt x="26" y="6"/>
                    <a:pt x="39" y="0"/>
                    <a:pt x="55" y="0"/>
                  </a:cubicBezTo>
                  <a:close/>
                  <a:moveTo>
                    <a:pt x="54" y="23"/>
                  </a:moveTo>
                  <a:cubicBezTo>
                    <a:pt x="46" y="23"/>
                    <a:pt x="39" y="27"/>
                    <a:pt x="35" y="35"/>
                  </a:cubicBezTo>
                  <a:cubicBezTo>
                    <a:pt x="30" y="43"/>
                    <a:pt x="27" y="54"/>
                    <a:pt x="27" y="66"/>
                  </a:cubicBezTo>
                  <a:cubicBezTo>
                    <a:pt x="27" y="78"/>
                    <a:pt x="30" y="89"/>
                    <a:pt x="35" y="97"/>
                  </a:cubicBezTo>
                  <a:cubicBezTo>
                    <a:pt x="37" y="101"/>
                    <a:pt x="40" y="104"/>
                    <a:pt x="45" y="107"/>
                  </a:cubicBezTo>
                  <a:cubicBezTo>
                    <a:pt x="48" y="108"/>
                    <a:pt x="51" y="109"/>
                    <a:pt x="55" y="109"/>
                  </a:cubicBezTo>
                  <a:cubicBezTo>
                    <a:pt x="60" y="109"/>
                    <a:pt x="64" y="107"/>
                    <a:pt x="68" y="104"/>
                  </a:cubicBezTo>
                  <a:cubicBezTo>
                    <a:pt x="72" y="100"/>
                    <a:pt x="76" y="94"/>
                    <a:pt x="78" y="87"/>
                  </a:cubicBezTo>
                  <a:cubicBezTo>
                    <a:pt x="80" y="80"/>
                    <a:pt x="81" y="73"/>
                    <a:pt x="81" y="66"/>
                  </a:cubicBezTo>
                  <a:cubicBezTo>
                    <a:pt x="81" y="54"/>
                    <a:pt x="78" y="43"/>
                    <a:pt x="74" y="35"/>
                  </a:cubicBezTo>
                  <a:cubicBezTo>
                    <a:pt x="69" y="27"/>
                    <a:pt x="63" y="23"/>
                    <a:pt x="5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2" name="Freeform 60"/>
            <p:cNvSpPr>
              <a:spLocks/>
            </p:cNvSpPr>
            <p:nvPr userDrawn="1"/>
          </p:nvSpPr>
          <p:spPr bwMode="black">
            <a:xfrm>
              <a:off x="2347" y="4279"/>
              <a:ext cx="70" cy="115"/>
            </a:xfrm>
            <a:custGeom>
              <a:avLst/>
              <a:gdLst>
                <a:gd name="T0" fmla="*/ 0 w 70"/>
                <a:gd name="T1" fmla="*/ 115 h 115"/>
                <a:gd name="T2" fmla="*/ 0 w 70"/>
                <a:gd name="T3" fmla="*/ 0 h 115"/>
                <a:gd name="T4" fmla="*/ 25 w 70"/>
                <a:gd name="T5" fmla="*/ 0 h 115"/>
                <a:gd name="T6" fmla="*/ 25 w 70"/>
                <a:gd name="T7" fmla="*/ 94 h 115"/>
                <a:gd name="T8" fmla="*/ 70 w 70"/>
                <a:gd name="T9" fmla="*/ 94 h 115"/>
                <a:gd name="T10" fmla="*/ 70 w 70"/>
                <a:gd name="T11" fmla="*/ 115 h 115"/>
                <a:gd name="T12" fmla="*/ 0 w 70"/>
                <a:gd name="T13" fmla="*/ 115 h 115"/>
              </a:gdLst>
              <a:ahLst/>
              <a:cxnLst>
                <a:cxn ang="0">
                  <a:pos x="T0" y="T1"/>
                </a:cxn>
                <a:cxn ang="0">
                  <a:pos x="T2" y="T3"/>
                </a:cxn>
                <a:cxn ang="0">
                  <a:pos x="T4" y="T5"/>
                </a:cxn>
                <a:cxn ang="0">
                  <a:pos x="T6" y="T7"/>
                </a:cxn>
                <a:cxn ang="0">
                  <a:pos x="T8" y="T9"/>
                </a:cxn>
                <a:cxn ang="0">
                  <a:pos x="T10" y="T11"/>
                </a:cxn>
                <a:cxn ang="0">
                  <a:pos x="T12" y="T13"/>
                </a:cxn>
              </a:cxnLst>
              <a:rect l="0" t="0" r="r" b="b"/>
              <a:pathLst>
                <a:path w="70" h="115">
                  <a:moveTo>
                    <a:pt x="0" y="115"/>
                  </a:moveTo>
                  <a:lnTo>
                    <a:pt x="0" y="0"/>
                  </a:lnTo>
                  <a:lnTo>
                    <a:pt x="25" y="0"/>
                  </a:lnTo>
                  <a:lnTo>
                    <a:pt x="25" y="94"/>
                  </a:lnTo>
                  <a:lnTo>
                    <a:pt x="70" y="94"/>
                  </a:lnTo>
                  <a:lnTo>
                    <a:pt x="70"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3" name="Freeform 61"/>
            <p:cNvSpPr>
              <a:spLocks/>
            </p:cNvSpPr>
            <p:nvPr userDrawn="1"/>
          </p:nvSpPr>
          <p:spPr bwMode="black">
            <a:xfrm>
              <a:off x="2431" y="4279"/>
              <a:ext cx="75" cy="115"/>
            </a:xfrm>
            <a:custGeom>
              <a:avLst/>
              <a:gdLst>
                <a:gd name="T0" fmla="*/ 0 w 75"/>
                <a:gd name="T1" fmla="*/ 115 h 115"/>
                <a:gd name="T2" fmla="*/ 0 w 75"/>
                <a:gd name="T3" fmla="*/ 0 h 115"/>
                <a:gd name="T4" fmla="*/ 74 w 75"/>
                <a:gd name="T5" fmla="*/ 0 h 115"/>
                <a:gd name="T6" fmla="*/ 74 w 75"/>
                <a:gd name="T7" fmla="*/ 21 h 115"/>
                <a:gd name="T8" fmla="*/ 25 w 75"/>
                <a:gd name="T9" fmla="*/ 21 h 115"/>
                <a:gd name="T10" fmla="*/ 25 w 75"/>
                <a:gd name="T11" fmla="*/ 46 h 115"/>
                <a:gd name="T12" fmla="*/ 70 w 75"/>
                <a:gd name="T13" fmla="*/ 46 h 115"/>
                <a:gd name="T14" fmla="*/ 70 w 75"/>
                <a:gd name="T15" fmla="*/ 66 h 115"/>
                <a:gd name="T16" fmla="*/ 25 w 75"/>
                <a:gd name="T17" fmla="*/ 66 h 115"/>
                <a:gd name="T18" fmla="*/ 25 w 75"/>
                <a:gd name="T19" fmla="*/ 94 h 115"/>
                <a:gd name="T20" fmla="*/ 75 w 75"/>
                <a:gd name="T21" fmla="*/ 94 h 115"/>
                <a:gd name="T22" fmla="*/ 75 w 75"/>
                <a:gd name="T23" fmla="*/ 115 h 115"/>
                <a:gd name="T24" fmla="*/ 0 w 75"/>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15">
                  <a:moveTo>
                    <a:pt x="0" y="115"/>
                  </a:moveTo>
                  <a:lnTo>
                    <a:pt x="0" y="0"/>
                  </a:lnTo>
                  <a:lnTo>
                    <a:pt x="74" y="0"/>
                  </a:lnTo>
                  <a:lnTo>
                    <a:pt x="74" y="21"/>
                  </a:lnTo>
                  <a:lnTo>
                    <a:pt x="25" y="21"/>
                  </a:lnTo>
                  <a:lnTo>
                    <a:pt x="25" y="46"/>
                  </a:lnTo>
                  <a:lnTo>
                    <a:pt x="70" y="46"/>
                  </a:lnTo>
                  <a:lnTo>
                    <a:pt x="70" y="66"/>
                  </a:lnTo>
                  <a:lnTo>
                    <a:pt x="25" y="66"/>
                  </a:lnTo>
                  <a:lnTo>
                    <a:pt x="25" y="94"/>
                  </a:lnTo>
                  <a:lnTo>
                    <a:pt x="75" y="94"/>
                  </a:lnTo>
                  <a:lnTo>
                    <a:pt x="7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4" name="Freeform 62"/>
            <p:cNvSpPr>
              <a:spLocks noEditPoints="1"/>
            </p:cNvSpPr>
            <p:nvPr userDrawn="1"/>
          </p:nvSpPr>
          <p:spPr bwMode="black">
            <a:xfrm>
              <a:off x="2519" y="4248"/>
              <a:ext cx="93" cy="149"/>
            </a:xfrm>
            <a:custGeom>
              <a:avLst/>
              <a:gdLst>
                <a:gd name="T0" fmla="*/ 75 w 102"/>
                <a:gd name="T1" fmla="*/ 111 h 163"/>
                <a:gd name="T2" fmla="*/ 102 w 102"/>
                <a:gd name="T3" fmla="*/ 111 h 163"/>
                <a:gd name="T4" fmla="*/ 91 w 102"/>
                <a:gd name="T5" fmla="*/ 145 h 163"/>
                <a:gd name="T6" fmla="*/ 53 w 102"/>
                <a:gd name="T7" fmla="*/ 163 h 163"/>
                <a:gd name="T8" fmla="*/ 17 w 102"/>
                <a:gd name="T9" fmla="*/ 147 h 163"/>
                <a:gd name="T10" fmla="*/ 0 w 102"/>
                <a:gd name="T11" fmla="*/ 97 h 163"/>
                <a:gd name="T12" fmla="*/ 16 w 102"/>
                <a:gd name="T13" fmla="*/ 48 h 163"/>
                <a:gd name="T14" fmla="*/ 54 w 102"/>
                <a:gd name="T15" fmla="*/ 31 h 163"/>
                <a:gd name="T16" fmla="*/ 93 w 102"/>
                <a:gd name="T17" fmla="*/ 51 h 163"/>
                <a:gd name="T18" fmla="*/ 102 w 102"/>
                <a:gd name="T19" fmla="*/ 76 h 163"/>
                <a:gd name="T20" fmla="*/ 75 w 102"/>
                <a:gd name="T21" fmla="*/ 76 h 163"/>
                <a:gd name="T22" fmla="*/ 71 w 102"/>
                <a:gd name="T23" fmla="*/ 64 h 163"/>
                <a:gd name="T24" fmla="*/ 54 w 102"/>
                <a:gd name="T25" fmla="*/ 54 h 163"/>
                <a:gd name="T26" fmla="*/ 34 w 102"/>
                <a:gd name="T27" fmla="*/ 66 h 163"/>
                <a:gd name="T28" fmla="*/ 28 w 102"/>
                <a:gd name="T29" fmla="*/ 97 h 163"/>
                <a:gd name="T30" fmla="*/ 35 w 102"/>
                <a:gd name="T31" fmla="*/ 128 h 163"/>
                <a:gd name="T32" fmla="*/ 53 w 102"/>
                <a:gd name="T33" fmla="*/ 140 h 163"/>
                <a:gd name="T34" fmla="*/ 69 w 102"/>
                <a:gd name="T35" fmla="*/ 131 h 163"/>
                <a:gd name="T36" fmla="*/ 75 w 102"/>
                <a:gd name="T37" fmla="*/ 111 h 163"/>
                <a:gd name="T38" fmla="*/ 79 w 102"/>
                <a:gd name="T39" fmla="*/ 0 h 163"/>
                <a:gd name="T40" fmla="*/ 61 w 102"/>
                <a:gd name="T41" fmla="*/ 24 h 163"/>
                <a:gd name="T42" fmla="*/ 40 w 102"/>
                <a:gd name="T43" fmla="*/ 24 h 163"/>
                <a:gd name="T44" fmla="*/ 22 w 102"/>
                <a:gd name="T45" fmla="*/ 0 h 163"/>
                <a:gd name="T46" fmla="*/ 42 w 102"/>
                <a:gd name="T47" fmla="*/ 0 h 163"/>
                <a:gd name="T48" fmla="*/ 50 w 102"/>
                <a:gd name="T49" fmla="*/ 11 h 163"/>
                <a:gd name="T50" fmla="*/ 58 w 102"/>
                <a:gd name="T51" fmla="*/ 0 h 163"/>
                <a:gd name="T52" fmla="*/ 79 w 102"/>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3">
                  <a:moveTo>
                    <a:pt x="75" y="111"/>
                  </a:moveTo>
                  <a:cubicBezTo>
                    <a:pt x="102" y="111"/>
                    <a:pt x="102" y="111"/>
                    <a:pt x="102" y="111"/>
                  </a:cubicBezTo>
                  <a:cubicBezTo>
                    <a:pt x="101" y="125"/>
                    <a:pt x="98" y="136"/>
                    <a:pt x="91" y="145"/>
                  </a:cubicBezTo>
                  <a:cubicBezTo>
                    <a:pt x="82" y="157"/>
                    <a:pt x="69" y="163"/>
                    <a:pt x="53" y="163"/>
                  </a:cubicBezTo>
                  <a:cubicBezTo>
                    <a:pt x="38" y="163"/>
                    <a:pt x="26" y="158"/>
                    <a:pt x="17" y="147"/>
                  </a:cubicBezTo>
                  <a:cubicBezTo>
                    <a:pt x="6" y="134"/>
                    <a:pt x="0" y="118"/>
                    <a:pt x="0" y="97"/>
                  </a:cubicBezTo>
                  <a:cubicBezTo>
                    <a:pt x="0" y="77"/>
                    <a:pt x="6" y="61"/>
                    <a:pt x="16" y="48"/>
                  </a:cubicBezTo>
                  <a:cubicBezTo>
                    <a:pt x="26" y="37"/>
                    <a:pt x="38" y="31"/>
                    <a:pt x="54" y="31"/>
                  </a:cubicBezTo>
                  <a:cubicBezTo>
                    <a:pt x="70" y="31"/>
                    <a:pt x="83" y="38"/>
                    <a:pt x="93" y="51"/>
                  </a:cubicBezTo>
                  <a:cubicBezTo>
                    <a:pt x="98" y="59"/>
                    <a:pt x="101" y="67"/>
                    <a:pt x="102" y="76"/>
                  </a:cubicBezTo>
                  <a:cubicBezTo>
                    <a:pt x="75" y="76"/>
                    <a:pt x="75" y="76"/>
                    <a:pt x="75" y="76"/>
                  </a:cubicBezTo>
                  <a:cubicBezTo>
                    <a:pt x="74" y="71"/>
                    <a:pt x="73" y="68"/>
                    <a:pt x="71" y="64"/>
                  </a:cubicBezTo>
                  <a:cubicBezTo>
                    <a:pt x="67" y="58"/>
                    <a:pt x="61" y="54"/>
                    <a:pt x="54" y="54"/>
                  </a:cubicBezTo>
                  <a:cubicBezTo>
                    <a:pt x="45" y="54"/>
                    <a:pt x="39" y="58"/>
                    <a:pt x="34" y="66"/>
                  </a:cubicBezTo>
                  <a:cubicBezTo>
                    <a:pt x="30" y="74"/>
                    <a:pt x="28" y="85"/>
                    <a:pt x="28" y="97"/>
                  </a:cubicBezTo>
                  <a:cubicBezTo>
                    <a:pt x="28" y="110"/>
                    <a:pt x="30" y="120"/>
                    <a:pt x="35" y="128"/>
                  </a:cubicBezTo>
                  <a:cubicBezTo>
                    <a:pt x="39" y="136"/>
                    <a:pt x="45" y="140"/>
                    <a:pt x="53" y="140"/>
                  </a:cubicBezTo>
                  <a:cubicBezTo>
                    <a:pt x="60" y="140"/>
                    <a:pt x="66" y="137"/>
                    <a:pt x="69" y="131"/>
                  </a:cubicBezTo>
                  <a:cubicBezTo>
                    <a:pt x="72" y="126"/>
                    <a:pt x="74" y="120"/>
                    <a:pt x="75" y="111"/>
                  </a:cubicBezTo>
                  <a:close/>
                  <a:moveTo>
                    <a:pt x="79" y="0"/>
                  </a:moveTo>
                  <a:cubicBezTo>
                    <a:pt x="61" y="24"/>
                    <a:pt x="61" y="24"/>
                    <a:pt x="61" y="24"/>
                  </a:cubicBezTo>
                  <a:cubicBezTo>
                    <a:pt x="40" y="24"/>
                    <a:pt x="40" y="24"/>
                    <a:pt x="40" y="24"/>
                  </a:cubicBezTo>
                  <a:cubicBezTo>
                    <a:pt x="22" y="0"/>
                    <a:pt x="22" y="0"/>
                    <a:pt x="22" y="0"/>
                  </a:cubicBezTo>
                  <a:cubicBezTo>
                    <a:pt x="42" y="0"/>
                    <a:pt x="42" y="0"/>
                    <a:pt x="42" y="0"/>
                  </a:cubicBezTo>
                  <a:cubicBezTo>
                    <a:pt x="50" y="11"/>
                    <a:pt x="50" y="11"/>
                    <a:pt x="50" y="11"/>
                  </a:cubicBezTo>
                  <a:cubicBezTo>
                    <a:pt x="58" y="0"/>
                    <a:pt x="58" y="0"/>
                    <a:pt x="58" y="0"/>
                  </a:cubicBez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5" name="Freeform 63"/>
            <p:cNvSpPr>
              <a:spLocks/>
            </p:cNvSpPr>
            <p:nvPr userDrawn="1"/>
          </p:nvSpPr>
          <p:spPr bwMode="black">
            <a:xfrm>
              <a:off x="2628" y="4279"/>
              <a:ext cx="85" cy="115"/>
            </a:xfrm>
            <a:custGeom>
              <a:avLst/>
              <a:gdLst>
                <a:gd name="T0" fmla="*/ 0 w 85"/>
                <a:gd name="T1" fmla="*/ 115 h 115"/>
                <a:gd name="T2" fmla="*/ 0 w 85"/>
                <a:gd name="T3" fmla="*/ 0 h 115"/>
                <a:gd name="T4" fmla="*/ 26 w 85"/>
                <a:gd name="T5" fmla="*/ 0 h 115"/>
                <a:gd name="T6" fmla="*/ 62 w 85"/>
                <a:gd name="T7" fmla="*/ 74 h 115"/>
                <a:gd name="T8" fmla="*/ 62 w 85"/>
                <a:gd name="T9" fmla="*/ 0 h 115"/>
                <a:gd name="T10" fmla="*/ 85 w 85"/>
                <a:gd name="T11" fmla="*/ 0 h 115"/>
                <a:gd name="T12" fmla="*/ 85 w 85"/>
                <a:gd name="T13" fmla="*/ 115 h 115"/>
                <a:gd name="T14" fmla="*/ 61 w 85"/>
                <a:gd name="T15" fmla="*/ 115 h 115"/>
                <a:gd name="T16" fmla="*/ 24 w 85"/>
                <a:gd name="T17" fmla="*/ 41 h 115"/>
                <a:gd name="T18" fmla="*/ 24 w 85"/>
                <a:gd name="T19" fmla="*/ 115 h 115"/>
                <a:gd name="T20" fmla="*/ 0 w 85"/>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15">
                  <a:moveTo>
                    <a:pt x="0" y="115"/>
                  </a:moveTo>
                  <a:lnTo>
                    <a:pt x="0" y="0"/>
                  </a:lnTo>
                  <a:lnTo>
                    <a:pt x="26" y="0"/>
                  </a:lnTo>
                  <a:lnTo>
                    <a:pt x="62" y="74"/>
                  </a:lnTo>
                  <a:lnTo>
                    <a:pt x="62" y="0"/>
                  </a:lnTo>
                  <a:lnTo>
                    <a:pt x="85" y="0"/>
                  </a:lnTo>
                  <a:lnTo>
                    <a:pt x="85" y="115"/>
                  </a:lnTo>
                  <a:lnTo>
                    <a:pt x="61" y="115"/>
                  </a:lnTo>
                  <a:lnTo>
                    <a:pt x="24" y="41"/>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6" name="Freeform 64"/>
            <p:cNvSpPr>
              <a:spLocks noEditPoints="1"/>
            </p:cNvSpPr>
            <p:nvPr userDrawn="1"/>
          </p:nvSpPr>
          <p:spPr bwMode="black">
            <a:xfrm>
              <a:off x="2736" y="4249"/>
              <a:ext cx="74" cy="145"/>
            </a:xfrm>
            <a:custGeom>
              <a:avLst/>
              <a:gdLst>
                <a:gd name="T0" fmla="*/ 0 w 74"/>
                <a:gd name="T1" fmla="*/ 145 h 145"/>
                <a:gd name="T2" fmla="*/ 0 w 74"/>
                <a:gd name="T3" fmla="*/ 30 h 145"/>
                <a:gd name="T4" fmla="*/ 73 w 74"/>
                <a:gd name="T5" fmla="*/ 30 h 145"/>
                <a:gd name="T6" fmla="*/ 73 w 74"/>
                <a:gd name="T7" fmla="*/ 51 h 145"/>
                <a:gd name="T8" fmla="*/ 25 w 74"/>
                <a:gd name="T9" fmla="*/ 51 h 145"/>
                <a:gd name="T10" fmla="*/ 25 w 74"/>
                <a:gd name="T11" fmla="*/ 76 h 145"/>
                <a:gd name="T12" fmla="*/ 70 w 74"/>
                <a:gd name="T13" fmla="*/ 76 h 145"/>
                <a:gd name="T14" fmla="*/ 70 w 74"/>
                <a:gd name="T15" fmla="*/ 96 h 145"/>
                <a:gd name="T16" fmla="*/ 25 w 74"/>
                <a:gd name="T17" fmla="*/ 96 h 145"/>
                <a:gd name="T18" fmla="*/ 25 w 74"/>
                <a:gd name="T19" fmla="*/ 124 h 145"/>
                <a:gd name="T20" fmla="*/ 74 w 74"/>
                <a:gd name="T21" fmla="*/ 124 h 145"/>
                <a:gd name="T22" fmla="*/ 74 w 74"/>
                <a:gd name="T23" fmla="*/ 145 h 145"/>
                <a:gd name="T24" fmla="*/ 0 w 74"/>
                <a:gd name="T25" fmla="*/ 145 h 145"/>
                <a:gd name="T26" fmla="*/ 60 w 74"/>
                <a:gd name="T27" fmla="*/ 0 h 145"/>
                <a:gd name="T28" fmla="*/ 43 w 74"/>
                <a:gd name="T29" fmla="*/ 21 h 145"/>
                <a:gd name="T30" fmla="*/ 24 w 74"/>
                <a:gd name="T31" fmla="*/ 21 h 145"/>
                <a:gd name="T32" fmla="*/ 39 w 74"/>
                <a:gd name="T33" fmla="*/ 0 h 145"/>
                <a:gd name="T34" fmla="*/ 60 w 74"/>
                <a:gd name="T3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145">
                  <a:moveTo>
                    <a:pt x="0" y="145"/>
                  </a:moveTo>
                  <a:lnTo>
                    <a:pt x="0" y="30"/>
                  </a:lnTo>
                  <a:lnTo>
                    <a:pt x="73" y="30"/>
                  </a:lnTo>
                  <a:lnTo>
                    <a:pt x="73" y="51"/>
                  </a:lnTo>
                  <a:lnTo>
                    <a:pt x="25" y="51"/>
                  </a:lnTo>
                  <a:lnTo>
                    <a:pt x="25" y="76"/>
                  </a:lnTo>
                  <a:lnTo>
                    <a:pt x="70" y="76"/>
                  </a:lnTo>
                  <a:lnTo>
                    <a:pt x="70" y="96"/>
                  </a:lnTo>
                  <a:lnTo>
                    <a:pt x="25" y="96"/>
                  </a:lnTo>
                  <a:lnTo>
                    <a:pt x="25" y="124"/>
                  </a:lnTo>
                  <a:lnTo>
                    <a:pt x="74" y="124"/>
                  </a:lnTo>
                  <a:lnTo>
                    <a:pt x="74" y="145"/>
                  </a:lnTo>
                  <a:lnTo>
                    <a:pt x="0" y="145"/>
                  </a:lnTo>
                  <a:close/>
                  <a:moveTo>
                    <a:pt x="60" y="0"/>
                  </a:moveTo>
                  <a:lnTo>
                    <a:pt x="43" y="21"/>
                  </a:lnTo>
                  <a:lnTo>
                    <a:pt x="24" y="21"/>
                  </a:lnTo>
                  <a:lnTo>
                    <a:pt x="39" y="0"/>
                  </a:lnTo>
                  <a:lnTo>
                    <a:pt x="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7" name="Freeform 65"/>
            <p:cNvSpPr>
              <a:spLocks/>
            </p:cNvSpPr>
            <p:nvPr userDrawn="1"/>
          </p:nvSpPr>
          <p:spPr bwMode="black">
            <a:xfrm>
              <a:off x="2867" y="4279"/>
              <a:ext cx="83" cy="115"/>
            </a:xfrm>
            <a:custGeom>
              <a:avLst/>
              <a:gdLst>
                <a:gd name="T0" fmla="*/ 0 w 83"/>
                <a:gd name="T1" fmla="*/ 115 h 115"/>
                <a:gd name="T2" fmla="*/ 0 w 83"/>
                <a:gd name="T3" fmla="*/ 95 h 115"/>
                <a:gd name="T4" fmla="*/ 51 w 83"/>
                <a:gd name="T5" fmla="*/ 21 h 115"/>
                <a:gd name="T6" fmla="*/ 3 w 83"/>
                <a:gd name="T7" fmla="*/ 21 h 115"/>
                <a:gd name="T8" fmla="*/ 3 w 83"/>
                <a:gd name="T9" fmla="*/ 0 h 115"/>
                <a:gd name="T10" fmla="*/ 81 w 83"/>
                <a:gd name="T11" fmla="*/ 0 h 115"/>
                <a:gd name="T12" fmla="*/ 81 w 83"/>
                <a:gd name="T13" fmla="*/ 18 h 115"/>
                <a:gd name="T14" fmla="*/ 29 w 83"/>
                <a:gd name="T15" fmla="*/ 94 h 115"/>
                <a:gd name="T16" fmla="*/ 83 w 83"/>
                <a:gd name="T17" fmla="*/ 94 h 115"/>
                <a:gd name="T18" fmla="*/ 83 w 83"/>
                <a:gd name="T19" fmla="*/ 115 h 115"/>
                <a:gd name="T20" fmla="*/ 0 w 83"/>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15">
                  <a:moveTo>
                    <a:pt x="0" y="115"/>
                  </a:moveTo>
                  <a:lnTo>
                    <a:pt x="0" y="95"/>
                  </a:lnTo>
                  <a:lnTo>
                    <a:pt x="51" y="21"/>
                  </a:lnTo>
                  <a:lnTo>
                    <a:pt x="3" y="21"/>
                  </a:lnTo>
                  <a:lnTo>
                    <a:pt x="3" y="0"/>
                  </a:lnTo>
                  <a:lnTo>
                    <a:pt x="81" y="0"/>
                  </a:lnTo>
                  <a:lnTo>
                    <a:pt x="81" y="18"/>
                  </a:lnTo>
                  <a:lnTo>
                    <a:pt x="29" y="94"/>
                  </a:lnTo>
                  <a:lnTo>
                    <a:pt x="83" y="94"/>
                  </a:lnTo>
                  <a:lnTo>
                    <a:pt x="83"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8" name="Freeform 66"/>
            <p:cNvSpPr>
              <a:spLocks noEditPoints="1"/>
            </p:cNvSpPr>
            <p:nvPr userDrawn="1"/>
          </p:nvSpPr>
          <p:spPr bwMode="black">
            <a:xfrm>
              <a:off x="2959" y="4249"/>
              <a:ext cx="98" cy="145"/>
            </a:xfrm>
            <a:custGeom>
              <a:avLst/>
              <a:gdLst>
                <a:gd name="T0" fmla="*/ 36 w 98"/>
                <a:gd name="T1" fmla="*/ 30 h 145"/>
                <a:gd name="T2" fmla="*/ 62 w 98"/>
                <a:gd name="T3" fmla="*/ 30 h 145"/>
                <a:gd name="T4" fmla="*/ 98 w 98"/>
                <a:gd name="T5" fmla="*/ 145 h 145"/>
                <a:gd name="T6" fmla="*/ 72 w 98"/>
                <a:gd name="T7" fmla="*/ 145 h 145"/>
                <a:gd name="T8" fmla="*/ 66 w 98"/>
                <a:gd name="T9" fmla="*/ 119 h 145"/>
                <a:gd name="T10" fmla="*/ 33 w 98"/>
                <a:gd name="T11" fmla="*/ 119 h 145"/>
                <a:gd name="T12" fmla="*/ 25 w 98"/>
                <a:gd name="T13" fmla="*/ 145 h 145"/>
                <a:gd name="T14" fmla="*/ 0 w 98"/>
                <a:gd name="T15" fmla="*/ 145 h 145"/>
                <a:gd name="T16" fmla="*/ 36 w 98"/>
                <a:gd name="T17" fmla="*/ 30 h 145"/>
                <a:gd name="T18" fmla="*/ 73 w 98"/>
                <a:gd name="T19" fmla="*/ 0 h 145"/>
                <a:gd name="T20" fmla="*/ 56 w 98"/>
                <a:gd name="T21" fmla="*/ 21 h 145"/>
                <a:gd name="T22" fmla="*/ 36 w 98"/>
                <a:gd name="T23" fmla="*/ 21 h 145"/>
                <a:gd name="T24" fmla="*/ 52 w 98"/>
                <a:gd name="T25" fmla="*/ 0 h 145"/>
                <a:gd name="T26" fmla="*/ 73 w 98"/>
                <a:gd name="T27" fmla="*/ 0 h 145"/>
                <a:gd name="T28" fmla="*/ 38 w 98"/>
                <a:gd name="T29" fmla="*/ 100 h 145"/>
                <a:gd name="T30" fmla="*/ 60 w 98"/>
                <a:gd name="T31" fmla="*/ 100 h 145"/>
                <a:gd name="T32" fmla="*/ 49 w 98"/>
                <a:gd name="T33" fmla="*/ 61 h 145"/>
                <a:gd name="T34" fmla="*/ 38 w 98"/>
                <a:gd name="T35" fmla="*/ 10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145">
                  <a:moveTo>
                    <a:pt x="36" y="30"/>
                  </a:moveTo>
                  <a:lnTo>
                    <a:pt x="62" y="30"/>
                  </a:lnTo>
                  <a:lnTo>
                    <a:pt x="98" y="145"/>
                  </a:lnTo>
                  <a:lnTo>
                    <a:pt x="72" y="145"/>
                  </a:lnTo>
                  <a:lnTo>
                    <a:pt x="66" y="119"/>
                  </a:lnTo>
                  <a:lnTo>
                    <a:pt x="33" y="119"/>
                  </a:lnTo>
                  <a:lnTo>
                    <a:pt x="25" y="145"/>
                  </a:lnTo>
                  <a:lnTo>
                    <a:pt x="0" y="145"/>
                  </a:lnTo>
                  <a:lnTo>
                    <a:pt x="36" y="30"/>
                  </a:lnTo>
                  <a:close/>
                  <a:moveTo>
                    <a:pt x="73" y="0"/>
                  </a:moveTo>
                  <a:lnTo>
                    <a:pt x="56" y="21"/>
                  </a:lnTo>
                  <a:lnTo>
                    <a:pt x="36" y="21"/>
                  </a:lnTo>
                  <a:lnTo>
                    <a:pt x="52" y="0"/>
                  </a:lnTo>
                  <a:lnTo>
                    <a:pt x="73" y="0"/>
                  </a:lnTo>
                  <a:close/>
                  <a:moveTo>
                    <a:pt x="38" y="100"/>
                  </a:moveTo>
                  <a:lnTo>
                    <a:pt x="60" y="100"/>
                  </a:lnTo>
                  <a:lnTo>
                    <a:pt x="49" y="61"/>
                  </a:lnTo>
                  <a:lnTo>
                    <a:pt x="3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9" name="Freeform 67"/>
            <p:cNvSpPr>
              <a:spLocks noEditPoints="1"/>
            </p:cNvSpPr>
            <p:nvPr userDrawn="1"/>
          </p:nvSpPr>
          <p:spPr bwMode="black">
            <a:xfrm>
              <a:off x="3067" y="4248"/>
              <a:ext cx="83" cy="146"/>
            </a:xfrm>
            <a:custGeom>
              <a:avLst/>
              <a:gdLst>
                <a:gd name="T0" fmla="*/ 0 w 83"/>
                <a:gd name="T1" fmla="*/ 146 h 146"/>
                <a:gd name="T2" fmla="*/ 0 w 83"/>
                <a:gd name="T3" fmla="*/ 126 h 146"/>
                <a:gd name="T4" fmla="*/ 51 w 83"/>
                <a:gd name="T5" fmla="*/ 52 h 146"/>
                <a:gd name="T6" fmla="*/ 3 w 83"/>
                <a:gd name="T7" fmla="*/ 52 h 146"/>
                <a:gd name="T8" fmla="*/ 3 w 83"/>
                <a:gd name="T9" fmla="*/ 31 h 146"/>
                <a:gd name="T10" fmla="*/ 81 w 83"/>
                <a:gd name="T11" fmla="*/ 31 h 146"/>
                <a:gd name="T12" fmla="*/ 81 w 83"/>
                <a:gd name="T13" fmla="*/ 49 h 146"/>
                <a:gd name="T14" fmla="*/ 29 w 83"/>
                <a:gd name="T15" fmla="*/ 125 h 146"/>
                <a:gd name="T16" fmla="*/ 83 w 83"/>
                <a:gd name="T17" fmla="*/ 125 h 146"/>
                <a:gd name="T18" fmla="*/ 83 w 83"/>
                <a:gd name="T19" fmla="*/ 146 h 146"/>
                <a:gd name="T20" fmla="*/ 0 w 83"/>
                <a:gd name="T21" fmla="*/ 146 h 146"/>
                <a:gd name="T22" fmla="*/ 67 w 83"/>
                <a:gd name="T23" fmla="*/ 0 h 146"/>
                <a:gd name="T24" fmla="*/ 51 w 83"/>
                <a:gd name="T25" fmla="*/ 22 h 146"/>
                <a:gd name="T26" fmla="*/ 32 w 83"/>
                <a:gd name="T27" fmla="*/ 22 h 146"/>
                <a:gd name="T28" fmla="*/ 15 w 83"/>
                <a:gd name="T29" fmla="*/ 0 h 146"/>
                <a:gd name="T30" fmla="*/ 33 w 83"/>
                <a:gd name="T31" fmla="*/ 0 h 146"/>
                <a:gd name="T32" fmla="*/ 41 w 83"/>
                <a:gd name="T33" fmla="*/ 10 h 146"/>
                <a:gd name="T34" fmla="*/ 48 w 83"/>
                <a:gd name="T35" fmla="*/ 0 h 146"/>
                <a:gd name="T36" fmla="*/ 67 w 83"/>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46">
                  <a:moveTo>
                    <a:pt x="0" y="146"/>
                  </a:moveTo>
                  <a:lnTo>
                    <a:pt x="0" y="126"/>
                  </a:lnTo>
                  <a:lnTo>
                    <a:pt x="51" y="52"/>
                  </a:lnTo>
                  <a:lnTo>
                    <a:pt x="3" y="52"/>
                  </a:lnTo>
                  <a:lnTo>
                    <a:pt x="3" y="31"/>
                  </a:lnTo>
                  <a:lnTo>
                    <a:pt x="81" y="31"/>
                  </a:lnTo>
                  <a:lnTo>
                    <a:pt x="81" y="49"/>
                  </a:lnTo>
                  <a:lnTo>
                    <a:pt x="29" y="125"/>
                  </a:lnTo>
                  <a:lnTo>
                    <a:pt x="83" y="125"/>
                  </a:lnTo>
                  <a:lnTo>
                    <a:pt x="83" y="146"/>
                  </a:lnTo>
                  <a:lnTo>
                    <a:pt x="0" y="146"/>
                  </a:lnTo>
                  <a:close/>
                  <a:moveTo>
                    <a:pt x="67" y="0"/>
                  </a:moveTo>
                  <a:lnTo>
                    <a:pt x="51" y="22"/>
                  </a:lnTo>
                  <a:lnTo>
                    <a:pt x="32" y="22"/>
                  </a:lnTo>
                  <a:lnTo>
                    <a:pt x="15" y="0"/>
                  </a:lnTo>
                  <a:lnTo>
                    <a:pt x="33" y="0"/>
                  </a:lnTo>
                  <a:lnTo>
                    <a:pt x="41" y="10"/>
                  </a:lnTo>
                  <a:lnTo>
                    <a:pt x="48" y="0"/>
                  </a:lnTo>
                  <a:lnTo>
                    <a:pt x="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0" name="Freeform 68"/>
            <p:cNvSpPr>
              <a:spLocks/>
            </p:cNvSpPr>
            <p:nvPr userDrawn="1"/>
          </p:nvSpPr>
          <p:spPr bwMode="black">
            <a:xfrm>
              <a:off x="3166" y="4279"/>
              <a:ext cx="25" cy="115"/>
            </a:xfrm>
            <a:custGeom>
              <a:avLst/>
              <a:gdLst>
                <a:gd name="T0" fmla="*/ 0 w 25"/>
                <a:gd name="T1" fmla="*/ 115 h 115"/>
                <a:gd name="T2" fmla="*/ 0 w 25"/>
                <a:gd name="T3" fmla="*/ 0 h 115"/>
                <a:gd name="T4" fmla="*/ 13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3"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1" name="Freeform 69"/>
            <p:cNvSpPr>
              <a:spLocks/>
            </p:cNvSpPr>
            <p:nvPr userDrawn="1"/>
          </p:nvSpPr>
          <p:spPr bwMode="black">
            <a:xfrm>
              <a:off x="3205" y="4279"/>
              <a:ext cx="81" cy="115"/>
            </a:xfrm>
            <a:custGeom>
              <a:avLst/>
              <a:gdLst>
                <a:gd name="T0" fmla="*/ 28 w 81"/>
                <a:gd name="T1" fmla="*/ 115 h 115"/>
                <a:gd name="T2" fmla="*/ 28 w 81"/>
                <a:gd name="T3" fmla="*/ 21 h 115"/>
                <a:gd name="T4" fmla="*/ 0 w 81"/>
                <a:gd name="T5" fmla="*/ 21 h 115"/>
                <a:gd name="T6" fmla="*/ 0 w 81"/>
                <a:gd name="T7" fmla="*/ 0 h 115"/>
                <a:gd name="T8" fmla="*/ 81 w 81"/>
                <a:gd name="T9" fmla="*/ 0 h 115"/>
                <a:gd name="T10" fmla="*/ 81 w 81"/>
                <a:gd name="T11" fmla="*/ 21 h 115"/>
                <a:gd name="T12" fmla="*/ 52 w 81"/>
                <a:gd name="T13" fmla="*/ 21 h 115"/>
                <a:gd name="T14" fmla="*/ 52 w 81"/>
                <a:gd name="T15" fmla="*/ 115 h 115"/>
                <a:gd name="T16" fmla="*/ 28 w 81"/>
                <a:gd name="T17"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115">
                  <a:moveTo>
                    <a:pt x="28" y="115"/>
                  </a:moveTo>
                  <a:lnTo>
                    <a:pt x="28" y="21"/>
                  </a:lnTo>
                  <a:lnTo>
                    <a:pt x="0" y="21"/>
                  </a:lnTo>
                  <a:lnTo>
                    <a:pt x="0" y="0"/>
                  </a:lnTo>
                  <a:lnTo>
                    <a:pt x="81" y="0"/>
                  </a:lnTo>
                  <a:lnTo>
                    <a:pt x="81" y="21"/>
                  </a:lnTo>
                  <a:lnTo>
                    <a:pt x="52" y="21"/>
                  </a:lnTo>
                  <a:lnTo>
                    <a:pt x="52" y="115"/>
                  </a:lnTo>
                  <a:lnTo>
                    <a:pt x="28"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2" name="Freeform 70"/>
            <p:cNvSpPr>
              <a:spLocks/>
            </p:cNvSpPr>
            <p:nvPr userDrawn="1"/>
          </p:nvSpPr>
          <p:spPr bwMode="black">
            <a:xfrm>
              <a:off x="3299" y="4279"/>
              <a:ext cx="91" cy="115"/>
            </a:xfrm>
            <a:custGeom>
              <a:avLst/>
              <a:gdLst>
                <a:gd name="T0" fmla="*/ 0 w 91"/>
                <a:gd name="T1" fmla="*/ 115 h 115"/>
                <a:gd name="T2" fmla="*/ 0 w 91"/>
                <a:gd name="T3" fmla="*/ 0 h 115"/>
                <a:gd name="T4" fmla="*/ 25 w 91"/>
                <a:gd name="T5" fmla="*/ 0 h 115"/>
                <a:gd name="T6" fmla="*/ 25 w 91"/>
                <a:gd name="T7" fmla="*/ 44 h 115"/>
                <a:gd name="T8" fmla="*/ 60 w 91"/>
                <a:gd name="T9" fmla="*/ 0 h 115"/>
                <a:gd name="T10" fmla="*/ 87 w 91"/>
                <a:gd name="T11" fmla="*/ 0 h 115"/>
                <a:gd name="T12" fmla="*/ 48 w 91"/>
                <a:gd name="T13" fmla="*/ 47 h 115"/>
                <a:gd name="T14" fmla="*/ 91 w 91"/>
                <a:gd name="T15" fmla="*/ 115 h 115"/>
                <a:gd name="T16" fmla="*/ 62 w 91"/>
                <a:gd name="T17" fmla="*/ 115 h 115"/>
                <a:gd name="T18" fmla="*/ 32 w 91"/>
                <a:gd name="T19" fmla="*/ 67 h 115"/>
                <a:gd name="T20" fmla="*/ 25 w 91"/>
                <a:gd name="T21" fmla="*/ 75 h 115"/>
                <a:gd name="T22" fmla="*/ 25 w 91"/>
                <a:gd name="T23" fmla="*/ 115 h 115"/>
                <a:gd name="T24" fmla="*/ 0 w 91"/>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115">
                  <a:moveTo>
                    <a:pt x="0" y="115"/>
                  </a:moveTo>
                  <a:lnTo>
                    <a:pt x="0" y="0"/>
                  </a:lnTo>
                  <a:lnTo>
                    <a:pt x="25" y="0"/>
                  </a:lnTo>
                  <a:lnTo>
                    <a:pt x="25" y="44"/>
                  </a:lnTo>
                  <a:lnTo>
                    <a:pt x="60" y="0"/>
                  </a:lnTo>
                  <a:lnTo>
                    <a:pt x="87" y="0"/>
                  </a:lnTo>
                  <a:lnTo>
                    <a:pt x="48" y="47"/>
                  </a:lnTo>
                  <a:lnTo>
                    <a:pt x="91" y="115"/>
                  </a:lnTo>
                  <a:lnTo>
                    <a:pt x="62" y="115"/>
                  </a:lnTo>
                  <a:lnTo>
                    <a:pt x="32" y="67"/>
                  </a:lnTo>
                  <a:lnTo>
                    <a:pt x="25" y="75"/>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3" name="Freeform 71"/>
            <p:cNvSpPr>
              <a:spLocks/>
            </p:cNvSpPr>
            <p:nvPr userDrawn="1"/>
          </p:nvSpPr>
          <p:spPr bwMode="black">
            <a:xfrm>
              <a:off x="3395" y="4279"/>
              <a:ext cx="96" cy="115"/>
            </a:xfrm>
            <a:custGeom>
              <a:avLst/>
              <a:gdLst>
                <a:gd name="T0" fmla="*/ 0 w 96"/>
                <a:gd name="T1" fmla="*/ 0 h 115"/>
                <a:gd name="T2" fmla="*/ 28 w 96"/>
                <a:gd name="T3" fmla="*/ 0 h 115"/>
                <a:gd name="T4" fmla="*/ 49 w 96"/>
                <a:gd name="T5" fmla="*/ 46 h 115"/>
                <a:gd name="T6" fmla="*/ 70 w 96"/>
                <a:gd name="T7" fmla="*/ 0 h 115"/>
                <a:gd name="T8" fmla="*/ 96 w 96"/>
                <a:gd name="T9" fmla="*/ 0 h 115"/>
                <a:gd name="T10" fmla="*/ 60 w 96"/>
                <a:gd name="T11" fmla="*/ 70 h 115"/>
                <a:gd name="T12" fmla="*/ 60 w 96"/>
                <a:gd name="T13" fmla="*/ 115 h 115"/>
                <a:gd name="T14" fmla="*/ 36 w 96"/>
                <a:gd name="T15" fmla="*/ 115 h 115"/>
                <a:gd name="T16" fmla="*/ 36 w 96"/>
                <a:gd name="T17" fmla="*/ 70 h 115"/>
                <a:gd name="T18" fmla="*/ 0 w 96"/>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15">
                  <a:moveTo>
                    <a:pt x="0" y="0"/>
                  </a:moveTo>
                  <a:lnTo>
                    <a:pt x="28" y="0"/>
                  </a:lnTo>
                  <a:lnTo>
                    <a:pt x="49" y="46"/>
                  </a:lnTo>
                  <a:lnTo>
                    <a:pt x="70" y="0"/>
                  </a:lnTo>
                  <a:lnTo>
                    <a:pt x="96" y="0"/>
                  </a:lnTo>
                  <a:lnTo>
                    <a:pt x="60" y="70"/>
                  </a:lnTo>
                  <a:lnTo>
                    <a:pt x="60" y="115"/>
                  </a:lnTo>
                  <a:lnTo>
                    <a:pt x="36" y="115"/>
                  </a:lnTo>
                  <a:lnTo>
                    <a:pt x="36" y="7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spTree>
    <p:extLst>
      <p:ext uri="{BB962C8B-B14F-4D97-AF65-F5344CB8AC3E}">
        <p14:creationId xmlns:p14="http://schemas.microsoft.com/office/powerpoint/2010/main" val="323420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vertical left transparent">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Objekt 6"/>
          <p:cNvPicPr>
            <a:picLocks noChangeAspect="1"/>
          </p:cNvPicPr>
          <p:nvPr/>
        </p:nvPicPr>
        <p:blipFill>
          <a:blip r:embed="rId3"/>
          <a:srcRect/>
          <a:stretch>
            <a:fillRect/>
          </a:stretch>
        </p:blipFill>
        <p:spPr bwMode="auto">
          <a:xfrm>
            <a:off x="1441" y="1441"/>
            <a:ext cx="1440" cy="1439"/>
          </a:xfrm>
          <a:prstGeom prst="rect">
            <a:avLst/>
          </a:prstGeom>
          <a:noFill/>
        </p:spPr>
      </p:pic>
      <p:sp>
        <p:nvSpPr>
          <p:cNvPr id="2" name="Titel 1"/>
          <p:cNvSpPr>
            <a:spLocks noGrp="1"/>
          </p:cNvSpPr>
          <p:nvPr>
            <p:ph type="title" hasCustomPrompt="1"/>
          </p:nvPr>
        </p:nvSpPr>
        <p:spPr bwMode="black">
          <a:xfrm>
            <a:off x="326551" y="326517"/>
            <a:ext cx="3918614" cy="2269885"/>
          </a:xfrm>
        </p:spPr>
        <p:txBody>
          <a:bodyPr/>
          <a:lstStyle>
            <a:lvl1pPr>
              <a:defRPr sz="5442">
                <a:solidFill>
                  <a:schemeClr val="bg1"/>
                </a:solidFill>
              </a:defRPr>
            </a:lvl1pPr>
          </a:lstStyle>
          <a:p>
            <a:r>
              <a:rPr lang="cs-CZ" dirty="0" smtClean="0"/>
              <a:t>Headline Ultra</a:t>
            </a:r>
            <a:br>
              <a:rPr lang="cs-CZ" dirty="0" smtClean="0"/>
            </a:br>
            <a:r>
              <a:rPr lang="cs-CZ" dirty="0" smtClean="0"/>
              <a:t>(60) 75 90 PT</a:t>
            </a:r>
            <a:endParaRPr lang="cs-CZ" dirty="0"/>
          </a:p>
        </p:txBody>
      </p:sp>
      <p:sp>
        <p:nvSpPr>
          <p:cNvPr id="10" name="Textplatzhalter 2"/>
          <p:cNvSpPr>
            <a:spLocks noGrp="1"/>
          </p:cNvSpPr>
          <p:nvPr>
            <p:ph type="body" sz="quarter" idx="11" hasCustomPrompt="1"/>
          </p:nvPr>
        </p:nvSpPr>
        <p:spPr bwMode="black">
          <a:xfrm>
            <a:off x="326551" y="3429720"/>
            <a:ext cx="3918614" cy="914303"/>
          </a:xfrm>
          <a:noFill/>
          <a:ln w="9525">
            <a:noFill/>
            <a:miter lim="800000"/>
            <a:headEnd/>
            <a:tailEnd/>
          </a:ln>
        </p:spPr>
        <p:txBody>
          <a:bodyPr vert="horz" wrap="square" lIns="0" tIns="0" rIns="0" bIns="0" numCol="1" anchor="t" anchorCtr="0" compatLnSpc="1">
            <a:prstTxWarp prst="textNoShape">
              <a:avLst/>
            </a:prstTxWarp>
          </a:bodyPr>
          <a:lstStyle>
            <a:lvl1pPr>
              <a:defRPr lang="de-DE" smtClean="0">
                <a:solidFill>
                  <a:schemeClr val="bg1"/>
                </a:solidFill>
              </a:defRPr>
            </a:lvl1pPr>
            <a:lvl2pPr>
              <a:defRPr lang="de-DE" smtClean="0">
                <a:solidFill>
                  <a:schemeClr val="bg1"/>
                </a:solidFill>
              </a:defRPr>
            </a:lvl2pPr>
            <a:lvl3pPr>
              <a:defRPr lang="de-DE" smtClean="0">
                <a:solidFill>
                  <a:schemeClr val="bg1"/>
                </a:solidFill>
              </a:defRPr>
            </a:lvl3pPr>
            <a:lvl4pPr>
              <a:defRPr lang="de-DE" smtClean="0">
                <a:solidFill>
                  <a:schemeClr val="bg1"/>
                </a:solidFill>
              </a:defRPr>
            </a:lvl4pPr>
            <a:lvl5pPr>
              <a:defRPr lang="de-DE">
                <a:solidFill>
                  <a:schemeClr val="bg1"/>
                </a:solidFill>
              </a:defRPr>
            </a:lvl5pPr>
          </a:lstStyle>
          <a:p>
            <a:pPr lvl="0"/>
            <a:r>
              <a:rPr lang="cs-CZ" dirty="0" smtClean="0"/>
              <a:t>Sub-heading: Tele-GroteskFet 18 pt</a:t>
            </a:r>
            <a:endParaRPr lang="cs-CZ" dirty="0"/>
          </a:p>
        </p:txBody>
      </p:sp>
      <p:grpSp>
        <p:nvGrpSpPr>
          <p:cNvPr id="36" name="Gruppieren 35"/>
          <p:cNvGrpSpPr/>
          <p:nvPr/>
        </p:nvGrpSpPr>
        <p:grpSpPr bwMode="black">
          <a:xfrm>
            <a:off x="326880" y="6041379"/>
            <a:ext cx="991629" cy="489775"/>
            <a:chOff x="323850" y="5511800"/>
            <a:chExt cx="1314450" cy="649288"/>
          </a:xfrm>
        </p:grpSpPr>
        <p:sp>
          <p:nvSpPr>
            <p:cNvPr id="37" name="Freeform 5"/>
            <p:cNvSpPr>
              <a:spLocks/>
            </p:cNvSpPr>
            <p:nvPr userDrawn="1"/>
          </p:nvSpPr>
          <p:spPr bwMode="black">
            <a:xfrm>
              <a:off x="323850" y="5808663"/>
              <a:ext cx="131763" cy="131763"/>
            </a:xfrm>
            <a:custGeom>
              <a:avLst/>
              <a:gdLst>
                <a:gd name="T0" fmla="*/ 0 w 83"/>
                <a:gd name="T1" fmla="*/ 83 h 83"/>
                <a:gd name="T2" fmla="*/ 0 w 83"/>
                <a:gd name="T3" fmla="*/ 0 h 83"/>
                <a:gd name="T4" fmla="*/ 42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42"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8" name="Freeform 6"/>
            <p:cNvSpPr>
              <a:spLocks/>
            </p:cNvSpPr>
            <p:nvPr userDrawn="1"/>
          </p:nvSpPr>
          <p:spPr bwMode="black">
            <a:xfrm>
              <a:off x="723900" y="5808663"/>
              <a:ext cx="130175" cy="131763"/>
            </a:xfrm>
            <a:custGeom>
              <a:avLst/>
              <a:gdLst>
                <a:gd name="T0" fmla="*/ 0 w 82"/>
                <a:gd name="T1" fmla="*/ 83 h 83"/>
                <a:gd name="T2" fmla="*/ 0 w 82"/>
                <a:gd name="T3" fmla="*/ 0 h 83"/>
                <a:gd name="T4" fmla="*/ 43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3"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9" name="Freeform 7"/>
            <p:cNvSpPr>
              <a:spLocks/>
            </p:cNvSpPr>
            <p:nvPr userDrawn="1"/>
          </p:nvSpPr>
          <p:spPr bwMode="black">
            <a:xfrm>
              <a:off x="1116013" y="5808663"/>
              <a:ext cx="131763" cy="131763"/>
            </a:xfrm>
            <a:custGeom>
              <a:avLst/>
              <a:gdLst>
                <a:gd name="T0" fmla="*/ 0 w 83"/>
                <a:gd name="T1" fmla="*/ 83 h 83"/>
                <a:gd name="T2" fmla="*/ 0 w 83"/>
                <a:gd name="T3" fmla="*/ 0 h 83"/>
                <a:gd name="T4" fmla="*/ 39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39"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0" name="Freeform 8"/>
            <p:cNvSpPr>
              <a:spLocks/>
            </p:cNvSpPr>
            <p:nvPr userDrawn="1"/>
          </p:nvSpPr>
          <p:spPr bwMode="black">
            <a:xfrm>
              <a:off x="1508125" y="5808663"/>
              <a:ext cx="130175" cy="131763"/>
            </a:xfrm>
            <a:custGeom>
              <a:avLst/>
              <a:gdLst>
                <a:gd name="T0" fmla="*/ 0 w 82"/>
                <a:gd name="T1" fmla="*/ 83 h 83"/>
                <a:gd name="T2" fmla="*/ 0 w 82"/>
                <a:gd name="T3" fmla="*/ 0 h 83"/>
                <a:gd name="T4" fmla="*/ 44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4"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1" name="Freeform 9"/>
            <p:cNvSpPr>
              <a:spLocks/>
            </p:cNvSpPr>
            <p:nvPr userDrawn="1"/>
          </p:nvSpPr>
          <p:spPr bwMode="black">
            <a:xfrm>
              <a:off x="323850" y="5511800"/>
              <a:ext cx="530225" cy="649288"/>
            </a:xfrm>
            <a:custGeom>
              <a:avLst/>
              <a:gdLst>
                <a:gd name="T0" fmla="*/ 306 w 310"/>
                <a:gd name="T1" fmla="*/ 0 h 378"/>
                <a:gd name="T2" fmla="*/ 4 w 310"/>
                <a:gd name="T3" fmla="*/ 0 h 378"/>
                <a:gd name="T4" fmla="*/ 0 w 310"/>
                <a:gd name="T5" fmla="*/ 133 h 378"/>
                <a:gd name="T6" fmla="*/ 20 w 310"/>
                <a:gd name="T7" fmla="*/ 136 h 378"/>
                <a:gd name="T8" fmla="*/ 51 w 310"/>
                <a:gd name="T9" fmla="*/ 49 h 378"/>
                <a:gd name="T10" fmla="*/ 125 w 310"/>
                <a:gd name="T11" fmla="*/ 18 h 378"/>
                <a:gd name="T12" fmla="*/ 125 w 310"/>
                <a:gd name="T13" fmla="*/ 297 h 378"/>
                <a:gd name="T14" fmla="*/ 114 w 310"/>
                <a:gd name="T15" fmla="*/ 344 h 378"/>
                <a:gd name="T16" fmla="*/ 84 w 310"/>
                <a:gd name="T17" fmla="*/ 356 h 378"/>
                <a:gd name="T18" fmla="*/ 62 w 310"/>
                <a:gd name="T19" fmla="*/ 356 h 378"/>
                <a:gd name="T20" fmla="*/ 62 w 310"/>
                <a:gd name="T21" fmla="*/ 378 h 378"/>
                <a:gd name="T22" fmla="*/ 248 w 310"/>
                <a:gd name="T23" fmla="*/ 378 h 378"/>
                <a:gd name="T24" fmla="*/ 248 w 310"/>
                <a:gd name="T25" fmla="*/ 356 h 378"/>
                <a:gd name="T26" fmla="*/ 227 w 310"/>
                <a:gd name="T27" fmla="*/ 356 h 378"/>
                <a:gd name="T28" fmla="*/ 196 w 310"/>
                <a:gd name="T29" fmla="*/ 344 h 378"/>
                <a:gd name="T30" fmla="*/ 185 w 310"/>
                <a:gd name="T31" fmla="*/ 297 h 378"/>
                <a:gd name="T32" fmla="*/ 185 w 310"/>
                <a:gd name="T33" fmla="*/ 18 h 378"/>
                <a:gd name="T34" fmla="*/ 259 w 310"/>
                <a:gd name="T35" fmla="*/ 49 h 378"/>
                <a:gd name="T36" fmla="*/ 290 w 310"/>
                <a:gd name="T37" fmla="*/ 136 h 378"/>
                <a:gd name="T38" fmla="*/ 310 w 310"/>
                <a:gd name="T39" fmla="*/ 133 h 378"/>
                <a:gd name="T40" fmla="*/ 306 w 310"/>
                <a:gd name="T41"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0" h="378">
                  <a:moveTo>
                    <a:pt x="306" y="0"/>
                  </a:moveTo>
                  <a:cubicBezTo>
                    <a:pt x="4" y="0"/>
                    <a:pt x="4" y="0"/>
                    <a:pt x="4" y="0"/>
                  </a:cubicBezTo>
                  <a:cubicBezTo>
                    <a:pt x="0" y="133"/>
                    <a:pt x="0" y="133"/>
                    <a:pt x="0" y="133"/>
                  </a:cubicBezTo>
                  <a:cubicBezTo>
                    <a:pt x="20" y="136"/>
                    <a:pt x="20" y="136"/>
                    <a:pt x="20" y="136"/>
                  </a:cubicBezTo>
                  <a:cubicBezTo>
                    <a:pt x="24" y="97"/>
                    <a:pt x="34" y="68"/>
                    <a:pt x="51" y="49"/>
                  </a:cubicBezTo>
                  <a:cubicBezTo>
                    <a:pt x="69" y="29"/>
                    <a:pt x="93" y="19"/>
                    <a:pt x="125" y="18"/>
                  </a:cubicBezTo>
                  <a:cubicBezTo>
                    <a:pt x="125" y="297"/>
                    <a:pt x="125" y="297"/>
                    <a:pt x="125" y="297"/>
                  </a:cubicBezTo>
                  <a:cubicBezTo>
                    <a:pt x="125" y="321"/>
                    <a:pt x="122" y="337"/>
                    <a:pt x="114" y="344"/>
                  </a:cubicBezTo>
                  <a:cubicBezTo>
                    <a:pt x="108" y="350"/>
                    <a:pt x="98" y="354"/>
                    <a:pt x="84" y="356"/>
                  </a:cubicBezTo>
                  <a:cubicBezTo>
                    <a:pt x="79" y="356"/>
                    <a:pt x="72" y="356"/>
                    <a:pt x="62" y="356"/>
                  </a:cubicBezTo>
                  <a:cubicBezTo>
                    <a:pt x="62" y="378"/>
                    <a:pt x="62" y="378"/>
                    <a:pt x="62" y="378"/>
                  </a:cubicBezTo>
                  <a:cubicBezTo>
                    <a:pt x="248" y="378"/>
                    <a:pt x="248" y="378"/>
                    <a:pt x="248" y="378"/>
                  </a:cubicBezTo>
                  <a:cubicBezTo>
                    <a:pt x="248" y="356"/>
                    <a:pt x="248" y="356"/>
                    <a:pt x="248" y="356"/>
                  </a:cubicBezTo>
                  <a:cubicBezTo>
                    <a:pt x="238" y="356"/>
                    <a:pt x="231" y="356"/>
                    <a:pt x="227" y="356"/>
                  </a:cubicBezTo>
                  <a:cubicBezTo>
                    <a:pt x="212" y="354"/>
                    <a:pt x="202" y="350"/>
                    <a:pt x="196" y="344"/>
                  </a:cubicBezTo>
                  <a:cubicBezTo>
                    <a:pt x="189" y="337"/>
                    <a:pt x="185" y="321"/>
                    <a:pt x="185" y="297"/>
                  </a:cubicBezTo>
                  <a:cubicBezTo>
                    <a:pt x="185" y="18"/>
                    <a:pt x="185" y="18"/>
                    <a:pt x="185" y="18"/>
                  </a:cubicBezTo>
                  <a:cubicBezTo>
                    <a:pt x="217" y="19"/>
                    <a:pt x="241" y="29"/>
                    <a:pt x="259" y="49"/>
                  </a:cubicBezTo>
                  <a:cubicBezTo>
                    <a:pt x="276" y="68"/>
                    <a:pt x="286" y="97"/>
                    <a:pt x="290" y="136"/>
                  </a:cubicBezTo>
                  <a:cubicBezTo>
                    <a:pt x="310" y="133"/>
                    <a:pt x="310" y="133"/>
                    <a:pt x="310" y="133"/>
                  </a:cubicBezTo>
                  <a:lnTo>
                    <a:pt x="3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grpSp>
        <p:nvGrpSpPr>
          <p:cNvPr id="133" name="Group 39"/>
          <p:cNvGrpSpPr>
            <a:grpSpLocks noChangeAspect="1"/>
          </p:cNvGrpSpPr>
          <p:nvPr/>
        </p:nvGrpSpPr>
        <p:grpSpPr bwMode="black">
          <a:xfrm>
            <a:off x="2309805" y="6218707"/>
            <a:ext cx="1935360" cy="161263"/>
            <a:chOff x="1331" y="4319"/>
            <a:chExt cx="1344" cy="112"/>
          </a:xfrm>
          <a:solidFill>
            <a:schemeClr val="bg1"/>
          </a:solidFill>
        </p:grpSpPr>
        <p:sp>
          <p:nvSpPr>
            <p:cNvPr id="134" name="Freeform 45"/>
            <p:cNvSpPr>
              <a:spLocks noEditPoints="1"/>
            </p:cNvSpPr>
            <p:nvPr userDrawn="1"/>
          </p:nvSpPr>
          <p:spPr bwMode="black">
            <a:xfrm>
              <a:off x="1331" y="4342"/>
              <a:ext cx="58" cy="87"/>
            </a:xfrm>
            <a:custGeom>
              <a:avLst/>
              <a:gdLst>
                <a:gd name="T0" fmla="*/ 0 w 86"/>
                <a:gd name="T1" fmla="*/ 126 h 126"/>
                <a:gd name="T2" fmla="*/ 0 w 86"/>
                <a:gd name="T3" fmla="*/ 0 h 126"/>
                <a:gd name="T4" fmla="*/ 40 w 86"/>
                <a:gd name="T5" fmla="*/ 0 h 126"/>
                <a:gd name="T6" fmla="*/ 63 w 86"/>
                <a:gd name="T7" fmla="*/ 3 h 126"/>
                <a:gd name="T8" fmla="*/ 81 w 86"/>
                <a:gd name="T9" fmla="*/ 17 h 126"/>
                <a:gd name="T10" fmla="*/ 86 w 86"/>
                <a:gd name="T11" fmla="*/ 39 h 126"/>
                <a:gd name="T12" fmla="*/ 71 w 86"/>
                <a:gd name="T13" fmla="*/ 73 h 126"/>
                <a:gd name="T14" fmla="*/ 41 w 86"/>
                <a:gd name="T15" fmla="*/ 81 h 126"/>
                <a:gd name="T16" fmla="*/ 27 w 86"/>
                <a:gd name="T17" fmla="*/ 81 h 126"/>
                <a:gd name="T18" fmla="*/ 27 w 86"/>
                <a:gd name="T19" fmla="*/ 126 h 126"/>
                <a:gd name="T20" fmla="*/ 0 w 86"/>
                <a:gd name="T21" fmla="*/ 126 h 126"/>
                <a:gd name="T22" fmla="*/ 27 w 86"/>
                <a:gd name="T23" fmla="*/ 59 h 126"/>
                <a:gd name="T24" fmla="*/ 40 w 86"/>
                <a:gd name="T25" fmla="*/ 59 h 126"/>
                <a:gd name="T26" fmla="*/ 55 w 86"/>
                <a:gd name="T27" fmla="*/ 54 h 126"/>
                <a:gd name="T28" fmla="*/ 59 w 86"/>
                <a:gd name="T29" fmla="*/ 41 h 126"/>
                <a:gd name="T30" fmla="*/ 54 w 86"/>
                <a:gd name="T31" fmla="*/ 27 h 126"/>
                <a:gd name="T32" fmla="*/ 39 w 86"/>
                <a:gd name="T33" fmla="*/ 23 h 126"/>
                <a:gd name="T34" fmla="*/ 27 w 86"/>
                <a:gd name="T35" fmla="*/ 23 h 126"/>
                <a:gd name="T36" fmla="*/ 27 w 86"/>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6" y="31"/>
                    <a:pt x="86" y="39"/>
                  </a:cubicBezTo>
                  <a:cubicBezTo>
                    <a:pt x="86"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0" y="59"/>
                    <a:pt x="40" y="59"/>
                    <a:pt x="40"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5" name="Freeform 46"/>
            <p:cNvSpPr>
              <a:spLocks noEditPoints="1"/>
            </p:cNvSpPr>
            <p:nvPr userDrawn="1"/>
          </p:nvSpPr>
          <p:spPr bwMode="black">
            <a:xfrm>
              <a:off x="1400" y="4342"/>
              <a:ext cx="65" cy="87"/>
            </a:xfrm>
            <a:custGeom>
              <a:avLst/>
              <a:gdLst>
                <a:gd name="T0" fmla="*/ 0 w 94"/>
                <a:gd name="T1" fmla="*/ 126 h 126"/>
                <a:gd name="T2" fmla="*/ 0 w 94"/>
                <a:gd name="T3" fmla="*/ 0 h 126"/>
                <a:gd name="T4" fmla="*/ 49 w 94"/>
                <a:gd name="T5" fmla="*/ 0 h 126"/>
                <a:gd name="T6" fmla="*/ 78 w 94"/>
                <a:gd name="T7" fmla="*/ 8 h 126"/>
                <a:gd name="T8" fmla="*/ 90 w 94"/>
                <a:gd name="T9" fmla="*/ 35 h 126"/>
                <a:gd name="T10" fmla="*/ 82 w 94"/>
                <a:gd name="T11" fmla="*/ 59 h 126"/>
                <a:gd name="T12" fmla="*/ 72 w 94"/>
                <a:gd name="T13" fmla="*/ 66 h 126"/>
                <a:gd name="T14" fmla="*/ 84 w 94"/>
                <a:gd name="T15" fmla="*/ 76 h 126"/>
                <a:gd name="T16" fmla="*/ 88 w 94"/>
                <a:gd name="T17" fmla="*/ 89 h 126"/>
                <a:gd name="T18" fmla="*/ 90 w 94"/>
                <a:gd name="T19" fmla="*/ 108 h 126"/>
                <a:gd name="T20" fmla="*/ 92 w 94"/>
                <a:gd name="T21" fmla="*/ 121 h 126"/>
                <a:gd name="T22" fmla="*/ 94 w 94"/>
                <a:gd name="T23" fmla="*/ 126 h 126"/>
                <a:gd name="T24" fmla="*/ 66 w 94"/>
                <a:gd name="T25" fmla="*/ 126 h 126"/>
                <a:gd name="T26" fmla="*/ 64 w 94"/>
                <a:gd name="T27" fmla="*/ 119 h 126"/>
                <a:gd name="T28" fmla="*/ 63 w 94"/>
                <a:gd name="T29" fmla="*/ 103 h 126"/>
                <a:gd name="T30" fmla="*/ 60 w 94"/>
                <a:gd name="T31" fmla="*/ 85 h 126"/>
                <a:gd name="T32" fmla="*/ 51 w 94"/>
                <a:gd name="T33" fmla="*/ 77 h 126"/>
                <a:gd name="T34" fmla="*/ 43 w 94"/>
                <a:gd name="T35" fmla="*/ 77 h 126"/>
                <a:gd name="T36" fmla="*/ 27 w 94"/>
                <a:gd name="T37" fmla="*/ 77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1 h 126"/>
                <a:gd name="T54" fmla="*/ 27 w 94"/>
                <a:gd name="T55" fmla="*/ 21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8"/>
                  </a:cubicBezTo>
                  <a:cubicBezTo>
                    <a:pt x="86" y="15"/>
                    <a:pt x="90" y="24"/>
                    <a:pt x="90" y="35"/>
                  </a:cubicBezTo>
                  <a:cubicBezTo>
                    <a:pt x="90" y="45"/>
                    <a:pt x="87" y="53"/>
                    <a:pt x="82" y="59"/>
                  </a:cubicBezTo>
                  <a:cubicBezTo>
                    <a:pt x="79" y="62"/>
                    <a:pt x="76" y="64"/>
                    <a:pt x="72" y="66"/>
                  </a:cubicBezTo>
                  <a:cubicBezTo>
                    <a:pt x="77" y="68"/>
                    <a:pt x="81" y="71"/>
                    <a:pt x="84" y="76"/>
                  </a:cubicBezTo>
                  <a:cubicBezTo>
                    <a:pt x="86" y="79"/>
                    <a:pt x="87" y="83"/>
                    <a:pt x="88" y="89"/>
                  </a:cubicBezTo>
                  <a:cubicBezTo>
                    <a:pt x="88" y="91"/>
                    <a:pt x="89" y="98"/>
                    <a:pt x="90" y="108"/>
                  </a:cubicBezTo>
                  <a:cubicBezTo>
                    <a:pt x="90" y="115"/>
                    <a:pt x="91" y="119"/>
                    <a:pt x="92" y="121"/>
                  </a:cubicBezTo>
                  <a:cubicBezTo>
                    <a:pt x="92" y="123"/>
                    <a:pt x="93" y="124"/>
                    <a:pt x="94" y="126"/>
                  </a:cubicBezTo>
                  <a:cubicBezTo>
                    <a:pt x="66" y="126"/>
                    <a:pt x="66" y="126"/>
                    <a:pt x="66" y="126"/>
                  </a:cubicBezTo>
                  <a:cubicBezTo>
                    <a:pt x="65" y="124"/>
                    <a:pt x="65" y="122"/>
                    <a:pt x="64" y="119"/>
                  </a:cubicBezTo>
                  <a:cubicBezTo>
                    <a:pt x="64" y="117"/>
                    <a:pt x="64" y="112"/>
                    <a:pt x="63" y="103"/>
                  </a:cubicBezTo>
                  <a:cubicBezTo>
                    <a:pt x="62" y="94"/>
                    <a:pt x="61" y="88"/>
                    <a:pt x="60" y="85"/>
                  </a:cubicBezTo>
                  <a:cubicBezTo>
                    <a:pt x="58" y="81"/>
                    <a:pt x="55" y="78"/>
                    <a:pt x="51" y="77"/>
                  </a:cubicBezTo>
                  <a:cubicBezTo>
                    <a:pt x="49" y="77"/>
                    <a:pt x="46" y="77"/>
                    <a:pt x="43" y="77"/>
                  </a:cubicBezTo>
                  <a:cubicBezTo>
                    <a:pt x="27" y="77"/>
                    <a:pt x="27" y="77"/>
                    <a:pt x="27" y="77"/>
                  </a:cubicBezTo>
                  <a:cubicBezTo>
                    <a:pt x="27" y="126"/>
                    <a:pt x="27" y="126"/>
                    <a:pt x="27" y="126"/>
                  </a:cubicBezTo>
                  <a:lnTo>
                    <a:pt x="0" y="126"/>
                  </a:lnTo>
                  <a:close/>
                  <a:moveTo>
                    <a:pt x="27" y="56"/>
                  </a:moveTo>
                  <a:cubicBezTo>
                    <a:pt x="42" y="56"/>
                    <a:pt x="42" y="56"/>
                    <a:pt x="42" y="56"/>
                  </a:cubicBezTo>
                  <a:cubicBezTo>
                    <a:pt x="50" y="56"/>
                    <a:pt x="56" y="54"/>
                    <a:pt x="59" y="51"/>
                  </a:cubicBezTo>
                  <a:cubicBezTo>
                    <a:pt x="62" y="48"/>
                    <a:pt x="63" y="44"/>
                    <a:pt x="63" y="38"/>
                  </a:cubicBezTo>
                  <a:cubicBezTo>
                    <a:pt x="63" y="32"/>
                    <a:pt x="61" y="27"/>
                    <a:pt x="56" y="24"/>
                  </a:cubicBezTo>
                  <a:cubicBezTo>
                    <a:pt x="54" y="22"/>
                    <a:pt x="49" y="21"/>
                    <a:pt x="43" y="21"/>
                  </a:cubicBezTo>
                  <a:cubicBezTo>
                    <a:pt x="27" y="21"/>
                    <a:pt x="27" y="21"/>
                    <a:pt x="27" y="21"/>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6" name="Freeform 47"/>
            <p:cNvSpPr>
              <a:spLocks noEditPoints="1"/>
            </p:cNvSpPr>
            <p:nvPr userDrawn="1"/>
          </p:nvSpPr>
          <p:spPr bwMode="black">
            <a:xfrm>
              <a:off x="1474" y="4340"/>
              <a:ext cx="74" cy="91"/>
            </a:xfrm>
            <a:custGeom>
              <a:avLst/>
              <a:gdLst>
                <a:gd name="T0" fmla="*/ 55 w 107"/>
                <a:gd name="T1" fmla="*/ 0 h 132"/>
                <a:gd name="T2" fmla="*/ 91 w 107"/>
                <a:gd name="T3" fmla="*/ 16 h 132"/>
                <a:gd name="T4" fmla="*/ 107 w 107"/>
                <a:gd name="T5" fmla="*/ 66 h 132"/>
                <a:gd name="T6" fmla="*/ 95 w 107"/>
                <a:gd name="T7" fmla="*/ 111 h 132"/>
                <a:gd name="T8" fmla="*/ 76 w 107"/>
                <a:gd name="T9" fmla="*/ 127 h 132"/>
                <a:gd name="T10" fmla="*/ 54 w 107"/>
                <a:gd name="T11" fmla="*/ 132 h 132"/>
                <a:gd name="T12" fmla="*/ 12 w 107"/>
                <a:gd name="T13" fmla="*/ 110 h 132"/>
                <a:gd name="T14" fmla="*/ 0 w 107"/>
                <a:gd name="T15" fmla="*/ 66 h 132"/>
                <a:gd name="T16" fmla="*/ 16 w 107"/>
                <a:gd name="T17" fmla="*/ 17 h 132"/>
                <a:gd name="T18" fmla="*/ 55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7 h 132"/>
                <a:gd name="T30" fmla="*/ 54 w 107"/>
                <a:gd name="T31" fmla="*/ 109 h 132"/>
                <a:gd name="T32" fmla="*/ 68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5" y="0"/>
                  </a:moveTo>
                  <a:cubicBezTo>
                    <a:pt x="69" y="0"/>
                    <a:pt x="81" y="6"/>
                    <a:pt x="91" y="16"/>
                  </a:cubicBezTo>
                  <a:cubicBezTo>
                    <a:pt x="102" y="29"/>
                    <a:pt x="107" y="45"/>
                    <a:pt x="107" y="66"/>
                  </a:cubicBezTo>
                  <a:cubicBezTo>
                    <a:pt x="107" y="84"/>
                    <a:pt x="103" y="99"/>
                    <a:pt x="95" y="111"/>
                  </a:cubicBezTo>
                  <a:cubicBezTo>
                    <a:pt x="90" y="118"/>
                    <a:pt x="84" y="123"/>
                    <a:pt x="76" y="127"/>
                  </a:cubicBezTo>
                  <a:cubicBezTo>
                    <a:pt x="70" y="130"/>
                    <a:pt x="62" y="132"/>
                    <a:pt x="54" y="132"/>
                  </a:cubicBezTo>
                  <a:cubicBezTo>
                    <a:pt x="36" y="132"/>
                    <a:pt x="22" y="125"/>
                    <a:pt x="12" y="110"/>
                  </a:cubicBezTo>
                  <a:cubicBezTo>
                    <a:pt x="4" y="99"/>
                    <a:pt x="0" y="84"/>
                    <a:pt x="0" y="66"/>
                  </a:cubicBezTo>
                  <a:cubicBezTo>
                    <a:pt x="0" y="45"/>
                    <a:pt x="5" y="29"/>
                    <a:pt x="16" y="17"/>
                  </a:cubicBezTo>
                  <a:cubicBezTo>
                    <a:pt x="26" y="6"/>
                    <a:pt x="39" y="0"/>
                    <a:pt x="55" y="0"/>
                  </a:cubicBezTo>
                  <a:close/>
                  <a:moveTo>
                    <a:pt x="53" y="23"/>
                  </a:moveTo>
                  <a:cubicBezTo>
                    <a:pt x="45" y="23"/>
                    <a:pt x="39" y="27"/>
                    <a:pt x="34" y="35"/>
                  </a:cubicBezTo>
                  <a:cubicBezTo>
                    <a:pt x="29" y="43"/>
                    <a:pt x="27" y="54"/>
                    <a:pt x="27" y="66"/>
                  </a:cubicBezTo>
                  <a:cubicBezTo>
                    <a:pt x="27" y="78"/>
                    <a:pt x="29" y="89"/>
                    <a:pt x="34" y="97"/>
                  </a:cubicBezTo>
                  <a:cubicBezTo>
                    <a:pt x="36" y="101"/>
                    <a:pt x="40" y="104"/>
                    <a:pt x="44" y="107"/>
                  </a:cubicBezTo>
                  <a:cubicBezTo>
                    <a:pt x="47" y="108"/>
                    <a:pt x="51" y="109"/>
                    <a:pt x="54" y="109"/>
                  </a:cubicBezTo>
                  <a:cubicBezTo>
                    <a:pt x="59" y="109"/>
                    <a:pt x="64" y="107"/>
                    <a:pt x="68" y="104"/>
                  </a:cubicBezTo>
                  <a:cubicBezTo>
                    <a:pt x="72" y="100"/>
                    <a:pt x="75" y="94"/>
                    <a:pt x="77" y="87"/>
                  </a:cubicBezTo>
                  <a:cubicBezTo>
                    <a:pt x="79" y="80"/>
                    <a:pt x="80" y="73"/>
                    <a:pt x="80" y="66"/>
                  </a:cubicBezTo>
                  <a:cubicBezTo>
                    <a:pt x="80" y="54"/>
                    <a:pt x="78" y="43"/>
                    <a:pt x="73" y="35"/>
                  </a:cubicBezTo>
                  <a:cubicBezTo>
                    <a:pt x="69" y="27"/>
                    <a:pt x="62"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7" name="Freeform 48"/>
            <p:cNvSpPr>
              <a:spLocks/>
            </p:cNvSpPr>
            <p:nvPr userDrawn="1"/>
          </p:nvSpPr>
          <p:spPr bwMode="black">
            <a:xfrm>
              <a:off x="1589" y="4340"/>
              <a:ext cx="61" cy="91"/>
            </a:xfrm>
            <a:custGeom>
              <a:avLst/>
              <a:gdLst>
                <a:gd name="T0" fmla="*/ 0 w 88"/>
                <a:gd name="T1" fmla="*/ 92 h 132"/>
                <a:gd name="T2" fmla="*/ 27 w 88"/>
                <a:gd name="T3" fmla="*/ 92 h 132"/>
                <a:gd name="T4" fmla="*/ 30 w 88"/>
                <a:gd name="T5" fmla="*/ 103 h 132"/>
                <a:gd name="T6" fmla="*/ 44 w 88"/>
                <a:gd name="T7" fmla="*/ 111 h 132"/>
                <a:gd name="T8" fmla="*/ 57 w 88"/>
                <a:gd name="T9" fmla="*/ 106 h 132"/>
                <a:gd name="T10" fmla="*/ 60 w 88"/>
                <a:gd name="T11" fmla="*/ 95 h 132"/>
                <a:gd name="T12" fmla="*/ 54 w 88"/>
                <a:gd name="T13" fmla="*/ 82 h 132"/>
                <a:gd name="T14" fmla="*/ 47 w 88"/>
                <a:gd name="T15" fmla="*/ 78 h 132"/>
                <a:gd name="T16" fmla="*/ 37 w 88"/>
                <a:gd name="T17" fmla="*/ 75 h 132"/>
                <a:gd name="T18" fmla="*/ 15 w 88"/>
                <a:gd name="T19" fmla="*/ 64 h 132"/>
                <a:gd name="T20" fmla="*/ 1 w 88"/>
                <a:gd name="T21" fmla="*/ 35 h 132"/>
                <a:gd name="T22" fmla="*/ 11 w 88"/>
                <a:gd name="T23" fmla="*/ 11 h 132"/>
                <a:gd name="T24" fmla="*/ 40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4 h 132"/>
                <a:gd name="T40" fmla="*/ 32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3" y="108"/>
                    <a:pt x="38" y="111"/>
                    <a:pt x="44" y="111"/>
                  </a:cubicBezTo>
                  <a:cubicBezTo>
                    <a:pt x="49" y="111"/>
                    <a:pt x="54" y="109"/>
                    <a:pt x="57" y="106"/>
                  </a:cubicBezTo>
                  <a:cubicBezTo>
                    <a:pt x="59" y="103"/>
                    <a:pt x="60" y="99"/>
                    <a:pt x="60" y="95"/>
                  </a:cubicBezTo>
                  <a:cubicBezTo>
                    <a:pt x="60" y="90"/>
                    <a:pt x="58" y="86"/>
                    <a:pt x="54" y="82"/>
                  </a:cubicBezTo>
                  <a:cubicBezTo>
                    <a:pt x="52" y="81"/>
                    <a:pt x="50" y="79"/>
                    <a:pt x="47" y="78"/>
                  </a:cubicBezTo>
                  <a:cubicBezTo>
                    <a:pt x="46" y="78"/>
                    <a:pt x="43" y="77"/>
                    <a:pt x="37" y="75"/>
                  </a:cubicBezTo>
                  <a:cubicBezTo>
                    <a:pt x="27" y="71"/>
                    <a:pt x="20" y="67"/>
                    <a:pt x="15" y="64"/>
                  </a:cubicBezTo>
                  <a:cubicBezTo>
                    <a:pt x="6" y="57"/>
                    <a:pt x="1" y="47"/>
                    <a:pt x="1" y="35"/>
                  </a:cubicBezTo>
                  <a:cubicBezTo>
                    <a:pt x="1" y="25"/>
                    <a:pt x="4" y="17"/>
                    <a:pt x="11" y="11"/>
                  </a:cubicBezTo>
                  <a:cubicBezTo>
                    <a:pt x="18" y="4"/>
                    <a:pt x="28" y="0"/>
                    <a:pt x="40" y="0"/>
                  </a:cubicBezTo>
                  <a:cubicBezTo>
                    <a:pt x="56" y="0"/>
                    <a:pt x="68" y="5"/>
                    <a:pt x="76" y="16"/>
                  </a:cubicBezTo>
                  <a:cubicBezTo>
                    <a:pt x="80" y="21"/>
                    <a:pt x="82" y="28"/>
                    <a:pt x="83" y="36"/>
                  </a:cubicBezTo>
                  <a:cubicBezTo>
                    <a:pt x="57" y="36"/>
                    <a:pt x="57" y="36"/>
                    <a:pt x="57" y="36"/>
                  </a:cubicBezTo>
                  <a:cubicBezTo>
                    <a:pt x="56" y="31"/>
                    <a:pt x="55" y="28"/>
                    <a:pt x="52" y="26"/>
                  </a:cubicBezTo>
                  <a:cubicBezTo>
                    <a:pt x="49" y="23"/>
                    <a:pt x="45" y="22"/>
                    <a:pt x="40" y="22"/>
                  </a:cubicBezTo>
                  <a:cubicBezTo>
                    <a:pt x="36" y="22"/>
                    <a:pt x="33" y="23"/>
                    <a:pt x="30" y="25"/>
                  </a:cubicBezTo>
                  <a:cubicBezTo>
                    <a:pt x="28" y="27"/>
                    <a:pt x="26" y="30"/>
                    <a:pt x="26" y="34"/>
                  </a:cubicBezTo>
                  <a:cubicBezTo>
                    <a:pt x="26" y="39"/>
                    <a:pt x="28" y="43"/>
                    <a:pt x="32" y="46"/>
                  </a:cubicBezTo>
                  <a:cubicBezTo>
                    <a:pt x="35" y="48"/>
                    <a:pt x="42" y="51"/>
                    <a:pt x="51" y="54"/>
                  </a:cubicBezTo>
                  <a:cubicBezTo>
                    <a:pt x="61" y="57"/>
                    <a:pt x="70" y="61"/>
                    <a:pt x="75" y="66"/>
                  </a:cubicBezTo>
                  <a:cubicBezTo>
                    <a:pt x="84" y="73"/>
                    <a:pt x="88" y="82"/>
                    <a:pt x="88" y="93"/>
                  </a:cubicBezTo>
                  <a:cubicBezTo>
                    <a:pt x="88" y="105"/>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8" name="Freeform 49"/>
            <p:cNvSpPr>
              <a:spLocks noEditPoints="1"/>
            </p:cNvSpPr>
            <p:nvPr userDrawn="1"/>
          </p:nvSpPr>
          <p:spPr bwMode="black">
            <a:xfrm>
              <a:off x="1662" y="4342"/>
              <a:ext cx="59" cy="87"/>
            </a:xfrm>
            <a:custGeom>
              <a:avLst/>
              <a:gdLst>
                <a:gd name="T0" fmla="*/ 0 w 87"/>
                <a:gd name="T1" fmla="*/ 126 h 126"/>
                <a:gd name="T2" fmla="*/ 0 w 87"/>
                <a:gd name="T3" fmla="*/ 0 h 126"/>
                <a:gd name="T4" fmla="*/ 40 w 87"/>
                <a:gd name="T5" fmla="*/ 0 h 126"/>
                <a:gd name="T6" fmla="*/ 63 w 87"/>
                <a:gd name="T7" fmla="*/ 3 h 126"/>
                <a:gd name="T8" fmla="*/ 81 w 87"/>
                <a:gd name="T9" fmla="*/ 17 h 126"/>
                <a:gd name="T10" fmla="*/ 87 w 87"/>
                <a:gd name="T11" fmla="*/ 39 h 126"/>
                <a:gd name="T12" fmla="*/ 71 w 87"/>
                <a:gd name="T13" fmla="*/ 73 h 126"/>
                <a:gd name="T14" fmla="*/ 41 w 87"/>
                <a:gd name="T15" fmla="*/ 81 h 126"/>
                <a:gd name="T16" fmla="*/ 27 w 87"/>
                <a:gd name="T17" fmla="*/ 81 h 126"/>
                <a:gd name="T18" fmla="*/ 27 w 87"/>
                <a:gd name="T19" fmla="*/ 126 h 126"/>
                <a:gd name="T20" fmla="*/ 0 w 87"/>
                <a:gd name="T21" fmla="*/ 126 h 126"/>
                <a:gd name="T22" fmla="*/ 27 w 87"/>
                <a:gd name="T23" fmla="*/ 59 h 126"/>
                <a:gd name="T24" fmla="*/ 41 w 87"/>
                <a:gd name="T25" fmla="*/ 59 h 126"/>
                <a:gd name="T26" fmla="*/ 55 w 87"/>
                <a:gd name="T27" fmla="*/ 54 h 126"/>
                <a:gd name="T28" fmla="*/ 59 w 87"/>
                <a:gd name="T29" fmla="*/ 41 h 126"/>
                <a:gd name="T30" fmla="*/ 54 w 87"/>
                <a:gd name="T31" fmla="*/ 27 h 126"/>
                <a:gd name="T32" fmla="*/ 39 w 87"/>
                <a:gd name="T33" fmla="*/ 23 h 126"/>
                <a:gd name="T34" fmla="*/ 27 w 87"/>
                <a:gd name="T35" fmla="*/ 23 h 126"/>
                <a:gd name="T36" fmla="*/ 27 w 87"/>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7" y="31"/>
                    <a:pt x="87" y="39"/>
                  </a:cubicBezTo>
                  <a:cubicBezTo>
                    <a:pt x="87"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1" y="59"/>
                    <a:pt x="41" y="59"/>
                    <a:pt x="41"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9" name="Freeform 50"/>
            <p:cNvSpPr>
              <a:spLocks noEditPoints="1"/>
            </p:cNvSpPr>
            <p:nvPr userDrawn="1"/>
          </p:nvSpPr>
          <p:spPr bwMode="black">
            <a:xfrm>
              <a:off x="1730" y="4340"/>
              <a:ext cx="74" cy="91"/>
            </a:xfrm>
            <a:custGeom>
              <a:avLst/>
              <a:gdLst>
                <a:gd name="T0" fmla="*/ 55 w 108"/>
                <a:gd name="T1" fmla="*/ 0 h 132"/>
                <a:gd name="T2" fmla="*/ 91 w 108"/>
                <a:gd name="T3" fmla="*/ 16 h 132"/>
                <a:gd name="T4" fmla="*/ 108 w 108"/>
                <a:gd name="T5" fmla="*/ 66 h 132"/>
                <a:gd name="T6" fmla="*/ 95 w 108"/>
                <a:gd name="T7" fmla="*/ 111 h 132"/>
                <a:gd name="T8" fmla="*/ 77 w 108"/>
                <a:gd name="T9" fmla="*/ 127 h 132"/>
                <a:gd name="T10" fmla="*/ 54 w 108"/>
                <a:gd name="T11" fmla="*/ 132 h 132"/>
                <a:gd name="T12" fmla="*/ 13 w 108"/>
                <a:gd name="T13" fmla="*/ 110 h 132"/>
                <a:gd name="T14" fmla="*/ 0 w 108"/>
                <a:gd name="T15" fmla="*/ 66 h 132"/>
                <a:gd name="T16" fmla="*/ 16 w 108"/>
                <a:gd name="T17" fmla="*/ 17 h 132"/>
                <a:gd name="T18" fmla="*/ 55 w 108"/>
                <a:gd name="T19" fmla="*/ 0 h 132"/>
                <a:gd name="T20" fmla="*/ 54 w 108"/>
                <a:gd name="T21" fmla="*/ 23 h 132"/>
                <a:gd name="T22" fmla="*/ 35 w 108"/>
                <a:gd name="T23" fmla="*/ 35 h 132"/>
                <a:gd name="T24" fmla="*/ 27 w 108"/>
                <a:gd name="T25" fmla="*/ 66 h 132"/>
                <a:gd name="T26" fmla="*/ 35 w 108"/>
                <a:gd name="T27" fmla="*/ 97 h 132"/>
                <a:gd name="T28" fmla="*/ 45 w 108"/>
                <a:gd name="T29" fmla="*/ 107 h 132"/>
                <a:gd name="T30" fmla="*/ 55 w 108"/>
                <a:gd name="T31" fmla="*/ 109 h 132"/>
                <a:gd name="T32" fmla="*/ 68 w 108"/>
                <a:gd name="T33" fmla="*/ 104 h 132"/>
                <a:gd name="T34" fmla="*/ 78 w 108"/>
                <a:gd name="T35" fmla="*/ 87 h 132"/>
                <a:gd name="T36" fmla="*/ 81 w 108"/>
                <a:gd name="T37" fmla="*/ 66 h 132"/>
                <a:gd name="T38" fmla="*/ 74 w 108"/>
                <a:gd name="T39" fmla="*/ 35 h 132"/>
                <a:gd name="T40" fmla="*/ 54 w 108"/>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32">
                  <a:moveTo>
                    <a:pt x="55" y="0"/>
                  </a:moveTo>
                  <a:cubicBezTo>
                    <a:pt x="70" y="0"/>
                    <a:pt x="82" y="6"/>
                    <a:pt x="91" y="16"/>
                  </a:cubicBezTo>
                  <a:cubicBezTo>
                    <a:pt x="102" y="29"/>
                    <a:pt x="108" y="45"/>
                    <a:pt x="108" y="66"/>
                  </a:cubicBezTo>
                  <a:cubicBezTo>
                    <a:pt x="108" y="84"/>
                    <a:pt x="104" y="99"/>
                    <a:pt x="95" y="111"/>
                  </a:cubicBezTo>
                  <a:cubicBezTo>
                    <a:pt x="91" y="118"/>
                    <a:pt x="84" y="123"/>
                    <a:pt x="77" y="127"/>
                  </a:cubicBezTo>
                  <a:cubicBezTo>
                    <a:pt x="70" y="130"/>
                    <a:pt x="63" y="132"/>
                    <a:pt x="54" y="132"/>
                  </a:cubicBezTo>
                  <a:cubicBezTo>
                    <a:pt x="37" y="132"/>
                    <a:pt x="23" y="125"/>
                    <a:pt x="13" y="110"/>
                  </a:cubicBezTo>
                  <a:cubicBezTo>
                    <a:pt x="4" y="99"/>
                    <a:pt x="0" y="84"/>
                    <a:pt x="0" y="66"/>
                  </a:cubicBezTo>
                  <a:cubicBezTo>
                    <a:pt x="0" y="45"/>
                    <a:pt x="6" y="29"/>
                    <a:pt x="16" y="17"/>
                  </a:cubicBezTo>
                  <a:cubicBezTo>
                    <a:pt x="26" y="6"/>
                    <a:pt x="39" y="0"/>
                    <a:pt x="55" y="0"/>
                  </a:cubicBezTo>
                  <a:close/>
                  <a:moveTo>
                    <a:pt x="54" y="23"/>
                  </a:moveTo>
                  <a:cubicBezTo>
                    <a:pt x="46" y="23"/>
                    <a:pt x="39" y="27"/>
                    <a:pt x="35" y="35"/>
                  </a:cubicBezTo>
                  <a:cubicBezTo>
                    <a:pt x="30" y="43"/>
                    <a:pt x="27" y="54"/>
                    <a:pt x="27" y="66"/>
                  </a:cubicBezTo>
                  <a:cubicBezTo>
                    <a:pt x="27" y="78"/>
                    <a:pt x="30" y="89"/>
                    <a:pt x="35" y="97"/>
                  </a:cubicBezTo>
                  <a:cubicBezTo>
                    <a:pt x="37" y="101"/>
                    <a:pt x="40" y="104"/>
                    <a:pt x="45" y="107"/>
                  </a:cubicBezTo>
                  <a:cubicBezTo>
                    <a:pt x="48" y="108"/>
                    <a:pt x="51" y="109"/>
                    <a:pt x="55" y="109"/>
                  </a:cubicBezTo>
                  <a:cubicBezTo>
                    <a:pt x="60" y="109"/>
                    <a:pt x="64" y="107"/>
                    <a:pt x="68" y="104"/>
                  </a:cubicBezTo>
                  <a:cubicBezTo>
                    <a:pt x="72" y="100"/>
                    <a:pt x="76" y="94"/>
                    <a:pt x="78" y="87"/>
                  </a:cubicBezTo>
                  <a:cubicBezTo>
                    <a:pt x="80" y="80"/>
                    <a:pt x="81" y="73"/>
                    <a:pt x="81" y="66"/>
                  </a:cubicBezTo>
                  <a:cubicBezTo>
                    <a:pt x="81" y="54"/>
                    <a:pt x="78" y="43"/>
                    <a:pt x="74" y="35"/>
                  </a:cubicBezTo>
                  <a:cubicBezTo>
                    <a:pt x="69" y="27"/>
                    <a:pt x="63" y="23"/>
                    <a:pt x="5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0" name="Freeform 51"/>
            <p:cNvSpPr>
              <a:spLocks/>
            </p:cNvSpPr>
            <p:nvPr userDrawn="1"/>
          </p:nvSpPr>
          <p:spPr bwMode="black">
            <a:xfrm>
              <a:off x="1817" y="4342"/>
              <a:ext cx="52" cy="87"/>
            </a:xfrm>
            <a:custGeom>
              <a:avLst/>
              <a:gdLst>
                <a:gd name="T0" fmla="*/ 0 w 52"/>
                <a:gd name="T1" fmla="*/ 87 h 87"/>
                <a:gd name="T2" fmla="*/ 0 w 52"/>
                <a:gd name="T3" fmla="*/ 0 h 87"/>
                <a:gd name="T4" fmla="*/ 19 w 52"/>
                <a:gd name="T5" fmla="*/ 0 h 87"/>
                <a:gd name="T6" fmla="*/ 19 w 52"/>
                <a:gd name="T7" fmla="*/ 71 h 87"/>
                <a:gd name="T8" fmla="*/ 52 w 52"/>
                <a:gd name="T9" fmla="*/ 71 h 87"/>
                <a:gd name="T10" fmla="*/ 52 w 52"/>
                <a:gd name="T11" fmla="*/ 87 h 87"/>
                <a:gd name="T12" fmla="*/ 0 w 52"/>
                <a:gd name="T13" fmla="*/ 87 h 87"/>
              </a:gdLst>
              <a:ahLst/>
              <a:cxnLst>
                <a:cxn ang="0">
                  <a:pos x="T0" y="T1"/>
                </a:cxn>
                <a:cxn ang="0">
                  <a:pos x="T2" y="T3"/>
                </a:cxn>
                <a:cxn ang="0">
                  <a:pos x="T4" y="T5"/>
                </a:cxn>
                <a:cxn ang="0">
                  <a:pos x="T6" y="T7"/>
                </a:cxn>
                <a:cxn ang="0">
                  <a:pos x="T8" y="T9"/>
                </a:cxn>
                <a:cxn ang="0">
                  <a:pos x="T10" y="T11"/>
                </a:cxn>
                <a:cxn ang="0">
                  <a:pos x="T12" y="T13"/>
                </a:cxn>
              </a:cxnLst>
              <a:rect l="0" t="0" r="r" b="b"/>
              <a:pathLst>
                <a:path w="52" h="87">
                  <a:moveTo>
                    <a:pt x="0" y="87"/>
                  </a:moveTo>
                  <a:lnTo>
                    <a:pt x="0" y="0"/>
                  </a:lnTo>
                  <a:lnTo>
                    <a:pt x="19" y="0"/>
                  </a:lnTo>
                  <a:lnTo>
                    <a:pt x="19" y="71"/>
                  </a:lnTo>
                  <a:lnTo>
                    <a:pt x="52" y="71"/>
                  </a:lnTo>
                  <a:lnTo>
                    <a:pt x="5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1" name="Freeform 52"/>
            <p:cNvSpPr>
              <a:spLocks/>
            </p:cNvSpPr>
            <p:nvPr userDrawn="1"/>
          </p:nvSpPr>
          <p:spPr bwMode="black">
            <a:xfrm>
              <a:off x="1880" y="4342"/>
              <a:ext cx="56" cy="87"/>
            </a:xfrm>
            <a:custGeom>
              <a:avLst/>
              <a:gdLst>
                <a:gd name="T0" fmla="*/ 0 w 56"/>
                <a:gd name="T1" fmla="*/ 87 h 87"/>
                <a:gd name="T2" fmla="*/ 0 w 56"/>
                <a:gd name="T3" fmla="*/ 0 h 87"/>
                <a:gd name="T4" fmla="*/ 56 w 56"/>
                <a:gd name="T5" fmla="*/ 0 h 87"/>
                <a:gd name="T6" fmla="*/ 56 w 56"/>
                <a:gd name="T7" fmla="*/ 16 h 87"/>
                <a:gd name="T8" fmla="*/ 19 w 56"/>
                <a:gd name="T9" fmla="*/ 16 h 87"/>
                <a:gd name="T10" fmla="*/ 19 w 56"/>
                <a:gd name="T11" fmla="*/ 35 h 87"/>
                <a:gd name="T12" fmla="*/ 52 w 56"/>
                <a:gd name="T13" fmla="*/ 35 h 87"/>
                <a:gd name="T14" fmla="*/ 52 w 56"/>
                <a:gd name="T15" fmla="*/ 50 h 87"/>
                <a:gd name="T16" fmla="*/ 19 w 56"/>
                <a:gd name="T17" fmla="*/ 50 h 87"/>
                <a:gd name="T18" fmla="*/ 19 w 56"/>
                <a:gd name="T19" fmla="*/ 71 h 87"/>
                <a:gd name="T20" fmla="*/ 56 w 56"/>
                <a:gd name="T21" fmla="*/ 71 h 87"/>
                <a:gd name="T22" fmla="*/ 56 w 56"/>
                <a:gd name="T23" fmla="*/ 87 h 87"/>
                <a:gd name="T24" fmla="*/ 0 w 56"/>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7">
                  <a:moveTo>
                    <a:pt x="0" y="87"/>
                  </a:moveTo>
                  <a:lnTo>
                    <a:pt x="0" y="0"/>
                  </a:lnTo>
                  <a:lnTo>
                    <a:pt x="56" y="0"/>
                  </a:lnTo>
                  <a:lnTo>
                    <a:pt x="56" y="16"/>
                  </a:lnTo>
                  <a:lnTo>
                    <a:pt x="19" y="16"/>
                  </a:lnTo>
                  <a:lnTo>
                    <a:pt x="19" y="35"/>
                  </a:lnTo>
                  <a:lnTo>
                    <a:pt x="52" y="35"/>
                  </a:lnTo>
                  <a:lnTo>
                    <a:pt x="52" y="50"/>
                  </a:lnTo>
                  <a:lnTo>
                    <a:pt x="19" y="50"/>
                  </a:lnTo>
                  <a:lnTo>
                    <a:pt x="19" y="71"/>
                  </a:lnTo>
                  <a:lnTo>
                    <a:pt x="56" y="71"/>
                  </a:lnTo>
                  <a:lnTo>
                    <a:pt x="56"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2" name="Freeform 53"/>
            <p:cNvSpPr>
              <a:spLocks noEditPoints="1"/>
            </p:cNvSpPr>
            <p:nvPr userDrawn="1"/>
          </p:nvSpPr>
          <p:spPr bwMode="black">
            <a:xfrm>
              <a:off x="1946" y="4319"/>
              <a:ext cx="70" cy="112"/>
            </a:xfrm>
            <a:custGeom>
              <a:avLst/>
              <a:gdLst>
                <a:gd name="T0" fmla="*/ 75 w 102"/>
                <a:gd name="T1" fmla="*/ 111 h 163"/>
                <a:gd name="T2" fmla="*/ 102 w 102"/>
                <a:gd name="T3" fmla="*/ 111 h 163"/>
                <a:gd name="T4" fmla="*/ 91 w 102"/>
                <a:gd name="T5" fmla="*/ 145 h 163"/>
                <a:gd name="T6" fmla="*/ 53 w 102"/>
                <a:gd name="T7" fmla="*/ 163 h 163"/>
                <a:gd name="T8" fmla="*/ 17 w 102"/>
                <a:gd name="T9" fmla="*/ 147 h 163"/>
                <a:gd name="T10" fmla="*/ 0 w 102"/>
                <a:gd name="T11" fmla="*/ 97 h 163"/>
                <a:gd name="T12" fmla="*/ 16 w 102"/>
                <a:gd name="T13" fmla="*/ 48 h 163"/>
                <a:gd name="T14" fmla="*/ 54 w 102"/>
                <a:gd name="T15" fmla="*/ 31 h 163"/>
                <a:gd name="T16" fmla="*/ 93 w 102"/>
                <a:gd name="T17" fmla="*/ 51 h 163"/>
                <a:gd name="T18" fmla="*/ 102 w 102"/>
                <a:gd name="T19" fmla="*/ 76 h 163"/>
                <a:gd name="T20" fmla="*/ 75 w 102"/>
                <a:gd name="T21" fmla="*/ 76 h 163"/>
                <a:gd name="T22" fmla="*/ 71 w 102"/>
                <a:gd name="T23" fmla="*/ 64 h 163"/>
                <a:gd name="T24" fmla="*/ 54 w 102"/>
                <a:gd name="T25" fmla="*/ 54 h 163"/>
                <a:gd name="T26" fmla="*/ 34 w 102"/>
                <a:gd name="T27" fmla="*/ 66 h 163"/>
                <a:gd name="T28" fmla="*/ 28 w 102"/>
                <a:gd name="T29" fmla="*/ 97 h 163"/>
                <a:gd name="T30" fmla="*/ 35 w 102"/>
                <a:gd name="T31" fmla="*/ 128 h 163"/>
                <a:gd name="T32" fmla="*/ 53 w 102"/>
                <a:gd name="T33" fmla="*/ 140 h 163"/>
                <a:gd name="T34" fmla="*/ 69 w 102"/>
                <a:gd name="T35" fmla="*/ 131 h 163"/>
                <a:gd name="T36" fmla="*/ 75 w 102"/>
                <a:gd name="T37" fmla="*/ 111 h 163"/>
                <a:gd name="T38" fmla="*/ 79 w 102"/>
                <a:gd name="T39" fmla="*/ 0 h 163"/>
                <a:gd name="T40" fmla="*/ 61 w 102"/>
                <a:gd name="T41" fmla="*/ 24 h 163"/>
                <a:gd name="T42" fmla="*/ 40 w 102"/>
                <a:gd name="T43" fmla="*/ 24 h 163"/>
                <a:gd name="T44" fmla="*/ 22 w 102"/>
                <a:gd name="T45" fmla="*/ 0 h 163"/>
                <a:gd name="T46" fmla="*/ 42 w 102"/>
                <a:gd name="T47" fmla="*/ 0 h 163"/>
                <a:gd name="T48" fmla="*/ 50 w 102"/>
                <a:gd name="T49" fmla="*/ 11 h 163"/>
                <a:gd name="T50" fmla="*/ 58 w 102"/>
                <a:gd name="T51" fmla="*/ 0 h 163"/>
                <a:gd name="T52" fmla="*/ 79 w 102"/>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3">
                  <a:moveTo>
                    <a:pt x="75" y="111"/>
                  </a:moveTo>
                  <a:cubicBezTo>
                    <a:pt x="102" y="111"/>
                    <a:pt x="102" y="111"/>
                    <a:pt x="102" y="111"/>
                  </a:cubicBezTo>
                  <a:cubicBezTo>
                    <a:pt x="101" y="125"/>
                    <a:pt x="98" y="136"/>
                    <a:pt x="91" y="145"/>
                  </a:cubicBezTo>
                  <a:cubicBezTo>
                    <a:pt x="82" y="157"/>
                    <a:pt x="69" y="163"/>
                    <a:pt x="53" y="163"/>
                  </a:cubicBezTo>
                  <a:cubicBezTo>
                    <a:pt x="38" y="163"/>
                    <a:pt x="26" y="158"/>
                    <a:pt x="17" y="147"/>
                  </a:cubicBezTo>
                  <a:cubicBezTo>
                    <a:pt x="6" y="134"/>
                    <a:pt x="0" y="118"/>
                    <a:pt x="0" y="97"/>
                  </a:cubicBezTo>
                  <a:cubicBezTo>
                    <a:pt x="0" y="77"/>
                    <a:pt x="6" y="61"/>
                    <a:pt x="16" y="48"/>
                  </a:cubicBezTo>
                  <a:cubicBezTo>
                    <a:pt x="26" y="37"/>
                    <a:pt x="38" y="31"/>
                    <a:pt x="54" y="31"/>
                  </a:cubicBezTo>
                  <a:cubicBezTo>
                    <a:pt x="70" y="31"/>
                    <a:pt x="83" y="38"/>
                    <a:pt x="93" y="51"/>
                  </a:cubicBezTo>
                  <a:cubicBezTo>
                    <a:pt x="98" y="59"/>
                    <a:pt x="101" y="67"/>
                    <a:pt x="102" y="76"/>
                  </a:cubicBezTo>
                  <a:cubicBezTo>
                    <a:pt x="75" y="76"/>
                    <a:pt x="75" y="76"/>
                    <a:pt x="75" y="76"/>
                  </a:cubicBezTo>
                  <a:cubicBezTo>
                    <a:pt x="74" y="71"/>
                    <a:pt x="73" y="68"/>
                    <a:pt x="71" y="64"/>
                  </a:cubicBezTo>
                  <a:cubicBezTo>
                    <a:pt x="67" y="58"/>
                    <a:pt x="61" y="54"/>
                    <a:pt x="54" y="54"/>
                  </a:cubicBezTo>
                  <a:cubicBezTo>
                    <a:pt x="45" y="54"/>
                    <a:pt x="39" y="58"/>
                    <a:pt x="34" y="66"/>
                  </a:cubicBezTo>
                  <a:cubicBezTo>
                    <a:pt x="30" y="74"/>
                    <a:pt x="28" y="85"/>
                    <a:pt x="28" y="97"/>
                  </a:cubicBezTo>
                  <a:cubicBezTo>
                    <a:pt x="28" y="110"/>
                    <a:pt x="30" y="120"/>
                    <a:pt x="35" y="128"/>
                  </a:cubicBezTo>
                  <a:cubicBezTo>
                    <a:pt x="39" y="136"/>
                    <a:pt x="45" y="140"/>
                    <a:pt x="53" y="140"/>
                  </a:cubicBezTo>
                  <a:cubicBezTo>
                    <a:pt x="60" y="140"/>
                    <a:pt x="66" y="137"/>
                    <a:pt x="69" y="131"/>
                  </a:cubicBezTo>
                  <a:cubicBezTo>
                    <a:pt x="72" y="126"/>
                    <a:pt x="74" y="120"/>
                    <a:pt x="75" y="111"/>
                  </a:cubicBezTo>
                  <a:close/>
                  <a:moveTo>
                    <a:pt x="79" y="0"/>
                  </a:moveTo>
                  <a:cubicBezTo>
                    <a:pt x="61" y="24"/>
                    <a:pt x="61" y="24"/>
                    <a:pt x="61" y="24"/>
                  </a:cubicBezTo>
                  <a:cubicBezTo>
                    <a:pt x="40" y="24"/>
                    <a:pt x="40" y="24"/>
                    <a:pt x="40" y="24"/>
                  </a:cubicBezTo>
                  <a:cubicBezTo>
                    <a:pt x="22" y="0"/>
                    <a:pt x="22" y="0"/>
                    <a:pt x="22" y="0"/>
                  </a:cubicBezTo>
                  <a:cubicBezTo>
                    <a:pt x="42" y="0"/>
                    <a:pt x="42" y="0"/>
                    <a:pt x="42" y="0"/>
                  </a:cubicBezTo>
                  <a:cubicBezTo>
                    <a:pt x="50" y="11"/>
                    <a:pt x="50" y="11"/>
                    <a:pt x="50" y="11"/>
                  </a:cubicBezTo>
                  <a:cubicBezTo>
                    <a:pt x="58" y="0"/>
                    <a:pt x="58" y="0"/>
                    <a:pt x="58" y="0"/>
                  </a:cubicBez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3" name="Freeform 54"/>
            <p:cNvSpPr>
              <a:spLocks/>
            </p:cNvSpPr>
            <p:nvPr userDrawn="1"/>
          </p:nvSpPr>
          <p:spPr bwMode="black">
            <a:xfrm>
              <a:off x="2028" y="4342"/>
              <a:ext cx="64" cy="87"/>
            </a:xfrm>
            <a:custGeom>
              <a:avLst/>
              <a:gdLst>
                <a:gd name="T0" fmla="*/ 0 w 64"/>
                <a:gd name="T1" fmla="*/ 87 h 87"/>
                <a:gd name="T2" fmla="*/ 0 w 64"/>
                <a:gd name="T3" fmla="*/ 0 h 87"/>
                <a:gd name="T4" fmla="*/ 19 w 64"/>
                <a:gd name="T5" fmla="*/ 0 h 87"/>
                <a:gd name="T6" fmla="*/ 46 w 64"/>
                <a:gd name="T7" fmla="*/ 56 h 87"/>
                <a:gd name="T8" fmla="*/ 46 w 64"/>
                <a:gd name="T9" fmla="*/ 0 h 87"/>
                <a:gd name="T10" fmla="*/ 64 w 64"/>
                <a:gd name="T11" fmla="*/ 0 h 87"/>
                <a:gd name="T12" fmla="*/ 64 w 64"/>
                <a:gd name="T13" fmla="*/ 87 h 87"/>
                <a:gd name="T14" fmla="*/ 45 w 64"/>
                <a:gd name="T15" fmla="*/ 87 h 87"/>
                <a:gd name="T16" fmla="*/ 18 w 64"/>
                <a:gd name="T17" fmla="*/ 31 h 87"/>
                <a:gd name="T18" fmla="*/ 18 w 64"/>
                <a:gd name="T19" fmla="*/ 87 h 87"/>
                <a:gd name="T20" fmla="*/ 0 w 64"/>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87">
                  <a:moveTo>
                    <a:pt x="0" y="87"/>
                  </a:moveTo>
                  <a:lnTo>
                    <a:pt x="0" y="0"/>
                  </a:lnTo>
                  <a:lnTo>
                    <a:pt x="19" y="0"/>
                  </a:lnTo>
                  <a:lnTo>
                    <a:pt x="46" y="56"/>
                  </a:lnTo>
                  <a:lnTo>
                    <a:pt x="46" y="0"/>
                  </a:lnTo>
                  <a:lnTo>
                    <a:pt x="64" y="0"/>
                  </a:lnTo>
                  <a:lnTo>
                    <a:pt x="64" y="87"/>
                  </a:lnTo>
                  <a:lnTo>
                    <a:pt x="45" y="87"/>
                  </a:lnTo>
                  <a:lnTo>
                    <a:pt x="18" y="31"/>
                  </a:lnTo>
                  <a:lnTo>
                    <a:pt x="18"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4" name="Freeform 55"/>
            <p:cNvSpPr>
              <a:spLocks noEditPoints="1"/>
            </p:cNvSpPr>
            <p:nvPr userDrawn="1"/>
          </p:nvSpPr>
          <p:spPr bwMode="black">
            <a:xfrm>
              <a:off x="2109" y="4320"/>
              <a:ext cx="55" cy="109"/>
            </a:xfrm>
            <a:custGeom>
              <a:avLst/>
              <a:gdLst>
                <a:gd name="T0" fmla="*/ 0 w 55"/>
                <a:gd name="T1" fmla="*/ 109 h 109"/>
                <a:gd name="T2" fmla="*/ 0 w 55"/>
                <a:gd name="T3" fmla="*/ 22 h 109"/>
                <a:gd name="T4" fmla="*/ 55 w 55"/>
                <a:gd name="T5" fmla="*/ 22 h 109"/>
                <a:gd name="T6" fmla="*/ 55 w 55"/>
                <a:gd name="T7" fmla="*/ 38 h 109"/>
                <a:gd name="T8" fmla="*/ 18 w 55"/>
                <a:gd name="T9" fmla="*/ 38 h 109"/>
                <a:gd name="T10" fmla="*/ 18 w 55"/>
                <a:gd name="T11" fmla="*/ 57 h 109"/>
                <a:gd name="T12" fmla="*/ 52 w 55"/>
                <a:gd name="T13" fmla="*/ 57 h 109"/>
                <a:gd name="T14" fmla="*/ 52 w 55"/>
                <a:gd name="T15" fmla="*/ 72 h 109"/>
                <a:gd name="T16" fmla="*/ 18 w 55"/>
                <a:gd name="T17" fmla="*/ 72 h 109"/>
                <a:gd name="T18" fmla="*/ 18 w 55"/>
                <a:gd name="T19" fmla="*/ 93 h 109"/>
                <a:gd name="T20" fmla="*/ 55 w 55"/>
                <a:gd name="T21" fmla="*/ 93 h 109"/>
                <a:gd name="T22" fmla="*/ 55 w 55"/>
                <a:gd name="T23" fmla="*/ 109 h 109"/>
                <a:gd name="T24" fmla="*/ 0 w 55"/>
                <a:gd name="T25" fmla="*/ 109 h 109"/>
                <a:gd name="T26" fmla="*/ 45 w 55"/>
                <a:gd name="T27" fmla="*/ 0 h 109"/>
                <a:gd name="T28" fmla="*/ 32 w 55"/>
                <a:gd name="T29" fmla="*/ 16 h 109"/>
                <a:gd name="T30" fmla="*/ 18 w 55"/>
                <a:gd name="T31" fmla="*/ 16 h 109"/>
                <a:gd name="T32" fmla="*/ 29 w 55"/>
                <a:gd name="T33" fmla="*/ 0 h 109"/>
                <a:gd name="T34" fmla="*/ 45 w 55"/>
                <a:gd name="T3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09">
                  <a:moveTo>
                    <a:pt x="0" y="109"/>
                  </a:moveTo>
                  <a:lnTo>
                    <a:pt x="0" y="22"/>
                  </a:lnTo>
                  <a:lnTo>
                    <a:pt x="55" y="22"/>
                  </a:lnTo>
                  <a:lnTo>
                    <a:pt x="55" y="38"/>
                  </a:lnTo>
                  <a:lnTo>
                    <a:pt x="18" y="38"/>
                  </a:lnTo>
                  <a:lnTo>
                    <a:pt x="18" y="57"/>
                  </a:lnTo>
                  <a:lnTo>
                    <a:pt x="52" y="57"/>
                  </a:lnTo>
                  <a:lnTo>
                    <a:pt x="52" y="72"/>
                  </a:lnTo>
                  <a:lnTo>
                    <a:pt x="18" y="72"/>
                  </a:lnTo>
                  <a:lnTo>
                    <a:pt x="18" y="93"/>
                  </a:lnTo>
                  <a:lnTo>
                    <a:pt x="55" y="93"/>
                  </a:lnTo>
                  <a:lnTo>
                    <a:pt x="55" y="109"/>
                  </a:lnTo>
                  <a:lnTo>
                    <a:pt x="0" y="109"/>
                  </a:lnTo>
                  <a:close/>
                  <a:moveTo>
                    <a:pt x="45" y="0"/>
                  </a:moveTo>
                  <a:lnTo>
                    <a:pt x="32" y="16"/>
                  </a:lnTo>
                  <a:lnTo>
                    <a:pt x="18" y="16"/>
                  </a:lnTo>
                  <a:lnTo>
                    <a:pt x="29"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5" name="Freeform 56"/>
            <p:cNvSpPr>
              <a:spLocks/>
            </p:cNvSpPr>
            <p:nvPr userDrawn="1"/>
          </p:nvSpPr>
          <p:spPr bwMode="black">
            <a:xfrm>
              <a:off x="2207" y="4342"/>
              <a:ext cx="62" cy="87"/>
            </a:xfrm>
            <a:custGeom>
              <a:avLst/>
              <a:gdLst>
                <a:gd name="T0" fmla="*/ 0 w 62"/>
                <a:gd name="T1" fmla="*/ 87 h 87"/>
                <a:gd name="T2" fmla="*/ 0 w 62"/>
                <a:gd name="T3" fmla="*/ 72 h 87"/>
                <a:gd name="T4" fmla="*/ 38 w 62"/>
                <a:gd name="T5" fmla="*/ 16 h 87"/>
                <a:gd name="T6" fmla="*/ 3 w 62"/>
                <a:gd name="T7" fmla="*/ 16 h 87"/>
                <a:gd name="T8" fmla="*/ 3 w 62"/>
                <a:gd name="T9" fmla="*/ 0 h 87"/>
                <a:gd name="T10" fmla="*/ 61 w 62"/>
                <a:gd name="T11" fmla="*/ 0 h 87"/>
                <a:gd name="T12" fmla="*/ 61 w 62"/>
                <a:gd name="T13" fmla="*/ 14 h 87"/>
                <a:gd name="T14" fmla="*/ 22 w 62"/>
                <a:gd name="T15" fmla="*/ 71 h 87"/>
                <a:gd name="T16" fmla="*/ 62 w 62"/>
                <a:gd name="T17" fmla="*/ 71 h 87"/>
                <a:gd name="T18" fmla="*/ 62 w 62"/>
                <a:gd name="T19" fmla="*/ 87 h 87"/>
                <a:gd name="T20" fmla="*/ 0 w 62"/>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87">
                  <a:moveTo>
                    <a:pt x="0" y="87"/>
                  </a:moveTo>
                  <a:lnTo>
                    <a:pt x="0" y="72"/>
                  </a:lnTo>
                  <a:lnTo>
                    <a:pt x="38" y="16"/>
                  </a:lnTo>
                  <a:lnTo>
                    <a:pt x="3" y="16"/>
                  </a:lnTo>
                  <a:lnTo>
                    <a:pt x="3" y="0"/>
                  </a:lnTo>
                  <a:lnTo>
                    <a:pt x="61" y="0"/>
                  </a:lnTo>
                  <a:lnTo>
                    <a:pt x="61" y="14"/>
                  </a:lnTo>
                  <a:lnTo>
                    <a:pt x="22" y="71"/>
                  </a:lnTo>
                  <a:lnTo>
                    <a:pt x="62" y="71"/>
                  </a:lnTo>
                  <a:lnTo>
                    <a:pt x="6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6" name="Freeform 57"/>
            <p:cNvSpPr>
              <a:spLocks noEditPoints="1"/>
            </p:cNvSpPr>
            <p:nvPr userDrawn="1"/>
          </p:nvSpPr>
          <p:spPr bwMode="black">
            <a:xfrm>
              <a:off x="2276" y="4320"/>
              <a:ext cx="74" cy="109"/>
            </a:xfrm>
            <a:custGeom>
              <a:avLst/>
              <a:gdLst>
                <a:gd name="T0" fmla="*/ 27 w 74"/>
                <a:gd name="T1" fmla="*/ 22 h 109"/>
                <a:gd name="T2" fmla="*/ 46 w 74"/>
                <a:gd name="T3" fmla="*/ 22 h 109"/>
                <a:gd name="T4" fmla="*/ 74 w 74"/>
                <a:gd name="T5" fmla="*/ 109 h 109"/>
                <a:gd name="T6" fmla="*/ 54 w 74"/>
                <a:gd name="T7" fmla="*/ 109 h 109"/>
                <a:gd name="T8" fmla="*/ 49 w 74"/>
                <a:gd name="T9" fmla="*/ 90 h 109"/>
                <a:gd name="T10" fmla="*/ 25 w 74"/>
                <a:gd name="T11" fmla="*/ 90 h 109"/>
                <a:gd name="T12" fmla="*/ 19 w 74"/>
                <a:gd name="T13" fmla="*/ 109 h 109"/>
                <a:gd name="T14" fmla="*/ 0 w 74"/>
                <a:gd name="T15" fmla="*/ 109 h 109"/>
                <a:gd name="T16" fmla="*/ 27 w 74"/>
                <a:gd name="T17" fmla="*/ 22 h 109"/>
                <a:gd name="T18" fmla="*/ 55 w 74"/>
                <a:gd name="T19" fmla="*/ 0 h 109"/>
                <a:gd name="T20" fmla="*/ 42 w 74"/>
                <a:gd name="T21" fmla="*/ 16 h 109"/>
                <a:gd name="T22" fmla="*/ 27 w 74"/>
                <a:gd name="T23" fmla="*/ 16 h 109"/>
                <a:gd name="T24" fmla="*/ 39 w 74"/>
                <a:gd name="T25" fmla="*/ 0 h 109"/>
                <a:gd name="T26" fmla="*/ 55 w 74"/>
                <a:gd name="T27" fmla="*/ 0 h 109"/>
                <a:gd name="T28" fmla="*/ 29 w 74"/>
                <a:gd name="T29" fmla="*/ 75 h 109"/>
                <a:gd name="T30" fmla="*/ 45 w 74"/>
                <a:gd name="T31" fmla="*/ 75 h 109"/>
                <a:gd name="T32" fmla="*/ 37 w 74"/>
                <a:gd name="T33" fmla="*/ 46 h 109"/>
                <a:gd name="T34" fmla="*/ 29 w 74"/>
                <a:gd name="T35"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109">
                  <a:moveTo>
                    <a:pt x="27" y="22"/>
                  </a:moveTo>
                  <a:lnTo>
                    <a:pt x="46" y="22"/>
                  </a:lnTo>
                  <a:lnTo>
                    <a:pt x="74" y="109"/>
                  </a:lnTo>
                  <a:lnTo>
                    <a:pt x="54" y="109"/>
                  </a:lnTo>
                  <a:lnTo>
                    <a:pt x="49" y="90"/>
                  </a:lnTo>
                  <a:lnTo>
                    <a:pt x="25" y="90"/>
                  </a:lnTo>
                  <a:lnTo>
                    <a:pt x="19" y="109"/>
                  </a:lnTo>
                  <a:lnTo>
                    <a:pt x="0" y="109"/>
                  </a:lnTo>
                  <a:lnTo>
                    <a:pt x="27" y="22"/>
                  </a:lnTo>
                  <a:close/>
                  <a:moveTo>
                    <a:pt x="55" y="0"/>
                  </a:moveTo>
                  <a:lnTo>
                    <a:pt x="42" y="16"/>
                  </a:lnTo>
                  <a:lnTo>
                    <a:pt x="27" y="16"/>
                  </a:lnTo>
                  <a:lnTo>
                    <a:pt x="39" y="0"/>
                  </a:lnTo>
                  <a:lnTo>
                    <a:pt x="55" y="0"/>
                  </a:lnTo>
                  <a:close/>
                  <a:moveTo>
                    <a:pt x="29" y="75"/>
                  </a:moveTo>
                  <a:lnTo>
                    <a:pt x="45" y="75"/>
                  </a:lnTo>
                  <a:lnTo>
                    <a:pt x="37" y="46"/>
                  </a:lnTo>
                  <a:lnTo>
                    <a:pt x="2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7" name="Freeform 58"/>
            <p:cNvSpPr>
              <a:spLocks noEditPoints="1"/>
            </p:cNvSpPr>
            <p:nvPr userDrawn="1"/>
          </p:nvSpPr>
          <p:spPr bwMode="black">
            <a:xfrm>
              <a:off x="2357" y="4319"/>
              <a:ext cx="62" cy="110"/>
            </a:xfrm>
            <a:custGeom>
              <a:avLst/>
              <a:gdLst>
                <a:gd name="T0" fmla="*/ 0 w 62"/>
                <a:gd name="T1" fmla="*/ 110 h 110"/>
                <a:gd name="T2" fmla="*/ 0 w 62"/>
                <a:gd name="T3" fmla="*/ 95 h 110"/>
                <a:gd name="T4" fmla="*/ 38 w 62"/>
                <a:gd name="T5" fmla="*/ 39 h 110"/>
                <a:gd name="T6" fmla="*/ 2 w 62"/>
                <a:gd name="T7" fmla="*/ 39 h 110"/>
                <a:gd name="T8" fmla="*/ 2 w 62"/>
                <a:gd name="T9" fmla="*/ 23 h 110"/>
                <a:gd name="T10" fmla="*/ 61 w 62"/>
                <a:gd name="T11" fmla="*/ 23 h 110"/>
                <a:gd name="T12" fmla="*/ 61 w 62"/>
                <a:gd name="T13" fmla="*/ 37 h 110"/>
                <a:gd name="T14" fmla="*/ 22 w 62"/>
                <a:gd name="T15" fmla="*/ 94 h 110"/>
                <a:gd name="T16" fmla="*/ 62 w 62"/>
                <a:gd name="T17" fmla="*/ 94 h 110"/>
                <a:gd name="T18" fmla="*/ 62 w 62"/>
                <a:gd name="T19" fmla="*/ 110 h 110"/>
                <a:gd name="T20" fmla="*/ 0 w 62"/>
                <a:gd name="T21" fmla="*/ 110 h 110"/>
                <a:gd name="T22" fmla="*/ 50 w 62"/>
                <a:gd name="T23" fmla="*/ 0 h 110"/>
                <a:gd name="T24" fmla="*/ 38 w 62"/>
                <a:gd name="T25" fmla="*/ 17 h 110"/>
                <a:gd name="T26" fmla="*/ 24 w 62"/>
                <a:gd name="T27" fmla="*/ 17 h 110"/>
                <a:gd name="T28" fmla="*/ 11 w 62"/>
                <a:gd name="T29" fmla="*/ 0 h 110"/>
                <a:gd name="T30" fmla="*/ 25 w 62"/>
                <a:gd name="T31" fmla="*/ 0 h 110"/>
                <a:gd name="T32" fmla="*/ 30 w 62"/>
                <a:gd name="T33" fmla="*/ 8 h 110"/>
                <a:gd name="T34" fmla="*/ 36 w 62"/>
                <a:gd name="T35" fmla="*/ 0 h 110"/>
                <a:gd name="T36" fmla="*/ 50 w 62"/>
                <a:gd name="T3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110">
                  <a:moveTo>
                    <a:pt x="0" y="110"/>
                  </a:moveTo>
                  <a:lnTo>
                    <a:pt x="0" y="95"/>
                  </a:lnTo>
                  <a:lnTo>
                    <a:pt x="38" y="39"/>
                  </a:lnTo>
                  <a:lnTo>
                    <a:pt x="2" y="39"/>
                  </a:lnTo>
                  <a:lnTo>
                    <a:pt x="2" y="23"/>
                  </a:lnTo>
                  <a:lnTo>
                    <a:pt x="61" y="23"/>
                  </a:lnTo>
                  <a:lnTo>
                    <a:pt x="61" y="37"/>
                  </a:lnTo>
                  <a:lnTo>
                    <a:pt x="22" y="94"/>
                  </a:lnTo>
                  <a:lnTo>
                    <a:pt x="62" y="94"/>
                  </a:lnTo>
                  <a:lnTo>
                    <a:pt x="62" y="110"/>
                  </a:lnTo>
                  <a:lnTo>
                    <a:pt x="0" y="110"/>
                  </a:lnTo>
                  <a:close/>
                  <a:moveTo>
                    <a:pt x="50" y="0"/>
                  </a:moveTo>
                  <a:lnTo>
                    <a:pt x="38" y="17"/>
                  </a:lnTo>
                  <a:lnTo>
                    <a:pt x="24" y="17"/>
                  </a:lnTo>
                  <a:lnTo>
                    <a:pt x="11" y="0"/>
                  </a:lnTo>
                  <a:lnTo>
                    <a:pt x="25" y="0"/>
                  </a:lnTo>
                  <a:lnTo>
                    <a:pt x="30" y="8"/>
                  </a:lnTo>
                  <a:lnTo>
                    <a:pt x="36" y="0"/>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8" name="Freeform 59"/>
            <p:cNvSpPr>
              <a:spLocks/>
            </p:cNvSpPr>
            <p:nvPr userDrawn="1"/>
          </p:nvSpPr>
          <p:spPr bwMode="black">
            <a:xfrm>
              <a:off x="2431" y="4342"/>
              <a:ext cx="19" cy="87"/>
            </a:xfrm>
            <a:custGeom>
              <a:avLst/>
              <a:gdLst>
                <a:gd name="T0" fmla="*/ 0 w 19"/>
                <a:gd name="T1" fmla="*/ 87 h 87"/>
                <a:gd name="T2" fmla="*/ 0 w 19"/>
                <a:gd name="T3" fmla="*/ 0 h 87"/>
                <a:gd name="T4" fmla="*/ 10 w 19"/>
                <a:gd name="T5" fmla="*/ 0 h 87"/>
                <a:gd name="T6" fmla="*/ 19 w 19"/>
                <a:gd name="T7" fmla="*/ 0 h 87"/>
                <a:gd name="T8" fmla="*/ 19 w 19"/>
                <a:gd name="T9" fmla="*/ 87 h 87"/>
                <a:gd name="T10" fmla="*/ 0 w 19"/>
                <a:gd name="T11" fmla="*/ 87 h 87"/>
              </a:gdLst>
              <a:ahLst/>
              <a:cxnLst>
                <a:cxn ang="0">
                  <a:pos x="T0" y="T1"/>
                </a:cxn>
                <a:cxn ang="0">
                  <a:pos x="T2" y="T3"/>
                </a:cxn>
                <a:cxn ang="0">
                  <a:pos x="T4" y="T5"/>
                </a:cxn>
                <a:cxn ang="0">
                  <a:pos x="T6" y="T7"/>
                </a:cxn>
                <a:cxn ang="0">
                  <a:pos x="T8" y="T9"/>
                </a:cxn>
                <a:cxn ang="0">
                  <a:pos x="T10" y="T11"/>
                </a:cxn>
              </a:cxnLst>
              <a:rect l="0" t="0" r="r" b="b"/>
              <a:pathLst>
                <a:path w="19" h="87">
                  <a:moveTo>
                    <a:pt x="0" y="87"/>
                  </a:moveTo>
                  <a:lnTo>
                    <a:pt x="0" y="0"/>
                  </a:lnTo>
                  <a:lnTo>
                    <a:pt x="10" y="0"/>
                  </a:lnTo>
                  <a:lnTo>
                    <a:pt x="19" y="0"/>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9" name="Freeform 60"/>
            <p:cNvSpPr>
              <a:spLocks/>
            </p:cNvSpPr>
            <p:nvPr userDrawn="1"/>
          </p:nvSpPr>
          <p:spPr bwMode="black">
            <a:xfrm>
              <a:off x="2461" y="4342"/>
              <a:ext cx="60" cy="87"/>
            </a:xfrm>
            <a:custGeom>
              <a:avLst/>
              <a:gdLst>
                <a:gd name="T0" fmla="*/ 20 w 60"/>
                <a:gd name="T1" fmla="*/ 87 h 87"/>
                <a:gd name="T2" fmla="*/ 20 w 60"/>
                <a:gd name="T3" fmla="*/ 16 h 87"/>
                <a:gd name="T4" fmla="*/ 0 w 60"/>
                <a:gd name="T5" fmla="*/ 16 h 87"/>
                <a:gd name="T6" fmla="*/ 0 w 60"/>
                <a:gd name="T7" fmla="*/ 0 h 87"/>
                <a:gd name="T8" fmla="*/ 60 w 60"/>
                <a:gd name="T9" fmla="*/ 0 h 87"/>
                <a:gd name="T10" fmla="*/ 60 w 60"/>
                <a:gd name="T11" fmla="*/ 16 h 87"/>
                <a:gd name="T12" fmla="*/ 39 w 60"/>
                <a:gd name="T13" fmla="*/ 16 h 87"/>
                <a:gd name="T14" fmla="*/ 39 w 60"/>
                <a:gd name="T15" fmla="*/ 87 h 87"/>
                <a:gd name="T16" fmla="*/ 20 w 60"/>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87">
                  <a:moveTo>
                    <a:pt x="20" y="87"/>
                  </a:moveTo>
                  <a:lnTo>
                    <a:pt x="20" y="16"/>
                  </a:lnTo>
                  <a:lnTo>
                    <a:pt x="0" y="16"/>
                  </a:lnTo>
                  <a:lnTo>
                    <a:pt x="0" y="0"/>
                  </a:lnTo>
                  <a:lnTo>
                    <a:pt x="60" y="0"/>
                  </a:lnTo>
                  <a:lnTo>
                    <a:pt x="60" y="16"/>
                  </a:lnTo>
                  <a:lnTo>
                    <a:pt x="39" y="16"/>
                  </a:lnTo>
                  <a:lnTo>
                    <a:pt x="39" y="87"/>
                  </a:lnTo>
                  <a:lnTo>
                    <a:pt x="2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50" name="Freeform 61"/>
            <p:cNvSpPr>
              <a:spLocks/>
            </p:cNvSpPr>
            <p:nvPr userDrawn="1"/>
          </p:nvSpPr>
          <p:spPr bwMode="black">
            <a:xfrm>
              <a:off x="2531" y="4342"/>
              <a:ext cx="68" cy="87"/>
            </a:xfrm>
            <a:custGeom>
              <a:avLst/>
              <a:gdLst>
                <a:gd name="T0" fmla="*/ 0 w 68"/>
                <a:gd name="T1" fmla="*/ 87 h 87"/>
                <a:gd name="T2" fmla="*/ 0 w 68"/>
                <a:gd name="T3" fmla="*/ 0 h 87"/>
                <a:gd name="T4" fmla="*/ 19 w 68"/>
                <a:gd name="T5" fmla="*/ 0 h 87"/>
                <a:gd name="T6" fmla="*/ 19 w 68"/>
                <a:gd name="T7" fmla="*/ 33 h 87"/>
                <a:gd name="T8" fmla="*/ 45 w 68"/>
                <a:gd name="T9" fmla="*/ 0 h 87"/>
                <a:gd name="T10" fmla="*/ 65 w 68"/>
                <a:gd name="T11" fmla="*/ 0 h 87"/>
                <a:gd name="T12" fmla="*/ 36 w 68"/>
                <a:gd name="T13" fmla="*/ 36 h 87"/>
                <a:gd name="T14" fmla="*/ 68 w 68"/>
                <a:gd name="T15" fmla="*/ 87 h 87"/>
                <a:gd name="T16" fmla="*/ 47 w 68"/>
                <a:gd name="T17" fmla="*/ 87 h 87"/>
                <a:gd name="T18" fmla="*/ 24 w 68"/>
                <a:gd name="T19" fmla="*/ 50 h 87"/>
                <a:gd name="T20" fmla="*/ 19 w 68"/>
                <a:gd name="T21" fmla="*/ 57 h 87"/>
                <a:gd name="T22" fmla="*/ 19 w 68"/>
                <a:gd name="T23" fmla="*/ 87 h 87"/>
                <a:gd name="T24" fmla="*/ 0 w 68"/>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87">
                  <a:moveTo>
                    <a:pt x="0" y="87"/>
                  </a:moveTo>
                  <a:lnTo>
                    <a:pt x="0" y="0"/>
                  </a:lnTo>
                  <a:lnTo>
                    <a:pt x="19" y="0"/>
                  </a:lnTo>
                  <a:lnTo>
                    <a:pt x="19" y="33"/>
                  </a:lnTo>
                  <a:lnTo>
                    <a:pt x="45" y="0"/>
                  </a:lnTo>
                  <a:lnTo>
                    <a:pt x="65" y="0"/>
                  </a:lnTo>
                  <a:lnTo>
                    <a:pt x="36" y="36"/>
                  </a:lnTo>
                  <a:lnTo>
                    <a:pt x="68" y="87"/>
                  </a:lnTo>
                  <a:lnTo>
                    <a:pt x="47" y="87"/>
                  </a:lnTo>
                  <a:lnTo>
                    <a:pt x="24" y="50"/>
                  </a:lnTo>
                  <a:lnTo>
                    <a:pt x="19" y="57"/>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51" name="Freeform 62"/>
            <p:cNvSpPr>
              <a:spLocks/>
            </p:cNvSpPr>
            <p:nvPr userDrawn="1"/>
          </p:nvSpPr>
          <p:spPr bwMode="black">
            <a:xfrm>
              <a:off x="2603" y="4342"/>
              <a:ext cx="72" cy="87"/>
            </a:xfrm>
            <a:custGeom>
              <a:avLst/>
              <a:gdLst>
                <a:gd name="T0" fmla="*/ 0 w 72"/>
                <a:gd name="T1" fmla="*/ 0 h 87"/>
                <a:gd name="T2" fmla="*/ 21 w 72"/>
                <a:gd name="T3" fmla="*/ 0 h 87"/>
                <a:gd name="T4" fmla="*/ 36 w 72"/>
                <a:gd name="T5" fmla="*/ 35 h 87"/>
                <a:gd name="T6" fmla="*/ 52 w 72"/>
                <a:gd name="T7" fmla="*/ 0 h 87"/>
                <a:gd name="T8" fmla="*/ 72 w 72"/>
                <a:gd name="T9" fmla="*/ 0 h 87"/>
                <a:gd name="T10" fmla="*/ 45 w 72"/>
                <a:gd name="T11" fmla="*/ 53 h 87"/>
                <a:gd name="T12" fmla="*/ 45 w 72"/>
                <a:gd name="T13" fmla="*/ 87 h 87"/>
                <a:gd name="T14" fmla="*/ 27 w 72"/>
                <a:gd name="T15" fmla="*/ 87 h 87"/>
                <a:gd name="T16" fmla="*/ 27 w 72"/>
                <a:gd name="T17" fmla="*/ 53 h 87"/>
                <a:gd name="T18" fmla="*/ 0 w 72"/>
                <a:gd name="T1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87">
                  <a:moveTo>
                    <a:pt x="0" y="0"/>
                  </a:moveTo>
                  <a:lnTo>
                    <a:pt x="21" y="0"/>
                  </a:lnTo>
                  <a:lnTo>
                    <a:pt x="36" y="35"/>
                  </a:lnTo>
                  <a:lnTo>
                    <a:pt x="52" y="0"/>
                  </a:lnTo>
                  <a:lnTo>
                    <a:pt x="72" y="0"/>
                  </a:lnTo>
                  <a:lnTo>
                    <a:pt x="45" y="53"/>
                  </a:lnTo>
                  <a:lnTo>
                    <a:pt x="45" y="87"/>
                  </a:lnTo>
                  <a:lnTo>
                    <a:pt x="27" y="87"/>
                  </a:lnTo>
                  <a:lnTo>
                    <a:pt x="27" y="5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spTree>
    <p:extLst>
      <p:ext uri="{BB962C8B-B14F-4D97-AF65-F5344CB8AC3E}">
        <p14:creationId xmlns:p14="http://schemas.microsoft.com/office/powerpoint/2010/main" val="379608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vertical right transparent">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Objekt 6"/>
          <p:cNvPicPr>
            <a:picLocks noChangeAspect="1"/>
          </p:cNvPicPr>
          <p:nvPr/>
        </p:nvPicPr>
        <p:blipFill>
          <a:blip r:embed="rId3"/>
          <a:srcRect/>
          <a:stretch>
            <a:fillRect/>
          </a:stretch>
        </p:blipFill>
        <p:spPr bwMode="auto">
          <a:xfrm>
            <a:off x="1441" y="1441"/>
            <a:ext cx="1440" cy="1439"/>
          </a:xfrm>
          <a:prstGeom prst="rect">
            <a:avLst/>
          </a:prstGeom>
          <a:noFill/>
        </p:spPr>
      </p:pic>
      <p:sp>
        <p:nvSpPr>
          <p:cNvPr id="2" name="Titel 1"/>
          <p:cNvSpPr>
            <a:spLocks noGrp="1"/>
          </p:cNvSpPr>
          <p:nvPr>
            <p:ph type="title" hasCustomPrompt="1"/>
          </p:nvPr>
        </p:nvSpPr>
        <p:spPr bwMode="black">
          <a:xfrm>
            <a:off x="4898551" y="326517"/>
            <a:ext cx="3918614" cy="2269885"/>
          </a:xfrm>
        </p:spPr>
        <p:txBody>
          <a:bodyPr/>
          <a:lstStyle>
            <a:lvl1pPr>
              <a:defRPr sz="5442">
                <a:solidFill>
                  <a:schemeClr val="bg1"/>
                </a:solidFill>
              </a:defRPr>
            </a:lvl1pPr>
          </a:lstStyle>
          <a:p>
            <a:r>
              <a:rPr lang="cs-CZ" dirty="0" smtClean="0"/>
              <a:t>Headline Ultra</a:t>
            </a:r>
            <a:br>
              <a:rPr lang="cs-CZ" dirty="0" smtClean="0"/>
            </a:br>
            <a:r>
              <a:rPr lang="cs-CZ" dirty="0" smtClean="0"/>
              <a:t>(60) 75 90 PT</a:t>
            </a:r>
            <a:endParaRPr lang="cs-CZ" dirty="0"/>
          </a:p>
        </p:txBody>
      </p:sp>
      <p:sp>
        <p:nvSpPr>
          <p:cNvPr id="10" name="Textplatzhalter 2"/>
          <p:cNvSpPr>
            <a:spLocks noGrp="1"/>
          </p:cNvSpPr>
          <p:nvPr>
            <p:ph type="body" sz="quarter" idx="11" hasCustomPrompt="1"/>
          </p:nvPr>
        </p:nvSpPr>
        <p:spPr bwMode="black">
          <a:xfrm>
            <a:off x="4898552" y="3429720"/>
            <a:ext cx="3918613" cy="914303"/>
          </a:xfrm>
          <a:noFill/>
          <a:ln w="9525">
            <a:noFill/>
            <a:miter lim="800000"/>
            <a:headEnd/>
            <a:tailEnd/>
          </a:ln>
        </p:spPr>
        <p:txBody>
          <a:bodyPr vert="horz" wrap="square" lIns="0" tIns="0" rIns="0" bIns="0" numCol="1" anchor="t" anchorCtr="0" compatLnSpc="1">
            <a:prstTxWarp prst="textNoShape">
              <a:avLst/>
            </a:prstTxWarp>
          </a:bodyPr>
          <a:lstStyle>
            <a:lvl1pPr>
              <a:defRPr lang="de-DE" smtClean="0">
                <a:solidFill>
                  <a:schemeClr val="bg1"/>
                </a:solidFill>
              </a:defRPr>
            </a:lvl1pPr>
            <a:lvl2pPr>
              <a:defRPr lang="de-DE" smtClean="0">
                <a:solidFill>
                  <a:schemeClr val="bg1"/>
                </a:solidFill>
              </a:defRPr>
            </a:lvl2pPr>
            <a:lvl3pPr>
              <a:defRPr lang="de-DE" smtClean="0">
                <a:solidFill>
                  <a:schemeClr val="bg1"/>
                </a:solidFill>
              </a:defRPr>
            </a:lvl3pPr>
            <a:lvl4pPr>
              <a:defRPr lang="de-DE" smtClean="0">
                <a:solidFill>
                  <a:schemeClr val="bg1"/>
                </a:solidFill>
              </a:defRPr>
            </a:lvl4pPr>
            <a:lvl5pPr>
              <a:defRPr lang="de-DE">
                <a:solidFill>
                  <a:schemeClr val="bg1"/>
                </a:solidFill>
              </a:defRPr>
            </a:lvl5pPr>
          </a:lstStyle>
          <a:p>
            <a:pPr lvl="0"/>
            <a:r>
              <a:rPr lang="cs-CZ" dirty="0" smtClean="0"/>
              <a:t>Sub-heading: Tele-GroteskFet 18 pt</a:t>
            </a:r>
            <a:endParaRPr lang="cs-CZ" dirty="0"/>
          </a:p>
        </p:txBody>
      </p:sp>
      <p:grpSp>
        <p:nvGrpSpPr>
          <p:cNvPr id="36" name="Gruppieren 35"/>
          <p:cNvGrpSpPr/>
          <p:nvPr/>
        </p:nvGrpSpPr>
        <p:grpSpPr bwMode="black">
          <a:xfrm>
            <a:off x="4898881" y="6041379"/>
            <a:ext cx="991629" cy="489775"/>
            <a:chOff x="323850" y="5511800"/>
            <a:chExt cx="1314450" cy="649288"/>
          </a:xfrm>
        </p:grpSpPr>
        <p:sp>
          <p:nvSpPr>
            <p:cNvPr id="37" name="Freeform 5"/>
            <p:cNvSpPr>
              <a:spLocks/>
            </p:cNvSpPr>
            <p:nvPr userDrawn="1"/>
          </p:nvSpPr>
          <p:spPr bwMode="black">
            <a:xfrm>
              <a:off x="323850" y="5808663"/>
              <a:ext cx="131763" cy="131763"/>
            </a:xfrm>
            <a:custGeom>
              <a:avLst/>
              <a:gdLst>
                <a:gd name="T0" fmla="*/ 0 w 83"/>
                <a:gd name="T1" fmla="*/ 83 h 83"/>
                <a:gd name="T2" fmla="*/ 0 w 83"/>
                <a:gd name="T3" fmla="*/ 0 h 83"/>
                <a:gd name="T4" fmla="*/ 42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42"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8" name="Freeform 6"/>
            <p:cNvSpPr>
              <a:spLocks/>
            </p:cNvSpPr>
            <p:nvPr userDrawn="1"/>
          </p:nvSpPr>
          <p:spPr bwMode="black">
            <a:xfrm>
              <a:off x="723900" y="5808663"/>
              <a:ext cx="130175" cy="131763"/>
            </a:xfrm>
            <a:custGeom>
              <a:avLst/>
              <a:gdLst>
                <a:gd name="T0" fmla="*/ 0 w 82"/>
                <a:gd name="T1" fmla="*/ 83 h 83"/>
                <a:gd name="T2" fmla="*/ 0 w 82"/>
                <a:gd name="T3" fmla="*/ 0 h 83"/>
                <a:gd name="T4" fmla="*/ 43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3"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9" name="Freeform 7"/>
            <p:cNvSpPr>
              <a:spLocks/>
            </p:cNvSpPr>
            <p:nvPr userDrawn="1"/>
          </p:nvSpPr>
          <p:spPr bwMode="black">
            <a:xfrm>
              <a:off x="1116013" y="5808663"/>
              <a:ext cx="131763" cy="131763"/>
            </a:xfrm>
            <a:custGeom>
              <a:avLst/>
              <a:gdLst>
                <a:gd name="T0" fmla="*/ 0 w 83"/>
                <a:gd name="T1" fmla="*/ 83 h 83"/>
                <a:gd name="T2" fmla="*/ 0 w 83"/>
                <a:gd name="T3" fmla="*/ 0 h 83"/>
                <a:gd name="T4" fmla="*/ 39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39"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0" name="Freeform 8"/>
            <p:cNvSpPr>
              <a:spLocks/>
            </p:cNvSpPr>
            <p:nvPr userDrawn="1"/>
          </p:nvSpPr>
          <p:spPr bwMode="black">
            <a:xfrm>
              <a:off x="1508125" y="5808663"/>
              <a:ext cx="130175" cy="131763"/>
            </a:xfrm>
            <a:custGeom>
              <a:avLst/>
              <a:gdLst>
                <a:gd name="T0" fmla="*/ 0 w 82"/>
                <a:gd name="T1" fmla="*/ 83 h 83"/>
                <a:gd name="T2" fmla="*/ 0 w 82"/>
                <a:gd name="T3" fmla="*/ 0 h 83"/>
                <a:gd name="T4" fmla="*/ 44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4"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1" name="Freeform 9"/>
            <p:cNvSpPr>
              <a:spLocks/>
            </p:cNvSpPr>
            <p:nvPr userDrawn="1"/>
          </p:nvSpPr>
          <p:spPr bwMode="black">
            <a:xfrm>
              <a:off x="323850" y="5511800"/>
              <a:ext cx="530225" cy="649288"/>
            </a:xfrm>
            <a:custGeom>
              <a:avLst/>
              <a:gdLst>
                <a:gd name="T0" fmla="*/ 306 w 310"/>
                <a:gd name="T1" fmla="*/ 0 h 378"/>
                <a:gd name="T2" fmla="*/ 4 w 310"/>
                <a:gd name="T3" fmla="*/ 0 h 378"/>
                <a:gd name="T4" fmla="*/ 0 w 310"/>
                <a:gd name="T5" fmla="*/ 133 h 378"/>
                <a:gd name="T6" fmla="*/ 20 w 310"/>
                <a:gd name="T7" fmla="*/ 136 h 378"/>
                <a:gd name="T8" fmla="*/ 51 w 310"/>
                <a:gd name="T9" fmla="*/ 49 h 378"/>
                <a:gd name="T10" fmla="*/ 125 w 310"/>
                <a:gd name="T11" fmla="*/ 18 h 378"/>
                <a:gd name="T12" fmla="*/ 125 w 310"/>
                <a:gd name="T13" fmla="*/ 297 h 378"/>
                <a:gd name="T14" fmla="*/ 114 w 310"/>
                <a:gd name="T15" fmla="*/ 344 h 378"/>
                <a:gd name="T16" fmla="*/ 84 w 310"/>
                <a:gd name="T17" fmla="*/ 356 h 378"/>
                <a:gd name="T18" fmla="*/ 62 w 310"/>
                <a:gd name="T19" fmla="*/ 356 h 378"/>
                <a:gd name="T20" fmla="*/ 62 w 310"/>
                <a:gd name="T21" fmla="*/ 378 h 378"/>
                <a:gd name="T22" fmla="*/ 248 w 310"/>
                <a:gd name="T23" fmla="*/ 378 h 378"/>
                <a:gd name="T24" fmla="*/ 248 w 310"/>
                <a:gd name="T25" fmla="*/ 356 h 378"/>
                <a:gd name="T26" fmla="*/ 227 w 310"/>
                <a:gd name="T27" fmla="*/ 356 h 378"/>
                <a:gd name="T28" fmla="*/ 196 w 310"/>
                <a:gd name="T29" fmla="*/ 344 h 378"/>
                <a:gd name="T30" fmla="*/ 185 w 310"/>
                <a:gd name="T31" fmla="*/ 297 h 378"/>
                <a:gd name="T32" fmla="*/ 185 w 310"/>
                <a:gd name="T33" fmla="*/ 18 h 378"/>
                <a:gd name="T34" fmla="*/ 259 w 310"/>
                <a:gd name="T35" fmla="*/ 49 h 378"/>
                <a:gd name="T36" fmla="*/ 290 w 310"/>
                <a:gd name="T37" fmla="*/ 136 h 378"/>
                <a:gd name="T38" fmla="*/ 310 w 310"/>
                <a:gd name="T39" fmla="*/ 133 h 378"/>
                <a:gd name="T40" fmla="*/ 306 w 310"/>
                <a:gd name="T41"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0" h="378">
                  <a:moveTo>
                    <a:pt x="306" y="0"/>
                  </a:moveTo>
                  <a:cubicBezTo>
                    <a:pt x="4" y="0"/>
                    <a:pt x="4" y="0"/>
                    <a:pt x="4" y="0"/>
                  </a:cubicBezTo>
                  <a:cubicBezTo>
                    <a:pt x="0" y="133"/>
                    <a:pt x="0" y="133"/>
                    <a:pt x="0" y="133"/>
                  </a:cubicBezTo>
                  <a:cubicBezTo>
                    <a:pt x="20" y="136"/>
                    <a:pt x="20" y="136"/>
                    <a:pt x="20" y="136"/>
                  </a:cubicBezTo>
                  <a:cubicBezTo>
                    <a:pt x="24" y="97"/>
                    <a:pt x="34" y="68"/>
                    <a:pt x="51" y="49"/>
                  </a:cubicBezTo>
                  <a:cubicBezTo>
                    <a:pt x="69" y="29"/>
                    <a:pt x="93" y="19"/>
                    <a:pt x="125" y="18"/>
                  </a:cubicBezTo>
                  <a:cubicBezTo>
                    <a:pt x="125" y="297"/>
                    <a:pt x="125" y="297"/>
                    <a:pt x="125" y="297"/>
                  </a:cubicBezTo>
                  <a:cubicBezTo>
                    <a:pt x="125" y="321"/>
                    <a:pt x="122" y="337"/>
                    <a:pt x="114" y="344"/>
                  </a:cubicBezTo>
                  <a:cubicBezTo>
                    <a:pt x="108" y="350"/>
                    <a:pt x="98" y="354"/>
                    <a:pt x="84" y="356"/>
                  </a:cubicBezTo>
                  <a:cubicBezTo>
                    <a:pt x="79" y="356"/>
                    <a:pt x="72" y="356"/>
                    <a:pt x="62" y="356"/>
                  </a:cubicBezTo>
                  <a:cubicBezTo>
                    <a:pt x="62" y="378"/>
                    <a:pt x="62" y="378"/>
                    <a:pt x="62" y="378"/>
                  </a:cubicBezTo>
                  <a:cubicBezTo>
                    <a:pt x="248" y="378"/>
                    <a:pt x="248" y="378"/>
                    <a:pt x="248" y="378"/>
                  </a:cubicBezTo>
                  <a:cubicBezTo>
                    <a:pt x="248" y="356"/>
                    <a:pt x="248" y="356"/>
                    <a:pt x="248" y="356"/>
                  </a:cubicBezTo>
                  <a:cubicBezTo>
                    <a:pt x="238" y="356"/>
                    <a:pt x="231" y="356"/>
                    <a:pt x="227" y="356"/>
                  </a:cubicBezTo>
                  <a:cubicBezTo>
                    <a:pt x="212" y="354"/>
                    <a:pt x="202" y="350"/>
                    <a:pt x="196" y="344"/>
                  </a:cubicBezTo>
                  <a:cubicBezTo>
                    <a:pt x="189" y="337"/>
                    <a:pt x="185" y="321"/>
                    <a:pt x="185" y="297"/>
                  </a:cubicBezTo>
                  <a:cubicBezTo>
                    <a:pt x="185" y="18"/>
                    <a:pt x="185" y="18"/>
                    <a:pt x="185" y="18"/>
                  </a:cubicBezTo>
                  <a:cubicBezTo>
                    <a:pt x="217" y="19"/>
                    <a:pt x="241" y="29"/>
                    <a:pt x="259" y="49"/>
                  </a:cubicBezTo>
                  <a:cubicBezTo>
                    <a:pt x="276" y="68"/>
                    <a:pt x="286" y="97"/>
                    <a:pt x="290" y="136"/>
                  </a:cubicBezTo>
                  <a:cubicBezTo>
                    <a:pt x="310" y="133"/>
                    <a:pt x="310" y="133"/>
                    <a:pt x="310" y="133"/>
                  </a:cubicBezTo>
                  <a:lnTo>
                    <a:pt x="3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grpSp>
        <p:nvGrpSpPr>
          <p:cNvPr id="112" name="Group 39"/>
          <p:cNvGrpSpPr>
            <a:grpSpLocks noChangeAspect="1"/>
          </p:cNvGrpSpPr>
          <p:nvPr/>
        </p:nvGrpSpPr>
        <p:grpSpPr bwMode="black">
          <a:xfrm>
            <a:off x="6885029" y="6218707"/>
            <a:ext cx="1935360" cy="161263"/>
            <a:chOff x="1331" y="4319"/>
            <a:chExt cx="1344" cy="112"/>
          </a:xfrm>
          <a:solidFill>
            <a:schemeClr val="bg1"/>
          </a:solidFill>
        </p:grpSpPr>
        <p:sp>
          <p:nvSpPr>
            <p:cNvPr id="113" name="Freeform 45"/>
            <p:cNvSpPr>
              <a:spLocks noEditPoints="1"/>
            </p:cNvSpPr>
            <p:nvPr userDrawn="1"/>
          </p:nvSpPr>
          <p:spPr bwMode="black">
            <a:xfrm>
              <a:off x="1331" y="4342"/>
              <a:ext cx="58" cy="87"/>
            </a:xfrm>
            <a:custGeom>
              <a:avLst/>
              <a:gdLst>
                <a:gd name="T0" fmla="*/ 0 w 86"/>
                <a:gd name="T1" fmla="*/ 126 h 126"/>
                <a:gd name="T2" fmla="*/ 0 w 86"/>
                <a:gd name="T3" fmla="*/ 0 h 126"/>
                <a:gd name="T4" fmla="*/ 40 w 86"/>
                <a:gd name="T5" fmla="*/ 0 h 126"/>
                <a:gd name="T6" fmla="*/ 63 w 86"/>
                <a:gd name="T7" fmla="*/ 3 h 126"/>
                <a:gd name="T8" fmla="*/ 81 w 86"/>
                <a:gd name="T9" fmla="*/ 17 h 126"/>
                <a:gd name="T10" fmla="*/ 86 w 86"/>
                <a:gd name="T11" fmla="*/ 39 h 126"/>
                <a:gd name="T12" fmla="*/ 71 w 86"/>
                <a:gd name="T13" fmla="*/ 73 h 126"/>
                <a:gd name="T14" fmla="*/ 41 w 86"/>
                <a:gd name="T15" fmla="*/ 81 h 126"/>
                <a:gd name="T16" fmla="*/ 27 w 86"/>
                <a:gd name="T17" fmla="*/ 81 h 126"/>
                <a:gd name="T18" fmla="*/ 27 w 86"/>
                <a:gd name="T19" fmla="*/ 126 h 126"/>
                <a:gd name="T20" fmla="*/ 0 w 86"/>
                <a:gd name="T21" fmla="*/ 126 h 126"/>
                <a:gd name="T22" fmla="*/ 27 w 86"/>
                <a:gd name="T23" fmla="*/ 59 h 126"/>
                <a:gd name="T24" fmla="*/ 40 w 86"/>
                <a:gd name="T25" fmla="*/ 59 h 126"/>
                <a:gd name="T26" fmla="*/ 55 w 86"/>
                <a:gd name="T27" fmla="*/ 54 h 126"/>
                <a:gd name="T28" fmla="*/ 59 w 86"/>
                <a:gd name="T29" fmla="*/ 41 h 126"/>
                <a:gd name="T30" fmla="*/ 54 w 86"/>
                <a:gd name="T31" fmla="*/ 27 h 126"/>
                <a:gd name="T32" fmla="*/ 39 w 86"/>
                <a:gd name="T33" fmla="*/ 23 h 126"/>
                <a:gd name="T34" fmla="*/ 27 w 86"/>
                <a:gd name="T35" fmla="*/ 23 h 126"/>
                <a:gd name="T36" fmla="*/ 27 w 86"/>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6" y="31"/>
                    <a:pt x="86" y="39"/>
                  </a:cubicBezTo>
                  <a:cubicBezTo>
                    <a:pt x="86"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0" y="59"/>
                    <a:pt x="40" y="59"/>
                    <a:pt x="40"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4" name="Freeform 46"/>
            <p:cNvSpPr>
              <a:spLocks noEditPoints="1"/>
            </p:cNvSpPr>
            <p:nvPr userDrawn="1"/>
          </p:nvSpPr>
          <p:spPr bwMode="black">
            <a:xfrm>
              <a:off x="1400" y="4342"/>
              <a:ext cx="65" cy="87"/>
            </a:xfrm>
            <a:custGeom>
              <a:avLst/>
              <a:gdLst>
                <a:gd name="T0" fmla="*/ 0 w 94"/>
                <a:gd name="T1" fmla="*/ 126 h 126"/>
                <a:gd name="T2" fmla="*/ 0 w 94"/>
                <a:gd name="T3" fmla="*/ 0 h 126"/>
                <a:gd name="T4" fmla="*/ 49 w 94"/>
                <a:gd name="T5" fmla="*/ 0 h 126"/>
                <a:gd name="T6" fmla="*/ 78 w 94"/>
                <a:gd name="T7" fmla="*/ 8 h 126"/>
                <a:gd name="T8" fmla="*/ 90 w 94"/>
                <a:gd name="T9" fmla="*/ 35 h 126"/>
                <a:gd name="T10" fmla="*/ 82 w 94"/>
                <a:gd name="T11" fmla="*/ 59 h 126"/>
                <a:gd name="T12" fmla="*/ 72 w 94"/>
                <a:gd name="T13" fmla="*/ 66 h 126"/>
                <a:gd name="T14" fmla="*/ 84 w 94"/>
                <a:gd name="T15" fmla="*/ 76 h 126"/>
                <a:gd name="T16" fmla="*/ 88 w 94"/>
                <a:gd name="T17" fmla="*/ 89 h 126"/>
                <a:gd name="T18" fmla="*/ 90 w 94"/>
                <a:gd name="T19" fmla="*/ 108 h 126"/>
                <a:gd name="T20" fmla="*/ 92 w 94"/>
                <a:gd name="T21" fmla="*/ 121 h 126"/>
                <a:gd name="T22" fmla="*/ 94 w 94"/>
                <a:gd name="T23" fmla="*/ 126 h 126"/>
                <a:gd name="T24" fmla="*/ 66 w 94"/>
                <a:gd name="T25" fmla="*/ 126 h 126"/>
                <a:gd name="T26" fmla="*/ 64 w 94"/>
                <a:gd name="T27" fmla="*/ 119 h 126"/>
                <a:gd name="T28" fmla="*/ 63 w 94"/>
                <a:gd name="T29" fmla="*/ 103 h 126"/>
                <a:gd name="T30" fmla="*/ 60 w 94"/>
                <a:gd name="T31" fmla="*/ 85 h 126"/>
                <a:gd name="T32" fmla="*/ 51 w 94"/>
                <a:gd name="T33" fmla="*/ 77 h 126"/>
                <a:gd name="T34" fmla="*/ 43 w 94"/>
                <a:gd name="T35" fmla="*/ 77 h 126"/>
                <a:gd name="T36" fmla="*/ 27 w 94"/>
                <a:gd name="T37" fmla="*/ 77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1 h 126"/>
                <a:gd name="T54" fmla="*/ 27 w 94"/>
                <a:gd name="T55" fmla="*/ 21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8"/>
                  </a:cubicBezTo>
                  <a:cubicBezTo>
                    <a:pt x="86" y="15"/>
                    <a:pt x="90" y="24"/>
                    <a:pt x="90" y="35"/>
                  </a:cubicBezTo>
                  <a:cubicBezTo>
                    <a:pt x="90" y="45"/>
                    <a:pt x="87" y="53"/>
                    <a:pt x="82" y="59"/>
                  </a:cubicBezTo>
                  <a:cubicBezTo>
                    <a:pt x="79" y="62"/>
                    <a:pt x="76" y="64"/>
                    <a:pt x="72" y="66"/>
                  </a:cubicBezTo>
                  <a:cubicBezTo>
                    <a:pt x="77" y="68"/>
                    <a:pt x="81" y="71"/>
                    <a:pt x="84" y="76"/>
                  </a:cubicBezTo>
                  <a:cubicBezTo>
                    <a:pt x="86" y="79"/>
                    <a:pt x="87" y="83"/>
                    <a:pt x="88" y="89"/>
                  </a:cubicBezTo>
                  <a:cubicBezTo>
                    <a:pt x="88" y="91"/>
                    <a:pt x="89" y="98"/>
                    <a:pt x="90" y="108"/>
                  </a:cubicBezTo>
                  <a:cubicBezTo>
                    <a:pt x="90" y="115"/>
                    <a:pt x="91" y="119"/>
                    <a:pt x="92" y="121"/>
                  </a:cubicBezTo>
                  <a:cubicBezTo>
                    <a:pt x="92" y="123"/>
                    <a:pt x="93" y="124"/>
                    <a:pt x="94" y="126"/>
                  </a:cubicBezTo>
                  <a:cubicBezTo>
                    <a:pt x="66" y="126"/>
                    <a:pt x="66" y="126"/>
                    <a:pt x="66" y="126"/>
                  </a:cubicBezTo>
                  <a:cubicBezTo>
                    <a:pt x="65" y="124"/>
                    <a:pt x="65" y="122"/>
                    <a:pt x="64" y="119"/>
                  </a:cubicBezTo>
                  <a:cubicBezTo>
                    <a:pt x="64" y="117"/>
                    <a:pt x="64" y="112"/>
                    <a:pt x="63" y="103"/>
                  </a:cubicBezTo>
                  <a:cubicBezTo>
                    <a:pt x="62" y="94"/>
                    <a:pt x="61" y="88"/>
                    <a:pt x="60" y="85"/>
                  </a:cubicBezTo>
                  <a:cubicBezTo>
                    <a:pt x="58" y="81"/>
                    <a:pt x="55" y="78"/>
                    <a:pt x="51" y="77"/>
                  </a:cubicBezTo>
                  <a:cubicBezTo>
                    <a:pt x="49" y="77"/>
                    <a:pt x="46" y="77"/>
                    <a:pt x="43" y="77"/>
                  </a:cubicBezTo>
                  <a:cubicBezTo>
                    <a:pt x="27" y="77"/>
                    <a:pt x="27" y="77"/>
                    <a:pt x="27" y="77"/>
                  </a:cubicBezTo>
                  <a:cubicBezTo>
                    <a:pt x="27" y="126"/>
                    <a:pt x="27" y="126"/>
                    <a:pt x="27" y="126"/>
                  </a:cubicBezTo>
                  <a:lnTo>
                    <a:pt x="0" y="126"/>
                  </a:lnTo>
                  <a:close/>
                  <a:moveTo>
                    <a:pt x="27" y="56"/>
                  </a:moveTo>
                  <a:cubicBezTo>
                    <a:pt x="42" y="56"/>
                    <a:pt x="42" y="56"/>
                    <a:pt x="42" y="56"/>
                  </a:cubicBezTo>
                  <a:cubicBezTo>
                    <a:pt x="50" y="56"/>
                    <a:pt x="56" y="54"/>
                    <a:pt x="59" y="51"/>
                  </a:cubicBezTo>
                  <a:cubicBezTo>
                    <a:pt x="62" y="48"/>
                    <a:pt x="63" y="44"/>
                    <a:pt x="63" y="38"/>
                  </a:cubicBezTo>
                  <a:cubicBezTo>
                    <a:pt x="63" y="32"/>
                    <a:pt x="61" y="27"/>
                    <a:pt x="56" y="24"/>
                  </a:cubicBezTo>
                  <a:cubicBezTo>
                    <a:pt x="54" y="22"/>
                    <a:pt x="49" y="21"/>
                    <a:pt x="43" y="21"/>
                  </a:cubicBezTo>
                  <a:cubicBezTo>
                    <a:pt x="27" y="21"/>
                    <a:pt x="27" y="21"/>
                    <a:pt x="27" y="21"/>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5" name="Freeform 47"/>
            <p:cNvSpPr>
              <a:spLocks noEditPoints="1"/>
            </p:cNvSpPr>
            <p:nvPr userDrawn="1"/>
          </p:nvSpPr>
          <p:spPr bwMode="black">
            <a:xfrm>
              <a:off x="1474" y="4340"/>
              <a:ext cx="74" cy="91"/>
            </a:xfrm>
            <a:custGeom>
              <a:avLst/>
              <a:gdLst>
                <a:gd name="T0" fmla="*/ 55 w 107"/>
                <a:gd name="T1" fmla="*/ 0 h 132"/>
                <a:gd name="T2" fmla="*/ 91 w 107"/>
                <a:gd name="T3" fmla="*/ 16 h 132"/>
                <a:gd name="T4" fmla="*/ 107 w 107"/>
                <a:gd name="T5" fmla="*/ 66 h 132"/>
                <a:gd name="T6" fmla="*/ 95 w 107"/>
                <a:gd name="T7" fmla="*/ 111 h 132"/>
                <a:gd name="T8" fmla="*/ 76 w 107"/>
                <a:gd name="T9" fmla="*/ 127 h 132"/>
                <a:gd name="T10" fmla="*/ 54 w 107"/>
                <a:gd name="T11" fmla="*/ 132 h 132"/>
                <a:gd name="T12" fmla="*/ 12 w 107"/>
                <a:gd name="T13" fmla="*/ 110 h 132"/>
                <a:gd name="T14" fmla="*/ 0 w 107"/>
                <a:gd name="T15" fmla="*/ 66 h 132"/>
                <a:gd name="T16" fmla="*/ 16 w 107"/>
                <a:gd name="T17" fmla="*/ 17 h 132"/>
                <a:gd name="T18" fmla="*/ 55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7 h 132"/>
                <a:gd name="T30" fmla="*/ 54 w 107"/>
                <a:gd name="T31" fmla="*/ 109 h 132"/>
                <a:gd name="T32" fmla="*/ 68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5" y="0"/>
                  </a:moveTo>
                  <a:cubicBezTo>
                    <a:pt x="69" y="0"/>
                    <a:pt x="81" y="6"/>
                    <a:pt x="91" y="16"/>
                  </a:cubicBezTo>
                  <a:cubicBezTo>
                    <a:pt x="102" y="29"/>
                    <a:pt x="107" y="45"/>
                    <a:pt x="107" y="66"/>
                  </a:cubicBezTo>
                  <a:cubicBezTo>
                    <a:pt x="107" y="84"/>
                    <a:pt x="103" y="99"/>
                    <a:pt x="95" y="111"/>
                  </a:cubicBezTo>
                  <a:cubicBezTo>
                    <a:pt x="90" y="118"/>
                    <a:pt x="84" y="123"/>
                    <a:pt x="76" y="127"/>
                  </a:cubicBezTo>
                  <a:cubicBezTo>
                    <a:pt x="70" y="130"/>
                    <a:pt x="62" y="132"/>
                    <a:pt x="54" y="132"/>
                  </a:cubicBezTo>
                  <a:cubicBezTo>
                    <a:pt x="36" y="132"/>
                    <a:pt x="22" y="125"/>
                    <a:pt x="12" y="110"/>
                  </a:cubicBezTo>
                  <a:cubicBezTo>
                    <a:pt x="4" y="99"/>
                    <a:pt x="0" y="84"/>
                    <a:pt x="0" y="66"/>
                  </a:cubicBezTo>
                  <a:cubicBezTo>
                    <a:pt x="0" y="45"/>
                    <a:pt x="5" y="29"/>
                    <a:pt x="16" y="17"/>
                  </a:cubicBezTo>
                  <a:cubicBezTo>
                    <a:pt x="26" y="6"/>
                    <a:pt x="39" y="0"/>
                    <a:pt x="55" y="0"/>
                  </a:cubicBezTo>
                  <a:close/>
                  <a:moveTo>
                    <a:pt x="53" y="23"/>
                  </a:moveTo>
                  <a:cubicBezTo>
                    <a:pt x="45" y="23"/>
                    <a:pt x="39" y="27"/>
                    <a:pt x="34" y="35"/>
                  </a:cubicBezTo>
                  <a:cubicBezTo>
                    <a:pt x="29" y="43"/>
                    <a:pt x="27" y="54"/>
                    <a:pt x="27" y="66"/>
                  </a:cubicBezTo>
                  <a:cubicBezTo>
                    <a:pt x="27" y="78"/>
                    <a:pt x="29" y="89"/>
                    <a:pt x="34" y="97"/>
                  </a:cubicBezTo>
                  <a:cubicBezTo>
                    <a:pt x="36" y="101"/>
                    <a:pt x="40" y="104"/>
                    <a:pt x="44" y="107"/>
                  </a:cubicBezTo>
                  <a:cubicBezTo>
                    <a:pt x="47" y="108"/>
                    <a:pt x="51" y="109"/>
                    <a:pt x="54" y="109"/>
                  </a:cubicBezTo>
                  <a:cubicBezTo>
                    <a:pt x="59" y="109"/>
                    <a:pt x="64" y="107"/>
                    <a:pt x="68" y="104"/>
                  </a:cubicBezTo>
                  <a:cubicBezTo>
                    <a:pt x="72" y="100"/>
                    <a:pt x="75" y="94"/>
                    <a:pt x="77" y="87"/>
                  </a:cubicBezTo>
                  <a:cubicBezTo>
                    <a:pt x="79" y="80"/>
                    <a:pt x="80" y="73"/>
                    <a:pt x="80" y="66"/>
                  </a:cubicBezTo>
                  <a:cubicBezTo>
                    <a:pt x="80" y="54"/>
                    <a:pt x="78" y="43"/>
                    <a:pt x="73" y="35"/>
                  </a:cubicBezTo>
                  <a:cubicBezTo>
                    <a:pt x="69" y="27"/>
                    <a:pt x="62"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6" name="Freeform 48"/>
            <p:cNvSpPr>
              <a:spLocks/>
            </p:cNvSpPr>
            <p:nvPr userDrawn="1"/>
          </p:nvSpPr>
          <p:spPr bwMode="black">
            <a:xfrm>
              <a:off x="1589" y="4340"/>
              <a:ext cx="61" cy="91"/>
            </a:xfrm>
            <a:custGeom>
              <a:avLst/>
              <a:gdLst>
                <a:gd name="T0" fmla="*/ 0 w 88"/>
                <a:gd name="T1" fmla="*/ 92 h 132"/>
                <a:gd name="T2" fmla="*/ 27 w 88"/>
                <a:gd name="T3" fmla="*/ 92 h 132"/>
                <a:gd name="T4" fmla="*/ 30 w 88"/>
                <a:gd name="T5" fmla="*/ 103 h 132"/>
                <a:gd name="T6" fmla="*/ 44 w 88"/>
                <a:gd name="T7" fmla="*/ 111 h 132"/>
                <a:gd name="T8" fmla="*/ 57 w 88"/>
                <a:gd name="T9" fmla="*/ 106 h 132"/>
                <a:gd name="T10" fmla="*/ 60 w 88"/>
                <a:gd name="T11" fmla="*/ 95 h 132"/>
                <a:gd name="T12" fmla="*/ 54 w 88"/>
                <a:gd name="T13" fmla="*/ 82 h 132"/>
                <a:gd name="T14" fmla="*/ 47 w 88"/>
                <a:gd name="T15" fmla="*/ 78 h 132"/>
                <a:gd name="T16" fmla="*/ 37 w 88"/>
                <a:gd name="T17" fmla="*/ 75 h 132"/>
                <a:gd name="T18" fmla="*/ 15 w 88"/>
                <a:gd name="T19" fmla="*/ 64 h 132"/>
                <a:gd name="T20" fmla="*/ 1 w 88"/>
                <a:gd name="T21" fmla="*/ 35 h 132"/>
                <a:gd name="T22" fmla="*/ 11 w 88"/>
                <a:gd name="T23" fmla="*/ 11 h 132"/>
                <a:gd name="T24" fmla="*/ 40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4 h 132"/>
                <a:gd name="T40" fmla="*/ 32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3" y="108"/>
                    <a:pt x="38" y="111"/>
                    <a:pt x="44" y="111"/>
                  </a:cubicBezTo>
                  <a:cubicBezTo>
                    <a:pt x="49" y="111"/>
                    <a:pt x="54" y="109"/>
                    <a:pt x="57" y="106"/>
                  </a:cubicBezTo>
                  <a:cubicBezTo>
                    <a:pt x="59" y="103"/>
                    <a:pt x="60" y="99"/>
                    <a:pt x="60" y="95"/>
                  </a:cubicBezTo>
                  <a:cubicBezTo>
                    <a:pt x="60" y="90"/>
                    <a:pt x="58" y="86"/>
                    <a:pt x="54" y="82"/>
                  </a:cubicBezTo>
                  <a:cubicBezTo>
                    <a:pt x="52" y="81"/>
                    <a:pt x="50" y="79"/>
                    <a:pt x="47" y="78"/>
                  </a:cubicBezTo>
                  <a:cubicBezTo>
                    <a:pt x="46" y="78"/>
                    <a:pt x="43" y="77"/>
                    <a:pt x="37" y="75"/>
                  </a:cubicBezTo>
                  <a:cubicBezTo>
                    <a:pt x="27" y="71"/>
                    <a:pt x="20" y="67"/>
                    <a:pt x="15" y="64"/>
                  </a:cubicBezTo>
                  <a:cubicBezTo>
                    <a:pt x="6" y="57"/>
                    <a:pt x="1" y="47"/>
                    <a:pt x="1" y="35"/>
                  </a:cubicBezTo>
                  <a:cubicBezTo>
                    <a:pt x="1" y="25"/>
                    <a:pt x="4" y="17"/>
                    <a:pt x="11" y="11"/>
                  </a:cubicBezTo>
                  <a:cubicBezTo>
                    <a:pt x="18" y="4"/>
                    <a:pt x="28" y="0"/>
                    <a:pt x="40" y="0"/>
                  </a:cubicBezTo>
                  <a:cubicBezTo>
                    <a:pt x="56" y="0"/>
                    <a:pt x="68" y="5"/>
                    <a:pt x="76" y="16"/>
                  </a:cubicBezTo>
                  <a:cubicBezTo>
                    <a:pt x="80" y="21"/>
                    <a:pt x="82" y="28"/>
                    <a:pt x="83" y="36"/>
                  </a:cubicBezTo>
                  <a:cubicBezTo>
                    <a:pt x="57" y="36"/>
                    <a:pt x="57" y="36"/>
                    <a:pt x="57" y="36"/>
                  </a:cubicBezTo>
                  <a:cubicBezTo>
                    <a:pt x="56" y="31"/>
                    <a:pt x="55" y="28"/>
                    <a:pt x="52" y="26"/>
                  </a:cubicBezTo>
                  <a:cubicBezTo>
                    <a:pt x="49" y="23"/>
                    <a:pt x="45" y="22"/>
                    <a:pt x="40" y="22"/>
                  </a:cubicBezTo>
                  <a:cubicBezTo>
                    <a:pt x="36" y="22"/>
                    <a:pt x="33" y="23"/>
                    <a:pt x="30" y="25"/>
                  </a:cubicBezTo>
                  <a:cubicBezTo>
                    <a:pt x="28" y="27"/>
                    <a:pt x="26" y="30"/>
                    <a:pt x="26" y="34"/>
                  </a:cubicBezTo>
                  <a:cubicBezTo>
                    <a:pt x="26" y="39"/>
                    <a:pt x="28" y="43"/>
                    <a:pt x="32" y="46"/>
                  </a:cubicBezTo>
                  <a:cubicBezTo>
                    <a:pt x="35" y="48"/>
                    <a:pt x="42" y="51"/>
                    <a:pt x="51" y="54"/>
                  </a:cubicBezTo>
                  <a:cubicBezTo>
                    <a:pt x="61" y="57"/>
                    <a:pt x="70" y="61"/>
                    <a:pt x="75" y="66"/>
                  </a:cubicBezTo>
                  <a:cubicBezTo>
                    <a:pt x="84" y="73"/>
                    <a:pt x="88" y="82"/>
                    <a:pt x="88" y="93"/>
                  </a:cubicBezTo>
                  <a:cubicBezTo>
                    <a:pt x="88" y="105"/>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7" name="Freeform 49"/>
            <p:cNvSpPr>
              <a:spLocks noEditPoints="1"/>
            </p:cNvSpPr>
            <p:nvPr userDrawn="1"/>
          </p:nvSpPr>
          <p:spPr bwMode="black">
            <a:xfrm>
              <a:off x="1662" y="4342"/>
              <a:ext cx="59" cy="87"/>
            </a:xfrm>
            <a:custGeom>
              <a:avLst/>
              <a:gdLst>
                <a:gd name="T0" fmla="*/ 0 w 87"/>
                <a:gd name="T1" fmla="*/ 126 h 126"/>
                <a:gd name="T2" fmla="*/ 0 w 87"/>
                <a:gd name="T3" fmla="*/ 0 h 126"/>
                <a:gd name="T4" fmla="*/ 40 w 87"/>
                <a:gd name="T5" fmla="*/ 0 h 126"/>
                <a:gd name="T6" fmla="*/ 63 w 87"/>
                <a:gd name="T7" fmla="*/ 3 h 126"/>
                <a:gd name="T8" fmla="*/ 81 w 87"/>
                <a:gd name="T9" fmla="*/ 17 h 126"/>
                <a:gd name="T10" fmla="*/ 87 w 87"/>
                <a:gd name="T11" fmla="*/ 39 h 126"/>
                <a:gd name="T12" fmla="*/ 71 w 87"/>
                <a:gd name="T13" fmla="*/ 73 h 126"/>
                <a:gd name="T14" fmla="*/ 41 w 87"/>
                <a:gd name="T15" fmla="*/ 81 h 126"/>
                <a:gd name="T16" fmla="*/ 27 w 87"/>
                <a:gd name="T17" fmla="*/ 81 h 126"/>
                <a:gd name="T18" fmla="*/ 27 w 87"/>
                <a:gd name="T19" fmla="*/ 126 h 126"/>
                <a:gd name="T20" fmla="*/ 0 w 87"/>
                <a:gd name="T21" fmla="*/ 126 h 126"/>
                <a:gd name="T22" fmla="*/ 27 w 87"/>
                <a:gd name="T23" fmla="*/ 59 h 126"/>
                <a:gd name="T24" fmla="*/ 41 w 87"/>
                <a:gd name="T25" fmla="*/ 59 h 126"/>
                <a:gd name="T26" fmla="*/ 55 w 87"/>
                <a:gd name="T27" fmla="*/ 54 h 126"/>
                <a:gd name="T28" fmla="*/ 59 w 87"/>
                <a:gd name="T29" fmla="*/ 41 h 126"/>
                <a:gd name="T30" fmla="*/ 54 w 87"/>
                <a:gd name="T31" fmla="*/ 27 h 126"/>
                <a:gd name="T32" fmla="*/ 39 w 87"/>
                <a:gd name="T33" fmla="*/ 23 h 126"/>
                <a:gd name="T34" fmla="*/ 27 w 87"/>
                <a:gd name="T35" fmla="*/ 23 h 126"/>
                <a:gd name="T36" fmla="*/ 27 w 87"/>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7" y="31"/>
                    <a:pt x="87" y="39"/>
                  </a:cubicBezTo>
                  <a:cubicBezTo>
                    <a:pt x="87"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1" y="59"/>
                    <a:pt x="41" y="59"/>
                    <a:pt x="41"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8" name="Freeform 50"/>
            <p:cNvSpPr>
              <a:spLocks noEditPoints="1"/>
            </p:cNvSpPr>
            <p:nvPr userDrawn="1"/>
          </p:nvSpPr>
          <p:spPr bwMode="black">
            <a:xfrm>
              <a:off x="1730" y="4340"/>
              <a:ext cx="74" cy="91"/>
            </a:xfrm>
            <a:custGeom>
              <a:avLst/>
              <a:gdLst>
                <a:gd name="T0" fmla="*/ 55 w 108"/>
                <a:gd name="T1" fmla="*/ 0 h 132"/>
                <a:gd name="T2" fmla="*/ 91 w 108"/>
                <a:gd name="T3" fmla="*/ 16 h 132"/>
                <a:gd name="T4" fmla="*/ 108 w 108"/>
                <a:gd name="T5" fmla="*/ 66 h 132"/>
                <a:gd name="T6" fmla="*/ 95 w 108"/>
                <a:gd name="T7" fmla="*/ 111 h 132"/>
                <a:gd name="T8" fmla="*/ 77 w 108"/>
                <a:gd name="T9" fmla="*/ 127 h 132"/>
                <a:gd name="T10" fmla="*/ 54 w 108"/>
                <a:gd name="T11" fmla="*/ 132 h 132"/>
                <a:gd name="T12" fmla="*/ 13 w 108"/>
                <a:gd name="T13" fmla="*/ 110 h 132"/>
                <a:gd name="T14" fmla="*/ 0 w 108"/>
                <a:gd name="T15" fmla="*/ 66 h 132"/>
                <a:gd name="T16" fmla="*/ 16 w 108"/>
                <a:gd name="T17" fmla="*/ 17 h 132"/>
                <a:gd name="T18" fmla="*/ 55 w 108"/>
                <a:gd name="T19" fmla="*/ 0 h 132"/>
                <a:gd name="T20" fmla="*/ 54 w 108"/>
                <a:gd name="T21" fmla="*/ 23 h 132"/>
                <a:gd name="T22" fmla="*/ 35 w 108"/>
                <a:gd name="T23" fmla="*/ 35 h 132"/>
                <a:gd name="T24" fmla="*/ 27 w 108"/>
                <a:gd name="T25" fmla="*/ 66 h 132"/>
                <a:gd name="T26" fmla="*/ 35 w 108"/>
                <a:gd name="T27" fmla="*/ 97 h 132"/>
                <a:gd name="T28" fmla="*/ 45 w 108"/>
                <a:gd name="T29" fmla="*/ 107 h 132"/>
                <a:gd name="T30" fmla="*/ 55 w 108"/>
                <a:gd name="T31" fmla="*/ 109 h 132"/>
                <a:gd name="T32" fmla="*/ 68 w 108"/>
                <a:gd name="T33" fmla="*/ 104 h 132"/>
                <a:gd name="T34" fmla="*/ 78 w 108"/>
                <a:gd name="T35" fmla="*/ 87 h 132"/>
                <a:gd name="T36" fmla="*/ 81 w 108"/>
                <a:gd name="T37" fmla="*/ 66 h 132"/>
                <a:gd name="T38" fmla="*/ 74 w 108"/>
                <a:gd name="T39" fmla="*/ 35 h 132"/>
                <a:gd name="T40" fmla="*/ 54 w 108"/>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32">
                  <a:moveTo>
                    <a:pt x="55" y="0"/>
                  </a:moveTo>
                  <a:cubicBezTo>
                    <a:pt x="70" y="0"/>
                    <a:pt x="82" y="6"/>
                    <a:pt x="91" y="16"/>
                  </a:cubicBezTo>
                  <a:cubicBezTo>
                    <a:pt x="102" y="29"/>
                    <a:pt x="108" y="45"/>
                    <a:pt x="108" y="66"/>
                  </a:cubicBezTo>
                  <a:cubicBezTo>
                    <a:pt x="108" y="84"/>
                    <a:pt x="104" y="99"/>
                    <a:pt x="95" y="111"/>
                  </a:cubicBezTo>
                  <a:cubicBezTo>
                    <a:pt x="91" y="118"/>
                    <a:pt x="84" y="123"/>
                    <a:pt x="77" y="127"/>
                  </a:cubicBezTo>
                  <a:cubicBezTo>
                    <a:pt x="70" y="130"/>
                    <a:pt x="63" y="132"/>
                    <a:pt x="54" y="132"/>
                  </a:cubicBezTo>
                  <a:cubicBezTo>
                    <a:pt x="37" y="132"/>
                    <a:pt x="23" y="125"/>
                    <a:pt x="13" y="110"/>
                  </a:cubicBezTo>
                  <a:cubicBezTo>
                    <a:pt x="4" y="99"/>
                    <a:pt x="0" y="84"/>
                    <a:pt x="0" y="66"/>
                  </a:cubicBezTo>
                  <a:cubicBezTo>
                    <a:pt x="0" y="45"/>
                    <a:pt x="6" y="29"/>
                    <a:pt x="16" y="17"/>
                  </a:cubicBezTo>
                  <a:cubicBezTo>
                    <a:pt x="26" y="6"/>
                    <a:pt x="39" y="0"/>
                    <a:pt x="55" y="0"/>
                  </a:cubicBezTo>
                  <a:close/>
                  <a:moveTo>
                    <a:pt x="54" y="23"/>
                  </a:moveTo>
                  <a:cubicBezTo>
                    <a:pt x="46" y="23"/>
                    <a:pt x="39" y="27"/>
                    <a:pt x="35" y="35"/>
                  </a:cubicBezTo>
                  <a:cubicBezTo>
                    <a:pt x="30" y="43"/>
                    <a:pt x="27" y="54"/>
                    <a:pt x="27" y="66"/>
                  </a:cubicBezTo>
                  <a:cubicBezTo>
                    <a:pt x="27" y="78"/>
                    <a:pt x="30" y="89"/>
                    <a:pt x="35" y="97"/>
                  </a:cubicBezTo>
                  <a:cubicBezTo>
                    <a:pt x="37" y="101"/>
                    <a:pt x="40" y="104"/>
                    <a:pt x="45" y="107"/>
                  </a:cubicBezTo>
                  <a:cubicBezTo>
                    <a:pt x="48" y="108"/>
                    <a:pt x="51" y="109"/>
                    <a:pt x="55" y="109"/>
                  </a:cubicBezTo>
                  <a:cubicBezTo>
                    <a:pt x="60" y="109"/>
                    <a:pt x="64" y="107"/>
                    <a:pt x="68" y="104"/>
                  </a:cubicBezTo>
                  <a:cubicBezTo>
                    <a:pt x="72" y="100"/>
                    <a:pt x="76" y="94"/>
                    <a:pt x="78" y="87"/>
                  </a:cubicBezTo>
                  <a:cubicBezTo>
                    <a:pt x="80" y="80"/>
                    <a:pt x="81" y="73"/>
                    <a:pt x="81" y="66"/>
                  </a:cubicBezTo>
                  <a:cubicBezTo>
                    <a:pt x="81" y="54"/>
                    <a:pt x="78" y="43"/>
                    <a:pt x="74" y="35"/>
                  </a:cubicBezTo>
                  <a:cubicBezTo>
                    <a:pt x="69" y="27"/>
                    <a:pt x="63" y="23"/>
                    <a:pt x="5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9" name="Freeform 51"/>
            <p:cNvSpPr>
              <a:spLocks/>
            </p:cNvSpPr>
            <p:nvPr userDrawn="1"/>
          </p:nvSpPr>
          <p:spPr bwMode="black">
            <a:xfrm>
              <a:off x="1817" y="4342"/>
              <a:ext cx="52" cy="87"/>
            </a:xfrm>
            <a:custGeom>
              <a:avLst/>
              <a:gdLst>
                <a:gd name="T0" fmla="*/ 0 w 52"/>
                <a:gd name="T1" fmla="*/ 87 h 87"/>
                <a:gd name="T2" fmla="*/ 0 w 52"/>
                <a:gd name="T3" fmla="*/ 0 h 87"/>
                <a:gd name="T4" fmla="*/ 19 w 52"/>
                <a:gd name="T5" fmla="*/ 0 h 87"/>
                <a:gd name="T6" fmla="*/ 19 w 52"/>
                <a:gd name="T7" fmla="*/ 71 h 87"/>
                <a:gd name="T8" fmla="*/ 52 w 52"/>
                <a:gd name="T9" fmla="*/ 71 h 87"/>
                <a:gd name="T10" fmla="*/ 52 w 52"/>
                <a:gd name="T11" fmla="*/ 87 h 87"/>
                <a:gd name="T12" fmla="*/ 0 w 52"/>
                <a:gd name="T13" fmla="*/ 87 h 87"/>
              </a:gdLst>
              <a:ahLst/>
              <a:cxnLst>
                <a:cxn ang="0">
                  <a:pos x="T0" y="T1"/>
                </a:cxn>
                <a:cxn ang="0">
                  <a:pos x="T2" y="T3"/>
                </a:cxn>
                <a:cxn ang="0">
                  <a:pos x="T4" y="T5"/>
                </a:cxn>
                <a:cxn ang="0">
                  <a:pos x="T6" y="T7"/>
                </a:cxn>
                <a:cxn ang="0">
                  <a:pos x="T8" y="T9"/>
                </a:cxn>
                <a:cxn ang="0">
                  <a:pos x="T10" y="T11"/>
                </a:cxn>
                <a:cxn ang="0">
                  <a:pos x="T12" y="T13"/>
                </a:cxn>
              </a:cxnLst>
              <a:rect l="0" t="0" r="r" b="b"/>
              <a:pathLst>
                <a:path w="52" h="87">
                  <a:moveTo>
                    <a:pt x="0" y="87"/>
                  </a:moveTo>
                  <a:lnTo>
                    <a:pt x="0" y="0"/>
                  </a:lnTo>
                  <a:lnTo>
                    <a:pt x="19" y="0"/>
                  </a:lnTo>
                  <a:lnTo>
                    <a:pt x="19" y="71"/>
                  </a:lnTo>
                  <a:lnTo>
                    <a:pt x="52" y="71"/>
                  </a:lnTo>
                  <a:lnTo>
                    <a:pt x="5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0" name="Freeform 52"/>
            <p:cNvSpPr>
              <a:spLocks/>
            </p:cNvSpPr>
            <p:nvPr userDrawn="1"/>
          </p:nvSpPr>
          <p:spPr bwMode="black">
            <a:xfrm>
              <a:off x="1880" y="4342"/>
              <a:ext cx="56" cy="87"/>
            </a:xfrm>
            <a:custGeom>
              <a:avLst/>
              <a:gdLst>
                <a:gd name="T0" fmla="*/ 0 w 56"/>
                <a:gd name="T1" fmla="*/ 87 h 87"/>
                <a:gd name="T2" fmla="*/ 0 w 56"/>
                <a:gd name="T3" fmla="*/ 0 h 87"/>
                <a:gd name="T4" fmla="*/ 56 w 56"/>
                <a:gd name="T5" fmla="*/ 0 h 87"/>
                <a:gd name="T6" fmla="*/ 56 w 56"/>
                <a:gd name="T7" fmla="*/ 16 h 87"/>
                <a:gd name="T8" fmla="*/ 19 w 56"/>
                <a:gd name="T9" fmla="*/ 16 h 87"/>
                <a:gd name="T10" fmla="*/ 19 w 56"/>
                <a:gd name="T11" fmla="*/ 35 h 87"/>
                <a:gd name="T12" fmla="*/ 52 w 56"/>
                <a:gd name="T13" fmla="*/ 35 h 87"/>
                <a:gd name="T14" fmla="*/ 52 w 56"/>
                <a:gd name="T15" fmla="*/ 50 h 87"/>
                <a:gd name="T16" fmla="*/ 19 w 56"/>
                <a:gd name="T17" fmla="*/ 50 h 87"/>
                <a:gd name="T18" fmla="*/ 19 w 56"/>
                <a:gd name="T19" fmla="*/ 71 h 87"/>
                <a:gd name="T20" fmla="*/ 56 w 56"/>
                <a:gd name="T21" fmla="*/ 71 h 87"/>
                <a:gd name="T22" fmla="*/ 56 w 56"/>
                <a:gd name="T23" fmla="*/ 87 h 87"/>
                <a:gd name="T24" fmla="*/ 0 w 56"/>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7">
                  <a:moveTo>
                    <a:pt x="0" y="87"/>
                  </a:moveTo>
                  <a:lnTo>
                    <a:pt x="0" y="0"/>
                  </a:lnTo>
                  <a:lnTo>
                    <a:pt x="56" y="0"/>
                  </a:lnTo>
                  <a:lnTo>
                    <a:pt x="56" y="16"/>
                  </a:lnTo>
                  <a:lnTo>
                    <a:pt x="19" y="16"/>
                  </a:lnTo>
                  <a:lnTo>
                    <a:pt x="19" y="35"/>
                  </a:lnTo>
                  <a:lnTo>
                    <a:pt x="52" y="35"/>
                  </a:lnTo>
                  <a:lnTo>
                    <a:pt x="52" y="50"/>
                  </a:lnTo>
                  <a:lnTo>
                    <a:pt x="19" y="50"/>
                  </a:lnTo>
                  <a:lnTo>
                    <a:pt x="19" y="71"/>
                  </a:lnTo>
                  <a:lnTo>
                    <a:pt x="56" y="71"/>
                  </a:lnTo>
                  <a:lnTo>
                    <a:pt x="56"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1" name="Freeform 53"/>
            <p:cNvSpPr>
              <a:spLocks noEditPoints="1"/>
            </p:cNvSpPr>
            <p:nvPr userDrawn="1"/>
          </p:nvSpPr>
          <p:spPr bwMode="black">
            <a:xfrm>
              <a:off x="1946" y="4319"/>
              <a:ext cx="70" cy="112"/>
            </a:xfrm>
            <a:custGeom>
              <a:avLst/>
              <a:gdLst>
                <a:gd name="T0" fmla="*/ 75 w 102"/>
                <a:gd name="T1" fmla="*/ 111 h 163"/>
                <a:gd name="T2" fmla="*/ 102 w 102"/>
                <a:gd name="T3" fmla="*/ 111 h 163"/>
                <a:gd name="T4" fmla="*/ 91 w 102"/>
                <a:gd name="T5" fmla="*/ 145 h 163"/>
                <a:gd name="T6" fmla="*/ 53 w 102"/>
                <a:gd name="T7" fmla="*/ 163 h 163"/>
                <a:gd name="T8" fmla="*/ 17 w 102"/>
                <a:gd name="T9" fmla="*/ 147 h 163"/>
                <a:gd name="T10" fmla="*/ 0 w 102"/>
                <a:gd name="T11" fmla="*/ 97 h 163"/>
                <a:gd name="T12" fmla="*/ 16 w 102"/>
                <a:gd name="T13" fmla="*/ 48 h 163"/>
                <a:gd name="T14" fmla="*/ 54 w 102"/>
                <a:gd name="T15" fmla="*/ 31 h 163"/>
                <a:gd name="T16" fmla="*/ 93 w 102"/>
                <a:gd name="T17" fmla="*/ 51 h 163"/>
                <a:gd name="T18" fmla="*/ 102 w 102"/>
                <a:gd name="T19" fmla="*/ 76 h 163"/>
                <a:gd name="T20" fmla="*/ 75 w 102"/>
                <a:gd name="T21" fmla="*/ 76 h 163"/>
                <a:gd name="T22" fmla="*/ 71 w 102"/>
                <a:gd name="T23" fmla="*/ 64 h 163"/>
                <a:gd name="T24" fmla="*/ 54 w 102"/>
                <a:gd name="T25" fmla="*/ 54 h 163"/>
                <a:gd name="T26" fmla="*/ 34 w 102"/>
                <a:gd name="T27" fmla="*/ 66 h 163"/>
                <a:gd name="T28" fmla="*/ 28 w 102"/>
                <a:gd name="T29" fmla="*/ 97 h 163"/>
                <a:gd name="T30" fmla="*/ 35 w 102"/>
                <a:gd name="T31" fmla="*/ 128 h 163"/>
                <a:gd name="T32" fmla="*/ 53 w 102"/>
                <a:gd name="T33" fmla="*/ 140 h 163"/>
                <a:gd name="T34" fmla="*/ 69 w 102"/>
                <a:gd name="T35" fmla="*/ 131 h 163"/>
                <a:gd name="T36" fmla="*/ 75 w 102"/>
                <a:gd name="T37" fmla="*/ 111 h 163"/>
                <a:gd name="T38" fmla="*/ 79 w 102"/>
                <a:gd name="T39" fmla="*/ 0 h 163"/>
                <a:gd name="T40" fmla="*/ 61 w 102"/>
                <a:gd name="T41" fmla="*/ 24 h 163"/>
                <a:gd name="T42" fmla="*/ 40 w 102"/>
                <a:gd name="T43" fmla="*/ 24 h 163"/>
                <a:gd name="T44" fmla="*/ 22 w 102"/>
                <a:gd name="T45" fmla="*/ 0 h 163"/>
                <a:gd name="T46" fmla="*/ 42 w 102"/>
                <a:gd name="T47" fmla="*/ 0 h 163"/>
                <a:gd name="T48" fmla="*/ 50 w 102"/>
                <a:gd name="T49" fmla="*/ 11 h 163"/>
                <a:gd name="T50" fmla="*/ 58 w 102"/>
                <a:gd name="T51" fmla="*/ 0 h 163"/>
                <a:gd name="T52" fmla="*/ 79 w 102"/>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3">
                  <a:moveTo>
                    <a:pt x="75" y="111"/>
                  </a:moveTo>
                  <a:cubicBezTo>
                    <a:pt x="102" y="111"/>
                    <a:pt x="102" y="111"/>
                    <a:pt x="102" y="111"/>
                  </a:cubicBezTo>
                  <a:cubicBezTo>
                    <a:pt x="101" y="125"/>
                    <a:pt x="98" y="136"/>
                    <a:pt x="91" y="145"/>
                  </a:cubicBezTo>
                  <a:cubicBezTo>
                    <a:pt x="82" y="157"/>
                    <a:pt x="69" y="163"/>
                    <a:pt x="53" y="163"/>
                  </a:cubicBezTo>
                  <a:cubicBezTo>
                    <a:pt x="38" y="163"/>
                    <a:pt x="26" y="158"/>
                    <a:pt x="17" y="147"/>
                  </a:cubicBezTo>
                  <a:cubicBezTo>
                    <a:pt x="6" y="134"/>
                    <a:pt x="0" y="118"/>
                    <a:pt x="0" y="97"/>
                  </a:cubicBezTo>
                  <a:cubicBezTo>
                    <a:pt x="0" y="77"/>
                    <a:pt x="6" y="61"/>
                    <a:pt x="16" y="48"/>
                  </a:cubicBezTo>
                  <a:cubicBezTo>
                    <a:pt x="26" y="37"/>
                    <a:pt x="38" y="31"/>
                    <a:pt x="54" y="31"/>
                  </a:cubicBezTo>
                  <a:cubicBezTo>
                    <a:pt x="70" y="31"/>
                    <a:pt x="83" y="38"/>
                    <a:pt x="93" y="51"/>
                  </a:cubicBezTo>
                  <a:cubicBezTo>
                    <a:pt x="98" y="59"/>
                    <a:pt x="101" y="67"/>
                    <a:pt x="102" y="76"/>
                  </a:cubicBezTo>
                  <a:cubicBezTo>
                    <a:pt x="75" y="76"/>
                    <a:pt x="75" y="76"/>
                    <a:pt x="75" y="76"/>
                  </a:cubicBezTo>
                  <a:cubicBezTo>
                    <a:pt x="74" y="71"/>
                    <a:pt x="73" y="68"/>
                    <a:pt x="71" y="64"/>
                  </a:cubicBezTo>
                  <a:cubicBezTo>
                    <a:pt x="67" y="58"/>
                    <a:pt x="61" y="54"/>
                    <a:pt x="54" y="54"/>
                  </a:cubicBezTo>
                  <a:cubicBezTo>
                    <a:pt x="45" y="54"/>
                    <a:pt x="39" y="58"/>
                    <a:pt x="34" y="66"/>
                  </a:cubicBezTo>
                  <a:cubicBezTo>
                    <a:pt x="30" y="74"/>
                    <a:pt x="28" y="85"/>
                    <a:pt x="28" y="97"/>
                  </a:cubicBezTo>
                  <a:cubicBezTo>
                    <a:pt x="28" y="110"/>
                    <a:pt x="30" y="120"/>
                    <a:pt x="35" y="128"/>
                  </a:cubicBezTo>
                  <a:cubicBezTo>
                    <a:pt x="39" y="136"/>
                    <a:pt x="45" y="140"/>
                    <a:pt x="53" y="140"/>
                  </a:cubicBezTo>
                  <a:cubicBezTo>
                    <a:pt x="60" y="140"/>
                    <a:pt x="66" y="137"/>
                    <a:pt x="69" y="131"/>
                  </a:cubicBezTo>
                  <a:cubicBezTo>
                    <a:pt x="72" y="126"/>
                    <a:pt x="74" y="120"/>
                    <a:pt x="75" y="111"/>
                  </a:cubicBezTo>
                  <a:close/>
                  <a:moveTo>
                    <a:pt x="79" y="0"/>
                  </a:moveTo>
                  <a:cubicBezTo>
                    <a:pt x="61" y="24"/>
                    <a:pt x="61" y="24"/>
                    <a:pt x="61" y="24"/>
                  </a:cubicBezTo>
                  <a:cubicBezTo>
                    <a:pt x="40" y="24"/>
                    <a:pt x="40" y="24"/>
                    <a:pt x="40" y="24"/>
                  </a:cubicBezTo>
                  <a:cubicBezTo>
                    <a:pt x="22" y="0"/>
                    <a:pt x="22" y="0"/>
                    <a:pt x="22" y="0"/>
                  </a:cubicBezTo>
                  <a:cubicBezTo>
                    <a:pt x="42" y="0"/>
                    <a:pt x="42" y="0"/>
                    <a:pt x="42" y="0"/>
                  </a:cubicBezTo>
                  <a:cubicBezTo>
                    <a:pt x="50" y="11"/>
                    <a:pt x="50" y="11"/>
                    <a:pt x="50" y="11"/>
                  </a:cubicBezTo>
                  <a:cubicBezTo>
                    <a:pt x="58" y="0"/>
                    <a:pt x="58" y="0"/>
                    <a:pt x="58" y="0"/>
                  </a:cubicBez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2" name="Freeform 54"/>
            <p:cNvSpPr>
              <a:spLocks/>
            </p:cNvSpPr>
            <p:nvPr userDrawn="1"/>
          </p:nvSpPr>
          <p:spPr bwMode="black">
            <a:xfrm>
              <a:off x="2028" y="4342"/>
              <a:ext cx="64" cy="87"/>
            </a:xfrm>
            <a:custGeom>
              <a:avLst/>
              <a:gdLst>
                <a:gd name="T0" fmla="*/ 0 w 64"/>
                <a:gd name="T1" fmla="*/ 87 h 87"/>
                <a:gd name="T2" fmla="*/ 0 w 64"/>
                <a:gd name="T3" fmla="*/ 0 h 87"/>
                <a:gd name="T4" fmla="*/ 19 w 64"/>
                <a:gd name="T5" fmla="*/ 0 h 87"/>
                <a:gd name="T6" fmla="*/ 46 w 64"/>
                <a:gd name="T7" fmla="*/ 56 h 87"/>
                <a:gd name="T8" fmla="*/ 46 w 64"/>
                <a:gd name="T9" fmla="*/ 0 h 87"/>
                <a:gd name="T10" fmla="*/ 64 w 64"/>
                <a:gd name="T11" fmla="*/ 0 h 87"/>
                <a:gd name="T12" fmla="*/ 64 w 64"/>
                <a:gd name="T13" fmla="*/ 87 h 87"/>
                <a:gd name="T14" fmla="*/ 45 w 64"/>
                <a:gd name="T15" fmla="*/ 87 h 87"/>
                <a:gd name="T16" fmla="*/ 18 w 64"/>
                <a:gd name="T17" fmla="*/ 31 h 87"/>
                <a:gd name="T18" fmla="*/ 18 w 64"/>
                <a:gd name="T19" fmla="*/ 87 h 87"/>
                <a:gd name="T20" fmla="*/ 0 w 64"/>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87">
                  <a:moveTo>
                    <a:pt x="0" y="87"/>
                  </a:moveTo>
                  <a:lnTo>
                    <a:pt x="0" y="0"/>
                  </a:lnTo>
                  <a:lnTo>
                    <a:pt x="19" y="0"/>
                  </a:lnTo>
                  <a:lnTo>
                    <a:pt x="46" y="56"/>
                  </a:lnTo>
                  <a:lnTo>
                    <a:pt x="46" y="0"/>
                  </a:lnTo>
                  <a:lnTo>
                    <a:pt x="64" y="0"/>
                  </a:lnTo>
                  <a:lnTo>
                    <a:pt x="64" y="87"/>
                  </a:lnTo>
                  <a:lnTo>
                    <a:pt x="45" y="87"/>
                  </a:lnTo>
                  <a:lnTo>
                    <a:pt x="18" y="31"/>
                  </a:lnTo>
                  <a:lnTo>
                    <a:pt x="18"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3" name="Freeform 55"/>
            <p:cNvSpPr>
              <a:spLocks noEditPoints="1"/>
            </p:cNvSpPr>
            <p:nvPr userDrawn="1"/>
          </p:nvSpPr>
          <p:spPr bwMode="black">
            <a:xfrm>
              <a:off x="2109" y="4320"/>
              <a:ext cx="55" cy="109"/>
            </a:xfrm>
            <a:custGeom>
              <a:avLst/>
              <a:gdLst>
                <a:gd name="T0" fmla="*/ 0 w 55"/>
                <a:gd name="T1" fmla="*/ 109 h 109"/>
                <a:gd name="T2" fmla="*/ 0 w 55"/>
                <a:gd name="T3" fmla="*/ 22 h 109"/>
                <a:gd name="T4" fmla="*/ 55 w 55"/>
                <a:gd name="T5" fmla="*/ 22 h 109"/>
                <a:gd name="T6" fmla="*/ 55 w 55"/>
                <a:gd name="T7" fmla="*/ 38 h 109"/>
                <a:gd name="T8" fmla="*/ 18 w 55"/>
                <a:gd name="T9" fmla="*/ 38 h 109"/>
                <a:gd name="T10" fmla="*/ 18 w 55"/>
                <a:gd name="T11" fmla="*/ 57 h 109"/>
                <a:gd name="T12" fmla="*/ 52 w 55"/>
                <a:gd name="T13" fmla="*/ 57 h 109"/>
                <a:gd name="T14" fmla="*/ 52 w 55"/>
                <a:gd name="T15" fmla="*/ 72 h 109"/>
                <a:gd name="T16" fmla="*/ 18 w 55"/>
                <a:gd name="T17" fmla="*/ 72 h 109"/>
                <a:gd name="T18" fmla="*/ 18 w 55"/>
                <a:gd name="T19" fmla="*/ 93 h 109"/>
                <a:gd name="T20" fmla="*/ 55 w 55"/>
                <a:gd name="T21" fmla="*/ 93 h 109"/>
                <a:gd name="T22" fmla="*/ 55 w 55"/>
                <a:gd name="T23" fmla="*/ 109 h 109"/>
                <a:gd name="T24" fmla="*/ 0 w 55"/>
                <a:gd name="T25" fmla="*/ 109 h 109"/>
                <a:gd name="T26" fmla="*/ 45 w 55"/>
                <a:gd name="T27" fmla="*/ 0 h 109"/>
                <a:gd name="T28" fmla="*/ 32 w 55"/>
                <a:gd name="T29" fmla="*/ 16 h 109"/>
                <a:gd name="T30" fmla="*/ 18 w 55"/>
                <a:gd name="T31" fmla="*/ 16 h 109"/>
                <a:gd name="T32" fmla="*/ 29 w 55"/>
                <a:gd name="T33" fmla="*/ 0 h 109"/>
                <a:gd name="T34" fmla="*/ 45 w 55"/>
                <a:gd name="T3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09">
                  <a:moveTo>
                    <a:pt x="0" y="109"/>
                  </a:moveTo>
                  <a:lnTo>
                    <a:pt x="0" y="22"/>
                  </a:lnTo>
                  <a:lnTo>
                    <a:pt x="55" y="22"/>
                  </a:lnTo>
                  <a:lnTo>
                    <a:pt x="55" y="38"/>
                  </a:lnTo>
                  <a:lnTo>
                    <a:pt x="18" y="38"/>
                  </a:lnTo>
                  <a:lnTo>
                    <a:pt x="18" y="57"/>
                  </a:lnTo>
                  <a:lnTo>
                    <a:pt x="52" y="57"/>
                  </a:lnTo>
                  <a:lnTo>
                    <a:pt x="52" y="72"/>
                  </a:lnTo>
                  <a:lnTo>
                    <a:pt x="18" y="72"/>
                  </a:lnTo>
                  <a:lnTo>
                    <a:pt x="18" y="93"/>
                  </a:lnTo>
                  <a:lnTo>
                    <a:pt x="55" y="93"/>
                  </a:lnTo>
                  <a:lnTo>
                    <a:pt x="55" y="109"/>
                  </a:lnTo>
                  <a:lnTo>
                    <a:pt x="0" y="109"/>
                  </a:lnTo>
                  <a:close/>
                  <a:moveTo>
                    <a:pt x="45" y="0"/>
                  </a:moveTo>
                  <a:lnTo>
                    <a:pt x="32" y="16"/>
                  </a:lnTo>
                  <a:lnTo>
                    <a:pt x="18" y="16"/>
                  </a:lnTo>
                  <a:lnTo>
                    <a:pt x="29"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4" name="Freeform 56"/>
            <p:cNvSpPr>
              <a:spLocks/>
            </p:cNvSpPr>
            <p:nvPr userDrawn="1"/>
          </p:nvSpPr>
          <p:spPr bwMode="black">
            <a:xfrm>
              <a:off x="2207" y="4342"/>
              <a:ext cx="62" cy="87"/>
            </a:xfrm>
            <a:custGeom>
              <a:avLst/>
              <a:gdLst>
                <a:gd name="T0" fmla="*/ 0 w 62"/>
                <a:gd name="T1" fmla="*/ 87 h 87"/>
                <a:gd name="T2" fmla="*/ 0 w 62"/>
                <a:gd name="T3" fmla="*/ 72 h 87"/>
                <a:gd name="T4" fmla="*/ 38 w 62"/>
                <a:gd name="T5" fmla="*/ 16 h 87"/>
                <a:gd name="T6" fmla="*/ 3 w 62"/>
                <a:gd name="T7" fmla="*/ 16 h 87"/>
                <a:gd name="T8" fmla="*/ 3 w 62"/>
                <a:gd name="T9" fmla="*/ 0 h 87"/>
                <a:gd name="T10" fmla="*/ 61 w 62"/>
                <a:gd name="T11" fmla="*/ 0 h 87"/>
                <a:gd name="T12" fmla="*/ 61 w 62"/>
                <a:gd name="T13" fmla="*/ 14 h 87"/>
                <a:gd name="T14" fmla="*/ 22 w 62"/>
                <a:gd name="T15" fmla="*/ 71 h 87"/>
                <a:gd name="T16" fmla="*/ 62 w 62"/>
                <a:gd name="T17" fmla="*/ 71 h 87"/>
                <a:gd name="T18" fmla="*/ 62 w 62"/>
                <a:gd name="T19" fmla="*/ 87 h 87"/>
                <a:gd name="T20" fmla="*/ 0 w 62"/>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87">
                  <a:moveTo>
                    <a:pt x="0" y="87"/>
                  </a:moveTo>
                  <a:lnTo>
                    <a:pt x="0" y="72"/>
                  </a:lnTo>
                  <a:lnTo>
                    <a:pt x="38" y="16"/>
                  </a:lnTo>
                  <a:lnTo>
                    <a:pt x="3" y="16"/>
                  </a:lnTo>
                  <a:lnTo>
                    <a:pt x="3" y="0"/>
                  </a:lnTo>
                  <a:lnTo>
                    <a:pt x="61" y="0"/>
                  </a:lnTo>
                  <a:lnTo>
                    <a:pt x="61" y="14"/>
                  </a:lnTo>
                  <a:lnTo>
                    <a:pt x="22" y="71"/>
                  </a:lnTo>
                  <a:lnTo>
                    <a:pt x="62" y="71"/>
                  </a:lnTo>
                  <a:lnTo>
                    <a:pt x="6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5" name="Freeform 57"/>
            <p:cNvSpPr>
              <a:spLocks noEditPoints="1"/>
            </p:cNvSpPr>
            <p:nvPr userDrawn="1"/>
          </p:nvSpPr>
          <p:spPr bwMode="black">
            <a:xfrm>
              <a:off x="2276" y="4320"/>
              <a:ext cx="74" cy="109"/>
            </a:xfrm>
            <a:custGeom>
              <a:avLst/>
              <a:gdLst>
                <a:gd name="T0" fmla="*/ 27 w 74"/>
                <a:gd name="T1" fmla="*/ 22 h 109"/>
                <a:gd name="T2" fmla="*/ 46 w 74"/>
                <a:gd name="T3" fmla="*/ 22 h 109"/>
                <a:gd name="T4" fmla="*/ 74 w 74"/>
                <a:gd name="T5" fmla="*/ 109 h 109"/>
                <a:gd name="T6" fmla="*/ 54 w 74"/>
                <a:gd name="T7" fmla="*/ 109 h 109"/>
                <a:gd name="T8" fmla="*/ 49 w 74"/>
                <a:gd name="T9" fmla="*/ 90 h 109"/>
                <a:gd name="T10" fmla="*/ 25 w 74"/>
                <a:gd name="T11" fmla="*/ 90 h 109"/>
                <a:gd name="T12" fmla="*/ 19 w 74"/>
                <a:gd name="T13" fmla="*/ 109 h 109"/>
                <a:gd name="T14" fmla="*/ 0 w 74"/>
                <a:gd name="T15" fmla="*/ 109 h 109"/>
                <a:gd name="T16" fmla="*/ 27 w 74"/>
                <a:gd name="T17" fmla="*/ 22 h 109"/>
                <a:gd name="T18" fmla="*/ 55 w 74"/>
                <a:gd name="T19" fmla="*/ 0 h 109"/>
                <a:gd name="T20" fmla="*/ 42 w 74"/>
                <a:gd name="T21" fmla="*/ 16 h 109"/>
                <a:gd name="T22" fmla="*/ 27 w 74"/>
                <a:gd name="T23" fmla="*/ 16 h 109"/>
                <a:gd name="T24" fmla="*/ 39 w 74"/>
                <a:gd name="T25" fmla="*/ 0 h 109"/>
                <a:gd name="T26" fmla="*/ 55 w 74"/>
                <a:gd name="T27" fmla="*/ 0 h 109"/>
                <a:gd name="T28" fmla="*/ 29 w 74"/>
                <a:gd name="T29" fmla="*/ 75 h 109"/>
                <a:gd name="T30" fmla="*/ 45 w 74"/>
                <a:gd name="T31" fmla="*/ 75 h 109"/>
                <a:gd name="T32" fmla="*/ 37 w 74"/>
                <a:gd name="T33" fmla="*/ 46 h 109"/>
                <a:gd name="T34" fmla="*/ 29 w 74"/>
                <a:gd name="T35"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109">
                  <a:moveTo>
                    <a:pt x="27" y="22"/>
                  </a:moveTo>
                  <a:lnTo>
                    <a:pt x="46" y="22"/>
                  </a:lnTo>
                  <a:lnTo>
                    <a:pt x="74" y="109"/>
                  </a:lnTo>
                  <a:lnTo>
                    <a:pt x="54" y="109"/>
                  </a:lnTo>
                  <a:lnTo>
                    <a:pt x="49" y="90"/>
                  </a:lnTo>
                  <a:lnTo>
                    <a:pt x="25" y="90"/>
                  </a:lnTo>
                  <a:lnTo>
                    <a:pt x="19" y="109"/>
                  </a:lnTo>
                  <a:lnTo>
                    <a:pt x="0" y="109"/>
                  </a:lnTo>
                  <a:lnTo>
                    <a:pt x="27" y="22"/>
                  </a:lnTo>
                  <a:close/>
                  <a:moveTo>
                    <a:pt x="55" y="0"/>
                  </a:moveTo>
                  <a:lnTo>
                    <a:pt x="42" y="16"/>
                  </a:lnTo>
                  <a:lnTo>
                    <a:pt x="27" y="16"/>
                  </a:lnTo>
                  <a:lnTo>
                    <a:pt x="39" y="0"/>
                  </a:lnTo>
                  <a:lnTo>
                    <a:pt x="55" y="0"/>
                  </a:lnTo>
                  <a:close/>
                  <a:moveTo>
                    <a:pt x="29" y="75"/>
                  </a:moveTo>
                  <a:lnTo>
                    <a:pt x="45" y="75"/>
                  </a:lnTo>
                  <a:lnTo>
                    <a:pt x="37" y="46"/>
                  </a:lnTo>
                  <a:lnTo>
                    <a:pt x="2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6" name="Freeform 58"/>
            <p:cNvSpPr>
              <a:spLocks noEditPoints="1"/>
            </p:cNvSpPr>
            <p:nvPr userDrawn="1"/>
          </p:nvSpPr>
          <p:spPr bwMode="black">
            <a:xfrm>
              <a:off x="2357" y="4319"/>
              <a:ext cx="62" cy="110"/>
            </a:xfrm>
            <a:custGeom>
              <a:avLst/>
              <a:gdLst>
                <a:gd name="T0" fmla="*/ 0 w 62"/>
                <a:gd name="T1" fmla="*/ 110 h 110"/>
                <a:gd name="T2" fmla="*/ 0 w 62"/>
                <a:gd name="T3" fmla="*/ 95 h 110"/>
                <a:gd name="T4" fmla="*/ 38 w 62"/>
                <a:gd name="T5" fmla="*/ 39 h 110"/>
                <a:gd name="T6" fmla="*/ 2 w 62"/>
                <a:gd name="T7" fmla="*/ 39 h 110"/>
                <a:gd name="T8" fmla="*/ 2 w 62"/>
                <a:gd name="T9" fmla="*/ 23 h 110"/>
                <a:gd name="T10" fmla="*/ 61 w 62"/>
                <a:gd name="T11" fmla="*/ 23 h 110"/>
                <a:gd name="T12" fmla="*/ 61 w 62"/>
                <a:gd name="T13" fmla="*/ 37 h 110"/>
                <a:gd name="T14" fmla="*/ 22 w 62"/>
                <a:gd name="T15" fmla="*/ 94 h 110"/>
                <a:gd name="T16" fmla="*/ 62 w 62"/>
                <a:gd name="T17" fmla="*/ 94 h 110"/>
                <a:gd name="T18" fmla="*/ 62 w 62"/>
                <a:gd name="T19" fmla="*/ 110 h 110"/>
                <a:gd name="T20" fmla="*/ 0 w 62"/>
                <a:gd name="T21" fmla="*/ 110 h 110"/>
                <a:gd name="T22" fmla="*/ 50 w 62"/>
                <a:gd name="T23" fmla="*/ 0 h 110"/>
                <a:gd name="T24" fmla="*/ 38 w 62"/>
                <a:gd name="T25" fmla="*/ 17 h 110"/>
                <a:gd name="T26" fmla="*/ 24 w 62"/>
                <a:gd name="T27" fmla="*/ 17 h 110"/>
                <a:gd name="T28" fmla="*/ 11 w 62"/>
                <a:gd name="T29" fmla="*/ 0 h 110"/>
                <a:gd name="T30" fmla="*/ 25 w 62"/>
                <a:gd name="T31" fmla="*/ 0 h 110"/>
                <a:gd name="T32" fmla="*/ 30 w 62"/>
                <a:gd name="T33" fmla="*/ 8 h 110"/>
                <a:gd name="T34" fmla="*/ 36 w 62"/>
                <a:gd name="T35" fmla="*/ 0 h 110"/>
                <a:gd name="T36" fmla="*/ 50 w 62"/>
                <a:gd name="T3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110">
                  <a:moveTo>
                    <a:pt x="0" y="110"/>
                  </a:moveTo>
                  <a:lnTo>
                    <a:pt x="0" y="95"/>
                  </a:lnTo>
                  <a:lnTo>
                    <a:pt x="38" y="39"/>
                  </a:lnTo>
                  <a:lnTo>
                    <a:pt x="2" y="39"/>
                  </a:lnTo>
                  <a:lnTo>
                    <a:pt x="2" y="23"/>
                  </a:lnTo>
                  <a:lnTo>
                    <a:pt x="61" y="23"/>
                  </a:lnTo>
                  <a:lnTo>
                    <a:pt x="61" y="37"/>
                  </a:lnTo>
                  <a:lnTo>
                    <a:pt x="22" y="94"/>
                  </a:lnTo>
                  <a:lnTo>
                    <a:pt x="62" y="94"/>
                  </a:lnTo>
                  <a:lnTo>
                    <a:pt x="62" y="110"/>
                  </a:lnTo>
                  <a:lnTo>
                    <a:pt x="0" y="110"/>
                  </a:lnTo>
                  <a:close/>
                  <a:moveTo>
                    <a:pt x="50" y="0"/>
                  </a:moveTo>
                  <a:lnTo>
                    <a:pt x="38" y="17"/>
                  </a:lnTo>
                  <a:lnTo>
                    <a:pt x="24" y="17"/>
                  </a:lnTo>
                  <a:lnTo>
                    <a:pt x="11" y="0"/>
                  </a:lnTo>
                  <a:lnTo>
                    <a:pt x="25" y="0"/>
                  </a:lnTo>
                  <a:lnTo>
                    <a:pt x="30" y="8"/>
                  </a:lnTo>
                  <a:lnTo>
                    <a:pt x="36" y="0"/>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7" name="Freeform 59"/>
            <p:cNvSpPr>
              <a:spLocks/>
            </p:cNvSpPr>
            <p:nvPr userDrawn="1"/>
          </p:nvSpPr>
          <p:spPr bwMode="black">
            <a:xfrm>
              <a:off x="2431" y="4342"/>
              <a:ext cx="19" cy="87"/>
            </a:xfrm>
            <a:custGeom>
              <a:avLst/>
              <a:gdLst>
                <a:gd name="T0" fmla="*/ 0 w 19"/>
                <a:gd name="T1" fmla="*/ 87 h 87"/>
                <a:gd name="T2" fmla="*/ 0 w 19"/>
                <a:gd name="T3" fmla="*/ 0 h 87"/>
                <a:gd name="T4" fmla="*/ 10 w 19"/>
                <a:gd name="T5" fmla="*/ 0 h 87"/>
                <a:gd name="T6" fmla="*/ 19 w 19"/>
                <a:gd name="T7" fmla="*/ 0 h 87"/>
                <a:gd name="T8" fmla="*/ 19 w 19"/>
                <a:gd name="T9" fmla="*/ 87 h 87"/>
                <a:gd name="T10" fmla="*/ 0 w 19"/>
                <a:gd name="T11" fmla="*/ 87 h 87"/>
              </a:gdLst>
              <a:ahLst/>
              <a:cxnLst>
                <a:cxn ang="0">
                  <a:pos x="T0" y="T1"/>
                </a:cxn>
                <a:cxn ang="0">
                  <a:pos x="T2" y="T3"/>
                </a:cxn>
                <a:cxn ang="0">
                  <a:pos x="T4" y="T5"/>
                </a:cxn>
                <a:cxn ang="0">
                  <a:pos x="T6" y="T7"/>
                </a:cxn>
                <a:cxn ang="0">
                  <a:pos x="T8" y="T9"/>
                </a:cxn>
                <a:cxn ang="0">
                  <a:pos x="T10" y="T11"/>
                </a:cxn>
              </a:cxnLst>
              <a:rect l="0" t="0" r="r" b="b"/>
              <a:pathLst>
                <a:path w="19" h="87">
                  <a:moveTo>
                    <a:pt x="0" y="87"/>
                  </a:moveTo>
                  <a:lnTo>
                    <a:pt x="0" y="0"/>
                  </a:lnTo>
                  <a:lnTo>
                    <a:pt x="10" y="0"/>
                  </a:lnTo>
                  <a:lnTo>
                    <a:pt x="19" y="0"/>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8" name="Freeform 60"/>
            <p:cNvSpPr>
              <a:spLocks/>
            </p:cNvSpPr>
            <p:nvPr userDrawn="1"/>
          </p:nvSpPr>
          <p:spPr bwMode="black">
            <a:xfrm>
              <a:off x="2461" y="4342"/>
              <a:ext cx="60" cy="87"/>
            </a:xfrm>
            <a:custGeom>
              <a:avLst/>
              <a:gdLst>
                <a:gd name="T0" fmla="*/ 20 w 60"/>
                <a:gd name="T1" fmla="*/ 87 h 87"/>
                <a:gd name="T2" fmla="*/ 20 w 60"/>
                <a:gd name="T3" fmla="*/ 16 h 87"/>
                <a:gd name="T4" fmla="*/ 0 w 60"/>
                <a:gd name="T5" fmla="*/ 16 h 87"/>
                <a:gd name="T6" fmla="*/ 0 w 60"/>
                <a:gd name="T7" fmla="*/ 0 h 87"/>
                <a:gd name="T8" fmla="*/ 60 w 60"/>
                <a:gd name="T9" fmla="*/ 0 h 87"/>
                <a:gd name="T10" fmla="*/ 60 w 60"/>
                <a:gd name="T11" fmla="*/ 16 h 87"/>
                <a:gd name="T12" fmla="*/ 39 w 60"/>
                <a:gd name="T13" fmla="*/ 16 h 87"/>
                <a:gd name="T14" fmla="*/ 39 w 60"/>
                <a:gd name="T15" fmla="*/ 87 h 87"/>
                <a:gd name="T16" fmla="*/ 20 w 60"/>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87">
                  <a:moveTo>
                    <a:pt x="20" y="87"/>
                  </a:moveTo>
                  <a:lnTo>
                    <a:pt x="20" y="16"/>
                  </a:lnTo>
                  <a:lnTo>
                    <a:pt x="0" y="16"/>
                  </a:lnTo>
                  <a:lnTo>
                    <a:pt x="0" y="0"/>
                  </a:lnTo>
                  <a:lnTo>
                    <a:pt x="60" y="0"/>
                  </a:lnTo>
                  <a:lnTo>
                    <a:pt x="60" y="16"/>
                  </a:lnTo>
                  <a:lnTo>
                    <a:pt x="39" y="16"/>
                  </a:lnTo>
                  <a:lnTo>
                    <a:pt x="39" y="87"/>
                  </a:lnTo>
                  <a:lnTo>
                    <a:pt x="2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9" name="Freeform 61"/>
            <p:cNvSpPr>
              <a:spLocks/>
            </p:cNvSpPr>
            <p:nvPr userDrawn="1"/>
          </p:nvSpPr>
          <p:spPr bwMode="black">
            <a:xfrm>
              <a:off x="2531" y="4342"/>
              <a:ext cx="68" cy="87"/>
            </a:xfrm>
            <a:custGeom>
              <a:avLst/>
              <a:gdLst>
                <a:gd name="T0" fmla="*/ 0 w 68"/>
                <a:gd name="T1" fmla="*/ 87 h 87"/>
                <a:gd name="T2" fmla="*/ 0 w 68"/>
                <a:gd name="T3" fmla="*/ 0 h 87"/>
                <a:gd name="T4" fmla="*/ 19 w 68"/>
                <a:gd name="T5" fmla="*/ 0 h 87"/>
                <a:gd name="T6" fmla="*/ 19 w 68"/>
                <a:gd name="T7" fmla="*/ 33 h 87"/>
                <a:gd name="T8" fmla="*/ 45 w 68"/>
                <a:gd name="T9" fmla="*/ 0 h 87"/>
                <a:gd name="T10" fmla="*/ 65 w 68"/>
                <a:gd name="T11" fmla="*/ 0 h 87"/>
                <a:gd name="T12" fmla="*/ 36 w 68"/>
                <a:gd name="T13" fmla="*/ 36 h 87"/>
                <a:gd name="T14" fmla="*/ 68 w 68"/>
                <a:gd name="T15" fmla="*/ 87 h 87"/>
                <a:gd name="T16" fmla="*/ 47 w 68"/>
                <a:gd name="T17" fmla="*/ 87 h 87"/>
                <a:gd name="T18" fmla="*/ 24 w 68"/>
                <a:gd name="T19" fmla="*/ 50 h 87"/>
                <a:gd name="T20" fmla="*/ 19 w 68"/>
                <a:gd name="T21" fmla="*/ 57 h 87"/>
                <a:gd name="T22" fmla="*/ 19 w 68"/>
                <a:gd name="T23" fmla="*/ 87 h 87"/>
                <a:gd name="T24" fmla="*/ 0 w 68"/>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87">
                  <a:moveTo>
                    <a:pt x="0" y="87"/>
                  </a:moveTo>
                  <a:lnTo>
                    <a:pt x="0" y="0"/>
                  </a:lnTo>
                  <a:lnTo>
                    <a:pt x="19" y="0"/>
                  </a:lnTo>
                  <a:lnTo>
                    <a:pt x="19" y="33"/>
                  </a:lnTo>
                  <a:lnTo>
                    <a:pt x="45" y="0"/>
                  </a:lnTo>
                  <a:lnTo>
                    <a:pt x="65" y="0"/>
                  </a:lnTo>
                  <a:lnTo>
                    <a:pt x="36" y="36"/>
                  </a:lnTo>
                  <a:lnTo>
                    <a:pt x="68" y="87"/>
                  </a:lnTo>
                  <a:lnTo>
                    <a:pt x="47" y="87"/>
                  </a:lnTo>
                  <a:lnTo>
                    <a:pt x="24" y="50"/>
                  </a:lnTo>
                  <a:lnTo>
                    <a:pt x="19" y="57"/>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0" name="Freeform 62"/>
            <p:cNvSpPr>
              <a:spLocks/>
            </p:cNvSpPr>
            <p:nvPr userDrawn="1"/>
          </p:nvSpPr>
          <p:spPr bwMode="black">
            <a:xfrm>
              <a:off x="2603" y="4342"/>
              <a:ext cx="72" cy="87"/>
            </a:xfrm>
            <a:custGeom>
              <a:avLst/>
              <a:gdLst>
                <a:gd name="T0" fmla="*/ 0 w 72"/>
                <a:gd name="T1" fmla="*/ 0 h 87"/>
                <a:gd name="T2" fmla="*/ 21 w 72"/>
                <a:gd name="T3" fmla="*/ 0 h 87"/>
                <a:gd name="T4" fmla="*/ 36 w 72"/>
                <a:gd name="T5" fmla="*/ 35 h 87"/>
                <a:gd name="T6" fmla="*/ 52 w 72"/>
                <a:gd name="T7" fmla="*/ 0 h 87"/>
                <a:gd name="T8" fmla="*/ 72 w 72"/>
                <a:gd name="T9" fmla="*/ 0 h 87"/>
                <a:gd name="T10" fmla="*/ 45 w 72"/>
                <a:gd name="T11" fmla="*/ 53 h 87"/>
                <a:gd name="T12" fmla="*/ 45 w 72"/>
                <a:gd name="T13" fmla="*/ 87 h 87"/>
                <a:gd name="T14" fmla="*/ 27 w 72"/>
                <a:gd name="T15" fmla="*/ 87 h 87"/>
                <a:gd name="T16" fmla="*/ 27 w 72"/>
                <a:gd name="T17" fmla="*/ 53 h 87"/>
                <a:gd name="T18" fmla="*/ 0 w 72"/>
                <a:gd name="T1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87">
                  <a:moveTo>
                    <a:pt x="0" y="0"/>
                  </a:moveTo>
                  <a:lnTo>
                    <a:pt x="21" y="0"/>
                  </a:lnTo>
                  <a:lnTo>
                    <a:pt x="36" y="35"/>
                  </a:lnTo>
                  <a:lnTo>
                    <a:pt x="52" y="0"/>
                  </a:lnTo>
                  <a:lnTo>
                    <a:pt x="72" y="0"/>
                  </a:lnTo>
                  <a:lnTo>
                    <a:pt x="45" y="53"/>
                  </a:lnTo>
                  <a:lnTo>
                    <a:pt x="45" y="87"/>
                  </a:lnTo>
                  <a:lnTo>
                    <a:pt x="27" y="87"/>
                  </a:lnTo>
                  <a:lnTo>
                    <a:pt x="27" y="5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spTree>
    <p:extLst>
      <p:ext uri="{BB962C8B-B14F-4D97-AF65-F5344CB8AC3E}">
        <p14:creationId xmlns:p14="http://schemas.microsoft.com/office/powerpoint/2010/main" val="1664957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Agenda">
    <p:bg>
      <p:bgPr>
        <a:solidFill>
          <a:schemeClr val="tx2"/>
        </a:solidFill>
        <a:effectLst/>
      </p:bgPr>
    </p:bg>
    <p:spTree>
      <p:nvGrpSpPr>
        <p:cNvPr id="1" name=""/>
        <p:cNvGrpSpPr/>
        <p:nvPr/>
      </p:nvGrpSpPr>
      <p:grpSpPr>
        <a:xfrm>
          <a:off x="0" y="0"/>
          <a:ext cx="0" cy="0"/>
          <a:chOff x="0" y="0"/>
          <a:chExt cx="0" cy="0"/>
        </a:xfrm>
      </p:grpSpPr>
      <p:sp>
        <p:nvSpPr>
          <p:cNvPr id="9" name="Titelplatzhalter 1"/>
          <p:cNvSpPr>
            <a:spLocks noGrp="1"/>
          </p:cNvSpPr>
          <p:nvPr>
            <p:ph type="ctrTitle" hasCustomPrompt="1"/>
          </p:nvPr>
        </p:nvSpPr>
        <p:spPr bwMode="black">
          <a:xfrm>
            <a:off x="326551" y="326517"/>
            <a:ext cx="8490331" cy="753707"/>
          </a:xfrm>
          <a:noFill/>
        </p:spPr>
        <p:txBody>
          <a:bodyPr wrap="square" lIns="0" tIns="0">
            <a:spAutoFit/>
          </a:bodyPr>
          <a:lstStyle>
            <a:lvl1pPr>
              <a:defRPr sz="5442" baseline="0" smtClean="0">
                <a:solidFill>
                  <a:schemeClr val="bg1"/>
                </a:solidFill>
                <a:latin typeface="TeleGrotesk Headline Ultra" pitchFamily="2" charset="0"/>
              </a:defRPr>
            </a:lvl1pPr>
          </a:lstStyle>
          <a:p>
            <a:r>
              <a:rPr lang="cs-CZ" dirty="0" smtClean="0"/>
              <a:t>Inhalt/Agenda</a:t>
            </a:r>
          </a:p>
        </p:txBody>
      </p:sp>
    </p:spTree>
    <p:extLst>
      <p:ext uri="{BB962C8B-B14F-4D97-AF65-F5344CB8AC3E}">
        <p14:creationId xmlns:p14="http://schemas.microsoft.com/office/powerpoint/2010/main" val="242615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Agenda vertical">
    <p:bg bwMode="ltGray">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2"/>
            </p:custDataLst>
            <p:extLst>
              <p:ext uri="{D42A27DB-BD31-4B8C-83A1-F6EECF244321}">
                <p14:modId xmlns:p14="http://schemas.microsoft.com/office/powerpoint/2010/main" val="3231495804"/>
              </p:ext>
            </p:extLst>
          </p:nvPr>
        </p:nvGraphicFramePr>
        <p:xfrm>
          <a:off x="1261" y="1681"/>
          <a:ext cx="1259" cy="1680"/>
        </p:xfrm>
        <a:graphic>
          <a:graphicData uri="http://schemas.openxmlformats.org/presentationml/2006/ole">
            <mc:AlternateContent xmlns:mc="http://schemas.openxmlformats.org/markup-compatibility/2006">
              <mc:Choice xmlns:v="urn:schemas-microsoft-com:vml" Requires="v">
                <p:oleObj spid="_x0000_s167938"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1" y="1681"/>
                        <a:ext cx="1259" cy="16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hteck 1"/>
          <p:cNvSpPr/>
          <p:nvPr/>
        </p:nvSpPr>
        <p:spPr bwMode="white">
          <a:xfrm>
            <a:off x="4571884" y="1"/>
            <a:ext cx="4572117" cy="6858000"/>
          </a:xfrm>
          <a:prstGeom prst="rect">
            <a:avLst/>
          </a:prstGeom>
          <a:solidFill>
            <a:schemeClr val="bg1"/>
          </a:solidFill>
          <a:ln w="19050" algn="ctr">
            <a:noFill/>
            <a:miter lim="800000"/>
            <a:headEnd/>
            <a:tailEnd/>
          </a:ln>
          <a:effectLst/>
        </p:spPr>
        <p:txBody>
          <a:bodyPr lIns="57134" tIns="57134" rIns="57134" bIns="57134" rtlCol="0" anchor="ctr"/>
          <a:lstStyle/>
          <a:p>
            <a:pPr indent="2520" algn="ctr" defTabSz="362878" fontAlgn="base">
              <a:lnSpc>
                <a:spcPct val="104000"/>
              </a:lnSpc>
              <a:spcBef>
                <a:spcPct val="25000"/>
              </a:spcBef>
              <a:spcAft>
                <a:spcPct val="0"/>
              </a:spcAft>
              <a:buClr>
                <a:srgbClr val="E20074"/>
              </a:buClr>
              <a:buSzPct val="75000"/>
            </a:pPr>
            <a:endParaRPr lang="cs-CZ" sz="1429" dirty="0" smtClean="0">
              <a:cs typeface="Arial" charset="0"/>
            </a:endParaRPr>
          </a:p>
        </p:txBody>
      </p:sp>
      <p:sp>
        <p:nvSpPr>
          <p:cNvPr id="12" name="Titelplatzhalter 1"/>
          <p:cNvSpPr>
            <a:spLocks noGrp="1"/>
          </p:cNvSpPr>
          <p:nvPr>
            <p:ph type="ctrTitle" hasCustomPrompt="1"/>
          </p:nvPr>
        </p:nvSpPr>
        <p:spPr bwMode="black">
          <a:xfrm>
            <a:off x="326881" y="326846"/>
            <a:ext cx="3918240" cy="5225211"/>
          </a:xfrm>
          <a:noFill/>
        </p:spPr>
        <p:txBody>
          <a:bodyPr wrap="square" lIns="0" tIns="0">
            <a:noAutofit/>
          </a:bodyPr>
          <a:lstStyle>
            <a:lvl1pPr>
              <a:defRPr sz="5442" smtClean="0">
                <a:solidFill>
                  <a:schemeClr val="bg1"/>
                </a:solidFill>
                <a:latin typeface="TeleGrotesk Headline Ultra" pitchFamily="2" charset="0"/>
              </a:defRPr>
            </a:lvl1pPr>
          </a:lstStyle>
          <a:p>
            <a:r>
              <a:rPr lang="cs-CZ" dirty="0" smtClean="0"/>
              <a:t>Inhalt/</a:t>
            </a:r>
            <a:br>
              <a:rPr lang="cs-CZ" dirty="0" smtClean="0"/>
            </a:br>
            <a:r>
              <a:rPr lang="cs-CZ" dirty="0" smtClean="0"/>
              <a:t>Agenda</a:t>
            </a:r>
          </a:p>
        </p:txBody>
      </p:sp>
    </p:spTree>
    <p:extLst>
      <p:ext uri="{BB962C8B-B14F-4D97-AF65-F5344CB8AC3E}">
        <p14:creationId xmlns:p14="http://schemas.microsoft.com/office/powerpoint/2010/main" val="404482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3" name="Objekt 2"/>
          <p:cNvPicPr>
            <a:picLocks noChangeAspect="1"/>
          </p:cNvPicPr>
          <p:nvPr/>
        </p:nvPicPr>
        <p:blipFill>
          <a:blip r:embed="rId29"/>
          <a:srcRect/>
          <a:stretch>
            <a:fillRect/>
          </a:stretch>
        </p:blipFill>
        <p:spPr bwMode="auto">
          <a:xfrm>
            <a:off x="1441" y="1441"/>
            <a:ext cx="1440" cy="1439"/>
          </a:xfrm>
          <a:prstGeom prst="rect">
            <a:avLst/>
          </a:prstGeom>
          <a:noFill/>
        </p:spPr>
      </p:pic>
      <p:sp>
        <p:nvSpPr>
          <p:cNvPr id="1026" name="Titelplatzhalter 1"/>
          <p:cNvSpPr>
            <a:spLocks noGrp="1"/>
          </p:cNvSpPr>
          <p:nvPr>
            <p:ph type="title"/>
          </p:nvPr>
        </p:nvSpPr>
        <p:spPr bwMode="gray">
          <a:xfrm>
            <a:off x="326552" y="254683"/>
            <a:ext cx="8490330" cy="533385"/>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endParaRPr lang="cs-CZ" dirty="0" smtClean="0"/>
          </a:p>
        </p:txBody>
      </p:sp>
      <p:sp>
        <p:nvSpPr>
          <p:cNvPr id="1027" name="Textplatzhalter 2"/>
          <p:cNvSpPr>
            <a:spLocks noGrp="1"/>
          </p:cNvSpPr>
          <p:nvPr>
            <p:ph type="body" idx="1"/>
          </p:nvPr>
        </p:nvSpPr>
        <p:spPr bwMode="gray">
          <a:xfrm>
            <a:off x="326551" y="1469326"/>
            <a:ext cx="8490331" cy="440797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12" name="Datumsplatzhalter 11"/>
          <p:cNvSpPr>
            <a:spLocks noGrp="1"/>
          </p:cNvSpPr>
          <p:nvPr>
            <p:ph type="dt" sz="half" idx="2"/>
          </p:nvPr>
        </p:nvSpPr>
        <p:spPr>
          <a:xfrm>
            <a:off x="7642930" y="6204309"/>
            <a:ext cx="816378" cy="326845"/>
          </a:xfrm>
          <a:prstGeom prst="rect">
            <a:avLst/>
          </a:prstGeom>
        </p:spPr>
        <p:txBody>
          <a:bodyPr vert="horz" lIns="0" tIns="0" rIns="0" bIns="0" rtlCol="0" anchor="ctr"/>
          <a:lstStyle>
            <a:lvl1pPr algn="r">
              <a:defRPr sz="1043">
                <a:solidFill>
                  <a:schemeClr val="tx1"/>
                </a:solidFill>
                <a:latin typeface="Tele-GroteskNor" pitchFamily="2" charset="0"/>
              </a:defRPr>
            </a:lvl1pPr>
          </a:lstStyle>
          <a:p>
            <a:fld id="{3527C144-DBFC-4ED1-9D53-CC97618D9080}" type="datetime1">
              <a:rPr lang="cs-CZ" smtClean="0"/>
              <a:pPr/>
              <a:t>11.07.2018</a:t>
            </a:fld>
            <a:endParaRPr lang="en-US"/>
          </a:p>
        </p:txBody>
      </p:sp>
      <p:sp>
        <p:nvSpPr>
          <p:cNvPr id="13" name="Fußzeilenplatzhalter 12"/>
          <p:cNvSpPr>
            <a:spLocks noGrp="1"/>
          </p:cNvSpPr>
          <p:nvPr>
            <p:ph type="ftr" sz="quarter" idx="3"/>
          </p:nvPr>
        </p:nvSpPr>
        <p:spPr>
          <a:xfrm>
            <a:off x="3461443" y="6204309"/>
            <a:ext cx="4117810" cy="326845"/>
          </a:xfrm>
          <a:prstGeom prst="rect">
            <a:avLst/>
          </a:prstGeom>
        </p:spPr>
        <p:txBody>
          <a:bodyPr vert="horz" lIns="0" tIns="0" rIns="0" bIns="0" rtlCol="0" anchor="ctr"/>
          <a:lstStyle>
            <a:lvl1pPr algn="r">
              <a:defRPr sz="1043">
                <a:solidFill>
                  <a:schemeClr val="tx1"/>
                </a:solidFill>
                <a:latin typeface="Tele-GroteskNor" pitchFamily="2" charset="0"/>
              </a:defRPr>
            </a:lvl1pPr>
          </a:lstStyle>
          <a:p>
            <a:r>
              <a:rPr lang="en-US" smtClean="0"/>
              <a:t>Portfolio služeb</a:t>
            </a:r>
            <a:endParaRPr lang="en-US"/>
          </a:p>
        </p:txBody>
      </p:sp>
      <p:sp>
        <p:nvSpPr>
          <p:cNvPr id="14" name="Foliennummernplatzhalter 13"/>
          <p:cNvSpPr>
            <a:spLocks noGrp="1"/>
          </p:cNvSpPr>
          <p:nvPr>
            <p:ph type="sldNum" sz="quarter" idx="4"/>
          </p:nvPr>
        </p:nvSpPr>
        <p:spPr>
          <a:xfrm>
            <a:off x="8522986" y="6204309"/>
            <a:ext cx="290631" cy="326845"/>
          </a:xfrm>
          <a:prstGeom prst="rect">
            <a:avLst/>
          </a:prstGeom>
        </p:spPr>
        <p:txBody>
          <a:bodyPr vert="horz" lIns="0" tIns="0" rIns="0" bIns="0" rtlCol="0" anchor="ctr"/>
          <a:lstStyle>
            <a:lvl1pPr algn="r">
              <a:defRPr sz="1043">
                <a:solidFill>
                  <a:schemeClr val="tx1"/>
                </a:solidFill>
                <a:latin typeface="Tele-GroteskNor" pitchFamily="2" charset="0"/>
              </a:defRPr>
            </a:lvl1pPr>
          </a:lstStyle>
          <a:p>
            <a:fld id="{1E3CAA67-0A91-4DCC-BE87-3CAD7B080E5A}" type="slidenum">
              <a:rPr lang="en-US" smtClean="0"/>
              <a:pPr/>
              <a:t>‹#›</a:t>
            </a:fld>
            <a:endParaRPr lang="en-US"/>
          </a:p>
        </p:txBody>
      </p:sp>
      <p:pic>
        <p:nvPicPr>
          <p:cNvPr id="16" name="Grafik 15" descr="T_Logo_3c_Slogan_p_CZ.emf"/>
          <p:cNvPicPr>
            <a:picLocks noChangeAspect="1"/>
          </p:cNvPicPr>
          <p:nvPr/>
        </p:nvPicPr>
        <p:blipFill>
          <a:blip r:embed="rId30"/>
          <a:stretch>
            <a:fillRect/>
          </a:stretch>
        </p:blipFill>
        <p:spPr>
          <a:xfrm>
            <a:off x="326551" y="6203821"/>
            <a:ext cx="2350249" cy="326517"/>
          </a:xfrm>
          <a:prstGeom prst="rect">
            <a:avLst/>
          </a:prstGeom>
        </p:spPr>
      </p:pic>
    </p:spTree>
    <p:extLst>
      <p:ext uri="{BB962C8B-B14F-4D97-AF65-F5344CB8AC3E}">
        <p14:creationId xmlns:p14="http://schemas.microsoft.com/office/powerpoint/2010/main" val="298715195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 id="2147483782" r:id="rId26"/>
    <p:sldLayoutId id="2147483755"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marL="0" indent="0" algn="l" defTabSz="414791" rtl="0" eaLnBrk="1" fontAlgn="base" hangingPunct="1">
        <a:lnSpc>
          <a:spcPct val="90000"/>
        </a:lnSpc>
        <a:spcBef>
          <a:spcPts val="0"/>
        </a:spcBef>
        <a:spcAft>
          <a:spcPct val="0"/>
        </a:spcAft>
        <a:defRPr lang="de-DE" sz="2902" kern="1200" dirty="0">
          <a:solidFill>
            <a:schemeClr val="tx2"/>
          </a:solidFill>
          <a:latin typeface="TeleGrotesk Headline Ultra" pitchFamily="2" charset="0"/>
          <a:ea typeface="+mj-ea"/>
          <a:cs typeface="TeleGrotesk Headline Ultra" pitchFamily="2" charset="0"/>
        </a:defRPr>
      </a:lvl1pPr>
      <a:lvl2pPr algn="l" defTabSz="522637" rtl="0" eaLnBrk="1" fontAlgn="base" hangingPunct="1">
        <a:lnSpc>
          <a:spcPct val="90000"/>
        </a:lnSpc>
        <a:spcBef>
          <a:spcPct val="0"/>
        </a:spcBef>
        <a:spcAft>
          <a:spcPct val="0"/>
        </a:spcAft>
        <a:defRPr sz="3356">
          <a:solidFill>
            <a:schemeClr val="tx2"/>
          </a:solidFill>
          <a:latin typeface="Tele-GroteskUlt" pitchFamily="2" charset="0"/>
        </a:defRPr>
      </a:lvl2pPr>
      <a:lvl3pPr algn="l" defTabSz="522637" rtl="0" eaLnBrk="1" fontAlgn="base" hangingPunct="1">
        <a:lnSpc>
          <a:spcPct val="90000"/>
        </a:lnSpc>
        <a:spcBef>
          <a:spcPct val="0"/>
        </a:spcBef>
        <a:spcAft>
          <a:spcPct val="0"/>
        </a:spcAft>
        <a:defRPr sz="3356">
          <a:solidFill>
            <a:schemeClr val="tx2"/>
          </a:solidFill>
          <a:latin typeface="Tele-GroteskUlt" pitchFamily="2" charset="0"/>
        </a:defRPr>
      </a:lvl3pPr>
      <a:lvl4pPr algn="l" defTabSz="522637" rtl="0" eaLnBrk="1" fontAlgn="base" hangingPunct="1">
        <a:lnSpc>
          <a:spcPct val="90000"/>
        </a:lnSpc>
        <a:spcBef>
          <a:spcPct val="0"/>
        </a:spcBef>
        <a:spcAft>
          <a:spcPct val="0"/>
        </a:spcAft>
        <a:defRPr sz="3356">
          <a:solidFill>
            <a:schemeClr val="tx2"/>
          </a:solidFill>
          <a:latin typeface="Tele-GroteskUlt" pitchFamily="2" charset="0"/>
        </a:defRPr>
      </a:lvl4pPr>
      <a:lvl5pPr algn="l" defTabSz="522637" rtl="0" eaLnBrk="1" fontAlgn="base" hangingPunct="1">
        <a:lnSpc>
          <a:spcPct val="90000"/>
        </a:lnSpc>
        <a:spcBef>
          <a:spcPct val="0"/>
        </a:spcBef>
        <a:spcAft>
          <a:spcPct val="0"/>
        </a:spcAft>
        <a:defRPr sz="3356">
          <a:solidFill>
            <a:schemeClr val="tx2"/>
          </a:solidFill>
          <a:latin typeface="Tele-GroteskUlt" pitchFamily="2" charset="0"/>
        </a:defRPr>
      </a:lvl5pPr>
      <a:lvl6pPr marL="414654" algn="l" defTabSz="522637" rtl="0" eaLnBrk="1" fontAlgn="base" hangingPunct="1">
        <a:lnSpc>
          <a:spcPct val="90000"/>
        </a:lnSpc>
        <a:spcBef>
          <a:spcPct val="0"/>
        </a:spcBef>
        <a:spcAft>
          <a:spcPct val="0"/>
        </a:spcAft>
        <a:defRPr sz="3356">
          <a:solidFill>
            <a:schemeClr val="tx2"/>
          </a:solidFill>
          <a:latin typeface="Tele-GroteskUlt" pitchFamily="2" charset="0"/>
        </a:defRPr>
      </a:lvl6pPr>
      <a:lvl7pPr marL="829308" algn="l" defTabSz="522637" rtl="0" eaLnBrk="1" fontAlgn="base" hangingPunct="1">
        <a:lnSpc>
          <a:spcPct val="90000"/>
        </a:lnSpc>
        <a:spcBef>
          <a:spcPct val="0"/>
        </a:spcBef>
        <a:spcAft>
          <a:spcPct val="0"/>
        </a:spcAft>
        <a:defRPr sz="3356">
          <a:solidFill>
            <a:schemeClr val="tx2"/>
          </a:solidFill>
          <a:latin typeface="Tele-GroteskUlt" pitchFamily="2" charset="0"/>
        </a:defRPr>
      </a:lvl7pPr>
      <a:lvl8pPr marL="1243962" algn="l" defTabSz="522637" rtl="0" eaLnBrk="1" fontAlgn="base" hangingPunct="1">
        <a:lnSpc>
          <a:spcPct val="90000"/>
        </a:lnSpc>
        <a:spcBef>
          <a:spcPct val="0"/>
        </a:spcBef>
        <a:spcAft>
          <a:spcPct val="0"/>
        </a:spcAft>
        <a:defRPr sz="3356">
          <a:solidFill>
            <a:schemeClr val="tx2"/>
          </a:solidFill>
          <a:latin typeface="Tele-GroteskUlt" pitchFamily="2" charset="0"/>
        </a:defRPr>
      </a:lvl8pPr>
      <a:lvl9pPr marL="1658615" algn="l" defTabSz="522637" rtl="0" eaLnBrk="1" fontAlgn="base" hangingPunct="1">
        <a:lnSpc>
          <a:spcPct val="90000"/>
        </a:lnSpc>
        <a:spcBef>
          <a:spcPct val="0"/>
        </a:spcBef>
        <a:spcAft>
          <a:spcPct val="0"/>
        </a:spcAft>
        <a:defRPr sz="3356">
          <a:solidFill>
            <a:schemeClr val="tx2"/>
          </a:solidFill>
          <a:latin typeface="Tele-GroteskUlt" pitchFamily="2" charset="0"/>
        </a:defRPr>
      </a:lvl9pPr>
    </p:titleStyle>
    <p:bodyStyle>
      <a:lvl1pPr algn="l" defTabSz="522637" rtl="0" eaLnBrk="1" fontAlgn="base" hangingPunct="1">
        <a:lnSpc>
          <a:spcPct val="104000"/>
        </a:lnSpc>
        <a:spcBef>
          <a:spcPts val="1088"/>
        </a:spcBef>
        <a:spcAft>
          <a:spcPct val="0"/>
        </a:spcAft>
        <a:buClr>
          <a:schemeClr val="tx2"/>
        </a:buClr>
        <a:buFont typeface="Wingdings" pitchFamily="2" charset="2"/>
        <a:defRPr sz="1633" kern="1200">
          <a:solidFill>
            <a:schemeClr val="tx1"/>
          </a:solidFill>
          <a:latin typeface="Tele-GroteskFet" pitchFamily="2" charset="0"/>
          <a:ea typeface="+mn-ea"/>
          <a:cs typeface="+mn-cs"/>
        </a:defRPr>
      </a:lvl1pPr>
      <a:lvl2pPr marL="1440" algn="l" defTabSz="522637" rtl="0" eaLnBrk="1" fontAlgn="base" hangingPunct="1">
        <a:lnSpc>
          <a:spcPct val="104000"/>
        </a:lnSpc>
        <a:spcBef>
          <a:spcPts val="272"/>
        </a:spcBef>
        <a:spcAft>
          <a:spcPct val="0"/>
        </a:spcAft>
        <a:buClr>
          <a:schemeClr val="tx2"/>
        </a:buClr>
        <a:buFont typeface="Wingdings" pitchFamily="2" charset="2"/>
        <a:defRPr sz="1633" kern="1200">
          <a:solidFill>
            <a:schemeClr val="tx1"/>
          </a:solidFill>
          <a:latin typeface="+mn-lt"/>
          <a:ea typeface="+mn-ea"/>
          <a:cs typeface="+mn-cs"/>
        </a:defRPr>
      </a:lvl2pPr>
      <a:lvl3pPr marL="195912" indent="-195912" algn="l" defTabSz="522637" rtl="0" eaLnBrk="1" fontAlgn="base" hangingPunct="1">
        <a:lnSpc>
          <a:spcPct val="104000"/>
        </a:lnSpc>
        <a:spcBef>
          <a:spcPts val="272"/>
        </a:spcBef>
        <a:spcAft>
          <a:spcPct val="0"/>
        </a:spcAft>
        <a:buClr>
          <a:schemeClr val="tx1"/>
        </a:buClr>
        <a:buSzPct val="70000"/>
        <a:buFont typeface="Wingdings 2" panose="05020102010507070707" pitchFamily="18" charset="2"/>
        <a:buChar char="¡"/>
        <a:defRPr sz="1633" kern="1200">
          <a:solidFill>
            <a:schemeClr val="tx1"/>
          </a:solidFill>
          <a:latin typeface="+mn-lt"/>
          <a:ea typeface="+mn-ea"/>
          <a:cs typeface="+mn-cs"/>
        </a:defRPr>
      </a:lvl3pPr>
      <a:lvl4pPr marL="391824" indent="-195809" algn="l" defTabSz="522637" rtl="0" eaLnBrk="1" fontAlgn="base" hangingPunct="1">
        <a:lnSpc>
          <a:spcPct val="104000"/>
        </a:lnSpc>
        <a:spcBef>
          <a:spcPts val="0"/>
        </a:spcBef>
        <a:spcAft>
          <a:spcPct val="0"/>
        </a:spcAft>
        <a:buClr>
          <a:schemeClr val="tx1"/>
        </a:buClr>
        <a:buSzPct val="70000"/>
        <a:buFont typeface="Wingdings 2" panose="05020102010507070707" pitchFamily="18" charset="2"/>
        <a:buChar char="¡"/>
        <a:defRPr sz="1633" kern="1200">
          <a:solidFill>
            <a:schemeClr val="tx1"/>
          </a:solidFill>
          <a:latin typeface="+mn-lt"/>
          <a:ea typeface="+mn-ea"/>
          <a:cs typeface="+mn-cs"/>
        </a:defRPr>
      </a:lvl4pPr>
      <a:lvl5pPr marL="587736" indent="-195912" algn="l" defTabSz="522637" rtl="0" eaLnBrk="1" fontAlgn="base" hangingPunct="1">
        <a:lnSpc>
          <a:spcPct val="104000"/>
        </a:lnSpc>
        <a:spcBef>
          <a:spcPts val="0"/>
        </a:spcBef>
        <a:spcAft>
          <a:spcPct val="0"/>
        </a:spcAft>
        <a:buClr>
          <a:schemeClr val="tx1"/>
        </a:buClr>
        <a:buSzPct val="70000"/>
        <a:buFont typeface="Wingdings 2" panose="05020102010507070707" pitchFamily="18" charset="2"/>
        <a:buChar char="¡"/>
        <a:defRPr sz="1633" kern="1200">
          <a:solidFill>
            <a:schemeClr val="tx1"/>
          </a:solidFill>
          <a:latin typeface="+mn-lt"/>
          <a:ea typeface="+mn-ea"/>
          <a:cs typeface="+mn-cs"/>
        </a:defRPr>
      </a:lvl5pPr>
      <a:lvl6pPr marL="2280597" indent="-207327" algn="l" defTabSz="414654" rtl="0" eaLnBrk="1" latinLnBrk="0" hangingPunct="1">
        <a:spcBef>
          <a:spcPct val="20000"/>
        </a:spcBef>
        <a:buFont typeface="Arial"/>
        <a:buChar char="•"/>
        <a:defRPr sz="1814" kern="1200">
          <a:solidFill>
            <a:schemeClr val="tx1"/>
          </a:solidFill>
          <a:latin typeface="+mn-lt"/>
          <a:ea typeface="+mn-ea"/>
          <a:cs typeface="+mn-cs"/>
        </a:defRPr>
      </a:lvl6pPr>
      <a:lvl7pPr marL="2695249" indent="-207327" algn="l" defTabSz="414654" rtl="0" eaLnBrk="1" latinLnBrk="0" hangingPunct="1">
        <a:spcBef>
          <a:spcPct val="20000"/>
        </a:spcBef>
        <a:buFont typeface="Arial"/>
        <a:buChar char="•"/>
        <a:defRPr sz="1814" kern="1200">
          <a:solidFill>
            <a:schemeClr val="tx1"/>
          </a:solidFill>
          <a:latin typeface="+mn-lt"/>
          <a:ea typeface="+mn-ea"/>
          <a:cs typeface="+mn-cs"/>
        </a:defRPr>
      </a:lvl7pPr>
      <a:lvl8pPr marL="3109903" indent="-207327" algn="l" defTabSz="414654" rtl="0" eaLnBrk="1" latinLnBrk="0" hangingPunct="1">
        <a:spcBef>
          <a:spcPct val="20000"/>
        </a:spcBef>
        <a:buFont typeface="Arial"/>
        <a:buChar char="•"/>
        <a:defRPr sz="1814" kern="1200">
          <a:solidFill>
            <a:schemeClr val="tx1"/>
          </a:solidFill>
          <a:latin typeface="+mn-lt"/>
          <a:ea typeface="+mn-ea"/>
          <a:cs typeface="+mn-cs"/>
        </a:defRPr>
      </a:lvl8pPr>
      <a:lvl9pPr marL="3524558" indent="-207327" algn="l" defTabSz="414654" rtl="0" eaLnBrk="1" latinLnBrk="0" hangingPunct="1">
        <a:spcBef>
          <a:spcPct val="20000"/>
        </a:spcBef>
        <a:buFont typeface="Arial"/>
        <a:buChar char="•"/>
        <a:defRPr sz="1814" kern="1200">
          <a:solidFill>
            <a:schemeClr val="tx1"/>
          </a:solidFill>
          <a:latin typeface="+mn-lt"/>
          <a:ea typeface="+mn-ea"/>
          <a:cs typeface="+mn-cs"/>
        </a:defRPr>
      </a:lvl9pPr>
    </p:bodyStyle>
    <p:otherStyle>
      <a:defPPr>
        <a:defRPr lang="de-DE"/>
      </a:defPPr>
      <a:lvl1pPr marL="0" algn="l" defTabSz="414654" rtl="0" eaLnBrk="1" latinLnBrk="0" hangingPunct="1">
        <a:defRPr sz="1633" kern="1200">
          <a:solidFill>
            <a:schemeClr val="tx1"/>
          </a:solidFill>
          <a:latin typeface="+mn-lt"/>
          <a:ea typeface="+mn-ea"/>
          <a:cs typeface="+mn-cs"/>
        </a:defRPr>
      </a:lvl1pPr>
      <a:lvl2pPr marL="414654" algn="l" defTabSz="414654" rtl="0" eaLnBrk="1" latinLnBrk="0" hangingPunct="1">
        <a:defRPr sz="1633" kern="1200">
          <a:solidFill>
            <a:schemeClr val="tx1"/>
          </a:solidFill>
          <a:latin typeface="+mn-lt"/>
          <a:ea typeface="+mn-ea"/>
          <a:cs typeface="+mn-cs"/>
        </a:defRPr>
      </a:lvl2pPr>
      <a:lvl3pPr marL="829308" algn="l" defTabSz="414654" rtl="0" eaLnBrk="1" latinLnBrk="0" hangingPunct="1">
        <a:defRPr sz="1633" kern="1200">
          <a:solidFill>
            <a:schemeClr val="tx1"/>
          </a:solidFill>
          <a:latin typeface="+mn-lt"/>
          <a:ea typeface="+mn-ea"/>
          <a:cs typeface="+mn-cs"/>
        </a:defRPr>
      </a:lvl3pPr>
      <a:lvl4pPr marL="1243962" algn="l" defTabSz="414654" rtl="0" eaLnBrk="1" latinLnBrk="0" hangingPunct="1">
        <a:defRPr sz="1633" kern="1200">
          <a:solidFill>
            <a:schemeClr val="tx1"/>
          </a:solidFill>
          <a:latin typeface="+mn-lt"/>
          <a:ea typeface="+mn-ea"/>
          <a:cs typeface="+mn-cs"/>
        </a:defRPr>
      </a:lvl4pPr>
      <a:lvl5pPr marL="1658615" algn="l" defTabSz="414654" rtl="0" eaLnBrk="1" latinLnBrk="0" hangingPunct="1">
        <a:defRPr sz="1633" kern="1200">
          <a:solidFill>
            <a:schemeClr val="tx1"/>
          </a:solidFill>
          <a:latin typeface="+mn-lt"/>
          <a:ea typeface="+mn-ea"/>
          <a:cs typeface="+mn-cs"/>
        </a:defRPr>
      </a:lvl5pPr>
      <a:lvl6pPr marL="2073270" algn="l" defTabSz="414654" rtl="0" eaLnBrk="1" latinLnBrk="0" hangingPunct="1">
        <a:defRPr sz="1633" kern="1200">
          <a:solidFill>
            <a:schemeClr val="tx1"/>
          </a:solidFill>
          <a:latin typeface="+mn-lt"/>
          <a:ea typeface="+mn-ea"/>
          <a:cs typeface="+mn-cs"/>
        </a:defRPr>
      </a:lvl6pPr>
      <a:lvl7pPr marL="2487924" algn="l" defTabSz="414654" rtl="0" eaLnBrk="1" latinLnBrk="0" hangingPunct="1">
        <a:defRPr sz="1633" kern="1200">
          <a:solidFill>
            <a:schemeClr val="tx1"/>
          </a:solidFill>
          <a:latin typeface="+mn-lt"/>
          <a:ea typeface="+mn-ea"/>
          <a:cs typeface="+mn-cs"/>
        </a:defRPr>
      </a:lvl7pPr>
      <a:lvl8pPr marL="2902577" algn="l" defTabSz="414654" rtl="0" eaLnBrk="1" latinLnBrk="0" hangingPunct="1">
        <a:defRPr sz="1633" kern="1200">
          <a:solidFill>
            <a:schemeClr val="tx1"/>
          </a:solidFill>
          <a:latin typeface="+mn-lt"/>
          <a:ea typeface="+mn-ea"/>
          <a:cs typeface="+mn-cs"/>
        </a:defRPr>
      </a:lvl8pPr>
      <a:lvl9pPr marL="3317230" algn="l" defTabSz="414654" rtl="0" eaLnBrk="1" latinLnBrk="0" hangingPunct="1">
        <a:defRPr sz="163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4294967295" orient="horz" pos="2382">
          <p15:clr>
            <a:srgbClr val="F26B43"/>
          </p15:clr>
        </p15:guide>
        <p15:guide id="4294967295" pos="3220">
          <p15:clr>
            <a:srgbClr val="F26B43"/>
          </p15:clr>
        </p15:guide>
        <p15:guide id="4294967295" orient="horz" pos="1021">
          <p15:clr>
            <a:srgbClr val="F26B43"/>
          </p15:clr>
        </p15:guide>
        <p15:guide id="4294967295" orient="horz" pos="4082">
          <p15:clr>
            <a:srgbClr val="F26B43"/>
          </p15:clr>
        </p15:guide>
        <p15:guide id="4294967295" pos="227">
          <p15:clr>
            <a:srgbClr val="F26B43"/>
          </p15:clr>
        </p15:guide>
        <p15:guide id="4294967295" pos="6123">
          <p15:clr>
            <a:srgbClr val="F26B43"/>
          </p15:clr>
        </p15:guide>
        <p15:guide id="4294967295" orient="horz" pos="3856">
          <p15:clr>
            <a:srgbClr val="F26B43"/>
          </p15:clr>
        </p15:guide>
        <p15:guide id="4294967295" orient="horz" pos="749">
          <p15:clr>
            <a:srgbClr val="F26B43"/>
          </p15:clr>
        </p15:guide>
        <p15:guide id="4294967295" orient="horz" pos="227">
          <p15:clr>
            <a:srgbClr val="F26B43"/>
          </p15:clr>
        </p15:guide>
        <p15:guide id="4294967295" pos="1724">
          <p15:clr>
            <a:srgbClr val="F26B43"/>
          </p15:clr>
        </p15:guide>
        <p15:guide id="4294967295" pos="1633">
          <p15:clr>
            <a:srgbClr val="F26B43"/>
          </p15:clr>
        </p15:guide>
        <p15:guide id="4294967295" pos="3175">
          <p15:clr>
            <a:srgbClr val="F26B43"/>
          </p15:clr>
        </p15:guide>
        <p15:guide id="4294967295" pos="3130">
          <p15:clr>
            <a:srgbClr val="F26B43"/>
          </p15:clr>
        </p15:guide>
        <p15:guide id="4294967295" pos="4717">
          <p15:clr>
            <a:srgbClr val="F26B43"/>
          </p15:clr>
        </p15:guide>
        <p15:guide id="4294967295" pos="4627">
          <p15:clr>
            <a:srgbClr val="F26B43"/>
          </p15:clr>
        </p15:guide>
        <p15:guide id="4294967295" orient="horz" pos="4309">
          <p15:clr>
            <a:srgbClr val="F26B43"/>
          </p15:clr>
        </p15:guide>
        <p15:guide id="4294967295" orient="horz" pos="4536">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image" Target="../media/image20.jpeg"/><Relationship Id="rId3" Type="http://schemas.openxmlformats.org/officeDocument/2006/relationships/tags" Target="../tags/tag12.xml"/><Relationship Id="rId7" Type="http://schemas.openxmlformats.org/officeDocument/2006/relationships/slideLayout" Target="../slideLayouts/slideLayout15.xml"/><Relationship Id="rId12" Type="http://schemas.openxmlformats.org/officeDocument/2006/relationships/image" Target="../media/image19.png"/><Relationship Id="rId2" Type="http://schemas.openxmlformats.org/officeDocument/2006/relationships/tags" Target="../tags/tag11.xml"/><Relationship Id="rId1" Type="http://schemas.openxmlformats.org/officeDocument/2006/relationships/vmlDrawing" Target="../drawings/vmlDrawing2.vml"/><Relationship Id="rId6" Type="http://schemas.openxmlformats.org/officeDocument/2006/relationships/tags" Target="../tags/tag15.xml"/><Relationship Id="rId11" Type="http://schemas.openxmlformats.org/officeDocument/2006/relationships/image" Target="../media/image17.emf"/><Relationship Id="rId5" Type="http://schemas.openxmlformats.org/officeDocument/2006/relationships/tags" Target="../tags/tag14.xml"/><Relationship Id="rId10" Type="http://schemas.openxmlformats.org/officeDocument/2006/relationships/oleObject" Target="../embeddings/oleObject2.bin"/><Relationship Id="rId4" Type="http://schemas.openxmlformats.org/officeDocument/2006/relationships/tags" Target="../tags/tag13.xml"/><Relationship Id="rId9" Type="http://schemas.openxmlformats.org/officeDocument/2006/relationships/image" Target="../media/image18.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37.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38.png"/><Relationship Id="rId5" Type="http://schemas.openxmlformats.org/officeDocument/2006/relationships/image" Target="../media/image32.pn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39.jpeg"/><Relationship Id="rId5" Type="http://schemas.openxmlformats.org/officeDocument/2006/relationships/image" Target="../media/image32.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42.jpeg"/><Relationship Id="rId5" Type="http://schemas.openxmlformats.org/officeDocument/2006/relationships/image" Target="../media/image22.jpe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34.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8" descr="musterbild_1_eng"/>
          <p:cNvPicPr>
            <a:picLocks noChangeAspect="1" noChangeArrowheads="1"/>
          </p:cNvPicPr>
          <p:nvPr/>
        </p:nvPicPr>
        <p:blipFill>
          <a:blip r:embed="rId9"/>
          <a:srcRect t="5061" b="14574"/>
          <a:stretch>
            <a:fillRect/>
          </a:stretch>
        </p:blipFill>
        <p:spPr bwMode="auto">
          <a:xfrm>
            <a:off x="315058" y="290146"/>
            <a:ext cx="8501064" cy="4556817"/>
          </a:xfrm>
          <a:prstGeom prst="rect">
            <a:avLst/>
          </a:prstGeom>
          <a:noFill/>
        </p:spPr>
      </p:pic>
      <p:graphicFrame>
        <p:nvGraphicFramePr>
          <p:cNvPr id="140314" name="Object 26"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6957" name="think-cell Slide" r:id="rId10" imgW="360" imgH="360" progId="">
                  <p:embed/>
                </p:oleObj>
              </mc:Choice>
              <mc:Fallback>
                <p:oleObj name="think-cell Slide" r:id="rId10" imgW="360" imgH="360" progId="">
                  <p:embed/>
                  <p:pic>
                    <p:nvPicPr>
                      <p:cNvPr id="0"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0305" name="Picture 17" hidden="1"/>
          <p:cNvPicPr>
            <a:picLocks noChangeAspect="1" noChangeArrowheads="1"/>
          </p:cNvPicPr>
          <p:nvPr>
            <p:custDataLst>
              <p:tags r:id="rId3"/>
            </p:custDataLst>
          </p:nvPr>
        </p:nvPicPr>
        <p:blipFill>
          <a:blip r:embed="rId11"/>
          <a:srcRect/>
          <a:stretch>
            <a:fillRect/>
          </a:stretch>
        </p:blipFill>
        <p:spPr bwMode="auto">
          <a:xfrm>
            <a:off x="1588" y="1588"/>
            <a:ext cx="1587" cy="1587"/>
          </a:xfrm>
          <a:prstGeom prst="rect">
            <a:avLst/>
          </a:prstGeom>
          <a:noFill/>
          <a:ln w="9525">
            <a:noFill/>
            <a:miter lim="800000"/>
            <a:headEnd/>
            <a:tailEnd/>
          </a:ln>
          <a:effectLst/>
        </p:spPr>
      </p:pic>
      <p:sp>
        <p:nvSpPr>
          <p:cNvPr id="140290" name="Rectangle 2"/>
          <p:cNvSpPr>
            <a:spLocks noChangeArrowheads="1"/>
          </p:cNvSpPr>
          <p:nvPr>
            <p:custDataLst>
              <p:tags r:id="rId4"/>
            </p:custDataLst>
          </p:nvPr>
        </p:nvSpPr>
        <p:spPr bwMode="auto">
          <a:xfrm>
            <a:off x="0" y="6027738"/>
            <a:ext cx="9144000" cy="830262"/>
          </a:xfrm>
          <a:prstGeom prst="rect">
            <a:avLst/>
          </a:prstGeom>
          <a:solidFill>
            <a:schemeClr val="bg1"/>
          </a:solidFill>
          <a:ln w="9525">
            <a:noFill/>
            <a:miter lim="800000"/>
            <a:headEnd/>
            <a:tailEnd/>
          </a:ln>
          <a:effectLst/>
        </p:spPr>
        <p:txBody>
          <a:bodyPr wrap="none" anchor="ctr"/>
          <a:lstStyle/>
          <a:p>
            <a:endParaRPr lang="cs-CZ" dirty="0"/>
          </a:p>
        </p:txBody>
      </p:sp>
      <p:pic>
        <p:nvPicPr>
          <p:cNvPr id="140313" name="Picture 25" descr="magenta_flaeche_70"/>
          <p:cNvPicPr>
            <a:picLocks noChangeArrowheads="1"/>
          </p:cNvPicPr>
          <p:nvPr>
            <p:custDataLst>
              <p:tags r:id="rId5"/>
            </p:custDataLst>
          </p:nvPr>
        </p:nvPicPr>
        <p:blipFill>
          <a:blip r:embed="rId12"/>
          <a:srcRect r="11" b="-468"/>
          <a:stretch>
            <a:fillRect/>
          </a:stretch>
        </p:blipFill>
        <p:spPr bwMode="auto">
          <a:xfrm>
            <a:off x="319088" y="3768725"/>
            <a:ext cx="8501062" cy="438150"/>
          </a:xfrm>
          <a:prstGeom prst="rect">
            <a:avLst/>
          </a:prstGeom>
          <a:noFill/>
        </p:spPr>
      </p:pic>
      <p:sp>
        <p:nvSpPr>
          <p:cNvPr id="140297" name="Titel 3"/>
          <p:cNvSpPr>
            <a:spLocks/>
          </p:cNvSpPr>
          <p:nvPr>
            <p:custDataLst>
              <p:tags r:id="rId6"/>
            </p:custDataLst>
          </p:nvPr>
        </p:nvSpPr>
        <p:spPr bwMode="invGray">
          <a:xfrm>
            <a:off x="319088" y="4078288"/>
            <a:ext cx="8501062" cy="1706562"/>
          </a:xfrm>
          <a:prstGeom prst="rect">
            <a:avLst/>
          </a:prstGeom>
          <a:solidFill>
            <a:srgbClr val="E20074"/>
          </a:solidFill>
          <a:ln w="9525">
            <a:noFill/>
            <a:miter lim="800000"/>
            <a:headEnd/>
            <a:tailEnd/>
          </a:ln>
        </p:spPr>
        <p:txBody>
          <a:bodyPr lIns="144000" tIns="0" rIns="0" bIns="0"/>
          <a:lstStyle/>
          <a:p>
            <a:pPr>
              <a:lnSpc>
                <a:spcPts val="4000"/>
              </a:lnSpc>
              <a:spcBef>
                <a:spcPct val="0"/>
              </a:spcBef>
              <a:buClrTx/>
              <a:buFontTx/>
              <a:buNone/>
            </a:pPr>
            <a:r>
              <a:rPr lang="cs-CZ" sz="4000" dirty="0" smtClean="0">
                <a:latin typeface="TeleGrotesk Headline Ultra" pitchFamily="2" charset="0"/>
              </a:rPr>
              <a:t>Školení koncových uživatelů:</a:t>
            </a:r>
          </a:p>
          <a:p>
            <a:pPr>
              <a:lnSpc>
                <a:spcPts val="4000"/>
              </a:lnSpc>
              <a:spcBef>
                <a:spcPct val="0"/>
              </a:spcBef>
              <a:buClrTx/>
              <a:buFontTx/>
              <a:buNone/>
            </a:pPr>
            <a:r>
              <a:rPr lang="cs-CZ" sz="4000" dirty="0">
                <a:latin typeface="TeleGrotesk Headline Ultra" pitchFamily="2" charset="0"/>
              </a:rPr>
              <a:t>Skupiny pro příjem hovoru</a:t>
            </a:r>
          </a:p>
        </p:txBody>
      </p:sp>
      <p:pic>
        <p:nvPicPr>
          <p:cNvPr id="14" name="Obrázek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9088" y="6137275"/>
            <a:ext cx="2443783" cy="435576"/>
          </a:xfrm>
          <a:prstGeom prst="rect">
            <a:avLst/>
          </a:prstGeom>
        </p:spPr>
      </p:pic>
      <p:sp>
        <p:nvSpPr>
          <p:cNvPr id="15" name="Zástupný symbol pro číslo snímku 14"/>
          <p:cNvSpPr>
            <a:spLocks noGrp="1"/>
          </p:cNvSpPr>
          <p:nvPr>
            <p:ph type="sldNum" sz="quarter" idx="12"/>
          </p:nvPr>
        </p:nvSpPr>
        <p:spPr/>
        <p:txBody>
          <a:bodyPr/>
          <a:lstStyle/>
          <a:p>
            <a:fld id="{1E3CAA67-0A91-4DCC-BE87-3CAD7B080E5A}" type="slidenum">
              <a:rPr lang="en-US" smtClean="0"/>
              <a:pPr/>
              <a:t>1</a:t>
            </a:fld>
            <a:endParaRPr lang="en-US"/>
          </a:p>
        </p:txBody>
      </p:sp>
    </p:spTree>
    <p:extLst>
      <p:ext uri="{BB962C8B-B14F-4D97-AF65-F5344CB8AC3E}">
        <p14:creationId xmlns:p14="http://schemas.microsoft.com/office/powerpoint/2010/main" val="57677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0" y="324237"/>
            <a:ext cx="8496300" cy="460375"/>
          </a:xfrm>
        </p:spPr>
        <p:txBody>
          <a:bodyPr/>
          <a:lstStyle/>
          <a:p>
            <a:r>
              <a:rPr lang="cs-CZ" b="1" dirty="0"/>
              <a:t>Příklad využití</a:t>
            </a:r>
            <a:r>
              <a:rPr lang="en-US" b="1" dirty="0"/>
              <a:t>: </a:t>
            </a:r>
            <a:r>
              <a:rPr lang="cs-CZ" b="1" dirty="0"/>
              <a:t>99-</a:t>
            </a:r>
            <a:r>
              <a:rPr lang="en-US" b="1" dirty="0"/>
              <a:t>Design</a:t>
            </a:r>
            <a:r>
              <a:rPr lang="cs-CZ" b="1" dirty="0"/>
              <a:t>s</a:t>
            </a:r>
            <a:endParaRPr lang="cs-CZ" dirty="0"/>
          </a:p>
        </p:txBody>
      </p:sp>
      <p:sp>
        <p:nvSpPr>
          <p:cNvPr id="3" name="Content Placeholder 2"/>
          <p:cNvSpPr>
            <a:spLocks noGrp="1"/>
          </p:cNvSpPr>
          <p:nvPr>
            <p:ph idx="1"/>
          </p:nvPr>
        </p:nvSpPr>
        <p:spPr>
          <a:xfrm>
            <a:off x="304800" y="1346518"/>
            <a:ext cx="8496300" cy="4284662"/>
          </a:xfrm>
        </p:spPr>
        <p:txBody>
          <a:bodyPr/>
          <a:lstStyle/>
          <a:p>
            <a:endParaRPr lang="cs-CZ" dirty="0"/>
          </a:p>
        </p:txBody>
      </p:sp>
      <p:grpSp>
        <p:nvGrpSpPr>
          <p:cNvPr id="50" name="Group 32"/>
          <p:cNvGrpSpPr>
            <a:grpSpLocks/>
          </p:cNvGrpSpPr>
          <p:nvPr/>
        </p:nvGrpSpPr>
        <p:grpSpPr bwMode="auto">
          <a:xfrm>
            <a:off x="128588" y="1223963"/>
            <a:ext cx="2873375" cy="3349625"/>
            <a:chOff x="128719" y="1224724"/>
            <a:chExt cx="2872559" cy="3348842"/>
          </a:xfrm>
        </p:grpSpPr>
        <p:grpSp>
          <p:nvGrpSpPr>
            <p:cNvPr id="51" name="Group 43"/>
            <p:cNvGrpSpPr>
              <a:grpSpLocks/>
            </p:cNvGrpSpPr>
            <p:nvPr/>
          </p:nvGrpSpPr>
          <p:grpSpPr bwMode="auto">
            <a:xfrm>
              <a:off x="183368" y="1224724"/>
              <a:ext cx="2817910" cy="3348842"/>
              <a:chOff x="115295" y="3372590"/>
              <a:chExt cx="2817910" cy="3348842"/>
            </a:xfrm>
          </p:grpSpPr>
          <p:sp>
            <p:nvSpPr>
              <p:cNvPr id="54" name="AutoShape 38"/>
              <p:cNvSpPr>
                <a:spLocks noChangeArrowheads="1"/>
              </p:cNvSpPr>
              <p:nvPr/>
            </p:nvSpPr>
            <p:spPr bwMode="gray">
              <a:xfrm>
                <a:off x="114605" y="3372590"/>
                <a:ext cx="2818600" cy="3348842"/>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55"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52" name="Rectangle 51"/>
            <p:cNvSpPr>
              <a:spLocks noChangeArrowheads="1"/>
            </p:cNvSpPr>
            <p:nvPr/>
          </p:nvSpPr>
          <p:spPr bwMode="gray">
            <a:xfrm>
              <a:off x="128719" y="2414200"/>
              <a:ext cx="2763334" cy="1349722"/>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cs-CZ" sz="1600" dirty="0">
                  <a:solidFill>
                    <a:schemeClr val="tx1"/>
                  </a:solidFill>
                </a:rPr>
                <a:t>Firma s více lokalitami</a:t>
              </a:r>
              <a:endParaRPr lang="en-US" sz="1600"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cs-CZ" sz="1600" dirty="0">
                  <a:solidFill>
                    <a:schemeClr val="tx1"/>
                  </a:solidFill>
                </a:rPr>
                <a:t>Specializace v interiérovém designu vysoké kvality</a:t>
              </a:r>
              <a:endParaRPr lang="en-US" sz="1600"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cs-CZ" sz="1600" dirty="0">
                  <a:solidFill>
                    <a:schemeClr val="tx1"/>
                  </a:solidFill>
                </a:rPr>
                <a:t>Péče o zákazníky nejvyšší prioritou</a:t>
              </a:r>
              <a:endParaRPr lang="en-US" sz="1600"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b="1" dirty="0"/>
            </a:p>
          </p:txBody>
        </p:sp>
        <p:sp>
          <p:nvSpPr>
            <p:cNvPr id="53" name="Text Box 23"/>
            <p:cNvSpPr txBox="1">
              <a:spLocks noChangeArrowheads="1"/>
            </p:cNvSpPr>
            <p:nvPr/>
          </p:nvSpPr>
          <p:spPr bwMode="auto">
            <a:xfrm>
              <a:off x="674664" y="1629442"/>
              <a:ext cx="1401364" cy="307705"/>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a:solidFill>
                    <a:schemeClr val="bg1"/>
                  </a:solidFill>
                </a:rPr>
                <a:t>Majitel</a:t>
              </a:r>
              <a:endParaRPr lang="en-US" sz="2000" dirty="0">
                <a:solidFill>
                  <a:schemeClr val="bg1"/>
                </a:solidFill>
              </a:endParaRPr>
            </a:p>
          </p:txBody>
        </p:sp>
      </p:grpSp>
      <p:grpSp>
        <p:nvGrpSpPr>
          <p:cNvPr id="56" name="Group 35"/>
          <p:cNvGrpSpPr>
            <a:grpSpLocks/>
          </p:cNvGrpSpPr>
          <p:nvPr/>
        </p:nvGrpSpPr>
        <p:grpSpPr bwMode="auto">
          <a:xfrm>
            <a:off x="514350" y="4802188"/>
            <a:ext cx="8126413" cy="2035175"/>
            <a:chOff x="514530" y="4802168"/>
            <a:chExt cx="8125737" cy="2034572"/>
          </a:xfrm>
        </p:grpSpPr>
        <p:grpSp>
          <p:nvGrpSpPr>
            <p:cNvPr id="57" name="Group 42"/>
            <p:cNvGrpSpPr>
              <a:grpSpLocks/>
            </p:cNvGrpSpPr>
            <p:nvPr/>
          </p:nvGrpSpPr>
          <p:grpSpPr bwMode="auto">
            <a:xfrm>
              <a:off x="514530" y="4802168"/>
              <a:ext cx="8125737" cy="1877797"/>
              <a:chOff x="567001" y="1221756"/>
              <a:chExt cx="7781352" cy="1877797"/>
            </a:xfrm>
          </p:grpSpPr>
          <p:sp>
            <p:nvSpPr>
              <p:cNvPr id="60" name="AutoShape 41"/>
              <p:cNvSpPr>
                <a:spLocks noChangeArrowheads="1"/>
              </p:cNvSpPr>
              <p:nvPr/>
            </p:nvSpPr>
            <p:spPr bwMode="gray">
              <a:xfrm>
                <a:off x="567001" y="1221756"/>
                <a:ext cx="7781352" cy="1877455"/>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61" name="AutoShape 42"/>
              <p:cNvSpPr>
                <a:spLocks noChangeArrowheads="1"/>
              </p:cNvSpPr>
              <p:nvPr/>
            </p:nvSpPr>
            <p:spPr bwMode="gray">
              <a:xfrm rot="10800000" flipH="1" flipV="1">
                <a:off x="599373" y="1260662"/>
                <a:ext cx="7696006" cy="175993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58" name="Text Box 49"/>
            <p:cNvSpPr txBox="1">
              <a:spLocks noChangeArrowheads="1"/>
            </p:cNvSpPr>
            <p:nvPr/>
          </p:nvSpPr>
          <p:spPr bwMode="auto">
            <a:xfrm>
              <a:off x="906610" y="4937066"/>
              <a:ext cx="4133506" cy="310249"/>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a:solidFill>
                    <a:schemeClr val="bg1"/>
                  </a:solidFill>
                </a:rPr>
                <a:t>Přínos pro společnost</a:t>
              </a:r>
              <a:endParaRPr lang="en-US" sz="2000" dirty="0">
                <a:solidFill>
                  <a:schemeClr val="bg1"/>
                </a:solidFill>
              </a:endParaRPr>
            </a:p>
          </p:txBody>
        </p:sp>
        <p:sp>
          <p:nvSpPr>
            <p:cNvPr id="59" name="Rectangle 54"/>
            <p:cNvSpPr>
              <a:spLocks noChangeArrowheads="1"/>
            </p:cNvSpPr>
            <p:nvPr/>
          </p:nvSpPr>
          <p:spPr bwMode="gray">
            <a:xfrm>
              <a:off x="839975" y="5393716"/>
              <a:ext cx="7581014" cy="1443024"/>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cs-CZ" dirty="0">
                  <a:solidFill>
                    <a:schemeClr val="tx1"/>
                  </a:solidFill>
                </a:rPr>
                <a:t>Hovory nikdy nezůstávají nepřijaty</a:t>
              </a: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cs-CZ" dirty="0">
                  <a:solidFill>
                    <a:schemeClr val="tx1"/>
                  </a:solidFill>
                </a:rPr>
                <a:t>Zákazníkům se vždy věnuje nejlepší zástupce</a:t>
              </a: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cs-CZ" dirty="0">
                  <a:solidFill>
                    <a:schemeClr val="tx1"/>
                  </a:solidFill>
                </a:rPr>
                <a:t>Zákazníci se vracejí a doporučují</a:t>
              </a:r>
              <a:r>
                <a:rPr lang="en-US" dirty="0">
                  <a:solidFill>
                    <a:schemeClr val="tx1"/>
                  </a:solidFill>
                </a:rPr>
                <a:t> </a:t>
              </a: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p:txBody>
        </p:sp>
      </p:grpSp>
      <p:grpSp>
        <p:nvGrpSpPr>
          <p:cNvPr id="62" name="Group 34"/>
          <p:cNvGrpSpPr>
            <a:grpSpLocks/>
          </p:cNvGrpSpPr>
          <p:nvPr/>
        </p:nvGrpSpPr>
        <p:grpSpPr bwMode="auto">
          <a:xfrm>
            <a:off x="5910263" y="1223963"/>
            <a:ext cx="3127375" cy="3349625"/>
            <a:chOff x="5910748" y="1224724"/>
            <a:chExt cx="3126377" cy="3348842"/>
          </a:xfrm>
        </p:grpSpPr>
        <p:grpSp>
          <p:nvGrpSpPr>
            <p:cNvPr id="63" name="Group 48"/>
            <p:cNvGrpSpPr>
              <a:grpSpLocks/>
            </p:cNvGrpSpPr>
            <p:nvPr/>
          </p:nvGrpSpPr>
          <p:grpSpPr bwMode="auto">
            <a:xfrm>
              <a:off x="6093317" y="1224724"/>
              <a:ext cx="2817910" cy="3348842"/>
              <a:chOff x="115295" y="3372590"/>
              <a:chExt cx="2817910" cy="3348842"/>
            </a:xfrm>
          </p:grpSpPr>
          <p:sp>
            <p:nvSpPr>
              <p:cNvPr id="67" name="AutoShape 38"/>
              <p:cNvSpPr>
                <a:spLocks noChangeArrowheads="1"/>
              </p:cNvSpPr>
              <p:nvPr/>
            </p:nvSpPr>
            <p:spPr bwMode="gray">
              <a:xfrm>
                <a:off x="115230" y="3372590"/>
                <a:ext cx="2818500" cy="3348842"/>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68"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64" name="Text Box 46"/>
            <p:cNvSpPr txBox="1">
              <a:spLocks noChangeArrowheads="1"/>
            </p:cNvSpPr>
            <p:nvPr/>
          </p:nvSpPr>
          <p:spPr bwMode="auto">
            <a:xfrm>
              <a:off x="6196407" y="1570718"/>
              <a:ext cx="2001198" cy="307705"/>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a:solidFill>
                    <a:schemeClr val="bg1"/>
                  </a:solidFill>
                </a:rPr>
                <a:t>Řešení</a:t>
              </a:r>
              <a:endParaRPr lang="en-US" sz="2000" dirty="0">
                <a:solidFill>
                  <a:schemeClr val="bg1"/>
                </a:solidFill>
              </a:endParaRPr>
            </a:p>
          </p:txBody>
        </p:sp>
        <p:sp>
          <p:nvSpPr>
            <p:cNvPr id="65" name="Rectangle 53"/>
            <p:cNvSpPr>
              <a:spLocks noChangeArrowheads="1"/>
            </p:cNvSpPr>
            <p:nvPr/>
          </p:nvSpPr>
          <p:spPr bwMode="gray">
            <a:xfrm>
              <a:off x="5910748" y="2371668"/>
              <a:ext cx="3126377" cy="2057828"/>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cs-CZ" sz="1600" dirty="0">
                  <a:solidFill>
                    <a:schemeClr val="tx1"/>
                  </a:solidFill>
                </a:rPr>
                <a:t>Samostatná čísla pro jednotlivé lokality</a:t>
              </a:r>
              <a:r>
                <a:rPr lang="en-US" sz="1600" dirty="0">
                  <a:solidFill>
                    <a:schemeClr val="tx1"/>
                  </a:solidFill>
                </a:rPr>
                <a:t> </a:t>
              </a:r>
            </a:p>
            <a:p>
              <a:pPr marL="290513" lvl="1" indent="-168275" eaLnBrk="0" hangingPunct="0">
                <a:lnSpc>
                  <a:spcPct val="95000"/>
                </a:lnSpc>
                <a:spcBef>
                  <a:spcPct val="10000"/>
                </a:spcBef>
                <a:spcAft>
                  <a:spcPct val="10000"/>
                </a:spcAft>
                <a:buClr>
                  <a:schemeClr val="bg2"/>
                </a:buClr>
                <a:buSzPct val="85000"/>
                <a:buFontTx/>
                <a:buChar char="•"/>
              </a:pPr>
              <a:r>
                <a:rPr lang="cs-CZ" sz="1600" dirty="0">
                  <a:solidFill>
                    <a:schemeClr val="tx1"/>
                  </a:solidFill>
                </a:rPr>
                <a:t>Hovory distribuovány dle seznamu priorit</a:t>
              </a:r>
              <a:endParaRPr lang="en-US" sz="1600"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cs-CZ" sz="1600" dirty="0">
                  <a:solidFill>
                    <a:schemeClr val="tx1"/>
                  </a:solidFill>
                </a:rPr>
                <a:t>Hovory jdou nejprve zkušeným zaměstnancům</a:t>
              </a:r>
              <a:endParaRPr lang="en-US" sz="1600"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p:txBody>
        </p:sp>
        <p:pic>
          <p:nvPicPr>
            <p:cNvPr id="66" name="Picture 2" descr="http://www.axeseducation.com/images/solution_icon.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952687" y="1476088"/>
              <a:ext cx="852442" cy="852443"/>
            </a:xfrm>
            <a:prstGeom prst="rect">
              <a:avLst/>
            </a:prstGeom>
            <a:noFill/>
            <a:ln w="9525">
              <a:noFill/>
              <a:miter lim="800000"/>
              <a:headEnd/>
              <a:tailEnd/>
            </a:ln>
          </p:spPr>
        </p:pic>
      </p:grpSp>
      <p:grpSp>
        <p:nvGrpSpPr>
          <p:cNvPr id="69" name="Group 68"/>
          <p:cNvGrpSpPr>
            <a:grpSpLocks/>
          </p:cNvGrpSpPr>
          <p:nvPr/>
        </p:nvGrpSpPr>
        <p:grpSpPr bwMode="auto">
          <a:xfrm>
            <a:off x="3092450" y="1223963"/>
            <a:ext cx="2863850" cy="3349625"/>
            <a:chOff x="3093127" y="1224724"/>
            <a:chExt cx="2863125" cy="3348842"/>
          </a:xfrm>
        </p:grpSpPr>
        <p:grpSp>
          <p:nvGrpSpPr>
            <p:cNvPr id="70" name="Group 33"/>
            <p:cNvGrpSpPr>
              <a:grpSpLocks/>
            </p:cNvGrpSpPr>
            <p:nvPr/>
          </p:nvGrpSpPr>
          <p:grpSpPr bwMode="auto">
            <a:xfrm>
              <a:off x="3093127" y="1224724"/>
              <a:ext cx="2863125" cy="3348842"/>
              <a:chOff x="3093127" y="1224724"/>
              <a:chExt cx="2863125" cy="3348842"/>
            </a:xfrm>
          </p:grpSpPr>
          <p:grpSp>
            <p:nvGrpSpPr>
              <p:cNvPr id="75" name="Group 45"/>
              <p:cNvGrpSpPr>
                <a:grpSpLocks/>
              </p:cNvGrpSpPr>
              <p:nvPr/>
            </p:nvGrpSpPr>
            <p:grpSpPr bwMode="auto">
              <a:xfrm>
                <a:off x="3138342" y="1224724"/>
                <a:ext cx="2817910" cy="3348842"/>
                <a:chOff x="115295" y="3372590"/>
                <a:chExt cx="2817910" cy="3348842"/>
              </a:xfrm>
            </p:grpSpPr>
            <p:sp>
              <p:nvSpPr>
                <p:cNvPr id="78" name="AutoShape 38"/>
                <p:cNvSpPr>
                  <a:spLocks noChangeArrowheads="1"/>
                </p:cNvSpPr>
                <p:nvPr/>
              </p:nvSpPr>
              <p:spPr bwMode="gray">
                <a:xfrm>
                  <a:off x="114519" y="3372590"/>
                  <a:ext cx="2818686" cy="3348842"/>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79"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76" name="Text Box 36"/>
              <p:cNvSpPr txBox="1">
                <a:spLocks noChangeArrowheads="1"/>
              </p:cNvSpPr>
              <p:nvPr/>
            </p:nvSpPr>
            <p:spPr bwMode="auto">
              <a:xfrm>
                <a:off x="3621631" y="1629442"/>
                <a:ext cx="1536311" cy="307705"/>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a:solidFill>
                      <a:schemeClr val="bg1"/>
                    </a:solidFill>
                  </a:rPr>
                  <a:t>Personál</a:t>
                </a:r>
                <a:endParaRPr lang="en-US" sz="2000" dirty="0">
                  <a:solidFill>
                    <a:schemeClr val="bg1"/>
                  </a:solidFill>
                </a:endParaRPr>
              </a:p>
            </p:txBody>
          </p:sp>
          <p:sp>
            <p:nvSpPr>
              <p:cNvPr id="77" name="Rectangle 52"/>
              <p:cNvSpPr>
                <a:spLocks noChangeArrowheads="1"/>
              </p:cNvSpPr>
              <p:nvPr/>
            </p:nvSpPr>
            <p:spPr bwMode="gray">
              <a:xfrm>
                <a:off x="3093127" y="2403567"/>
                <a:ext cx="2861228" cy="2145303"/>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cs-CZ" sz="1600" dirty="0">
                    <a:solidFill>
                      <a:schemeClr val="tx1"/>
                    </a:solidFill>
                  </a:rPr>
                  <a:t>Dedikovaná péče o zákazníky v každé lokalitě</a:t>
                </a:r>
                <a:endParaRPr lang="en-US" sz="1600"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cs-CZ" sz="1600" dirty="0">
                    <a:solidFill>
                      <a:schemeClr val="tx1"/>
                    </a:solidFill>
                  </a:rPr>
                  <a:t>Různé odborné znalosti zaměstnanců</a:t>
                </a:r>
                <a:endParaRPr lang="en-US" sz="1600"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cs-CZ" sz="1600" dirty="0">
                    <a:solidFill>
                      <a:schemeClr val="tx1"/>
                    </a:solidFill>
                  </a:rPr>
                  <a:t>Poměrně vysoká fluktuace</a:t>
                </a:r>
                <a:endParaRPr lang="en-US" sz="1600"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b="1" dirty="0"/>
              </a:p>
              <a:p>
                <a:pPr marL="290513" lvl="1" indent="-168275" eaLnBrk="0" hangingPunct="0">
                  <a:lnSpc>
                    <a:spcPct val="95000"/>
                  </a:lnSpc>
                  <a:spcBef>
                    <a:spcPct val="10000"/>
                  </a:spcBef>
                  <a:spcAft>
                    <a:spcPct val="10000"/>
                  </a:spcAft>
                  <a:buClr>
                    <a:schemeClr val="bg2"/>
                  </a:buClr>
                  <a:buSzPct val="85000"/>
                </a:pPr>
                <a:endParaRPr lang="en-US" b="1" dirty="0"/>
              </a:p>
            </p:txBody>
          </p:sp>
        </p:grpSp>
        <p:grpSp>
          <p:nvGrpSpPr>
            <p:cNvPr id="71" name="Group 57"/>
            <p:cNvGrpSpPr>
              <a:grpSpLocks/>
            </p:cNvGrpSpPr>
            <p:nvPr/>
          </p:nvGrpSpPr>
          <p:grpSpPr bwMode="auto">
            <a:xfrm>
              <a:off x="4785205" y="1436465"/>
              <a:ext cx="1105233" cy="1040918"/>
              <a:chOff x="277000" y="4626235"/>
              <a:chExt cx="1626227" cy="1551282"/>
            </a:xfrm>
          </p:grpSpPr>
          <p:pic>
            <p:nvPicPr>
              <p:cNvPr id="72" name="Picture 14" descr="MCj04326230000[1]"/>
              <p:cNvPicPr>
                <a:picLocks noChangeAspect="1" noChangeArrowheads="1"/>
              </p:cNvPicPr>
              <p:nvPr/>
            </p:nvPicPr>
            <p:blipFill>
              <a:blip r:embed="rId4" cstate="print"/>
              <a:srcRect/>
              <a:stretch>
                <a:fillRect/>
              </a:stretch>
            </p:blipFill>
            <p:spPr bwMode="auto">
              <a:xfrm>
                <a:off x="513476" y="4626235"/>
                <a:ext cx="959244" cy="991166"/>
              </a:xfrm>
              <a:prstGeom prst="rect">
                <a:avLst/>
              </a:prstGeom>
              <a:noFill/>
              <a:ln w="9525">
                <a:noFill/>
                <a:miter lim="800000"/>
                <a:headEnd/>
                <a:tailEnd/>
              </a:ln>
            </p:spPr>
          </p:pic>
          <p:pic>
            <p:nvPicPr>
              <p:cNvPr id="73" name="Picture 7" descr="j0431641"/>
              <p:cNvPicPr>
                <a:picLocks noChangeAspect="1" noChangeArrowheads="1"/>
              </p:cNvPicPr>
              <p:nvPr/>
            </p:nvPicPr>
            <p:blipFill>
              <a:blip r:embed="rId5" cstate="print"/>
              <a:srcRect/>
              <a:stretch>
                <a:fillRect/>
              </a:stretch>
            </p:blipFill>
            <p:spPr bwMode="auto">
              <a:xfrm>
                <a:off x="277000" y="5145000"/>
                <a:ext cx="893758" cy="988660"/>
              </a:xfrm>
              <a:prstGeom prst="rect">
                <a:avLst/>
              </a:prstGeom>
              <a:noFill/>
              <a:ln w="9525">
                <a:noFill/>
                <a:miter lim="800000"/>
                <a:headEnd/>
                <a:tailEnd/>
              </a:ln>
            </p:spPr>
          </p:pic>
          <p:pic>
            <p:nvPicPr>
              <p:cNvPr id="74" name="Picture 13" descr="MCj04326240000[1]"/>
              <p:cNvPicPr>
                <a:picLocks noChangeAspect="1" noChangeArrowheads="1"/>
              </p:cNvPicPr>
              <p:nvPr/>
            </p:nvPicPr>
            <p:blipFill>
              <a:blip r:embed="rId6" cstate="print"/>
              <a:srcRect/>
              <a:stretch>
                <a:fillRect/>
              </a:stretch>
            </p:blipFill>
            <p:spPr bwMode="auto">
              <a:xfrm>
                <a:off x="839692" y="5078587"/>
                <a:ext cx="1063535" cy="1098930"/>
              </a:xfrm>
              <a:prstGeom prst="rect">
                <a:avLst/>
              </a:prstGeom>
              <a:noFill/>
              <a:ln w="9525">
                <a:noFill/>
                <a:miter lim="800000"/>
                <a:headEnd/>
                <a:tailEnd/>
              </a:ln>
            </p:spPr>
          </p:pic>
        </p:grpSp>
      </p:grpSp>
    </p:spTree>
    <p:extLst>
      <p:ext uri="{BB962C8B-B14F-4D97-AF65-F5344CB8AC3E}">
        <p14:creationId xmlns:p14="http://schemas.microsoft.com/office/powerpoint/2010/main" val="197246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0" y="324237"/>
            <a:ext cx="8496300" cy="460375"/>
          </a:xfrm>
        </p:spPr>
        <p:txBody>
          <a:bodyPr/>
          <a:lstStyle/>
          <a:p>
            <a:r>
              <a:rPr lang="cs-CZ" sz="3200" b="1" dirty="0"/>
              <a:t>Princip skupiny pro příjem hovoru</a:t>
            </a:r>
            <a:r>
              <a:rPr lang="en-US" sz="3200" b="1" dirty="0"/>
              <a:t>: </a:t>
            </a:r>
            <a:r>
              <a:rPr lang="cs-CZ" sz="3200" b="1" dirty="0"/>
              <a:t>Váhová distribuce volání</a:t>
            </a:r>
            <a:endParaRPr lang="cs-CZ" dirty="0"/>
          </a:p>
        </p:txBody>
      </p:sp>
      <p:sp>
        <p:nvSpPr>
          <p:cNvPr id="3" name="Content Placeholder 2"/>
          <p:cNvSpPr>
            <a:spLocks noGrp="1"/>
          </p:cNvSpPr>
          <p:nvPr>
            <p:ph idx="1"/>
          </p:nvPr>
        </p:nvSpPr>
        <p:spPr>
          <a:xfrm>
            <a:off x="304800" y="1346518"/>
            <a:ext cx="8496300" cy="4284662"/>
          </a:xfrm>
        </p:spPr>
        <p:txBody>
          <a:bodyPr/>
          <a:lstStyle/>
          <a:p>
            <a:pPr>
              <a:buSzPts val="2000"/>
              <a:buFont typeface="Wingdings" panose="05000000000000000000" pitchFamily="2" charset="2"/>
              <a:buChar char="§"/>
            </a:pPr>
            <a:r>
              <a:rPr lang="cs-CZ" sz="2000" dirty="0">
                <a:solidFill>
                  <a:srgbClr val="000000"/>
                </a:solidFill>
                <a:latin typeface="Tele-GroteskNor" pitchFamily="2" charset="0"/>
              </a:rPr>
              <a:t>“Hovor je vždy směrován nejprve na nejzkušenějšího zástupce”</a:t>
            </a:r>
          </a:p>
          <a:p>
            <a:endParaRPr lang="cs-CZ" dirty="0"/>
          </a:p>
        </p:txBody>
      </p:sp>
      <p:grpSp>
        <p:nvGrpSpPr>
          <p:cNvPr id="34" name="Group 33"/>
          <p:cNvGrpSpPr>
            <a:grpSpLocks/>
          </p:cNvGrpSpPr>
          <p:nvPr/>
        </p:nvGrpSpPr>
        <p:grpSpPr bwMode="auto">
          <a:xfrm>
            <a:off x="1244600" y="2733675"/>
            <a:ext cx="4359275" cy="1701800"/>
            <a:chOff x="2030681" y="2418511"/>
            <a:chExt cx="4359472" cy="1702229"/>
          </a:xfrm>
        </p:grpSpPr>
        <p:sp>
          <p:nvSpPr>
            <p:cNvPr id="35" name="TextBox 53"/>
            <p:cNvSpPr txBox="1">
              <a:spLocks noChangeArrowheads="1"/>
            </p:cNvSpPr>
            <p:nvPr/>
          </p:nvSpPr>
          <p:spPr bwMode="auto">
            <a:xfrm>
              <a:off x="4302305" y="2785743"/>
              <a:ext cx="2087848" cy="608012"/>
            </a:xfrm>
            <a:prstGeom prst="rect">
              <a:avLst/>
            </a:prstGeom>
            <a:noFill/>
            <a:ln w="9525">
              <a:noFill/>
              <a:miter lim="800000"/>
              <a:headEnd/>
              <a:tailEnd/>
            </a:ln>
          </p:spPr>
          <p:txBody>
            <a:bodyPr>
              <a:spAutoFit/>
            </a:bodyPr>
            <a:lstStyle/>
            <a:p>
              <a:pPr marL="342900" indent="-342900"/>
              <a:r>
                <a:rPr lang="cs-CZ" sz="1400" dirty="0" smtClean="0">
                  <a:solidFill>
                    <a:schemeClr val="tx1"/>
                  </a:solidFill>
                </a:rPr>
                <a:t>Jana </a:t>
              </a:r>
              <a:r>
                <a:rPr lang="en-US" sz="1400" dirty="0" smtClean="0">
                  <a:solidFill>
                    <a:schemeClr val="tx1"/>
                  </a:solidFill>
                </a:rPr>
                <a:t>50</a:t>
              </a:r>
              <a:r>
                <a:rPr lang="en-US" sz="1400" dirty="0">
                  <a:solidFill>
                    <a:schemeClr val="tx1"/>
                  </a:solidFill>
                </a:rPr>
                <a:t>%</a:t>
              </a:r>
            </a:p>
            <a:p>
              <a:pPr marL="342900" indent="-342900">
                <a:buFontTx/>
                <a:buAutoNum type="arabicPeriod"/>
              </a:pPr>
              <a:endParaRPr lang="en-US" sz="1400" b="1" dirty="0"/>
            </a:p>
          </p:txBody>
        </p:sp>
        <p:pic>
          <p:nvPicPr>
            <p:cNvPr id="36" name="Picture 4" descr="http://t3.gstatic.com/images?q=tbn:ANd9GcRstQga5kgocy99J-EQKOUPIn_mGDHFhIyJEXk-ybmd0YFmMRpnHQ"/>
            <p:cNvPicPr>
              <a:picLocks noChangeAspect="1" noChangeArrowheads="1"/>
            </p:cNvPicPr>
            <p:nvPr/>
          </p:nvPicPr>
          <p:blipFill>
            <a:blip r:embed="rId3" cstate="print"/>
            <a:srcRect/>
            <a:stretch>
              <a:fillRect/>
            </a:stretch>
          </p:blipFill>
          <p:spPr bwMode="auto">
            <a:xfrm>
              <a:off x="3526941" y="2418511"/>
              <a:ext cx="768599" cy="886280"/>
            </a:xfrm>
            <a:prstGeom prst="rect">
              <a:avLst/>
            </a:prstGeom>
            <a:noFill/>
            <a:ln w="9525">
              <a:noFill/>
              <a:miter lim="800000"/>
              <a:headEnd/>
              <a:tailEnd/>
            </a:ln>
          </p:spPr>
        </p:pic>
        <p:cxnSp>
          <p:nvCxnSpPr>
            <p:cNvPr id="37" name="Straight Arrow Connector 36"/>
            <p:cNvCxnSpPr/>
            <p:nvPr/>
          </p:nvCxnSpPr>
          <p:spPr>
            <a:xfrm flipV="1">
              <a:off x="2030681" y="3168000"/>
              <a:ext cx="1425639" cy="9527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8" name="Group 37"/>
          <p:cNvGrpSpPr>
            <a:grpSpLocks/>
          </p:cNvGrpSpPr>
          <p:nvPr/>
        </p:nvGrpSpPr>
        <p:grpSpPr bwMode="auto">
          <a:xfrm>
            <a:off x="1282700" y="4419599"/>
            <a:ext cx="3987800" cy="2052956"/>
            <a:chOff x="2324333" y="4114800"/>
            <a:chExt cx="3988924" cy="2052242"/>
          </a:xfrm>
        </p:grpSpPr>
        <p:sp>
          <p:nvSpPr>
            <p:cNvPr id="39" name="TextBox 26"/>
            <p:cNvSpPr txBox="1">
              <a:spLocks noChangeArrowheads="1"/>
            </p:cNvSpPr>
            <p:nvPr/>
          </p:nvSpPr>
          <p:spPr bwMode="auto">
            <a:xfrm>
              <a:off x="4249160" y="5559395"/>
              <a:ext cx="2064097" cy="607647"/>
            </a:xfrm>
            <a:prstGeom prst="rect">
              <a:avLst/>
            </a:prstGeom>
            <a:noFill/>
            <a:ln w="9525">
              <a:noFill/>
              <a:miter lim="800000"/>
              <a:headEnd/>
              <a:tailEnd/>
            </a:ln>
          </p:spPr>
          <p:txBody>
            <a:bodyPr>
              <a:spAutoFit/>
            </a:bodyPr>
            <a:lstStyle/>
            <a:p>
              <a:pPr marL="342900" indent="-342900"/>
              <a:r>
                <a:rPr lang="cs-CZ" sz="1400" dirty="0" smtClean="0">
                  <a:solidFill>
                    <a:schemeClr val="tx1"/>
                  </a:solidFill>
                </a:rPr>
                <a:t>Lucie </a:t>
              </a:r>
              <a:r>
                <a:rPr lang="en-US" sz="1400" dirty="0" smtClean="0">
                  <a:solidFill>
                    <a:schemeClr val="tx1"/>
                  </a:solidFill>
                </a:rPr>
                <a:t>0</a:t>
              </a:r>
              <a:r>
                <a:rPr lang="en-US" sz="1400" dirty="0">
                  <a:solidFill>
                    <a:schemeClr val="tx1"/>
                  </a:solidFill>
                </a:rPr>
                <a:t>%</a:t>
              </a:r>
            </a:p>
            <a:p>
              <a:pPr marL="342900" indent="-342900">
                <a:buFontTx/>
                <a:buAutoNum type="arabicPeriod"/>
              </a:pPr>
              <a:endParaRPr lang="en-US" sz="1400" b="1" dirty="0"/>
            </a:p>
          </p:txBody>
        </p:sp>
        <p:cxnSp>
          <p:nvCxnSpPr>
            <p:cNvPr id="40" name="Straight Arrow Connector 39"/>
            <p:cNvCxnSpPr/>
            <p:nvPr/>
          </p:nvCxnSpPr>
          <p:spPr>
            <a:xfrm>
              <a:off x="2324333" y="4114800"/>
              <a:ext cx="1216368" cy="116958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1" name="Picture 2" descr="http://yearingear.com/old-telephone-icon.jpg"/>
            <p:cNvPicPr>
              <a:picLocks noChangeAspect="1" noChangeArrowheads="1"/>
            </p:cNvPicPr>
            <p:nvPr/>
          </p:nvPicPr>
          <p:blipFill>
            <a:blip r:embed="rId4" cstate="print"/>
            <a:srcRect/>
            <a:stretch>
              <a:fillRect/>
            </a:stretch>
          </p:blipFill>
          <p:spPr bwMode="auto">
            <a:xfrm>
              <a:off x="3405592" y="5261306"/>
              <a:ext cx="865151" cy="628780"/>
            </a:xfrm>
            <a:prstGeom prst="rect">
              <a:avLst/>
            </a:prstGeom>
            <a:noFill/>
            <a:ln w="9525">
              <a:noFill/>
              <a:miter lim="800000"/>
              <a:headEnd/>
              <a:tailEnd/>
            </a:ln>
          </p:spPr>
        </p:pic>
      </p:grpSp>
      <p:grpSp>
        <p:nvGrpSpPr>
          <p:cNvPr id="42" name="Group 62"/>
          <p:cNvGrpSpPr>
            <a:grpSpLocks/>
          </p:cNvGrpSpPr>
          <p:nvPr/>
        </p:nvGrpSpPr>
        <p:grpSpPr bwMode="auto">
          <a:xfrm>
            <a:off x="274638" y="1641475"/>
            <a:ext cx="7118350" cy="3116263"/>
            <a:chOff x="275341" y="1335975"/>
            <a:chExt cx="7116610" cy="3117326"/>
          </a:xfrm>
        </p:grpSpPr>
        <p:sp>
          <p:nvSpPr>
            <p:cNvPr id="43" name="TextBox 28"/>
            <p:cNvSpPr txBox="1">
              <a:spLocks noChangeArrowheads="1"/>
            </p:cNvSpPr>
            <p:nvPr/>
          </p:nvSpPr>
          <p:spPr bwMode="auto">
            <a:xfrm>
              <a:off x="275341" y="1335975"/>
              <a:ext cx="7116610" cy="366838"/>
            </a:xfrm>
            <a:prstGeom prst="rect">
              <a:avLst/>
            </a:prstGeom>
            <a:noFill/>
            <a:ln w="9525">
              <a:noFill/>
              <a:miter lim="800000"/>
              <a:headEnd/>
              <a:tailEnd/>
            </a:ln>
          </p:spPr>
          <p:txBody>
            <a:bodyPr wrap="none">
              <a:spAutoFit/>
            </a:bodyPr>
            <a:lstStyle/>
            <a:p>
              <a:r>
                <a:rPr lang="en-US" b="1" dirty="0"/>
                <a:t>“</a:t>
              </a:r>
              <a:r>
                <a:rPr lang="cs-CZ" b="1" dirty="0"/>
                <a:t>Hovor je vždy směrován nejprve na nejzkušenějšího zástupce</a:t>
              </a:r>
              <a:r>
                <a:rPr lang="en-US" b="1" dirty="0"/>
                <a:t>”</a:t>
              </a:r>
            </a:p>
          </p:txBody>
        </p:sp>
        <p:pic>
          <p:nvPicPr>
            <p:cNvPr id="44" name="Picture 2" descr="http://www.storagemarketingstrategies.com/wp-content/uploads/2010/08/Phone_Icon_by_cemagraphics.png"/>
            <p:cNvPicPr>
              <a:picLocks noChangeAspect="1" noChangeArrowheads="1"/>
            </p:cNvPicPr>
            <p:nvPr/>
          </p:nvPicPr>
          <p:blipFill>
            <a:blip r:embed="rId5" cstate="print"/>
            <a:srcRect/>
            <a:stretch>
              <a:fillRect/>
            </a:stretch>
          </p:blipFill>
          <p:spPr bwMode="auto">
            <a:xfrm>
              <a:off x="292146" y="3396311"/>
              <a:ext cx="1258555" cy="1056990"/>
            </a:xfrm>
            <a:prstGeom prst="rect">
              <a:avLst/>
            </a:prstGeom>
            <a:noFill/>
            <a:ln w="9525">
              <a:noFill/>
              <a:miter lim="800000"/>
              <a:headEnd/>
              <a:tailEnd/>
            </a:ln>
          </p:spPr>
        </p:pic>
      </p:grpSp>
      <p:grpSp>
        <p:nvGrpSpPr>
          <p:cNvPr id="45" name="Group 44"/>
          <p:cNvGrpSpPr>
            <a:grpSpLocks/>
          </p:cNvGrpSpPr>
          <p:nvPr/>
        </p:nvGrpSpPr>
        <p:grpSpPr bwMode="auto">
          <a:xfrm>
            <a:off x="5333999" y="3671888"/>
            <a:ext cx="3543301" cy="1798637"/>
            <a:chOff x="5500593" y="3367525"/>
            <a:chExt cx="3377470" cy="1798242"/>
          </a:xfrm>
        </p:grpSpPr>
        <p:grpSp>
          <p:nvGrpSpPr>
            <p:cNvPr id="46" name="Group 31"/>
            <p:cNvGrpSpPr>
              <a:grpSpLocks/>
            </p:cNvGrpSpPr>
            <p:nvPr/>
          </p:nvGrpSpPr>
          <p:grpSpPr bwMode="auto">
            <a:xfrm>
              <a:off x="5500593" y="3589724"/>
              <a:ext cx="1470833" cy="1091959"/>
              <a:chOff x="5730034" y="3978101"/>
              <a:chExt cx="1841437" cy="688409"/>
            </a:xfrm>
          </p:grpSpPr>
          <p:sp>
            <p:nvSpPr>
              <p:cNvPr id="48" name="Right Arrow 47"/>
              <p:cNvSpPr/>
              <p:nvPr/>
            </p:nvSpPr>
            <p:spPr>
              <a:xfrm>
                <a:off x="5730034" y="3978101"/>
                <a:ext cx="1841437" cy="68840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TextBox 39"/>
              <p:cNvSpPr txBox="1">
                <a:spLocks noChangeArrowheads="1"/>
              </p:cNvSpPr>
              <p:nvPr/>
            </p:nvSpPr>
            <p:spPr bwMode="auto">
              <a:xfrm>
                <a:off x="5885336" y="4141198"/>
                <a:ext cx="1499987" cy="371694"/>
              </a:xfrm>
              <a:prstGeom prst="rect">
                <a:avLst/>
              </a:prstGeom>
              <a:noFill/>
              <a:ln w="9525">
                <a:noFill/>
                <a:miter lim="800000"/>
                <a:headEnd/>
                <a:tailEnd/>
              </a:ln>
            </p:spPr>
            <p:txBody>
              <a:bodyPr>
                <a:spAutoFit/>
              </a:bodyPr>
              <a:lstStyle/>
              <a:p>
                <a:r>
                  <a:rPr lang="cs-CZ" sz="1400" dirty="0">
                    <a:solidFill>
                      <a:schemeClr val="bg1"/>
                    </a:solidFill>
                  </a:rPr>
                  <a:t>Hovoří nebo</a:t>
                </a:r>
                <a:r>
                  <a:rPr lang="en-US" sz="1400" dirty="0">
                    <a:solidFill>
                      <a:schemeClr val="bg1"/>
                    </a:solidFill>
                  </a:rPr>
                  <a:t> </a:t>
                </a:r>
              </a:p>
              <a:p>
                <a:r>
                  <a:rPr lang="cs-CZ" sz="1400" dirty="0">
                    <a:solidFill>
                      <a:schemeClr val="bg1"/>
                    </a:solidFill>
                  </a:rPr>
                  <a:t>nereaguje</a:t>
                </a:r>
                <a:endParaRPr lang="en-US" sz="1400" dirty="0">
                  <a:solidFill>
                    <a:schemeClr val="bg1"/>
                  </a:solidFill>
                </a:endParaRPr>
              </a:p>
            </p:txBody>
          </p:sp>
        </p:grpSp>
        <p:pic>
          <p:nvPicPr>
            <p:cNvPr id="47" name="Picture 2" descr="http://www.avst.com/images_new09/icons/um125.gif"/>
            <p:cNvPicPr>
              <a:picLocks noChangeAspect="1" noChangeArrowheads="1"/>
            </p:cNvPicPr>
            <p:nvPr/>
          </p:nvPicPr>
          <p:blipFill>
            <a:blip r:embed="rId6" cstate="print"/>
            <a:srcRect/>
            <a:stretch>
              <a:fillRect/>
            </a:stretch>
          </p:blipFill>
          <p:spPr bwMode="auto">
            <a:xfrm>
              <a:off x="7050582" y="3367525"/>
              <a:ext cx="1827481" cy="1798242"/>
            </a:xfrm>
            <a:prstGeom prst="rect">
              <a:avLst/>
            </a:prstGeom>
            <a:noFill/>
            <a:ln w="9525">
              <a:noFill/>
              <a:miter lim="800000"/>
              <a:headEnd/>
              <a:tailEnd/>
            </a:ln>
          </p:spPr>
        </p:pic>
      </p:grpSp>
      <p:grpSp>
        <p:nvGrpSpPr>
          <p:cNvPr id="80" name="Group 79"/>
          <p:cNvGrpSpPr>
            <a:grpSpLocks/>
          </p:cNvGrpSpPr>
          <p:nvPr/>
        </p:nvGrpSpPr>
        <p:grpSpPr bwMode="auto">
          <a:xfrm>
            <a:off x="1395095" y="3861752"/>
            <a:ext cx="4689475" cy="1732350"/>
            <a:chOff x="2314808" y="3542377"/>
            <a:chExt cx="4689561" cy="1731975"/>
          </a:xfrm>
        </p:grpSpPr>
        <p:grpSp>
          <p:nvGrpSpPr>
            <p:cNvPr id="81" name="Group 58"/>
            <p:cNvGrpSpPr>
              <a:grpSpLocks/>
            </p:cNvGrpSpPr>
            <p:nvPr/>
          </p:nvGrpSpPr>
          <p:grpSpPr bwMode="auto">
            <a:xfrm>
              <a:off x="2319571" y="3542377"/>
              <a:ext cx="4684798" cy="732148"/>
              <a:chOff x="2319571" y="3542377"/>
              <a:chExt cx="4684798" cy="732148"/>
            </a:xfrm>
          </p:grpSpPr>
          <p:sp>
            <p:nvSpPr>
              <p:cNvPr id="86" name="TextBox 23"/>
              <p:cNvSpPr txBox="1">
                <a:spLocks noChangeArrowheads="1"/>
              </p:cNvSpPr>
              <p:nvPr/>
            </p:nvSpPr>
            <p:spPr bwMode="auto">
              <a:xfrm>
                <a:off x="4940272" y="3666797"/>
                <a:ext cx="2064097" cy="607728"/>
              </a:xfrm>
              <a:prstGeom prst="rect">
                <a:avLst/>
              </a:prstGeom>
              <a:noFill/>
              <a:ln w="9525">
                <a:noFill/>
                <a:miter lim="800000"/>
                <a:headEnd/>
                <a:tailEnd/>
              </a:ln>
            </p:spPr>
            <p:txBody>
              <a:bodyPr>
                <a:spAutoFit/>
              </a:bodyPr>
              <a:lstStyle/>
              <a:p>
                <a:pPr marL="342900" indent="-342900"/>
                <a:r>
                  <a:rPr lang="cs-CZ" sz="1400" dirty="0" smtClean="0">
                    <a:solidFill>
                      <a:schemeClr val="tx1"/>
                    </a:solidFill>
                  </a:rPr>
                  <a:t>Marcela </a:t>
                </a:r>
                <a:r>
                  <a:rPr lang="en-US" sz="1400" dirty="0" smtClean="0">
                    <a:solidFill>
                      <a:schemeClr val="tx1"/>
                    </a:solidFill>
                  </a:rPr>
                  <a:t>25</a:t>
                </a:r>
                <a:r>
                  <a:rPr lang="en-US" sz="1400" dirty="0">
                    <a:solidFill>
                      <a:schemeClr val="tx1"/>
                    </a:solidFill>
                  </a:rPr>
                  <a:t>%</a:t>
                </a:r>
              </a:p>
              <a:p>
                <a:pPr marL="342900" indent="-342900">
                  <a:buFontTx/>
                  <a:buAutoNum type="arabicPeriod"/>
                </a:pPr>
                <a:endParaRPr lang="en-US" sz="1400" dirty="0">
                  <a:solidFill>
                    <a:schemeClr val="tx1"/>
                  </a:solidFill>
                </a:endParaRPr>
              </a:p>
            </p:txBody>
          </p:sp>
          <p:cxnSp>
            <p:nvCxnSpPr>
              <p:cNvPr id="87" name="Straight Arrow Connector 86"/>
              <p:cNvCxnSpPr/>
              <p:nvPr/>
            </p:nvCxnSpPr>
            <p:spPr>
              <a:xfrm flipV="1">
                <a:off x="2319571" y="3785212"/>
                <a:ext cx="1838359" cy="35869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88" name="Picture 2" descr="http://yearingear.com/old-telephone-icon.jpg"/>
              <p:cNvPicPr>
                <a:picLocks noChangeAspect="1" noChangeArrowheads="1"/>
              </p:cNvPicPr>
              <p:nvPr/>
            </p:nvPicPr>
            <p:blipFill>
              <a:blip r:embed="rId4" cstate="print"/>
              <a:srcRect/>
              <a:stretch>
                <a:fillRect/>
              </a:stretch>
            </p:blipFill>
            <p:spPr bwMode="auto">
              <a:xfrm>
                <a:off x="4164048" y="3542377"/>
                <a:ext cx="865151" cy="628780"/>
              </a:xfrm>
              <a:prstGeom prst="rect">
                <a:avLst/>
              </a:prstGeom>
              <a:noFill/>
              <a:ln w="9525">
                <a:noFill/>
                <a:miter lim="800000"/>
                <a:headEnd/>
                <a:tailEnd/>
              </a:ln>
            </p:spPr>
          </p:pic>
        </p:grpSp>
        <p:grpSp>
          <p:nvGrpSpPr>
            <p:cNvPr id="82" name="Group 59"/>
            <p:cNvGrpSpPr>
              <a:grpSpLocks/>
            </p:cNvGrpSpPr>
            <p:nvPr/>
          </p:nvGrpSpPr>
          <p:grpSpPr bwMode="auto">
            <a:xfrm>
              <a:off x="2314808" y="4124863"/>
              <a:ext cx="4647036" cy="1149489"/>
              <a:chOff x="2314808" y="4124863"/>
              <a:chExt cx="4647036" cy="1149489"/>
            </a:xfrm>
          </p:grpSpPr>
          <p:sp>
            <p:nvSpPr>
              <p:cNvPr id="83" name="TextBox 24"/>
              <p:cNvSpPr txBox="1">
                <a:spLocks noChangeArrowheads="1"/>
              </p:cNvSpPr>
              <p:nvPr/>
            </p:nvSpPr>
            <p:spPr bwMode="auto">
              <a:xfrm>
                <a:off x="4897747" y="4666625"/>
                <a:ext cx="2064097" cy="607727"/>
              </a:xfrm>
              <a:prstGeom prst="rect">
                <a:avLst/>
              </a:prstGeom>
              <a:noFill/>
              <a:ln w="9525">
                <a:noFill/>
                <a:miter lim="800000"/>
                <a:headEnd/>
                <a:tailEnd/>
              </a:ln>
            </p:spPr>
            <p:txBody>
              <a:bodyPr>
                <a:spAutoFit/>
              </a:bodyPr>
              <a:lstStyle/>
              <a:p>
                <a:pPr marL="342900" indent="-342900"/>
                <a:r>
                  <a:rPr lang="en-US" sz="1400" b="1" dirty="0"/>
                  <a:t> </a:t>
                </a:r>
                <a:r>
                  <a:rPr lang="cs-CZ" sz="1400" dirty="0" smtClean="0">
                    <a:solidFill>
                      <a:schemeClr val="tx1"/>
                    </a:solidFill>
                  </a:rPr>
                  <a:t>Marie </a:t>
                </a:r>
                <a:r>
                  <a:rPr lang="en-US" sz="1400" dirty="0" smtClean="0">
                    <a:solidFill>
                      <a:schemeClr val="tx1"/>
                    </a:solidFill>
                  </a:rPr>
                  <a:t>25</a:t>
                </a:r>
                <a:r>
                  <a:rPr lang="en-US" sz="1400" dirty="0">
                    <a:solidFill>
                      <a:schemeClr val="tx1"/>
                    </a:solidFill>
                  </a:rPr>
                  <a:t>%</a:t>
                </a:r>
              </a:p>
              <a:p>
                <a:pPr marL="342900" indent="-342900">
                  <a:buFontTx/>
                  <a:buAutoNum type="arabicPeriod"/>
                </a:pPr>
                <a:endParaRPr lang="en-US" sz="1400" dirty="0">
                  <a:solidFill>
                    <a:schemeClr val="tx1"/>
                  </a:solidFill>
                </a:endParaRPr>
              </a:p>
            </p:txBody>
          </p:sp>
          <p:cxnSp>
            <p:nvCxnSpPr>
              <p:cNvPr id="84" name="Straight Arrow Connector 83"/>
              <p:cNvCxnSpPr/>
              <p:nvPr/>
            </p:nvCxnSpPr>
            <p:spPr>
              <a:xfrm>
                <a:off x="2314808" y="4124863"/>
                <a:ext cx="1863759" cy="56502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85" name="Picture 2" descr="http://yearingear.com/old-telephone-icon.jpg"/>
              <p:cNvPicPr>
                <a:picLocks noChangeAspect="1" noChangeArrowheads="1"/>
              </p:cNvPicPr>
              <p:nvPr/>
            </p:nvPicPr>
            <p:blipFill>
              <a:blip r:embed="rId4" cstate="print"/>
              <a:srcRect/>
              <a:stretch>
                <a:fillRect/>
              </a:stretch>
            </p:blipFill>
            <p:spPr bwMode="auto">
              <a:xfrm>
                <a:off x="4167593" y="4481587"/>
                <a:ext cx="865151" cy="628780"/>
              </a:xfrm>
              <a:prstGeom prst="rect">
                <a:avLst/>
              </a:prstGeom>
              <a:noFill/>
              <a:ln w="9525">
                <a:noFill/>
                <a:miter lim="800000"/>
                <a:headEnd/>
                <a:tailEnd/>
              </a:ln>
            </p:spPr>
          </p:pic>
        </p:grpSp>
      </p:grpSp>
    </p:spTree>
    <p:extLst>
      <p:ext uri="{BB962C8B-B14F-4D97-AF65-F5344CB8AC3E}">
        <p14:creationId xmlns:p14="http://schemas.microsoft.com/office/powerpoint/2010/main" val="250391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0" y="324237"/>
            <a:ext cx="8496300" cy="460375"/>
          </a:xfrm>
        </p:spPr>
        <p:txBody>
          <a:bodyPr/>
          <a:lstStyle/>
          <a:p>
            <a:r>
              <a:rPr lang="cs-CZ" b="1" dirty="0"/>
              <a:t>Příklad použití</a:t>
            </a:r>
            <a:r>
              <a:rPr lang="en-US" b="1" dirty="0"/>
              <a:t>: Harris Consulting</a:t>
            </a:r>
            <a:endParaRPr lang="cs-CZ" dirty="0"/>
          </a:p>
        </p:txBody>
      </p:sp>
      <p:sp>
        <p:nvSpPr>
          <p:cNvPr id="3" name="Content Placeholder 2"/>
          <p:cNvSpPr>
            <a:spLocks noGrp="1"/>
          </p:cNvSpPr>
          <p:nvPr>
            <p:ph idx="1"/>
          </p:nvPr>
        </p:nvSpPr>
        <p:spPr>
          <a:xfrm>
            <a:off x="304800" y="1346518"/>
            <a:ext cx="8496300" cy="4284662"/>
          </a:xfrm>
        </p:spPr>
        <p:txBody>
          <a:bodyPr/>
          <a:lstStyle/>
          <a:p>
            <a:endParaRPr lang="cs-CZ" dirty="0"/>
          </a:p>
        </p:txBody>
      </p:sp>
      <p:grpSp>
        <p:nvGrpSpPr>
          <p:cNvPr id="34" name="Group 32"/>
          <p:cNvGrpSpPr>
            <a:grpSpLocks/>
          </p:cNvGrpSpPr>
          <p:nvPr/>
        </p:nvGrpSpPr>
        <p:grpSpPr bwMode="auto">
          <a:xfrm>
            <a:off x="128588" y="1223963"/>
            <a:ext cx="2873375" cy="3349625"/>
            <a:chOff x="128719" y="1224724"/>
            <a:chExt cx="2872559" cy="3348842"/>
          </a:xfrm>
        </p:grpSpPr>
        <p:grpSp>
          <p:nvGrpSpPr>
            <p:cNvPr id="35" name="Group 43"/>
            <p:cNvGrpSpPr>
              <a:grpSpLocks/>
            </p:cNvGrpSpPr>
            <p:nvPr/>
          </p:nvGrpSpPr>
          <p:grpSpPr bwMode="auto">
            <a:xfrm>
              <a:off x="183368" y="1224724"/>
              <a:ext cx="2817910" cy="3348842"/>
              <a:chOff x="115295" y="3372590"/>
              <a:chExt cx="2817910" cy="3348842"/>
            </a:xfrm>
          </p:grpSpPr>
          <p:sp>
            <p:nvSpPr>
              <p:cNvPr id="38" name="AutoShape 38"/>
              <p:cNvSpPr>
                <a:spLocks noChangeArrowheads="1"/>
              </p:cNvSpPr>
              <p:nvPr/>
            </p:nvSpPr>
            <p:spPr bwMode="gray">
              <a:xfrm>
                <a:off x="114605" y="3372590"/>
                <a:ext cx="2818600" cy="3348842"/>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39"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36" name="Rectangle 51"/>
            <p:cNvSpPr>
              <a:spLocks noChangeArrowheads="1"/>
            </p:cNvSpPr>
            <p:nvPr/>
          </p:nvSpPr>
          <p:spPr bwMode="gray">
            <a:xfrm>
              <a:off x="128719" y="2446099"/>
              <a:ext cx="2763334" cy="1349722"/>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en-US" sz="1600" dirty="0" err="1">
                  <a:solidFill>
                    <a:schemeClr val="tx1"/>
                  </a:solidFill>
                </a:rPr>
                <a:t>Specializ</a:t>
              </a:r>
              <a:r>
                <a:rPr lang="cs-CZ" sz="1600" dirty="0" err="1">
                  <a:solidFill>
                    <a:schemeClr val="tx1"/>
                  </a:solidFill>
                </a:rPr>
                <a:t>ovaná</a:t>
              </a:r>
              <a:r>
                <a:rPr lang="cs-CZ" sz="1600" dirty="0">
                  <a:solidFill>
                    <a:schemeClr val="tx1"/>
                  </a:solidFill>
                </a:rPr>
                <a:t> poradenská firma</a:t>
              </a:r>
              <a:endParaRPr lang="en-US" sz="1600"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cs-CZ" sz="1600" dirty="0">
                  <a:solidFill>
                    <a:schemeClr val="tx1"/>
                  </a:solidFill>
                </a:rPr>
                <a:t>Nejvyšší bezpečnostní osvědčení</a:t>
              </a:r>
              <a:endParaRPr lang="en-US" sz="1600"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cs-CZ" sz="1600" dirty="0">
                  <a:solidFill>
                    <a:schemeClr val="tx1"/>
                  </a:solidFill>
                </a:rPr>
                <a:t>Pouze ústní reference</a:t>
              </a:r>
              <a:endParaRPr lang="en-US" sz="1600"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p:txBody>
        </p:sp>
        <p:sp>
          <p:nvSpPr>
            <p:cNvPr id="37" name="Text Box 23"/>
            <p:cNvSpPr txBox="1">
              <a:spLocks noChangeArrowheads="1"/>
            </p:cNvSpPr>
            <p:nvPr/>
          </p:nvSpPr>
          <p:spPr bwMode="auto">
            <a:xfrm>
              <a:off x="674664" y="1629442"/>
              <a:ext cx="1401364" cy="307705"/>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a:solidFill>
                    <a:schemeClr val="bg1"/>
                  </a:solidFill>
                </a:rPr>
                <a:t>Majitel</a:t>
              </a:r>
              <a:endParaRPr lang="en-US" sz="2000" dirty="0">
                <a:solidFill>
                  <a:schemeClr val="bg1"/>
                </a:solidFill>
              </a:endParaRPr>
            </a:p>
          </p:txBody>
        </p:sp>
      </p:grpSp>
      <p:grpSp>
        <p:nvGrpSpPr>
          <p:cNvPr id="40" name="Group 35"/>
          <p:cNvGrpSpPr>
            <a:grpSpLocks/>
          </p:cNvGrpSpPr>
          <p:nvPr/>
        </p:nvGrpSpPr>
        <p:grpSpPr bwMode="auto">
          <a:xfrm>
            <a:off x="514350" y="4802188"/>
            <a:ext cx="8126413" cy="2035175"/>
            <a:chOff x="514530" y="4802168"/>
            <a:chExt cx="8125737" cy="2034572"/>
          </a:xfrm>
        </p:grpSpPr>
        <p:grpSp>
          <p:nvGrpSpPr>
            <p:cNvPr id="41" name="Group 42"/>
            <p:cNvGrpSpPr>
              <a:grpSpLocks/>
            </p:cNvGrpSpPr>
            <p:nvPr/>
          </p:nvGrpSpPr>
          <p:grpSpPr bwMode="auto">
            <a:xfrm>
              <a:off x="514530" y="4802168"/>
              <a:ext cx="8125737" cy="1877797"/>
              <a:chOff x="567001" y="1221756"/>
              <a:chExt cx="7781352" cy="1877797"/>
            </a:xfrm>
          </p:grpSpPr>
          <p:sp>
            <p:nvSpPr>
              <p:cNvPr id="44" name="AutoShape 41"/>
              <p:cNvSpPr>
                <a:spLocks noChangeArrowheads="1"/>
              </p:cNvSpPr>
              <p:nvPr/>
            </p:nvSpPr>
            <p:spPr bwMode="gray">
              <a:xfrm>
                <a:off x="567001" y="1221756"/>
                <a:ext cx="7781352" cy="1877455"/>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45" name="AutoShape 42"/>
              <p:cNvSpPr>
                <a:spLocks noChangeArrowheads="1"/>
              </p:cNvSpPr>
              <p:nvPr/>
            </p:nvSpPr>
            <p:spPr bwMode="gray">
              <a:xfrm rot="10800000" flipH="1" flipV="1">
                <a:off x="599373" y="1260662"/>
                <a:ext cx="7696006" cy="175993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42" name="Text Box 49"/>
            <p:cNvSpPr txBox="1">
              <a:spLocks noChangeArrowheads="1"/>
            </p:cNvSpPr>
            <p:nvPr/>
          </p:nvSpPr>
          <p:spPr bwMode="auto">
            <a:xfrm>
              <a:off x="906610" y="4937066"/>
              <a:ext cx="4133506" cy="310249"/>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a:solidFill>
                    <a:schemeClr val="bg1"/>
                  </a:solidFill>
                </a:rPr>
                <a:t>Přínos pro společnost</a:t>
              </a:r>
              <a:endParaRPr lang="en-US" sz="2000" dirty="0">
                <a:solidFill>
                  <a:schemeClr val="bg1"/>
                </a:solidFill>
              </a:endParaRPr>
            </a:p>
          </p:txBody>
        </p:sp>
        <p:sp>
          <p:nvSpPr>
            <p:cNvPr id="43" name="Rectangle 54"/>
            <p:cNvSpPr>
              <a:spLocks noChangeArrowheads="1"/>
            </p:cNvSpPr>
            <p:nvPr/>
          </p:nvSpPr>
          <p:spPr bwMode="gray">
            <a:xfrm>
              <a:off x="563517" y="5393716"/>
              <a:ext cx="7581014" cy="1443024"/>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cs-CZ" dirty="0">
                  <a:solidFill>
                    <a:schemeClr val="tx1"/>
                  </a:solidFill>
                </a:rPr>
                <a:t>Práce rovnoměrně rozdělována mezi zaměstnance</a:t>
              </a: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cs-CZ" dirty="0">
                  <a:solidFill>
                    <a:schemeClr val="tx1"/>
                  </a:solidFill>
                </a:rPr>
                <a:t>Volající se vždy dovolá odborníkovi</a:t>
              </a: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cs-CZ" dirty="0">
                  <a:solidFill>
                    <a:schemeClr val="tx1"/>
                  </a:solidFill>
                </a:rPr>
                <a:t>Zajištěna vynikající pověst</a:t>
              </a: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b="1" dirty="0"/>
            </a:p>
          </p:txBody>
        </p:sp>
      </p:grpSp>
      <p:grpSp>
        <p:nvGrpSpPr>
          <p:cNvPr id="46" name="Group 34"/>
          <p:cNvGrpSpPr>
            <a:grpSpLocks/>
          </p:cNvGrpSpPr>
          <p:nvPr/>
        </p:nvGrpSpPr>
        <p:grpSpPr bwMode="auto">
          <a:xfrm>
            <a:off x="5964238" y="1223963"/>
            <a:ext cx="2946400" cy="3349625"/>
            <a:chOff x="5964459" y="1224724"/>
            <a:chExt cx="2946768" cy="3348842"/>
          </a:xfrm>
        </p:grpSpPr>
        <p:grpSp>
          <p:nvGrpSpPr>
            <p:cNvPr id="47" name="Group 48"/>
            <p:cNvGrpSpPr>
              <a:grpSpLocks/>
            </p:cNvGrpSpPr>
            <p:nvPr/>
          </p:nvGrpSpPr>
          <p:grpSpPr bwMode="auto">
            <a:xfrm>
              <a:off x="6093317" y="1224724"/>
              <a:ext cx="2817910" cy="3348842"/>
              <a:chOff x="115295" y="3372590"/>
              <a:chExt cx="2817910" cy="3348842"/>
            </a:xfrm>
          </p:grpSpPr>
          <p:sp>
            <p:nvSpPr>
              <p:cNvPr id="81" name="AutoShape 38"/>
              <p:cNvSpPr>
                <a:spLocks noChangeArrowheads="1"/>
              </p:cNvSpPr>
              <p:nvPr/>
            </p:nvSpPr>
            <p:spPr bwMode="gray">
              <a:xfrm>
                <a:off x="115040" y="3372590"/>
                <a:ext cx="2818165" cy="3348842"/>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82"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48" name="Text Box 46"/>
            <p:cNvSpPr txBox="1">
              <a:spLocks noChangeArrowheads="1"/>
            </p:cNvSpPr>
            <p:nvPr/>
          </p:nvSpPr>
          <p:spPr bwMode="auto">
            <a:xfrm>
              <a:off x="6197851" y="1570718"/>
              <a:ext cx="2000499" cy="307705"/>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a:solidFill>
                    <a:schemeClr val="bg1"/>
                  </a:solidFill>
                </a:rPr>
                <a:t>Řešení</a:t>
              </a:r>
              <a:endParaRPr lang="en-US" sz="2000" dirty="0">
                <a:solidFill>
                  <a:schemeClr val="bg1"/>
                </a:solidFill>
              </a:endParaRPr>
            </a:p>
          </p:txBody>
        </p:sp>
        <p:sp>
          <p:nvSpPr>
            <p:cNvPr id="49" name="Rectangle 53"/>
            <p:cNvSpPr>
              <a:spLocks noChangeArrowheads="1"/>
            </p:cNvSpPr>
            <p:nvPr/>
          </p:nvSpPr>
          <p:spPr bwMode="gray">
            <a:xfrm>
              <a:off x="5964459" y="2446098"/>
              <a:ext cx="2871195" cy="1828187"/>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cs-CZ" sz="1600" dirty="0">
                  <a:solidFill>
                    <a:schemeClr val="tx1"/>
                  </a:solidFill>
                </a:rPr>
                <a:t>Hovory cyklicky směrovány v rámci přiděleného seznamu</a:t>
              </a:r>
              <a:endParaRPr lang="en-US" sz="1600"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cs-CZ" sz="1600" dirty="0">
                  <a:solidFill>
                    <a:schemeClr val="tx1"/>
                  </a:solidFill>
                </a:rPr>
                <a:t>Zaznamenává posledního uživatele, který vyřídil hovor a vytáčí dalšího v seznamu</a:t>
              </a:r>
              <a:endParaRPr lang="en-US" sz="1600"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p:txBody>
        </p:sp>
        <p:pic>
          <p:nvPicPr>
            <p:cNvPr id="80" name="Picture 2" descr="http://www.axeseducation.com/images/solution_icon.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952687" y="1476088"/>
              <a:ext cx="852442" cy="852443"/>
            </a:xfrm>
            <a:prstGeom prst="rect">
              <a:avLst/>
            </a:prstGeom>
            <a:noFill/>
            <a:ln w="9525">
              <a:noFill/>
              <a:miter lim="800000"/>
              <a:headEnd/>
              <a:tailEnd/>
            </a:ln>
          </p:spPr>
        </p:pic>
      </p:grpSp>
      <p:grpSp>
        <p:nvGrpSpPr>
          <p:cNvPr id="83" name="Group 82"/>
          <p:cNvGrpSpPr>
            <a:grpSpLocks/>
          </p:cNvGrpSpPr>
          <p:nvPr/>
        </p:nvGrpSpPr>
        <p:grpSpPr bwMode="auto">
          <a:xfrm>
            <a:off x="3138488" y="1223963"/>
            <a:ext cx="2868612" cy="3367087"/>
            <a:chOff x="3138342" y="1224724"/>
            <a:chExt cx="2869178" cy="3366678"/>
          </a:xfrm>
        </p:grpSpPr>
        <p:grpSp>
          <p:nvGrpSpPr>
            <p:cNvPr id="84" name="Group 33"/>
            <p:cNvGrpSpPr>
              <a:grpSpLocks/>
            </p:cNvGrpSpPr>
            <p:nvPr/>
          </p:nvGrpSpPr>
          <p:grpSpPr bwMode="auto">
            <a:xfrm>
              <a:off x="3138342" y="1224724"/>
              <a:ext cx="2869178" cy="3366678"/>
              <a:chOff x="3138342" y="1224724"/>
              <a:chExt cx="2869178" cy="3366678"/>
            </a:xfrm>
          </p:grpSpPr>
          <p:grpSp>
            <p:nvGrpSpPr>
              <p:cNvPr id="89" name="Group 45"/>
              <p:cNvGrpSpPr>
                <a:grpSpLocks/>
              </p:cNvGrpSpPr>
              <p:nvPr/>
            </p:nvGrpSpPr>
            <p:grpSpPr bwMode="auto">
              <a:xfrm>
                <a:off x="3138342" y="1224724"/>
                <a:ext cx="2817910" cy="3348842"/>
                <a:chOff x="115295" y="3372590"/>
                <a:chExt cx="2817910" cy="3348842"/>
              </a:xfrm>
            </p:grpSpPr>
            <p:sp>
              <p:nvSpPr>
                <p:cNvPr id="92" name="AutoShape 38"/>
                <p:cNvSpPr>
                  <a:spLocks noChangeArrowheads="1"/>
                </p:cNvSpPr>
                <p:nvPr/>
              </p:nvSpPr>
              <p:spPr bwMode="gray">
                <a:xfrm>
                  <a:off x="115295" y="3372590"/>
                  <a:ext cx="2818368" cy="3349218"/>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93"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90" name="Text Box 36"/>
              <p:cNvSpPr txBox="1">
                <a:spLocks noChangeArrowheads="1"/>
              </p:cNvSpPr>
              <p:nvPr/>
            </p:nvSpPr>
            <p:spPr bwMode="auto">
              <a:xfrm>
                <a:off x="3621037" y="1629487"/>
                <a:ext cx="1537003" cy="307740"/>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en-US" sz="2000" dirty="0">
                    <a:solidFill>
                      <a:schemeClr val="bg1"/>
                    </a:solidFill>
                  </a:rPr>
                  <a:t>T</a:t>
                </a:r>
                <a:r>
                  <a:rPr lang="cs-CZ" sz="2000" dirty="0" err="1">
                    <a:solidFill>
                      <a:schemeClr val="bg1"/>
                    </a:solidFill>
                  </a:rPr>
                  <a:t>ým</a:t>
                </a:r>
                <a:endParaRPr lang="en-US" sz="2000" dirty="0">
                  <a:solidFill>
                    <a:schemeClr val="bg1"/>
                  </a:solidFill>
                </a:endParaRPr>
              </a:p>
            </p:txBody>
          </p:sp>
          <p:sp>
            <p:nvSpPr>
              <p:cNvPr id="91" name="Rectangle 52"/>
              <p:cNvSpPr>
                <a:spLocks noChangeArrowheads="1"/>
              </p:cNvSpPr>
              <p:nvPr/>
            </p:nvSpPr>
            <p:spPr bwMode="gray">
              <a:xfrm>
                <a:off x="3146292" y="2446099"/>
                <a:ext cx="2861228" cy="2145303"/>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en-US" sz="1600" dirty="0">
                    <a:solidFill>
                      <a:schemeClr val="tx1"/>
                    </a:solidFill>
                  </a:rPr>
                  <a:t>8</a:t>
                </a:r>
                <a:r>
                  <a:rPr lang="en-US" sz="1600" b="1" dirty="0"/>
                  <a:t> </a:t>
                </a:r>
                <a:r>
                  <a:rPr lang="cs-CZ" sz="1600" dirty="0">
                    <a:solidFill>
                      <a:schemeClr val="tx1"/>
                    </a:solidFill>
                  </a:rPr>
                  <a:t>zaměstnanců</a:t>
                </a:r>
                <a:endParaRPr lang="en-US" sz="1600"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cs-CZ" sz="1600" dirty="0">
                    <a:solidFill>
                      <a:schemeClr val="tx1"/>
                    </a:solidFill>
                  </a:rPr>
                  <a:t>Často v terénu</a:t>
                </a:r>
                <a:endParaRPr lang="en-US" sz="1600"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cs-CZ" sz="1600" dirty="0">
                    <a:solidFill>
                      <a:schemeClr val="tx1"/>
                    </a:solidFill>
                  </a:rPr>
                  <a:t>Hovory má vyřizovat  </a:t>
                </a:r>
                <a:r>
                  <a:rPr lang="en-US" sz="1600" dirty="0">
                    <a:solidFill>
                      <a:schemeClr val="tx1"/>
                    </a:solidFill>
                  </a:rPr>
                  <a:t>5 </a:t>
                </a:r>
                <a:r>
                  <a:rPr lang="cs-CZ" sz="1600" dirty="0">
                    <a:solidFill>
                      <a:schemeClr val="tx1"/>
                    </a:solidFill>
                  </a:rPr>
                  <a:t>špičkových </a:t>
                </a:r>
                <a:r>
                  <a:rPr lang="en-US" sz="1600" dirty="0" err="1">
                    <a:solidFill>
                      <a:schemeClr val="tx1"/>
                    </a:solidFill>
                  </a:rPr>
                  <a:t>techni</a:t>
                </a:r>
                <a:r>
                  <a:rPr lang="cs-CZ" sz="1600" dirty="0" err="1">
                    <a:solidFill>
                      <a:schemeClr val="tx1"/>
                    </a:solidFill>
                  </a:rPr>
                  <a:t>ků</a:t>
                </a:r>
                <a:r>
                  <a:rPr lang="cs-CZ" sz="1600" dirty="0">
                    <a:solidFill>
                      <a:schemeClr val="tx1"/>
                    </a:solidFill>
                  </a:rPr>
                  <a:t> (pokud jsou v kanceláři)</a:t>
                </a:r>
                <a:endParaRPr lang="en-US" sz="1600"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pPr>
                <a:endParaRPr lang="en-US" dirty="0">
                  <a:solidFill>
                    <a:schemeClr val="tx1"/>
                  </a:solidFill>
                </a:endParaRPr>
              </a:p>
            </p:txBody>
          </p:sp>
        </p:grpSp>
        <p:grpSp>
          <p:nvGrpSpPr>
            <p:cNvPr id="85" name="Group 38"/>
            <p:cNvGrpSpPr>
              <a:grpSpLocks/>
            </p:cNvGrpSpPr>
            <p:nvPr/>
          </p:nvGrpSpPr>
          <p:grpSpPr bwMode="auto">
            <a:xfrm>
              <a:off x="4853653" y="1456329"/>
              <a:ext cx="1100580" cy="1106117"/>
              <a:chOff x="281653" y="4614199"/>
              <a:chExt cx="1566862" cy="1641475"/>
            </a:xfrm>
          </p:grpSpPr>
          <p:pic>
            <p:nvPicPr>
              <p:cNvPr id="86" name="Picture 23" descr="j0431640"/>
              <p:cNvPicPr>
                <a:picLocks noChangeAspect="1" noChangeArrowheads="1"/>
              </p:cNvPicPr>
              <p:nvPr/>
            </p:nvPicPr>
            <p:blipFill>
              <a:blip r:embed="rId4" cstate="print"/>
              <a:srcRect/>
              <a:stretch>
                <a:fillRect/>
              </a:stretch>
            </p:blipFill>
            <p:spPr bwMode="auto">
              <a:xfrm>
                <a:off x="281653" y="4614199"/>
                <a:ext cx="1219200" cy="1219200"/>
              </a:xfrm>
              <a:prstGeom prst="rect">
                <a:avLst/>
              </a:prstGeom>
              <a:noFill/>
              <a:ln w="9525">
                <a:noFill/>
                <a:miter lim="800000"/>
                <a:headEnd/>
                <a:tailEnd/>
              </a:ln>
            </p:spPr>
          </p:pic>
          <p:pic>
            <p:nvPicPr>
              <p:cNvPr id="87" name="Picture 24" descr="j0431640"/>
              <p:cNvPicPr>
                <a:picLocks noChangeAspect="1" noChangeArrowheads="1"/>
              </p:cNvPicPr>
              <p:nvPr/>
            </p:nvPicPr>
            <p:blipFill>
              <a:blip r:embed="rId4" cstate="print"/>
              <a:srcRect/>
              <a:stretch>
                <a:fillRect/>
              </a:stretch>
            </p:blipFill>
            <p:spPr bwMode="auto">
              <a:xfrm>
                <a:off x="434053" y="4766599"/>
                <a:ext cx="1219200" cy="1219200"/>
              </a:xfrm>
              <a:prstGeom prst="rect">
                <a:avLst/>
              </a:prstGeom>
              <a:noFill/>
              <a:ln w="9525">
                <a:noFill/>
                <a:miter lim="800000"/>
                <a:headEnd/>
                <a:tailEnd/>
              </a:ln>
            </p:spPr>
          </p:pic>
          <p:pic>
            <p:nvPicPr>
              <p:cNvPr id="88" name="Picture 25" descr="j0431640"/>
              <p:cNvPicPr>
                <a:picLocks noChangeAspect="1" noChangeArrowheads="1"/>
              </p:cNvPicPr>
              <p:nvPr/>
            </p:nvPicPr>
            <p:blipFill>
              <a:blip r:embed="rId4" cstate="print"/>
              <a:srcRect/>
              <a:stretch>
                <a:fillRect/>
              </a:stretch>
            </p:blipFill>
            <p:spPr bwMode="auto">
              <a:xfrm>
                <a:off x="629315" y="5036474"/>
                <a:ext cx="1219200" cy="1219200"/>
              </a:xfrm>
              <a:prstGeom prst="rect">
                <a:avLst/>
              </a:prstGeom>
              <a:noFill/>
              <a:ln w="9525">
                <a:noFill/>
                <a:miter lim="800000"/>
                <a:headEnd/>
                <a:tailEnd/>
              </a:ln>
            </p:spPr>
          </p:pic>
        </p:grpSp>
      </p:grpSp>
    </p:spTree>
    <p:extLst>
      <p:ext uri="{BB962C8B-B14F-4D97-AF65-F5344CB8AC3E}">
        <p14:creationId xmlns:p14="http://schemas.microsoft.com/office/powerpoint/2010/main" val="275312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0" y="324237"/>
            <a:ext cx="8496300" cy="460375"/>
          </a:xfrm>
        </p:spPr>
        <p:txBody>
          <a:bodyPr/>
          <a:lstStyle/>
          <a:p>
            <a:r>
              <a:rPr lang="cs-CZ" sz="3200" b="1" dirty="0"/>
              <a:t>Princip skupiny pro příjem hovoru</a:t>
            </a:r>
            <a:r>
              <a:rPr lang="en-US" sz="3200" b="1" dirty="0"/>
              <a:t>: </a:t>
            </a:r>
            <a:r>
              <a:rPr lang="cs-CZ" sz="3200" b="1" dirty="0"/>
              <a:t>Kruhový</a:t>
            </a:r>
            <a:endParaRPr lang="cs-CZ" dirty="0"/>
          </a:p>
        </p:txBody>
      </p:sp>
      <p:sp>
        <p:nvSpPr>
          <p:cNvPr id="3" name="Content Placeholder 2"/>
          <p:cNvSpPr>
            <a:spLocks noGrp="1"/>
          </p:cNvSpPr>
          <p:nvPr>
            <p:ph idx="1"/>
          </p:nvPr>
        </p:nvSpPr>
        <p:spPr>
          <a:xfrm>
            <a:off x="304800" y="1346518"/>
            <a:ext cx="8496300" cy="4284662"/>
          </a:xfrm>
        </p:spPr>
        <p:txBody>
          <a:bodyPr/>
          <a:lstStyle/>
          <a:p>
            <a:pPr>
              <a:buSzPts val="2000"/>
              <a:buFont typeface="Wingdings" panose="05000000000000000000" pitchFamily="2" charset="2"/>
              <a:buChar char="§"/>
            </a:pPr>
            <a:r>
              <a:rPr lang="cs-CZ" sz="2000" dirty="0">
                <a:solidFill>
                  <a:srgbClr val="000000"/>
                </a:solidFill>
                <a:latin typeface="Tele-GroteskNor" pitchFamily="2" charset="0"/>
              </a:rPr>
              <a:t>“Systém si pamatuje posledního uživatele, který vyřídil hovor, a poté vytočí dalšího uživatele v seznamu”</a:t>
            </a:r>
          </a:p>
          <a:p>
            <a:endParaRPr lang="cs-CZ" dirty="0"/>
          </a:p>
        </p:txBody>
      </p:sp>
      <p:grpSp>
        <p:nvGrpSpPr>
          <p:cNvPr id="29" name="Group 28"/>
          <p:cNvGrpSpPr>
            <a:grpSpLocks/>
          </p:cNvGrpSpPr>
          <p:nvPr/>
        </p:nvGrpSpPr>
        <p:grpSpPr bwMode="auto">
          <a:xfrm>
            <a:off x="3430588" y="1810384"/>
            <a:ext cx="3044825" cy="699691"/>
            <a:chOff x="4950869" y="2468489"/>
            <a:chExt cx="3044813" cy="699441"/>
          </a:xfrm>
        </p:grpSpPr>
        <p:pic>
          <p:nvPicPr>
            <p:cNvPr id="30" name="Picture 2" descr="http://yearingear.com/old-telephone-icon.jpg"/>
            <p:cNvPicPr>
              <a:picLocks noChangeAspect="1" noChangeArrowheads="1"/>
            </p:cNvPicPr>
            <p:nvPr/>
          </p:nvPicPr>
          <p:blipFill>
            <a:blip r:embed="rId3" cstate="print"/>
            <a:srcRect/>
            <a:stretch>
              <a:fillRect/>
            </a:stretch>
          </p:blipFill>
          <p:spPr bwMode="auto">
            <a:xfrm>
              <a:off x="4950869" y="2468489"/>
              <a:ext cx="865151" cy="628780"/>
            </a:xfrm>
            <a:prstGeom prst="rect">
              <a:avLst/>
            </a:prstGeom>
            <a:noFill/>
            <a:ln w="9525">
              <a:noFill/>
              <a:miter lim="800000"/>
              <a:headEnd/>
              <a:tailEnd/>
            </a:ln>
          </p:spPr>
        </p:pic>
        <p:sp>
          <p:nvSpPr>
            <p:cNvPr id="31" name="TextBox 32"/>
            <p:cNvSpPr txBox="1">
              <a:spLocks noChangeArrowheads="1"/>
            </p:cNvSpPr>
            <p:nvPr/>
          </p:nvSpPr>
          <p:spPr bwMode="auto">
            <a:xfrm>
              <a:off x="5908128" y="2552597"/>
              <a:ext cx="2087554" cy="615333"/>
            </a:xfrm>
            <a:prstGeom prst="rect">
              <a:avLst/>
            </a:prstGeom>
            <a:noFill/>
            <a:ln w="9525">
              <a:noFill/>
              <a:miter lim="800000"/>
              <a:headEnd/>
              <a:tailEnd/>
            </a:ln>
          </p:spPr>
          <p:txBody>
            <a:bodyPr>
              <a:spAutoFit/>
            </a:bodyPr>
            <a:lstStyle/>
            <a:p>
              <a:pPr marL="342900" indent="-342900"/>
              <a:r>
                <a:rPr lang="cs-CZ" sz="1600" dirty="0" smtClean="0">
                  <a:solidFill>
                    <a:schemeClr val="tx1"/>
                  </a:solidFill>
                </a:rPr>
                <a:t>David právě </a:t>
              </a:r>
              <a:r>
                <a:rPr lang="cs-CZ" sz="1600" dirty="0">
                  <a:solidFill>
                    <a:schemeClr val="tx1"/>
                  </a:solidFill>
                </a:rPr>
                <a:t>zavěsil</a:t>
              </a:r>
              <a:endParaRPr lang="en-US" sz="1600" dirty="0">
                <a:solidFill>
                  <a:schemeClr val="tx1"/>
                </a:solidFill>
              </a:endParaRPr>
            </a:p>
            <a:p>
              <a:pPr marL="342900" indent="-342900">
                <a:buFontTx/>
                <a:buAutoNum type="arabicPeriod"/>
              </a:pPr>
              <a:endParaRPr lang="en-US" sz="1600" dirty="0">
                <a:solidFill>
                  <a:schemeClr val="tx1"/>
                </a:solidFill>
              </a:endParaRPr>
            </a:p>
          </p:txBody>
        </p:sp>
      </p:grpSp>
      <p:grpSp>
        <p:nvGrpSpPr>
          <p:cNvPr id="32" name="Group 31"/>
          <p:cNvGrpSpPr>
            <a:grpSpLocks/>
          </p:cNvGrpSpPr>
          <p:nvPr/>
        </p:nvGrpSpPr>
        <p:grpSpPr bwMode="auto">
          <a:xfrm>
            <a:off x="3430588" y="2610485"/>
            <a:ext cx="4235450" cy="885825"/>
            <a:chOff x="4950869" y="3269117"/>
            <a:chExt cx="3937949" cy="886280"/>
          </a:xfrm>
        </p:grpSpPr>
        <p:pic>
          <p:nvPicPr>
            <p:cNvPr id="33" name="Picture 4" descr="http://t3.gstatic.com/images?q=tbn:ANd9GcRstQga5kgocy99J-EQKOUPIn_mGDHFhIyJEXk-ybmd0YFmMRpnHQ"/>
            <p:cNvPicPr>
              <a:picLocks noChangeAspect="1" noChangeArrowheads="1"/>
            </p:cNvPicPr>
            <p:nvPr/>
          </p:nvPicPr>
          <p:blipFill>
            <a:blip r:embed="rId4" cstate="print"/>
            <a:srcRect/>
            <a:stretch>
              <a:fillRect/>
            </a:stretch>
          </p:blipFill>
          <p:spPr bwMode="auto">
            <a:xfrm>
              <a:off x="4950869" y="3269117"/>
              <a:ext cx="768599" cy="886280"/>
            </a:xfrm>
            <a:prstGeom prst="rect">
              <a:avLst/>
            </a:prstGeom>
            <a:noFill/>
            <a:ln w="9525">
              <a:noFill/>
              <a:miter lim="800000"/>
              <a:headEnd/>
              <a:tailEnd/>
            </a:ln>
          </p:spPr>
        </p:pic>
        <p:sp>
          <p:nvSpPr>
            <p:cNvPr id="50" name="TextBox 34"/>
            <p:cNvSpPr txBox="1">
              <a:spLocks noChangeArrowheads="1"/>
            </p:cNvSpPr>
            <p:nvPr/>
          </p:nvSpPr>
          <p:spPr bwMode="auto">
            <a:xfrm>
              <a:off x="5907312" y="3532777"/>
              <a:ext cx="2981506" cy="615869"/>
            </a:xfrm>
            <a:prstGeom prst="rect">
              <a:avLst/>
            </a:prstGeom>
            <a:noFill/>
            <a:ln w="9525">
              <a:noFill/>
              <a:miter lim="800000"/>
              <a:headEnd/>
              <a:tailEnd/>
            </a:ln>
          </p:spPr>
          <p:txBody>
            <a:bodyPr>
              <a:spAutoFit/>
            </a:bodyPr>
            <a:lstStyle/>
            <a:p>
              <a:pPr marL="342900" indent="-342900"/>
              <a:r>
                <a:rPr lang="cs-CZ" sz="1600" dirty="0">
                  <a:solidFill>
                    <a:schemeClr val="tx1"/>
                  </a:solidFill>
                </a:rPr>
                <a:t>Příště zazvoní </a:t>
              </a:r>
              <a:r>
                <a:rPr lang="cs-CZ" sz="1600" dirty="0" smtClean="0">
                  <a:solidFill>
                    <a:schemeClr val="tx1"/>
                  </a:solidFill>
                </a:rPr>
                <a:t>Petrův telefon</a:t>
              </a:r>
              <a:endParaRPr lang="en-US" sz="1600" dirty="0">
                <a:solidFill>
                  <a:schemeClr val="tx1"/>
                </a:solidFill>
              </a:endParaRPr>
            </a:p>
            <a:p>
              <a:pPr marL="342900" indent="-342900">
                <a:buFontTx/>
                <a:buAutoNum type="arabicPeriod"/>
              </a:pPr>
              <a:endParaRPr lang="en-US" sz="1600" dirty="0">
                <a:solidFill>
                  <a:schemeClr val="tx1"/>
                </a:solidFill>
              </a:endParaRPr>
            </a:p>
          </p:txBody>
        </p:sp>
      </p:grpSp>
      <p:grpSp>
        <p:nvGrpSpPr>
          <p:cNvPr id="51" name="Group 50"/>
          <p:cNvGrpSpPr>
            <a:grpSpLocks/>
          </p:cNvGrpSpPr>
          <p:nvPr/>
        </p:nvGrpSpPr>
        <p:grpSpPr bwMode="auto">
          <a:xfrm>
            <a:off x="3430588" y="3672523"/>
            <a:ext cx="3497262" cy="630237"/>
            <a:chOff x="4950869" y="4330994"/>
            <a:chExt cx="3044813" cy="630517"/>
          </a:xfrm>
        </p:grpSpPr>
        <p:pic>
          <p:nvPicPr>
            <p:cNvPr id="52" name="Picture 2" descr="http://yearingear.com/old-telephone-icon.jpg"/>
            <p:cNvPicPr>
              <a:picLocks noChangeAspect="1" noChangeArrowheads="1"/>
            </p:cNvPicPr>
            <p:nvPr/>
          </p:nvPicPr>
          <p:blipFill>
            <a:blip r:embed="rId3" cstate="print"/>
            <a:srcRect/>
            <a:stretch>
              <a:fillRect/>
            </a:stretch>
          </p:blipFill>
          <p:spPr bwMode="auto">
            <a:xfrm>
              <a:off x="4950869" y="4332731"/>
              <a:ext cx="865151" cy="628780"/>
            </a:xfrm>
            <a:prstGeom prst="rect">
              <a:avLst/>
            </a:prstGeom>
            <a:noFill/>
            <a:ln w="9525">
              <a:noFill/>
              <a:miter lim="800000"/>
              <a:headEnd/>
              <a:tailEnd/>
            </a:ln>
          </p:spPr>
        </p:pic>
        <p:sp>
          <p:nvSpPr>
            <p:cNvPr id="53" name="TextBox 38"/>
            <p:cNvSpPr txBox="1">
              <a:spLocks noChangeArrowheads="1"/>
            </p:cNvSpPr>
            <p:nvPr/>
          </p:nvSpPr>
          <p:spPr bwMode="auto">
            <a:xfrm>
              <a:off x="5908679" y="4330994"/>
              <a:ext cx="2087003" cy="615826"/>
            </a:xfrm>
            <a:prstGeom prst="rect">
              <a:avLst/>
            </a:prstGeom>
            <a:noFill/>
            <a:ln w="9525">
              <a:noFill/>
              <a:miter lim="800000"/>
              <a:headEnd/>
              <a:tailEnd/>
            </a:ln>
          </p:spPr>
          <p:txBody>
            <a:bodyPr>
              <a:spAutoFit/>
            </a:bodyPr>
            <a:lstStyle/>
            <a:p>
              <a:pPr marL="342900" indent="-342900"/>
              <a:r>
                <a:rPr lang="cs-CZ" sz="1600" dirty="0">
                  <a:solidFill>
                    <a:schemeClr val="tx1"/>
                  </a:solidFill>
                </a:rPr>
                <a:t>Následovat bude </a:t>
              </a:r>
              <a:r>
                <a:rPr lang="cs-CZ" sz="1600" dirty="0" smtClean="0">
                  <a:solidFill>
                    <a:schemeClr val="tx1"/>
                  </a:solidFill>
                </a:rPr>
                <a:t>Jan</a:t>
              </a:r>
              <a:endParaRPr lang="en-US" sz="1600" dirty="0">
                <a:solidFill>
                  <a:schemeClr val="tx1"/>
                </a:solidFill>
              </a:endParaRPr>
            </a:p>
            <a:p>
              <a:pPr marL="342900" indent="-342900">
                <a:buFontTx/>
                <a:buAutoNum type="arabicPeriod"/>
              </a:pPr>
              <a:endParaRPr lang="en-US" sz="1600" dirty="0">
                <a:solidFill>
                  <a:schemeClr val="tx1"/>
                </a:solidFill>
              </a:endParaRPr>
            </a:p>
          </p:txBody>
        </p:sp>
      </p:grpSp>
      <p:grpSp>
        <p:nvGrpSpPr>
          <p:cNvPr id="54" name="Group 53"/>
          <p:cNvGrpSpPr>
            <a:grpSpLocks/>
          </p:cNvGrpSpPr>
          <p:nvPr/>
        </p:nvGrpSpPr>
        <p:grpSpPr bwMode="auto">
          <a:xfrm>
            <a:off x="3430588" y="4526598"/>
            <a:ext cx="3044825" cy="641350"/>
            <a:chOff x="4950869" y="5185149"/>
            <a:chExt cx="3044813" cy="641144"/>
          </a:xfrm>
        </p:grpSpPr>
        <p:pic>
          <p:nvPicPr>
            <p:cNvPr id="55" name="Picture 2" descr="http://yearingear.com/old-telephone-icon.jpg"/>
            <p:cNvPicPr>
              <a:picLocks noChangeAspect="1" noChangeArrowheads="1"/>
            </p:cNvPicPr>
            <p:nvPr/>
          </p:nvPicPr>
          <p:blipFill>
            <a:blip r:embed="rId3" cstate="print"/>
            <a:srcRect/>
            <a:stretch>
              <a:fillRect/>
            </a:stretch>
          </p:blipFill>
          <p:spPr bwMode="auto">
            <a:xfrm>
              <a:off x="4950869" y="5197513"/>
              <a:ext cx="865151" cy="628780"/>
            </a:xfrm>
            <a:prstGeom prst="rect">
              <a:avLst/>
            </a:prstGeom>
            <a:noFill/>
            <a:ln w="9525">
              <a:noFill/>
              <a:miter lim="800000"/>
              <a:headEnd/>
              <a:tailEnd/>
            </a:ln>
          </p:spPr>
        </p:pic>
        <p:sp>
          <p:nvSpPr>
            <p:cNvPr id="56" name="TextBox 39"/>
            <p:cNvSpPr txBox="1">
              <a:spLocks noChangeArrowheads="1"/>
            </p:cNvSpPr>
            <p:nvPr/>
          </p:nvSpPr>
          <p:spPr bwMode="auto">
            <a:xfrm>
              <a:off x="5908128" y="5185149"/>
              <a:ext cx="2087554" cy="615355"/>
            </a:xfrm>
            <a:prstGeom prst="rect">
              <a:avLst/>
            </a:prstGeom>
            <a:noFill/>
            <a:ln w="9525">
              <a:noFill/>
              <a:miter lim="800000"/>
              <a:headEnd/>
              <a:tailEnd/>
            </a:ln>
          </p:spPr>
          <p:txBody>
            <a:bodyPr>
              <a:spAutoFit/>
            </a:bodyPr>
            <a:lstStyle/>
            <a:p>
              <a:pPr marL="342900" indent="-342900"/>
              <a:r>
                <a:rPr lang="cs-CZ" sz="1600" b="1" dirty="0"/>
                <a:t>A </a:t>
              </a:r>
              <a:r>
                <a:rPr lang="cs-CZ" sz="1600" dirty="0">
                  <a:solidFill>
                    <a:schemeClr val="tx1"/>
                  </a:solidFill>
                </a:rPr>
                <a:t>poté</a:t>
              </a:r>
              <a:r>
                <a:rPr lang="en-US" sz="1600" dirty="0">
                  <a:solidFill>
                    <a:schemeClr val="tx1"/>
                  </a:solidFill>
                </a:rPr>
                <a:t> </a:t>
              </a:r>
              <a:r>
                <a:rPr lang="cs-CZ" sz="1600" dirty="0" smtClean="0">
                  <a:solidFill>
                    <a:schemeClr val="tx1"/>
                  </a:solidFill>
                </a:rPr>
                <a:t>Štěpán</a:t>
              </a:r>
              <a:endParaRPr lang="en-US" sz="1600" dirty="0">
                <a:solidFill>
                  <a:schemeClr val="tx1"/>
                </a:solidFill>
              </a:endParaRPr>
            </a:p>
            <a:p>
              <a:pPr marL="342900" indent="-342900">
                <a:buFontTx/>
                <a:buAutoNum type="arabicPeriod"/>
              </a:pPr>
              <a:endParaRPr lang="en-US" sz="1600" dirty="0">
                <a:solidFill>
                  <a:schemeClr val="tx1"/>
                </a:solidFill>
              </a:endParaRPr>
            </a:p>
          </p:txBody>
        </p:sp>
      </p:grpSp>
      <p:grpSp>
        <p:nvGrpSpPr>
          <p:cNvPr id="57" name="Group 23"/>
          <p:cNvGrpSpPr>
            <a:grpSpLocks/>
          </p:cNvGrpSpPr>
          <p:nvPr/>
        </p:nvGrpSpPr>
        <p:grpSpPr bwMode="auto">
          <a:xfrm>
            <a:off x="300799" y="672942"/>
            <a:ext cx="7253287" cy="3317875"/>
            <a:chOff x="275341" y="1335975"/>
            <a:chExt cx="7252510" cy="3319353"/>
          </a:xfrm>
        </p:grpSpPr>
        <p:sp>
          <p:nvSpPr>
            <p:cNvPr id="58" name="TextBox 28"/>
            <p:cNvSpPr txBox="1">
              <a:spLocks noChangeArrowheads="1"/>
            </p:cNvSpPr>
            <p:nvPr/>
          </p:nvSpPr>
          <p:spPr bwMode="auto">
            <a:xfrm>
              <a:off x="275341" y="1335975"/>
              <a:ext cx="7252510" cy="323309"/>
            </a:xfrm>
            <a:prstGeom prst="rect">
              <a:avLst/>
            </a:prstGeom>
            <a:noFill/>
            <a:ln w="9525">
              <a:noFill/>
              <a:miter lim="800000"/>
              <a:headEnd/>
              <a:tailEnd/>
            </a:ln>
          </p:spPr>
          <p:txBody>
            <a:bodyPr>
              <a:spAutoFit/>
            </a:bodyPr>
            <a:lstStyle/>
            <a:p>
              <a:r>
                <a:rPr lang="en-US" b="1" dirty="0" smtClean="0"/>
                <a:t>“</a:t>
              </a:r>
              <a:endParaRPr lang="en-US" dirty="0">
                <a:solidFill>
                  <a:schemeClr val="tx1"/>
                </a:solidFill>
              </a:endParaRPr>
            </a:p>
          </p:txBody>
        </p:sp>
        <p:pic>
          <p:nvPicPr>
            <p:cNvPr id="59" name="Picture 2" descr="http://www.storagemarketingstrategies.com/wp-content/uploads/2010/08/Phone_Icon_by_cemagraphics.png"/>
            <p:cNvPicPr>
              <a:picLocks noChangeAspect="1" noChangeArrowheads="1"/>
            </p:cNvPicPr>
            <p:nvPr/>
          </p:nvPicPr>
          <p:blipFill>
            <a:blip r:embed="rId5" cstate="print"/>
            <a:srcRect/>
            <a:stretch>
              <a:fillRect/>
            </a:stretch>
          </p:blipFill>
          <p:spPr bwMode="auto">
            <a:xfrm>
              <a:off x="362580" y="3598338"/>
              <a:ext cx="1258555" cy="1056990"/>
            </a:xfrm>
            <a:prstGeom prst="rect">
              <a:avLst/>
            </a:prstGeom>
            <a:noFill/>
            <a:ln w="9525">
              <a:noFill/>
              <a:miter lim="800000"/>
              <a:headEnd/>
              <a:tailEnd/>
            </a:ln>
          </p:spPr>
        </p:pic>
      </p:grpSp>
      <p:grpSp>
        <p:nvGrpSpPr>
          <p:cNvPr id="60" name="Group 24"/>
          <p:cNvGrpSpPr>
            <a:grpSpLocks/>
          </p:cNvGrpSpPr>
          <p:nvPr/>
        </p:nvGrpSpPr>
        <p:grpSpPr bwMode="auto">
          <a:xfrm>
            <a:off x="1531938" y="2021523"/>
            <a:ext cx="1758950" cy="3008312"/>
            <a:chOff x="2743167" y="2721938"/>
            <a:chExt cx="1759710" cy="3009015"/>
          </a:xfrm>
        </p:grpSpPr>
        <p:cxnSp>
          <p:nvCxnSpPr>
            <p:cNvPr id="61" name="Straight Arrow Connector 60"/>
            <p:cNvCxnSpPr/>
            <p:nvPr/>
          </p:nvCxnSpPr>
          <p:spPr>
            <a:xfrm flipV="1">
              <a:off x="2743167" y="4262173"/>
              <a:ext cx="773446" cy="15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62" name="Group 52"/>
            <p:cNvGrpSpPr>
              <a:grpSpLocks/>
            </p:cNvGrpSpPr>
            <p:nvPr/>
          </p:nvGrpSpPr>
          <p:grpSpPr bwMode="auto">
            <a:xfrm>
              <a:off x="3629235" y="2721938"/>
              <a:ext cx="873642" cy="3009015"/>
              <a:chOff x="3629235" y="2721938"/>
              <a:chExt cx="873642" cy="3009015"/>
            </a:xfrm>
          </p:grpSpPr>
          <p:sp>
            <p:nvSpPr>
              <p:cNvPr id="63" name="Oval 62"/>
              <p:cNvSpPr/>
              <p:nvPr/>
            </p:nvSpPr>
            <p:spPr>
              <a:xfrm>
                <a:off x="3657962" y="2721938"/>
                <a:ext cx="808386" cy="3009015"/>
              </a:xfrm>
              <a:prstGeom prst="ellipse">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Chevron 63"/>
              <p:cNvSpPr/>
              <p:nvPr/>
            </p:nvSpPr>
            <p:spPr>
              <a:xfrm rot="5239055">
                <a:off x="4244829" y="3362625"/>
                <a:ext cx="330277" cy="185818"/>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65" name="Chevron 64"/>
              <p:cNvSpPr/>
              <p:nvPr/>
            </p:nvSpPr>
            <p:spPr>
              <a:xfrm rot="15454942">
                <a:off x="3557940" y="4822672"/>
                <a:ext cx="328689" cy="185817"/>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grpSp>
        <p:nvGrpSpPr>
          <p:cNvPr id="73" name="Group 72"/>
          <p:cNvGrpSpPr>
            <a:grpSpLocks/>
          </p:cNvGrpSpPr>
          <p:nvPr/>
        </p:nvGrpSpPr>
        <p:grpSpPr bwMode="auto">
          <a:xfrm>
            <a:off x="6475412" y="4818697"/>
            <a:ext cx="2432051" cy="1596914"/>
            <a:chOff x="5557892" y="2995094"/>
            <a:chExt cx="3417060" cy="2544610"/>
          </a:xfrm>
        </p:grpSpPr>
        <p:grpSp>
          <p:nvGrpSpPr>
            <p:cNvPr id="74" name="Group 26"/>
            <p:cNvGrpSpPr>
              <a:grpSpLocks/>
            </p:cNvGrpSpPr>
            <p:nvPr/>
          </p:nvGrpSpPr>
          <p:grpSpPr bwMode="auto">
            <a:xfrm>
              <a:off x="5557892" y="3711420"/>
              <a:ext cx="3417060" cy="1828284"/>
              <a:chOff x="5323976" y="4859736"/>
              <a:chExt cx="3417060" cy="1828284"/>
            </a:xfrm>
          </p:grpSpPr>
          <p:pic>
            <p:nvPicPr>
              <p:cNvPr id="78" name="Picture 2" descr="http://www.iphoneoverload.com/wp-content/uploads/2009/08/voicemail.jpg"/>
              <p:cNvPicPr>
                <a:picLocks noChangeAspect="1" noChangeArrowheads="1"/>
              </p:cNvPicPr>
              <p:nvPr/>
            </p:nvPicPr>
            <p:blipFill>
              <a:blip r:embed="rId6" cstate="print"/>
              <a:srcRect/>
              <a:stretch>
                <a:fillRect/>
              </a:stretch>
            </p:blipFill>
            <p:spPr bwMode="auto">
              <a:xfrm>
                <a:off x="7374845" y="4859736"/>
                <a:ext cx="1366191" cy="973775"/>
              </a:xfrm>
              <a:prstGeom prst="rect">
                <a:avLst/>
              </a:prstGeom>
              <a:noFill/>
              <a:ln w="9525">
                <a:noFill/>
                <a:miter lim="800000"/>
                <a:headEnd/>
                <a:tailEnd/>
              </a:ln>
            </p:spPr>
          </p:pic>
          <p:sp>
            <p:nvSpPr>
              <p:cNvPr id="79" name="TextBox 40"/>
              <p:cNvSpPr txBox="1">
                <a:spLocks noChangeArrowheads="1"/>
              </p:cNvSpPr>
              <p:nvPr/>
            </p:nvSpPr>
            <p:spPr bwMode="auto">
              <a:xfrm>
                <a:off x="5323976" y="5633599"/>
                <a:ext cx="3414829" cy="1054421"/>
              </a:xfrm>
              <a:prstGeom prst="rect">
                <a:avLst/>
              </a:prstGeom>
              <a:noFill/>
              <a:ln w="9525">
                <a:noFill/>
                <a:miter lim="800000"/>
                <a:headEnd/>
                <a:tailEnd/>
              </a:ln>
            </p:spPr>
            <p:txBody>
              <a:bodyPr wrap="square">
                <a:spAutoFit/>
              </a:bodyPr>
              <a:lstStyle/>
              <a:p>
                <a:pPr marL="342900" indent="-342900" algn="ctr"/>
                <a:r>
                  <a:rPr lang="cs-CZ" sz="1600" dirty="0">
                    <a:solidFill>
                      <a:schemeClr val="tx1"/>
                    </a:solidFill>
                  </a:rPr>
                  <a:t>Firemní hlasová schránka</a:t>
                </a:r>
                <a:endParaRPr lang="en-US" sz="1600" dirty="0">
                  <a:solidFill>
                    <a:schemeClr val="tx1"/>
                  </a:solidFill>
                </a:endParaRPr>
              </a:p>
              <a:p>
                <a:pPr marL="342900" indent="-342900">
                  <a:buFontTx/>
                  <a:buAutoNum type="arabicPeriod"/>
                </a:pPr>
                <a:endParaRPr lang="en-US" sz="2800" dirty="0">
                  <a:solidFill>
                    <a:schemeClr val="tx1"/>
                  </a:solidFill>
                </a:endParaRPr>
              </a:p>
            </p:txBody>
          </p:sp>
        </p:grpSp>
        <p:grpSp>
          <p:nvGrpSpPr>
            <p:cNvPr id="75" name="Group 31"/>
            <p:cNvGrpSpPr>
              <a:grpSpLocks/>
            </p:cNvGrpSpPr>
            <p:nvPr/>
          </p:nvGrpSpPr>
          <p:grpSpPr bwMode="auto">
            <a:xfrm>
              <a:off x="6229260" y="2995094"/>
              <a:ext cx="1469871" cy="1092790"/>
              <a:chOff x="6043287" y="3489268"/>
              <a:chExt cx="1840232" cy="688933"/>
            </a:xfrm>
          </p:grpSpPr>
          <p:sp>
            <p:nvSpPr>
              <p:cNvPr id="76" name="Right Arrow 75"/>
              <p:cNvSpPr/>
              <p:nvPr/>
            </p:nvSpPr>
            <p:spPr>
              <a:xfrm rot="1345483">
                <a:off x="6043287" y="3489268"/>
                <a:ext cx="1840232" cy="68893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 name="TextBox 36"/>
              <p:cNvSpPr txBox="1">
                <a:spLocks noChangeArrowheads="1"/>
              </p:cNvSpPr>
              <p:nvPr/>
            </p:nvSpPr>
            <p:spPr bwMode="auto">
              <a:xfrm rot="1345483">
                <a:off x="6196871" y="3542712"/>
                <a:ext cx="1502345" cy="556529"/>
              </a:xfrm>
              <a:prstGeom prst="rect">
                <a:avLst/>
              </a:prstGeom>
              <a:noFill/>
              <a:ln w="9525">
                <a:noFill/>
                <a:miter lim="800000"/>
                <a:headEnd/>
                <a:tailEnd/>
              </a:ln>
            </p:spPr>
            <p:txBody>
              <a:bodyPr>
                <a:spAutoFit/>
              </a:bodyPr>
              <a:lstStyle/>
              <a:p>
                <a:r>
                  <a:rPr lang="cs-CZ" sz="800" dirty="0">
                    <a:solidFill>
                      <a:schemeClr val="bg1"/>
                    </a:solidFill>
                  </a:rPr>
                  <a:t>Hovoří </a:t>
                </a:r>
                <a:r>
                  <a:rPr lang="cs-CZ" sz="800" dirty="0" smtClean="0">
                    <a:solidFill>
                      <a:schemeClr val="bg1"/>
                    </a:solidFill>
                  </a:rPr>
                  <a:t>nebo</a:t>
                </a:r>
                <a:r>
                  <a:rPr lang="cs-CZ" sz="800" dirty="0"/>
                  <a:t> </a:t>
                </a:r>
                <a:r>
                  <a:rPr lang="cs-CZ" sz="800" dirty="0" smtClean="0">
                    <a:solidFill>
                      <a:schemeClr val="bg1"/>
                    </a:solidFill>
                  </a:rPr>
                  <a:t>neodpovídá</a:t>
                </a:r>
                <a:endParaRPr lang="en-US" sz="800" dirty="0">
                  <a:solidFill>
                    <a:schemeClr val="bg1"/>
                  </a:solidFill>
                </a:endParaRPr>
              </a:p>
            </p:txBody>
          </p:sp>
        </p:grpSp>
      </p:grpSp>
    </p:spTree>
    <p:extLst>
      <p:ext uri="{BB962C8B-B14F-4D97-AF65-F5344CB8AC3E}">
        <p14:creationId xmlns:p14="http://schemas.microsoft.com/office/powerpoint/2010/main" val="98035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0" y="324237"/>
            <a:ext cx="8496300" cy="460375"/>
          </a:xfrm>
        </p:spPr>
        <p:txBody>
          <a:bodyPr/>
          <a:lstStyle/>
          <a:p>
            <a:r>
              <a:rPr lang="cs-CZ" b="1" dirty="0"/>
              <a:t>Příklad použití</a:t>
            </a:r>
            <a:r>
              <a:rPr lang="en-US" b="1" dirty="0"/>
              <a:t>: </a:t>
            </a:r>
            <a:r>
              <a:rPr lang="cs-CZ" b="1" dirty="0" err="1"/>
              <a:t>Webscope</a:t>
            </a:r>
            <a:endParaRPr lang="cs-CZ" dirty="0"/>
          </a:p>
        </p:txBody>
      </p:sp>
      <p:sp>
        <p:nvSpPr>
          <p:cNvPr id="3" name="Content Placeholder 2"/>
          <p:cNvSpPr>
            <a:spLocks noGrp="1"/>
          </p:cNvSpPr>
          <p:nvPr>
            <p:ph idx="1"/>
          </p:nvPr>
        </p:nvSpPr>
        <p:spPr>
          <a:xfrm>
            <a:off x="304800" y="1346518"/>
            <a:ext cx="8496300" cy="4284662"/>
          </a:xfrm>
        </p:spPr>
        <p:txBody>
          <a:bodyPr/>
          <a:lstStyle/>
          <a:p>
            <a:endParaRPr lang="cs-CZ" dirty="0"/>
          </a:p>
        </p:txBody>
      </p:sp>
      <p:grpSp>
        <p:nvGrpSpPr>
          <p:cNvPr id="50" name="Group 32"/>
          <p:cNvGrpSpPr>
            <a:grpSpLocks/>
          </p:cNvGrpSpPr>
          <p:nvPr/>
        </p:nvGrpSpPr>
        <p:grpSpPr bwMode="auto">
          <a:xfrm>
            <a:off x="184150" y="1223963"/>
            <a:ext cx="2817813" cy="3349625"/>
            <a:chOff x="183368" y="1224724"/>
            <a:chExt cx="2817910" cy="3348842"/>
          </a:xfrm>
        </p:grpSpPr>
        <p:grpSp>
          <p:nvGrpSpPr>
            <p:cNvPr id="51" name="Group 43"/>
            <p:cNvGrpSpPr>
              <a:grpSpLocks/>
            </p:cNvGrpSpPr>
            <p:nvPr/>
          </p:nvGrpSpPr>
          <p:grpSpPr bwMode="auto">
            <a:xfrm>
              <a:off x="183368" y="1224724"/>
              <a:ext cx="2817910" cy="3348842"/>
              <a:chOff x="115295" y="3372590"/>
              <a:chExt cx="2817910" cy="3348842"/>
            </a:xfrm>
          </p:grpSpPr>
          <p:sp>
            <p:nvSpPr>
              <p:cNvPr id="54" name="AutoShape 38"/>
              <p:cNvSpPr>
                <a:spLocks noChangeArrowheads="1"/>
              </p:cNvSpPr>
              <p:nvPr/>
            </p:nvSpPr>
            <p:spPr bwMode="gray">
              <a:xfrm>
                <a:off x="115295" y="3372590"/>
                <a:ext cx="2817910" cy="3348842"/>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55"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52" name="Rectangle 51"/>
            <p:cNvSpPr>
              <a:spLocks noChangeArrowheads="1"/>
            </p:cNvSpPr>
            <p:nvPr/>
          </p:nvSpPr>
          <p:spPr bwMode="gray">
            <a:xfrm>
              <a:off x="192516" y="2499263"/>
              <a:ext cx="2586309" cy="968331"/>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cs-CZ" sz="1600" dirty="0">
                  <a:solidFill>
                    <a:schemeClr val="tx1"/>
                  </a:solidFill>
                </a:rPr>
                <a:t>Firma s celostátní působností řešící citlivé potřeby v oblasti PR</a:t>
              </a:r>
              <a:endParaRPr lang="en-US" sz="1600"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cs-CZ" sz="1600" dirty="0">
                  <a:solidFill>
                    <a:schemeClr val="tx1"/>
                  </a:solidFill>
                </a:rPr>
                <a:t>Dedikované týmy PR řeší požadavky zvenčí</a:t>
              </a:r>
              <a:endParaRPr lang="en-US" sz="1600" dirty="0">
                <a:solidFill>
                  <a:schemeClr val="tx1"/>
                </a:solidFill>
              </a:endParaRPr>
            </a:p>
          </p:txBody>
        </p:sp>
        <p:sp>
          <p:nvSpPr>
            <p:cNvPr id="53" name="Text Box 23"/>
            <p:cNvSpPr txBox="1">
              <a:spLocks noChangeArrowheads="1"/>
            </p:cNvSpPr>
            <p:nvPr/>
          </p:nvSpPr>
          <p:spPr bwMode="auto">
            <a:xfrm>
              <a:off x="673922" y="1629442"/>
              <a:ext cx="1403399" cy="310268"/>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a:solidFill>
                    <a:schemeClr val="bg1"/>
                  </a:solidFill>
                </a:rPr>
                <a:t>Majitel</a:t>
              </a:r>
              <a:endParaRPr lang="en-US" sz="1400" dirty="0">
                <a:solidFill>
                  <a:schemeClr val="bg1"/>
                </a:solidFill>
              </a:endParaRPr>
            </a:p>
          </p:txBody>
        </p:sp>
      </p:grpSp>
      <p:grpSp>
        <p:nvGrpSpPr>
          <p:cNvPr id="56" name="Group 55"/>
          <p:cNvGrpSpPr>
            <a:grpSpLocks/>
          </p:cNvGrpSpPr>
          <p:nvPr/>
        </p:nvGrpSpPr>
        <p:grpSpPr bwMode="auto">
          <a:xfrm>
            <a:off x="514350" y="4802188"/>
            <a:ext cx="8126413" cy="2035175"/>
            <a:chOff x="514530" y="4802168"/>
            <a:chExt cx="8125737" cy="2034572"/>
          </a:xfrm>
        </p:grpSpPr>
        <p:grpSp>
          <p:nvGrpSpPr>
            <p:cNvPr id="57" name="Group 42"/>
            <p:cNvGrpSpPr>
              <a:grpSpLocks/>
            </p:cNvGrpSpPr>
            <p:nvPr/>
          </p:nvGrpSpPr>
          <p:grpSpPr bwMode="auto">
            <a:xfrm>
              <a:off x="514530" y="4802168"/>
              <a:ext cx="8125737" cy="1877797"/>
              <a:chOff x="567001" y="1221756"/>
              <a:chExt cx="7781352" cy="1877797"/>
            </a:xfrm>
          </p:grpSpPr>
          <p:sp>
            <p:nvSpPr>
              <p:cNvPr id="60" name="AutoShape 41"/>
              <p:cNvSpPr>
                <a:spLocks noChangeArrowheads="1"/>
              </p:cNvSpPr>
              <p:nvPr/>
            </p:nvSpPr>
            <p:spPr bwMode="gray">
              <a:xfrm>
                <a:off x="567001" y="1221756"/>
                <a:ext cx="7781352" cy="1877455"/>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61" name="AutoShape 42"/>
              <p:cNvSpPr>
                <a:spLocks noChangeArrowheads="1"/>
              </p:cNvSpPr>
              <p:nvPr/>
            </p:nvSpPr>
            <p:spPr bwMode="gray">
              <a:xfrm rot="10800000" flipH="1" flipV="1">
                <a:off x="599373" y="1260662"/>
                <a:ext cx="7696006" cy="175993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58" name="Text Box 49"/>
            <p:cNvSpPr txBox="1">
              <a:spLocks noChangeArrowheads="1"/>
            </p:cNvSpPr>
            <p:nvPr/>
          </p:nvSpPr>
          <p:spPr bwMode="auto">
            <a:xfrm>
              <a:off x="906610" y="4937066"/>
              <a:ext cx="4133506" cy="310249"/>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a:solidFill>
                    <a:schemeClr val="bg1"/>
                  </a:solidFill>
                </a:rPr>
                <a:t>Přínos pro společnost</a:t>
              </a:r>
              <a:endParaRPr lang="en-US" sz="2000" dirty="0">
                <a:solidFill>
                  <a:schemeClr val="bg1"/>
                </a:solidFill>
              </a:endParaRPr>
            </a:p>
          </p:txBody>
        </p:sp>
        <p:sp>
          <p:nvSpPr>
            <p:cNvPr id="59" name="Rectangle 54"/>
            <p:cNvSpPr>
              <a:spLocks noChangeArrowheads="1"/>
            </p:cNvSpPr>
            <p:nvPr/>
          </p:nvSpPr>
          <p:spPr bwMode="gray">
            <a:xfrm>
              <a:off x="563517" y="5393716"/>
              <a:ext cx="7581014" cy="1443024"/>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cs-CZ" dirty="0">
                  <a:solidFill>
                    <a:schemeClr val="tx1"/>
                  </a:solidFill>
                </a:rPr>
                <a:t>Hovory efektivně směrovány na příslušné oddělení s AA</a:t>
              </a: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cs-CZ" dirty="0">
                  <a:solidFill>
                    <a:schemeClr val="tx1"/>
                  </a:solidFill>
                </a:rPr>
                <a:t>Pokud je první tým vytížen, je připraven druhý tým</a:t>
              </a: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cs-CZ" dirty="0">
                  <a:solidFill>
                    <a:schemeClr val="tx1"/>
                  </a:solidFill>
                </a:rPr>
                <a:t>Pověst společnosti je zachována</a:t>
              </a:r>
              <a:endParaRPr lang="en-US" dirty="0">
                <a:solidFill>
                  <a:schemeClr val="tx1"/>
                </a:solidFill>
              </a:endParaRPr>
            </a:p>
          </p:txBody>
        </p:sp>
      </p:grpSp>
      <p:grpSp>
        <p:nvGrpSpPr>
          <p:cNvPr id="62" name="Group 61"/>
          <p:cNvGrpSpPr>
            <a:grpSpLocks/>
          </p:cNvGrpSpPr>
          <p:nvPr/>
        </p:nvGrpSpPr>
        <p:grpSpPr bwMode="auto">
          <a:xfrm>
            <a:off x="5986463" y="1223963"/>
            <a:ext cx="2987675" cy="3349625"/>
            <a:chOff x="5985725" y="1224724"/>
            <a:chExt cx="2988153" cy="3348842"/>
          </a:xfrm>
        </p:grpSpPr>
        <p:grpSp>
          <p:nvGrpSpPr>
            <p:cNvPr id="63" name="Group 48"/>
            <p:cNvGrpSpPr>
              <a:grpSpLocks/>
            </p:cNvGrpSpPr>
            <p:nvPr/>
          </p:nvGrpSpPr>
          <p:grpSpPr bwMode="auto">
            <a:xfrm>
              <a:off x="6093317" y="1224724"/>
              <a:ext cx="2817910" cy="3348842"/>
              <a:chOff x="115295" y="3372590"/>
              <a:chExt cx="2817910" cy="3348842"/>
            </a:xfrm>
          </p:grpSpPr>
          <p:sp>
            <p:nvSpPr>
              <p:cNvPr id="67" name="AutoShape 38"/>
              <p:cNvSpPr>
                <a:spLocks noChangeArrowheads="1"/>
              </p:cNvSpPr>
              <p:nvPr/>
            </p:nvSpPr>
            <p:spPr bwMode="gray">
              <a:xfrm>
                <a:off x="115670" y="3372590"/>
                <a:ext cx="2818263" cy="3348842"/>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68"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64" name="Text Box 46"/>
            <p:cNvSpPr txBox="1">
              <a:spLocks noChangeArrowheads="1"/>
            </p:cNvSpPr>
            <p:nvPr/>
          </p:nvSpPr>
          <p:spPr bwMode="auto">
            <a:xfrm>
              <a:off x="6196896" y="1570718"/>
              <a:ext cx="2000570" cy="310268"/>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a:solidFill>
                    <a:schemeClr val="bg1"/>
                  </a:solidFill>
                </a:rPr>
                <a:t>Řešení</a:t>
              </a:r>
              <a:endParaRPr lang="en-US" sz="2000" dirty="0">
                <a:solidFill>
                  <a:schemeClr val="bg1"/>
                </a:solidFill>
              </a:endParaRPr>
            </a:p>
          </p:txBody>
        </p:sp>
        <p:sp>
          <p:nvSpPr>
            <p:cNvPr id="65" name="Rectangle 53"/>
            <p:cNvSpPr>
              <a:spLocks noChangeArrowheads="1"/>
            </p:cNvSpPr>
            <p:nvPr/>
          </p:nvSpPr>
          <p:spPr bwMode="gray">
            <a:xfrm>
              <a:off x="5985725" y="2467364"/>
              <a:ext cx="2988153" cy="1955779"/>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cs-CZ" sz="1400" dirty="0">
                  <a:solidFill>
                    <a:schemeClr val="tx1"/>
                  </a:solidFill>
                </a:rPr>
                <a:t>Volající přivítá auto asistentka</a:t>
              </a:r>
              <a:endParaRPr lang="en-US" sz="1400"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cs-CZ" sz="1400" dirty="0">
                  <a:solidFill>
                    <a:schemeClr val="tx1"/>
                  </a:solidFill>
                </a:rPr>
                <a:t>Směrováno na první tým, přijímá zástupce, jenž nejdelší dobu neměl hovor</a:t>
              </a:r>
              <a:endParaRPr lang="en-US" sz="1400"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cs-CZ" sz="1400" dirty="0">
                  <a:solidFill>
                    <a:schemeClr val="tx1"/>
                  </a:solidFill>
                </a:rPr>
                <a:t>Pokud všichni hovoří</a:t>
              </a:r>
              <a:r>
                <a:rPr lang="en-US" sz="1400" dirty="0">
                  <a:solidFill>
                    <a:schemeClr val="tx1"/>
                  </a:solidFill>
                </a:rPr>
                <a:t>, </a:t>
              </a:r>
              <a:r>
                <a:rPr lang="cs-CZ" sz="1400" dirty="0">
                  <a:solidFill>
                    <a:schemeClr val="tx1"/>
                  </a:solidFill>
                </a:rPr>
                <a:t>hovory směrovány na druhý tým</a:t>
              </a:r>
              <a:endParaRPr lang="en-US" sz="1400"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p:txBody>
        </p:sp>
        <p:pic>
          <p:nvPicPr>
            <p:cNvPr id="66" name="Picture 2" descr="http://www.axeseducation.com/images/solution_icon.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027118" y="1465455"/>
              <a:ext cx="852442" cy="852443"/>
            </a:xfrm>
            <a:prstGeom prst="rect">
              <a:avLst/>
            </a:prstGeom>
            <a:noFill/>
            <a:ln w="9525">
              <a:noFill/>
              <a:miter lim="800000"/>
              <a:headEnd/>
              <a:tailEnd/>
            </a:ln>
          </p:spPr>
        </p:pic>
      </p:grpSp>
      <p:grpSp>
        <p:nvGrpSpPr>
          <p:cNvPr id="69" name="Group 68"/>
          <p:cNvGrpSpPr>
            <a:grpSpLocks/>
          </p:cNvGrpSpPr>
          <p:nvPr/>
        </p:nvGrpSpPr>
        <p:grpSpPr bwMode="auto">
          <a:xfrm>
            <a:off x="3138488" y="1223963"/>
            <a:ext cx="2868612" cy="3421062"/>
            <a:chOff x="3138342" y="1224724"/>
            <a:chExt cx="2869178" cy="3419843"/>
          </a:xfrm>
        </p:grpSpPr>
        <p:grpSp>
          <p:nvGrpSpPr>
            <p:cNvPr id="70" name="Group 33"/>
            <p:cNvGrpSpPr>
              <a:grpSpLocks/>
            </p:cNvGrpSpPr>
            <p:nvPr/>
          </p:nvGrpSpPr>
          <p:grpSpPr bwMode="auto">
            <a:xfrm>
              <a:off x="3138342" y="1224724"/>
              <a:ext cx="2869178" cy="3419843"/>
              <a:chOff x="3138342" y="1224724"/>
              <a:chExt cx="2869178" cy="3419843"/>
            </a:xfrm>
          </p:grpSpPr>
          <p:grpSp>
            <p:nvGrpSpPr>
              <p:cNvPr id="95" name="Group 45"/>
              <p:cNvGrpSpPr>
                <a:grpSpLocks/>
              </p:cNvGrpSpPr>
              <p:nvPr/>
            </p:nvGrpSpPr>
            <p:grpSpPr bwMode="auto">
              <a:xfrm>
                <a:off x="3138342" y="1224724"/>
                <a:ext cx="2817910" cy="3348842"/>
                <a:chOff x="115295" y="3372590"/>
                <a:chExt cx="2817910" cy="3348842"/>
              </a:xfrm>
            </p:grpSpPr>
            <p:sp>
              <p:nvSpPr>
                <p:cNvPr id="98" name="AutoShape 38"/>
                <p:cNvSpPr>
                  <a:spLocks noChangeArrowheads="1"/>
                </p:cNvSpPr>
                <p:nvPr/>
              </p:nvSpPr>
              <p:spPr bwMode="gray">
                <a:xfrm>
                  <a:off x="115295" y="3372590"/>
                  <a:ext cx="2818368" cy="3348431"/>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99"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96" name="Text Box 36"/>
              <p:cNvSpPr txBox="1">
                <a:spLocks noChangeArrowheads="1"/>
              </p:cNvSpPr>
              <p:nvPr/>
            </p:nvSpPr>
            <p:spPr bwMode="auto">
              <a:xfrm>
                <a:off x="3370163" y="1629392"/>
                <a:ext cx="1787877" cy="310230"/>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a:solidFill>
                      <a:schemeClr val="bg1"/>
                    </a:solidFill>
                  </a:rPr>
                  <a:t>Týmy</a:t>
                </a:r>
                <a:endParaRPr lang="en-US" sz="2000" dirty="0">
                  <a:solidFill>
                    <a:schemeClr val="bg1"/>
                  </a:solidFill>
                </a:endParaRPr>
              </a:p>
            </p:txBody>
          </p:sp>
          <p:sp>
            <p:nvSpPr>
              <p:cNvPr id="97" name="Rectangle 52"/>
              <p:cNvSpPr>
                <a:spLocks noChangeArrowheads="1"/>
              </p:cNvSpPr>
              <p:nvPr/>
            </p:nvSpPr>
            <p:spPr bwMode="gray">
              <a:xfrm>
                <a:off x="3146292" y="2499264"/>
                <a:ext cx="2861228" cy="2145303"/>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cs-CZ" sz="1600" dirty="0">
                    <a:solidFill>
                      <a:schemeClr val="tx1"/>
                    </a:solidFill>
                  </a:rPr>
                  <a:t>Primární tým vyřizuje hovory „na plný úvazek“</a:t>
                </a:r>
              </a:p>
              <a:p>
                <a:pPr marL="290513" lvl="1" indent="-168275" eaLnBrk="0" hangingPunct="0">
                  <a:lnSpc>
                    <a:spcPct val="95000"/>
                  </a:lnSpc>
                  <a:spcBef>
                    <a:spcPct val="10000"/>
                  </a:spcBef>
                  <a:spcAft>
                    <a:spcPct val="10000"/>
                  </a:spcAft>
                  <a:buClr>
                    <a:schemeClr val="bg2"/>
                  </a:buClr>
                  <a:buSzPct val="85000"/>
                  <a:buFontTx/>
                  <a:buChar char="•"/>
                </a:pPr>
                <a:r>
                  <a:rPr lang="cs-CZ" sz="1600" dirty="0">
                    <a:solidFill>
                      <a:schemeClr val="tx1"/>
                    </a:solidFill>
                  </a:rPr>
                  <a:t>Sekundární tým pro případ vytížení prvního</a:t>
                </a:r>
                <a:r>
                  <a:rPr lang="en-US" sz="1600" dirty="0">
                    <a:solidFill>
                      <a:schemeClr val="tx1"/>
                    </a:solidFill>
                  </a:rPr>
                  <a:t> (“</a:t>
                </a:r>
                <a:r>
                  <a:rPr lang="cs-CZ" sz="1600" dirty="0">
                    <a:solidFill>
                      <a:schemeClr val="tx1"/>
                    </a:solidFill>
                  </a:rPr>
                  <a:t>vnořená skupina</a:t>
                </a:r>
                <a:r>
                  <a:rPr lang="en-US" sz="1600" dirty="0">
                    <a:solidFill>
                      <a:schemeClr val="tx1"/>
                    </a:solidFill>
                  </a:rPr>
                  <a:t>”)</a:t>
                </a:r>
              </a:p>
              <a:p>
                <a:pPr marL="290513" lvl="1" indent="-168275" eaLnBrk="0" hangingPunct="0">
                  <a:lnSpc>
                    <a:spcPct val="95000"/>
                  </a:lnSpc>
                  <a:spcBef>
                    <a:spcPct val="10000"/>
                  </a:spcBef>
                  <a:spcAft>
                    <a:spcPct val="10000"/>
                  </a:spcAft>
                  <a:buClr>
                    <a:schemeClr val="bg2"/>
                  </a:buClr>
                  <a:buSzPct val="85000"/>
                </a:pPr>
                <a:endParaRPr lang="en-US" dirty="0">
                  <a:solidFill>
                    <a:schemeClr val="tx1"/>
                  </a:solidFill>
                </a:endParaRPr>
              </a:p>
            </p:txBody>
          </p:sp>
        </p:grpSp>
        <p:grpSp>
          <p:nvGrpSpPr>
            <p:cNvPr id="71" name="Group 44"/>
            <p:cNvGrpSpPr>
              <a:grpSpLocks/>
            </p:cNvGrpSpPr>
            <p:nvPr/>
          </p:nvGrpSpPr>
          <p:grpSpPr bwMode="auto">
            <a:xfrm>
              <a:off x="5107730" y="1299794"/>
              <a:ext cx="846503" cy="933043"/>
              <a:chOff x="298266" y="4581711"/>
              <a:chExt cx="1627187" cy="1709737"/>
            </a:xfrm>
          </p:grpSpPr>
          <p:pic>
            <p:nvPicPr>
              <p:cNvPr id="77" name="Picture 6" descr="j0431641"/>
              <p:cNvPicPr>
                <a:picLocks noChangeAspect="1" noChangeArrowheads="1"/>
              </p:cNvPicPr>
              <p:nvPr/>
            </p:nvPicPr>
            <p:blipFill>
              <a:blip r:embed="rId4" cstate="print"/>
              <a:srcRect/>
              <a:stretch>
                <a:fillRect/>
              </a:stretch>
            </p:blipFill>
            <p:spPr bwMode="auto">
              <a:xfrm>
                <a:off x="298266" y="4581711"/>
                <a:ext cx="1169987" cy="1252537"/>
              </a:xfrm>
              <a:prstGeom prst="rect">
                <a:avLst/>
              </a:prstGeom>
              <a:noFill/>
              <a:ln w="9525">
                <a:noFill/>
                <a:miter lim="800000"/>
                <a:headEnd/>
                <a:tailEnd/>
              </a:ln>
            </p:spPr>
          </p:pic>
          <p:pic>
            <p:nvPicPr>
              <p:cNvPr id="78" name="Picture 6" descr="j0431641"/>
              <p:cNvPicPr>
                <a:picLocks noChangeAspect="1" noChangeArrowheads="1"/>
              </p:cNvPicPr>
              <p:nvPr/>
            </p:nvPicPr>
            <p:blipFill>
              <a:blip r:embed="rId4" cstate="print"/>
              <a:srcRect/>
              <a:stretch>
                <a:fillRect/>
              </a:stretch>
            </p:blipFill>
            <p:spPr bwMode="auto">
              <a:xfrm>
                <a:off x="450666" y="4734111"/>
                <a:ext cx="1169987" cy="1252537"/>
              </a:xfrm>
              <a:prstGeom prst="rect">
                <a:avLst/>
              </a:prstGeom>
              <a:noFill/>
              <a:ln w="9525">
                <a:noFill/>
                <a:miter lim="800000"/>
                <a:headEnd/>
                <a:tailEnd/>
              </a:ln>
            </p:spPr>
          </p:pic>
          <p:pic>
            <p:nvPicPr>
              <p:cNvPr id="79" name="Picture 6" descr="j0431641"/>
              <p:cNvPicPr>
                <a:picLocks noChangeAspect="1" noChangeArrowheads="1"/>
              </p:cNvPicPr>
              <p:nvPr/>
            </p:nvPicPr>
            <p:blipFill>
              <a:blip r:embed="rId4" cstate="print"/>
              <a:srcRect/>
              <a:stretch>
                <a:fillRect/>
              </a:stretch>
            </p:blipFill>
            <p:spPr bwMode="auto">
              <a:xfrm>
                <a:off x="603066" y="4886511"/>
                <a:ext cx="1169987" cy="1252537"/>
              </a:xfrm>
              <a:prstGeom prst="rect">
                <a:avLst/>
              </a:prstGeom>
              <a:noFill/>
              <a:ln w="9525">
                <a:noFill/>
                <a:miter lim="800000"/>
                <a:headEnd/>
                <a:tailEnd/>
              </a:ln>
            </p:spPr>
          </p:pic>
          <p:pic>
            <p:nvPicPr>
              <p:cNvPr id="94" name="Picture 6" descr="j0431641"/>
              <p:cNvPicPr>
                <a:picLocks noChangeAspect="1" noChangeArrowheads="1"/>
              </p:cNvPicPr>
              <p:nvPr/>
            </p:nvPicPr>
            <p:blipFill>
              <a:blip r:embed="rId4" cstate="print"/>
              <a:srcRect/>
              <a:stretch>
                <a:fillRect/>
              </a:stretch>
            </p:blipFill>
            <p:spPr bwMode="auto">
              <a:xfrm>
                <a:off x="755466" y="5038911"/>
                <a:ext cx="1169987" cy="1252537"/>
              </a:xfrm>
              <a:prstGeom prst="rect">
                <a:avLst/>
              </a:prstGeom>
              <a:noFill/>
              <a:ln w="9525">
                <a:noFill/>
                <a:miter lim="800000"/>
                <a:headEnd/>
                <a:tailEnd/>
              </a:ln>
            </p:spPr>
          </p:pic>
        </p:grpSp>
        <p:grpSp>
          <p:nvGrpSpPr>
            <p:cNvPr id="72" name="Group 71"/>
            <p:cNvGrpSpPr>
              <a:grpSpLocks/>
            </p:cNvGrpSpPr>
            <p:nvPr/>
          </p:nvGrpSpPr>
          <p:grpSpPr bwMode="auto">
            <a:xfrm>
              <a:off x="4845461" y="1622318"/>
              <a:ext cx="846503" cy="933042"/>
              <a:chOff x="298266" y="4581711"/>
              <a:chExt cx="1627186" cy="1709735"/>
            </a:xfrm>
          </p:grpSpPr>
          <p:pic>
            <p:nvPicPr>
              <p:cNvPr id="73" name="Picture 6" descr="j0431641"/>
              <p:cNvPicPr>
                <a:picLocks noChangeAspect="1" noChangeArrowheads="1"/>
              </p:cNvPicPr>
              <p:nvPr/>
            </p:nvPicPr>
            <p:blipFill>
              <a:blip r:embed="rId4" cstate="print"/>
              <a:srcRect/>
              <a:stretch>
                <a:fillRect/>
              </a:stretch>
            </p:blipFill>
            <p:spPr bwMode="auto">
              <a:xfrm>
                <a:off x="298266" y="4581711"/>
                <a:ext cx="1169987" cy="1252537"/>
              </a:xfrm>
              <a:prstGeom prst="rect">
                <a:avLst/>
              </a:prstGeom>
              <a:noFill/>
              <a:ln w="9525">
                <a:noFill/>
                <a:miter lim="800000"/>
                <a:headEnd/>
                <a:tailEnd/>
              </a:ln>
            </p:spPr>
          </p:pic>
          <p:pic>
            <p:nvPicPr>
              <p:cNvPr id="74" name="Picture 6" descr="j0431641"/>
              <p:cNvPicPr>
                <a:picLocks noChangeAspect="1" noChangeArrowheads="1"/>
              </p:cNvPicPr>
              <p:nvPr/>
            </p:nvPicPr>
            <p:blipFill>
              <a:blip r:embed="rId4" cstate="print"/>
              <a:srcRect/>
              <a:stretch>
                <a:fillRect/>
              </a:stretch>
            </p:blipFill>
            <p:spPr bwMode="auto">
              <a:xfrm>
                <a:off x="450666" y="4734111"/>
                <a:ext cx="1169987" cy="1252537"/>
              </a:xfrm>
              <a:prstGeom prst="rect">
                <a:avLst/>
              </a:prstGeom>
              <a:noFill/>
              <a:ln w="9525">
                <a:noFill/>
                <a:miter lim="800000"/>
                <a:headEnd/>
                <a:tailEnd/>
              </a:ln>
            </p:spPr>
          </p:pic>
          <p:pic>
            <p:nvPicPr>
              <p:cNvPr id="75" name="Picture 6" descr="j0431641"/>
              <p:cNvPicPr>
                <a:picLocks noChangeAspect="1" noChangeArrowheads="1"/>
              </p:cNvPicPr>
              <p:nvPr/>
            </p:nvPicPr>
            <p:blipFill>
              <a:blip r:embed="rId4" cstate="print"/>
              <a:srcRect/>
              <a:stretch>
                <a:fillRect/>
              </a:stretch>
            </p:blipFill>
            <p:spPr bwMode="auto">
              <a:xfrm>
                <a:off x="603066" y="4886511"/>
                <a:ext cx="1169987" cy="1252537"/>
              </a:xfrm>
              <a:prstGeom prst="rect">
                <a:avLst/>
              </a:prstGeom>
              <a:noFill/>
              <a:ln w="9525">
                <a:noFill/>
                <a:miter lim="800000"/>
                <a:headEnd/>
                <a:tailEnd/>
              </a:ln>
            </p:spPr>
          </p:pic>
          <p:pic>
            <p:nvPicPr>
              <p:cNvPr id="76" name="Picture 6" descr="j0431641"/>
              <p:cNvPicPr>
                <a:picLocks noChangeAspect="1" noChangeArrowheads="1"/>
              </p:cNvPicPr>
              <p:nvPr/>
            </p:nvPicPr>
            <p:blipFill>
              <a:blip r:embed="rId4" cstate="print"/>
              <a:srcRect/>
              <a:stretch>
                <a:fillRect/>
              </a:stretch>
            </p:blipFill>
            <p:spPr bwMode="auto">
              <a:xfrm>
                <a:off x="755466" y="5038910"/>
                <a:ext cx="1169986" cy="1252536"/>
              </a:xfrm>
              <a:prstGeom prst="rect">
                <a:avLst/>
              </a:prstGeom>
              <a:noFill/>
              <a:ln w="9525">
                <a:noFill/>
                <a:miter lim="800000"/>
                <a:headEnd/>
                <a:tailEnd/>
              </a:ln>
            </p:spPr>
          </p:pic>
        </p:grpSp>
      </p:grpSp>
    </p:spTree>
    <p:extLst>
      <p:ext uri="{BB962C8B-B14F-4D97-AF65-F5344CB8AC3E}">
        <p14:creationId xmlns:p14="http://schemas.microsoft.com/office/powerpoint/2010/main" val="114479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0" y="324237"/>
            <a:ext cx="8496300" cy="460375"/>
          </a:xfrm>
        </p:spPr>
        <p:txBody>
          <a:bodyPr/>
          <a:lstStyle/>
          <a:p>
            <a:r>
              <a:rPr lang="en-US" sz="3200" b="1" dirty="0"/>
              <a:t>Auto</a:t>
            </a:r>
            <a:r>
              <a:rPr lang="cs-CZ" sz="3200" b="1" dirty="0" err="1"/>
              <a:t>matická</a:t>
            </a:r>
            <a:r>
              <a:rPr lang="cs-CZ" sz="3200" b="1" dirty="0"/>
              <a:t> </a:t>
            </a:r>
            <a:r>
              <a:rPr lang="cs-CZ" sz="3200" b="1" dirty="0" smtClean="0"/>
              <a:t>spojovatelka Vnořené </a:t>
            </a:r>
            <a:r>
              <a:rPr lang="cs-CZ" sz="3200" b="1" dirty="0"/>
              <a:t>skupiny s uniformním principem směrování</a:t>
            </a:r>
            <a:endParaRPr lang="cs-CZ" dirty="0"/>
          </a:p>
        </p:txBody>
      </p:sp>
      <p:sp>
        <p:nvSpPr>
          <p:cNvPr id="3" name="Content Placeholder 2"/>
          <p:cNvSpPr>
            <a:spLocks noGrp="1"/>
          </p:cNvSpPr>
          <p:nvPr>
            <p:ph idx="1"/>
          </p:nvPr>
        </p:nvSpPr>
        <p:spPr>
          <a:xfrm>
            <a:off x="304800" y="1346518"/>
            <a:ext cx="8496300" cy="4284662"/>
          </a:xfrm>
        </p:spPr>
        <p:txBody>
          <a:bodyPr/>
          <a:lstStyle/>
          <a:p>
            <a:endParaRPr lang="cs-CZ" dirty="0"/>
          </a:p>
        </p:txBody>
      </p:sp>
      <p:grpSp>
        <p:nvGrpSpPr>
          <p:cNvPr id="34" name="Group 118"/>
          <p:cNvGrpSpPr>
            <a:grpSpLocks/>
          </p:cNvGrpSpPr>
          <p:nvPr/>
        </p:nvGrpSpPr>
        <p:grpSpPr bwMode="auto">
          <a:xfrm>
            <a:off x="52388" y="1966913"/>
            <a:ext cx="3228517" cy="4208422"/>
            <a:chOff x="171141" y="2347472"/>
            <a:chExt cx="3227796" cy="4207217"/>
          </a:xfrm>
        </p:grpSpPr>
        <p:grpSp>
          <p:nvGrpSpPr>
            <p:cNvPr id="35" name="Group 60"/>
            <p:cNvGrpSpPr>
              <a:grpSpLocks/>
            </p:cNvGrpSpPr>
            <p:nvPr/>
          </p:nvGrpSpPr>
          <p:grpSpPr bwMode="auto">
            <a:xfrm>
              <a:off x="834568" y="2923569"/>
              <a:ext cx="1477632" cy="3366124"/>
              <a:chOff x="713030" y="1966599"/>
              <a:chExt cx="1477632" cy="3366124"/>
            </a:xfrm>
          </p:grpSpPr>
          <p:cxnSp>
            <p:nvCxnSpPr>
              <p:cNvPr id="43" name="Straight Connector 42"/>
              <p:cNvCxnSpPr/>
              <p:nvPr/>
            </p:nvCxnSpPr>
            <p:spPr>
              <a:xfrm>
                <a:off x="1084422" y="2518891"/>
                <a:ext cx="75548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4" name="Down Arrow 43"/>
              <p:cNvSpPr/>
              <p:nvPr/>
            </p:nvSpPr>
            <p:spPr>
              <a:xfrm>
                <a:off x="713030" y="1966599"/>
                <a:ext cx="1477632" cy="54277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TextBox 31"/>
              <p:cNvSpPr txBox="1">
                <a:spLocks noChangeArrowheads="1"/>
              </p:cNvSpPr>
              <p:nvPr/>
            </p:nvSpPr>
            <p:spPr bwMode="auto">
              <a:xfrm>
                <a:off x="893965" y="2009449"/>
                <a:ext cx="1104653" cy="521532"/>
              </a:xfrm>
              <a:prstGeom prst="rect">
                <a:avLst/>
              </a:prstGeom>
              <a:noFill/>
              <a:ln w="9525">
                <a:noFill/>
                <a:miter lim="800000"/>
                <a:headEnd/>
                <a:tailEnd/>
              </a:ln>
            </p:spPr>
            <p:txBody>
              <a:bodyPr>
                <a:spAutoFit/>
              </a:bodyPr>
              <a:lstStyle/>
              <a:p>
                <a:pPr algn="ctr"/>
                <a:r>
                  <a:rPr lang="en-US" sz="1000" dirty="0" err="1">
                    <a:solidFill>
                      <a:schemeClr val="bg1"/>
                    </a:solidFill>
                  </a:rPr>
                  <a:t>Profes</a:t>
                </a:r>
                <a:r>
                  <a:rPr lang="cs-CZ" sz="1000" dirty="0" err="1">
                    <a:solidFill>
                      <a:schemeClr val="bg1"/>
                    </a:solidFill>
                  </a:rPr>
                  <a:t>ionální</a:t>
                </a:r>
                <a:r>
                  <a:rPr lang="en-US" sz="1000" dirty="0">
                    <a:solidFill>
                      <a:schemeClr val="bg1"/>
                    </a:solidFill>
                  </a:rPr>
                  <a:t> </a:t>
                </a:r>
                <a:r>
                  <a:rPr lang="cs-CZ" sz="1000" dirty="0">
                    <a:solidFill>
                      <a:schemeClr val="bg1"/>
                    </a:solidFill>
                  </a:rPr>
                  <a:t>pozdrav</a:t>
                </a:r>
                <a:endParaRPr lang="en-US" sz="1000" dirty="0">
                  <a:solidFill>
                    <a:schemeClr val="bg1"/>
                  </a:solidFill>
                </a:endParaRPr>
              </a:p>
            </p:txBody>
          </p:sp>
          <p:cxnSp>
            <p:nvCxnSpPr>
              <p:cNvPr id="46" name="Straight Connector 45"/>
              <p:cNvCxnSpPr/>
              <p:nvPr/>
            </p:nvCxnSpPr>
            <p:spPr>
              <a:xfrm rot="5400000">
                <a:off x="-285990" y="3890891"/>
                <a:ext cx="2774156" cy="1111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418702" y="3873434"/>
                <a:ext cx="2774156" cy="1111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8" name="Right Arrow 47"/>
              <p:cNvSpPr/>
              <p:nvPr/>
            </p:nvSpPr>
            <p:spPr>
              <a:xfrm>
                <a:off x="1839903" y="5120059"/>
                <a:ext cx="307906" cy="20155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Right Arrow 48"/>
              <p:cNvSpPr/>
              <p:nvPr/>
            </p:nvSpPr>
            <p:spPr>
              <a:xfrm>
                <a:off x="1831967" y="3214017"/>
                <a:ext cx="309494" cy="20155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Right Arrow 65"/>
              <p:cNvSpPr/>
              <p:nvPr/>
            </p:nvSpPr>
            <p:spPr>
              <a:xfrm>
                <a:off x="1836729" y="4113872"/>
                <a:ext cx="307906" cy="20155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Right Arrow 66"/>
              <p:cNvSpPr/>
              <p:nvPr/>
            </p:nvSpPr>
            <p:spPr>
              <a:xfrm rot="10800000">
                <a:off x="759057" y="5131168"/>
                <a:ext cx="307906" cy="20155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Right Arrow 67"/>
              <p:cNvSpPr/>
              <p:nvPr/>
            </p:nvSpPr>
            <p:spPr>
              <a:xfrm rot="10800000">
                <a:off x="773342" y="4113872"/>
                <a:ext cx="307906" cy="20155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Right Arrow 68"/>
              <p:cNvSpPr/>
              <p:nvPr/>
            </p:nvSpPr>
            <p:spPr>
              <a:xfrm rot="10800000">
                <a:off x="787625" y="3214017"/>
                <a:ext cx="307906" cy="20155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6" name="TextBox 59"/>
            <p:cNvSpPr txBox="1">
              <a:spLocks noChangeArrowheads="1"/>
            </p:cNvSpPr>
            <p:nvPr/>
          </p:nvSpPr>
          <p:spPr bwMode="auto">
            <a:xfrm>
              <a:off x="225104" y="4115440"/>
              <a:ext cx="765004" cy="553839"/>
            </a:xfrm>
            <a:prstGeom prst="rect">
              <a:avLst/>
            </a:prstGeom>
            <a:noFill/>
            <a:ln w="9525">
              <a:noFill/>
              <a:miter lim="800000"/>
              <a:headEnd/>
              <a:tailEnd/>
            </a:ln>
          </p:spPr>
          <p:txBody>
            <a:bodyPr>
              <a:spAutoFit/>
            </a:bodyPr>
            <a:lstStyle/>
            <a:p>
              <a:pPr algn="ctr"/>
              <a:r>
                <a:rPr lang="cs-CZ" sz="1000" dirty="0">
                  <a:solidFill>
                    <a:schemeClr val="tx1"/>
                  </a:solidFill>
                </a:rPr>
                <a:t>Stiskněte</a:t>
              </a:r>
              <a:r>
                <a:rPr lang="en-US" sz="1000" dirty="0">
                  <a:solidFill>
                    <a:schemeClr val="tx1"/>
                  </a:solidFill>
                </a:rPr>
                <a:t> 1 </a:t>
              </a:r>
              <a:r>
                <a:rPr lang="cs-CZ" sz="1000" dirty="0">
                  <a:solidFill>
                    <a:schemeClr val="tx1"/>
                  </a:solidFill>
                </a:rPr>
                <a:t>pro Seznam</a:t>
              </a:r>
              <a:endParaRPr lang="en-US" sz="1000" dirty="0">
                <a:solidFill>
                  <a:schemeClr val="tx1"/>
                </a:solidFill>
              </a:endParaRPr>
            </a:p>
          </p:txBody>
        </p:sp>
        <p:sp>
          <p:nvSpPr>
            <p:cNvPr id="37" name="TextBox 62"/>
            <p:cNvSpPr txBox="1">
              <a:spLocks noChangeArrowheads="1"/>
            </p:cNvSpPr>
            <p:nvPr/>
          </p:nvSpPr>
          <p:spPr bwMode="auto">
            <a:xfrm>
              <a:off x="234627" y="5007360"/>
              <a:ext cx="766591" cy="553839"/>
            </a:xfrm>
            <a:prstGeom prst="rect">
              <a:avLst/>
            </a:prstGeom>
            <a:noFill/>
            <a:ln w="9525">
              <a:noFill/>
              <a:miter lim="800000"/>
              <a:headEnd/>
              <a:tailEnd/>
            </a:ln>
          </p:spPr>
          <p:txBody>
            <a:bodyPr>
              <a:spAutoFit/>
            </a:bodyPr>
            <a:lstStyle/>
            <a:p>
              <a:pPr algn="ctr"/>
              <a:r>
                <a:rPr lang="cs-CZ" sz="1000" dirty="0">
                  <a:solidFill>
                    <a:schemeClr val="tx1"/>
                  </a:solidFill>
                </a:rPr>
                <a:t>Stiskněte</a:t>
              </a:r>
              <a:r>
                <a:rPr lang="en-US" sz="1000" dirty="0">
                  <a:solidFill>
                    <a:schemeClr val="tx1"/>
                  </a:solidFill>
                </a:rPr>
                <a:t> 2 </a:t>
              </a:r>
              <a:r>
                <a:rPr lang="cs-CZ" sz="1000" dirty="0">
                  <a:solidFill>
                    <a:schemeClr val="tx1"/>
                  </a:solidFill>
                </a:rPr>
                <a:t>pro Prodej</a:t>
              </a:r>
              <a:endParaRPr lang="en-US" sz="1000" dirty="0">
                <a:solidFill>
                  <a:schemeClr val="tx1"/>
                </a:solidFill>
              </a:endParaRPr>
            </a:p>
          </p:txBody>
        </p:sp>
        <p:sp>
          <p:nvSpPr>
            <p:cNvPr id="38" name="TextBox 63"/>
            <p:cNvSpPr txBox="1">
              <a:spLocks noChangeArrowheads="1"/>
            </p:cNvSpPr>
            <p:nvPr/>
          </p:nvSpPr>
          <p:spPr bwMode="auto">
            <a:xfrm>
              <a:off x="171141" y="5996089"/>
              <a:ext cx="864994" cy="553839"/>
            </a:xfrm>
            <a:prstGeom prst="rect">
              <a:avLst/>
            </a:prstGeom>
            <a:noFill/>
            <a:ln w="9525">
              <a:noFill/>
              <a:miter lim="800000"/>
              <a:headEnd/>
              <a:tailEnd/>
            </a:ln>
          </p:spPr>
          <p:txBody>
            <a:bodyPr>
              <a:spAutoFit/>
            </a:bodyPr>
            <a:lstStyle/>
            <a:p>
              <a:pPr algn="ctr"/>
              <a:r>
                <a:rPr lang="cs-CZ" sz="1000" dirty="0">
                  <a:solidFill>
                    <a:schemeClr val="tx1"/>
                  </a:solidFill>
                </a:rPr>
                <a:t>Stiskněte</a:t>
              </a:r>
              <a:r>
                <a:rPr lang="en-US" sz="1000" dirty="0">
                  <a:solidFill>
                    <a:schemeClr val="tx1"/>
                  </a:solidFill>
                </a:rPr>
                <a:t> 3 </a:t>
              </a:r>
              <a:r>
                <a:rPr lang="cs-CZ" sz="1000" dirty="0">
                  <a:solidFill>
                    <a:schemeClr val="tx1"/>
                  </a:solidFill>
                </a:rPr>
                <a:t>pro</a:t>
              </a:r>
              <a:r>
                <a:rPr lang="en-US" sz="1000" dirty="0">
                  <a:solidFill>
                    <a:schemeClr val="tx1"/>
                  </a:solidFill>
                </a:rPr>
                <a:t> Marketing</a:t>
              </a:r>
            </a:p>
          </p:txBody>
        </p:sp>
        <p:sp>
          <p:nvSpPr>
            <p:cNvPr id="39" name="TextBox 64"/>
            <p:cNvSpPr txBox="1">
              <a:spLocks noChangeArrowheads="1"/>
            </p:cNvSpPr>
            <p:nvPr/>
          </p:nvSpPr>
          <p:spPr bwMode="auto">
            <a:xfrm>
              <a:off x="2169357" y="6000850"/>
              <a:ext cx="982443" cy="553839"/>
            </a:xfrm>
            <a:prstGeom prst="rect">
              <a:avLst/>
            </a:prstGeom>
            <a:noFill/>
            <a:ln w="9525">
              <a:noFill/>
              <a:miter lim="800000"/>
              <a:headEnd/>
              <a:tailEnd/>
            </a:ln>
          </p:spPr>
          <p:txBody>
            <a:bodyPr>
              <a:spAutoFit/>
            </a:bodyPr>
            <a:lstStyle/>
            <a:p>
              <a:pPr algn="ctr"/>
              <a:r>
                <a:rPr lang="cs-CZ" sz="1000" dirty="0">
                  <a:solidFill>
                    <a:schemeClr val="tx1"/>
                  </a:solidFill>
                </a:rPr>
                <a:t>Stiskněte</a:t>
              </a:r>
              <a:r>
                <a:rPr lang="en-US" sz="1000" dirty="0">
                  <a:solidFill>
                    <a:schemeClr val="tx1"/>
                  </a:solidFill>
                </a:rPr>
                <a:t> 0 </a:t>
              </a:r>
              <a:r>
                <a:rPr lang="cs-CZ" sz="1000" dirty="0">
                  <a:solidFill>
                    <a:schemeClr val="tx1"/>
                  </a:solidFill>
                </a:rPr>
                <a:t>pro</a:t>
              </a:r>
              <a:r>
                <a:rPr lang="en-US" sz="1000" dirty="0">
                  <a:solidFill>
                    <a:schemeClr val="tx1"/>
                  </a:solidFill>
                </a:rPr>
                <a:t> </a:t>
              </a:r>
              <a:r>
                <a:rPr lang="cs-CZ" sz="1000" dirty="0">
                  <a:solidFill>
                    <a:schemeClr val="tx1"/>
                  </a:solidFill>
                </a:rPr>
                <a:t>recepční</a:t>
              </a:r>
              <a:endParaRPr lang="en-US" sz="1000" dirty="0">
                <a:solidFill>
                  <a:schemeClr val="tx1"/>
                </a:solidFill>
              </a:endParaRPr>
            </a:p>
          </p:txBody>
        </p:sp>
        <p:sp>
          <p:nvSpPr>
            <p:cNvPr id="40" name="TextBox 65"/>
            <p:cNvSpPr txBox="1">
              <a:spLocks noChangeArrowheads="1"/>
            </p:cNvSpPr>
            <p:nvPr/>
          </p:nvSpPr>
          <p:spPr bwMode="auto">
            <a:xfrm>
              <a:off x="2169357" y="4110679"/>
              <a:ext cx="766592" cy="784605"/>
            </a:xfrm>
            <a:prstGeom prst="rect">
              <a:avLst/>
            </a:prstGeom>
            <a:noFill/>
            <a:ln w="9525">
              <a:noFill/>
              <a:miter lim="800000"/>
              <a:headEnd/>
              <a:tailEnd/>
            </a:ln>
          </p:spPr>
          <p:txBody>
            <a:bodyPr>
              <a:spAutoFit/>
            </a:bodyPr>
            <a:lstStyle/>
            <a:p>
              <a:pPr algn="ctr"/>
              <a:r>
                <a:rPr lang="cs-CZ" sz="1000" dirty="0">
                  <a:solidFill>
                    <a:srgbClr val="C00000"/>
                  </a:solidFill>
                </a:rPr>
                <a:t>Stiskněte</a:t>
              </a:r>
              <a:r>
                <a:rPr lang="en-US" sz="1000" dirty="0">
                  <a:solidFill>
                    <a:srgbClr val="C00000"/>
                  </a:solidFill>
                </a:rPr>
                <a:t> 4 </a:t>
              </a:r>
              <a:r>
                <a:rPr lang="cs-CZ" sz="1000" dirty="0">
                  <a:solidFill>
                    <a:srgbClr val="C00000"/>
                  </a:solidFill>
                </a:rPr>
                <a:t>pro</a:t>
              </a:r>
              <a:r>
                <a:rPr lang="en-US" sz="1000" dirty="0">
                  <a:solidFill>
                    <a:srgbClr val="C00000"/>
                  </a:solidFill>
                </a:rPr>
                <a:t> Public Relations</a:t>
              </a:r>
            </a:p>
          </p:txBody>
        </p:sp>
        <p:sp>
          <p:nvSpPr>
            <p:cNvPr id="41" name="TextBox 66"/>
            <p:cNvSpPr txBox="1">
              <a:spLocks noChangeArrowheads="1"/>
            </p:cNvSpPr>
            <p:nvPr/>
          </p:nvSpPr>
          <p:spPr bwMode="auto">
            <a:xfrm>
              <a:off x="2191318" y="5002655"/>
              <a:ext cx="765545" cy="553839"/>
            </a:xfrm>
            <a:prstGeom prst="rect">
              <a:avLst/>
            </a:prstGeom>
            <a:noFill/>
            <a:ln w="9525">
              <a:noFill/>
              <a:miter lim="800000"/>
              <a:headEnd/>
              <a:tailEnd/>
            </a:ln>
          </p:spPr>
          <p:txBody>
            <a:bodyPr>
              <a:spAutoFit/>
            </a:bodyPr>
            <a:lstStyle/>
            <a:p>
              <a:pPr algn="ctr"/>
              <a:r>
                <a:rPr lang="cs-CZ" sz="1000" dirty="0">
                  <a:solidFill>
                    <a:schemeClr val="tx1"/>
                  </a:solidFill>
                </a:rPr>
                <a:t>Stiskněte</a:t>
              </a:r>
              <a:r>
                <a:rPr lang="en-US" sz="1000" dirty="0">
                  <a:solidFill>
                    <a:schemeClr val="tx1"/>
                  </a:solidFill>
                </a:rPr>
                <a:t> 5 </a:t>
              </a:r>
              <a:r>
                <a:rPr lang="cs-CZ" sz="1000" dirty="0">
                  <a:solidFill>
                    <a:schemeClr val="tx1"/>
                  </a:solidFill>
                </a:rPr>
                <a:t>pro</a:t>
              </a:r>
              <a:r>
                <a:rPr lang="en-US" sz="1000" dirty="0">
                  <a:solidFill>
                    <a:schemeClr val="tx1"/>
                  </a:solidFill>
                </a:rPr>
                <a:t> Finance</a:t>
              </a:r>
            </a:p>
          </p:txBody>
        </p:sp>
        <p:sp>
          <p:nvSpPr>
            <p:cNvPr id="42" name="TextBox 70"/>
            <p:cNvSpPr txBox="1">
              <a:spLocks noChangeArrowheads="1"/>
            </p:cNvSpPr>
            <p:nvPr/>
          </p:nvSpPr>
          <p:spPr bwMode="auto">
            <a:xfrm>
              <a:off x="715532" y="2347472"/>
              <a:ext cx="2683405" cy="323072"/>
            </a:xfrm>
            <a:prstGeom prst="rect">
              <a:avLst/>
            </a:prstGeom>
            <a:noFill/>
            <a:ln w="9525">
              <a:noFill/>
              <a:miter lim="800000"/>
              <a:headEnd/>
              <a:tailEnd/>
            </a:ln>
          </p:spPr>
          <p:txBody>
            <a:bodyPr wrap="none">
              <a:spAutoFit/>
            </a:bodyPr>
            <a:lstStyle/>
            <a:p>
              <a:r>
                <a:rPr lang="en-US" sz="2000" i="1" dirty="0">
                  <a:solidFill>
                    <a:srgbClr val="C00000"/>
                  </a:solidFill>
                </a:rPr>
                <a:t>Auto</a:t>
              </a:r>
              <a:r>
                <a:rPr lang="cs-CZ" sz="2000" i="1" dirty="0" err="1">
                  <a:solidFill>
                    <a:srgbClr val="C00000"/>
                  </a:solidFill>
                </a:rPr>
                <a:t>matická</a:t>
              </a:r>
              <a:r>
                <a:rPr lang="cs-CZ" sz="2000" i="1" dirty="0">
                  <a:solidFill>
                    <a:srgbClr val="C00000"/>
                  </a:solidFill>
                </a:rPr>
                <a:t> spojovatelka</a:t>
              </a:r>
              <a:endParaRPr lang="en-US" sz="2000" i="1" dirty="0">
                <a:solidFill>
                  <a:srgbClr val="C00000"/>
                </a:solidFill>
              </a:endParaRPr>
            </a:p>
          </p:txBody>
        </p:sp>
      </p:grpSp>
      <p:grpSp>
        <p:nvGrpSpPr>
          <p:cNvPr id="70" name="Group 69"/>
          <p:cNvGrpSpPr>
            <a:grpSpLocks/>
          </p:cNvGrpSpPr>
          <p:nvPr/>
        </p:nvGrpSpPr>
        <p:grpSpPr bwMode="auto">
          <a:xfrm>
            <a:off x="814388" y="1327150"/>
            <a:ext cx="6180137" cy="4541838"/>
            <a:chOff x="814243" y="1718562"/>
            <a:chExt cx="6181074" cy="4541577"/>
          </a:xfrm>
        </p:grpSpPr>
        <p:grpSp>
          <p:nvGrpSpPr>
            <p:cNvPr id="71" name="Group 129"/>
            <p:cNvGrpSpPr>
              <a:grpSpLocks/>
            </p:cNvGrpSpPr>
            <p:nvPr/>
          </p:nvGrpSpPr>
          <p:grpSpPr bwMode="auto">
            <a:xfrm>
              <a:off x="814243" y="1718562"/>
              <a:ext cx="6181074" cy="3920428"/>
              <a:chOff x="814243" y="1718562"/>
              <a:chExt cx="6181074" cy="3920428"/>
            </a:xfrm>
          </p:grpSpPr>
          <p:sp>
            <p:nvSpPr>
              <p:cNvPr id="80" name="TextBox 71"/>
              <p:cNvSpPr txBox="1">
                <a:spLocks noChangeArrowheads="1"/>
              </p:cNvSpPr>
              <p:nvPr/>
            </p:nvSpPr>
            <p:spPr bwMode="auto">
              <a:xfrm>
                <a:off x="814243" y="1718562"/>
                <a:ext cx="184731" cy="369332"/>
              </a:xfrm>
              <a:prstGeom prst="rect">
                <a:avLst/>
              </a:prstGeom>
              <a:noFill/>
              <a:ln w="9525">
                <a:noFill/>
                <a:miter lim="800000"/>
                <a:headEnd/>
                <a:tailEnd/>
              </a:ln>
            </p:spPr>
            <p:txBody>
              <a:bodyPr wrap="none">
                <a:spAutoFit/>
              </a:bodyPr>
              <a:lstStyle/>
              <a:p>
                <a:pPr marL="342900" indent="-342900"/>
                <a:endParaRPr lang="cs-CZ" b="1"/>
              </a:p>
            </p:txBody>
          </p:sp>
          <p:cxnSp>
            <p:nvCxnSpPr>
              <p:cNvPr id="81" name="Straight Arrow Connector 80"/>
              <p:cNvCxnSpPr/>
              <p:nvPr/>
            </p:nvCxnSpPr>
            <p:spPr>
              <a:xfrm flipV="1">
                <a:off x="2959280" y="3836165"/>
                <a:ext cx="1363870" cy="41113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 name="TextBox 76"/>
              <p:cNvSpPr txBox="1">
                <a:spLocks noChangeArrowheads="1"/>
              </p:cNvSpPr>
              <p:nvPr/>
            </p:nvSpPr>
            <p:spPr bwMode="auto">
              <a:xfrm>
                <a:off x="4931220" y="3679236"/>
                <a:ext cx="2064097" cy="600130"/>
              </a:xfrm>
              <a:prstGeom prst="rect">
                <a:avLst/>
              </a:prstGeom>
              <a:noFill/>
              <a:ln w="9525">
                <a:noFill/>
                <a:miter lim="800000"/>
                <a:headEnd/>
                <a:tailEnd/>
              </a:ln>
            </p:spPr>
            <p:txBody>
              <a:bodyPr>
                <a:spAutoFit/>
              </a:bodyPr>
              <a:lstStyle/>
              <a:p>
                <a:pPr marL="342900" indent="-342900"/>
                <a:r>
                  <a:rPr lang="cs-CZ" sz="1200" dirty="0" smtClean="0">
                    <a:solidFill>
                      <a:schemeClr val="tx1"/>
                    </a:solidFill>
                  </a:rPr>
                  <a:t>Karel</a:t>
                </a:r>
                <a:endParaRPr lang="en-US" sz="1200" dirty="0">
                  <a:solidFill>
                    <a:schemeClr val="tx1"/>
                  </a:solidFill>
                </a:endParaRPr>
              </a:p>
              <a:p>
                <a:pPr marL="342900" indent="-342900">
                  <a:buFontTx/>
                  <a:buAutoNum type="arabicPeriod"/>
                </a:pPr>
                <a:endParaRPr lang="en-US" sz="1200" b="1" dirty="0"/>
              </a:p>
            </p:txBody>
          </p:sp>
          <p:sp>
            <p:nvSpPr>
              <p:cNvPr id="83" name="TextBox 78"/>
              <p:cNvSpPr txBox="1">
                <a:spLocks noChangeArrowheads="1"/>
              </p:cNvSpPr>
              <p:nvPr/>
            </p:nvSpPr>
            <p:spPr bwMode="auto">
              <a:xfrm>
                <a:off x="4420028" y="2955586"/>
                <a:ext cx="1185138" cy="600130"/>
              </a:xfrm>
              <a:prstGeom prst="rect">
                <a:avLst/>
              </a:prstGeom>
              <a:noFill/>
              <a:ln w="9525">
                <a:noFill/>
                <a:miter lim="800000"/>
                <a:headEnd/>
                <a:tailEnd/>
              </a:ln>
            </p:spPr>
            <p:txBody>
              <a:bodyPr>
                <a:spAutoFit/>
              </a:bodyPr>
              <a:lstStyle/>
              <a:p>
                <a:pPr marL="342900" indent="-342900"/>
                <a:r>
                  <a:rPr lang="cs-CZ" sz="1200" dirty="0" smtClean="0">
                    <a:solidFill>
                      <a:schemeClr val="tx1"/>
                    </a:solidFill>
                  </a:rPr>
                  <a:t>Ondřej</a:t>
                </a:r>
                <a:endParaRPr lang="en-US" sz="1200" dirty="0">
                  <a:solidFill>
                    <a:schemeClr val="tx1"/>
                  </a:solidFill>
                </a:endParaRPr>
              </a:p>
              <a:p>
                <a:pPr marL="342900" indent="-342900">
                  <a:buFontTx/>
                  <a:buAutoNum type="arabicPeriod"/>
                </a:pPr>
                <a:endParaRPr lang="en-US" sz="1200" b="1" dirty="0"/>
              </a:p>
            </p:txBody>
          </p:sp>
          <p:cxnSp>
            <p:nvCxnSpPr>
              <p:cNvPr id="84" name="Straight Arrow Connector 83"/>
              <p:cNvCxnSpPr/>
              <p:nvPr/>
            </p:nvCxnSpPr>
            <p:spPr>
              <a:xfrm flipV="1">
                <a:off x="2876718" y="3480586"/>
                <a:ext cx="1017742" cy="77941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5" name="TextBox 81"/>
              <p:cNvSpPr txBox="1">
                <a:spLocks noChangeArrowheads="1"/>
              </p:cNvSpPr>
              <p:nvPr/>
            </p:nvSpPr>
            <p:spPr bwMode="auto">
              <a:xfrm>
                <a:off x="4907470" y="4389775"/>
                <a:ext cx="2064097" cy="600130"/>
              </a:xfrm>
              <a:prstGeom prst="rect">
                <a:avLst/>
              </a:prstGeom>
              <a:noFill/>
              <a:ln w="9525">
                <a:noFill/>
                <a:miter lim="800000"/>
                <a:headEnd/>
                <a:tailEnd/>
              </a:ln>
            </p:spPr>
            <p:txBody>
              <a:bodyPr>
                <a:spAutoFit/>
              </a:bodyPr>
              <a:lstStyle/>
              <a:p>
                <a:pPr marL="342900" indent="-342900"/>
                <a:r>
                  <a:rPr lang="cs-CZ" sz="1200" dirty="0" smtClean="0">
                    <a:solidFill>
                      <a:schemeClr val="tx1"/>
                    </a:solidFill>
                  </a:rPr>
                  <a:t>Adam</a:t>
                </a:r>
                <a:endParaRPr lang="en-US" sz="1200" dirty="0">
                  <a:solidFill>
                    <a:schemeClr val="tx1"/>
                  </a:solidFill>
                </a:endParaRPr>
              </a:p>
              <a:p>
                <a:pPr marL="342900" indent="-342900">
                  <a:buFontTx/>
                  <a:buAutoNum type="arabicPeriod"/>
                </a:pPr>
                <a:endParaRPr lang="en-US" sz="1200" b="1" dirty="0"/>
              </a:p>
            </p:txBody>
          </p:sp>
          <p:cxnSp>
            <p:nvCxnSpPr>
              <p:cNvPr id="86" name="Straight Arrow Connector 85"/>
              <p:cNvCxnSpPr/>
              <p:nvPr/>
            </p:nvCxnSpPr>
            <p:spPr>
              <a:xfrm>
                <a:off x="2887832" y="4282227"/>
                <a:ext cx="1363869" cy="18413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7" name="TextBox 85"/>
              <p:cNvSpPr txBox="1">
                <a:spLocks noChangeArrowheads="1"/>
              </p:cNvSpPr>
              <p:nvPr/>
            </p:nvSpPr>
            <p:spPr bwMode="auto">
              <a:xfrm>
                <a:off x="4563084" y="5062711"/>
                <a:ext cx="2064097" cy="576279"/>
              </a:xfrm>
              <a:prstGeom prst="rect">
                <a:avLst/>
              </a:prstGeom>
              <a:noFill/>
              <a:ln w="9525">
                <a:noFill/>
                <a:miter lim="800000"/>
                <a:headEnd/>
                <a:tailEnd/>
              </a:ln>
            </p:spPr>
            <p:txBody>
              <a:bodyPr>
                <a:spAutoFit/>
              </a:bodyPr>
              <a:lstStyle/>
              <a:p>
                <a:pPr marL="342900" indent="-342900"/>
                <a:r>
                  <a:rPr lang="cs-CZ" sz="1200" dirty="0" smtClean="0">
                    <a:solidFill>
                      <a:schemeClr val="tx1"/>
                    </a:solidFill>
                  </a:rPr>
                  <a:t>Zuzana</a:t>
                </a:r>
                <a:endParaRPr lang="en-US" sz="1200" dirty="0">
                  <a:solidFill>
                    <a:schemeClr val="tx1"/>
                  </a:solidFill>
                </a:endParaRPr>
              </a:p>
              <a:p>
                <a:pPr marL="342900" indent="-342900">
                  <a:buFontTx/>
                  <a:buAutoNum type="arabicPeriod"/>
                </a:pPr>
                <a:endParaRPr lang="en-US" sz="1200" b="1" dirty="0"/>
              </a:p>
            </p:txBody>
          </p:sp>
          <p:cxnSp>
            <p:nvCxnSpPr>
              <p:cNvPr id="88" name="Straight Arrow Connector 87"/>
              <p:cNvCxnSpPr/>
              <p:nvPr/>
            </p:nvCxnSpPr>
            <p:spPr>
              <a:xfrm>
                <a:off x="2892595" y="4277465"/>
                <a:ext cx="1086015" cy="71115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89" name="Picture 2" descr="http://yearingear.com/old-telephone-icon.jpg"/>
              <p:cNvPicPr>
                <a:picLocks noChangeAspect="1" noChangeArrowheads="1"/>
              </p:cNvPicPr>
              <p:nvPr/>
            </p:nvPicPr>
            <p:blipFill>
              <a:blip r:embed="rId3" cstate="print"/>
              <a:srcRect/>
              <a:stretch>
                <a:fillRect/>
              </a:stretch>
            </p:blipFill>
            <p:spPr bwMode="auto">
              <a:xfrm>
                <a:off x="3815401" y="2987654"/>
                <a:ext cx="660360" cy="479941"/>
              </a:xfrm>
              <a:prstGeom prst="rect">
                <a:avLst/>
              </a:prstGeom>
              <a:noFill/>
              <a:ln w="9525">
                <a:noFill/>
                <a:miter lim="800000"/>
                <a:headEnd/>
                <a:tailEnd/>
              </a:ln>
            </p:spPr>
          </p:pic>
          <p:pic>
            <p:nvPicPr>
              <p:cNvPr id="90" name="Picture 2" descr="http://icons.iconarchive.com/icons/iconarchive/red-orb-alphabet/128/Number-4-icon.png"/>
              <p:cNvPicPr>
                <a:picLocks noChangeAspect="1" noChangeArrowheads="1"/>
              </p:cNvPicPr>
              <p:nvPr/>
            </p:nvPicPr>
            <p:blipFill>
              <a:blip r:embed="rId4" cstate="print"/>
              <a:srcRect/>
              <a:stretch>
                <a:fillRect/>
              </a:stretch>
            </p:blipFill>
            <p:spPr bwMode="auto">
              <a:xfrm>
                <a:off x="2756281" y="4051938"/>
                <a:ext cx="450067" cy="450067"/>
              </a:xfrm>
              <a:prstGeom prst="rect">
                <a:avLst/>
              </a:prstGeom>
              <a:noFill/>
              <a:ln w="9525">
                <a:noFill/>
                <a:miter lim="800000"/>
                <a:headEnd/>
                <a:tailEnd/>
              </a:ln>
            </p:spPr>
          </p:pic>
          <p:pic>
            <p:nvPicPr>
              <p:cNvPr id="91" name="Picture 2" descr="http://yearingear.com/old-telephone-icon.jpg"/>
              <p:cNvPicPr>
                <a:picLocks noChangeAspect="1" noChangeArrowheads="1"/>
              </p:cNvPicPr>
              <p:nvPr/>
            </p:nvPicPr>
            <p:blipFill>
              <a:blip r:embed="rId3" cstate="print"/>
              <a:srcRect/>
              <a:stretch>
                <a:fillRect/>
              </a:stretch>
            </p:blipFill>
            <p:spPr bwMode="auto">
              <a:xfrm>
                <a:off x="4312186" y="4339463"/>
                <a:ext cx="660360" cy="479941"/>
              </a:xfrm>
              <a:prstGeom prst="rect">
                <a:avLst/>
              </a:prstGeom>
              <a:noFill/>
              <a:ln w="9525">
                <a:noFill/>
                <a:miter lim="800000"/>
                <a:headEnd/>
                <a:tailEnd/>
              </a:ln>
            </p:spPr>
          </p:pic>
          <p:pic>
            <p:nvPicPr>
              <p:cNvPr id="92" name="Picture 2" descr="http://yearingear.com/old-telephone-icon.jpg"/>
              <p:cNvPicPr>
                <a:picLocks noChangeAspect="1" noChangeArrowheads="1"/>
              </p:cNvPicPr>
              <p:nvPr/>
            </p:nvPicPr>
            <p:blipFill>
              <a:blip r:embed="rId3" cstate="print"/>
              <a:srcRect/>
              <a:stretch>
                <a:fillRect/>
              </a:stretch>
            </p:blipFill>
            <p:spPr bwMode="auto">
              <a:xfrm>
                <a:off x="3989574" y="4955001"/>
                <a:ext cx="660360" cy="479941"/>
              </a:xfrm>
              <a:prstGeom prst="rect">
                <a:avLst/>
              </a:prstGeom>
              <a:noFill/>
              <a:ln w="9525">
                <a:noFill/>
                <a:miter lim="800000"/>
                <a:headEnd/>
                <a:tailEnd/>
              </a:ln>
            </p:spPr>
          </p:pic>
          <p:pic>
            <p:nvPicPr>
              <p:cNvPr id="93" name="Picture 4" descr="http://t3.gstatic.com/images?q=tbn:ANd9GcRstQga5kgocy99J-EQKOUPIn_mGDHFhIyJEXk-ybmd0YFmMRpnHQ"/>
              <p:cNvPicPr>
                <a:picLocks noChangeAspect="1" noChangeArrowheads="1"/>
              </p:cNvPicPr>
              <p:nvPr/>
            </p:nvPicPr>
            <p:blipFill>
              <a:blip r:embed="rId5" cstate="print"/>
              <a:srcRect/>
              <a:stretch>
                <a:fillRect/>
              </a:stretch>
            </p:blipFill>
            <p:spPr bwMode="auto">
              <a:xfrm>
                <a:off x="4366894" y="3464612"/>
                <a:ext cx="579304" cy="668002"/>
              </a:xfrm>
              <a:prstGeom prst="rect">
                <a:avLst/>
              </a:prstGeom>
              <a:noFill/>
              <a:ln w="9525">
                <a:noFill/>
                <a:miter lim="800000"/>
                <a:headEnd/>
                <a:tailEnd/>
              </a:ln>
            </p:spPr>
          </p:pic>
        </p:grpSp>
        <p:sp>
          <p:nvSpPr>
            <p:cNvPr id="72" name="TextBox 139"/>
            <p:cNvSpPr txBox="1">
              <a:spLocks noChangeArrowheads="1"/>
            </p:cNvSpPr>
            <p:nvPr/>
          </p:nvSpPr>
          <p:spPr bwMode="auto">
            <a:xfrm>
              <a:off x="3848415" y="5893448"/>
              <a:ext cx="1733813" cy="366691"/>
            </a:xfrm>
            <a:prstGeom prst="rect">
              <a:avLst/>
            </a:prstGeom>
            <a:noFill/>
            <a:ln w="9525">
              <a:noFill/>
              <a:miter lim="800000"/>
              <a:headEnd/>
              <a:tailEnd/>
            </a:ln>
          </p:spPr>
          <p:txBody>
            <a:bodyPr wrap="none">
              <a:spAutoFit/>
            </a:bodyPr>
            <a:lstStyle/>
            <a:p>
              <a:r>
                <a:rPr lang="cs-CZ" b="1"/>
                <a:t>Skupina jedna</a:t>
              </a:r>
              <a:endParaRPr lang="en-US" b="1"/>
            </a:p>
          </p:txBody>
        </p:sp>
      </p:grpSp>
      <p:grpSp>
        <p:nvGrpSpPr>
          <p:cNvPr id="94" name="Group 93"/>
          <p:cNvGrpSpPr>
            <a:grpSpLocks/>
          </p:cNvGrpSpPr>
          <p:nvPr/>
        </p:nvGrpSpPr>
        <p:grpSpPr bwMode="auto">
          <a:xfrm>
            <a:off x="5237163" y="1704975"/>
            <a:ext cx="3632200" cy="4175125"/>
            <a:chOff x="5306197" y="2132219"/>
            <a:chExt cx="3574557" cy="4175420"/>
          </a:xfrm>
        </p:grpSpPr>
        <p:grpSp>
          <p:nvGrpSpPr>
            <p:cNvPr id="95" name="Group 115"/>
            <p:cNvGrpSpPr>
              <a:grpSpLocks/>
            </p:cNvGrpSpPr>
            <p:nvPr/>
          </p:nvGrpSpPr>
          <p:grpSpPr bwMode="auto">
            <a:xfrm>
              <a:off x="5482736" y="3824616"/>
              <a:ext cx="1470131" cy="1092278"/>
              <a:chOff x="5760933" y="3978713"/>
              <a:chExt cx="1840557" cy="688610"/>
            </a:xfrm>
          </p:grpSpPr>
          <p:sp>
            <p:nvSpPr>
              <p:cNvPr id="108" name="Right Arrow 107"/>
              <p:cNvSpPr/>
              <p:nvPr/>
            </p:nvSpPr>
            <p:spPr>
              <a:xfrm>
                <a:off x="5760933" y="3978713"/>
                <a:ext cx="1840557" cy="68861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 name="TextBox 114"/>
              <p:cNvSpPr txBox="1">
                <a:spLocks noChangeArrowheads="1"/>
              </p:cNvSpPr>
              <p:nvPr/>
            </p:nvSpPr>
            <p:spPr bwMode="auto">
              <a:xfrm>
                <a:off x="5885829" y="4141857"/>
                <a:ext cx="1500242" cy="371802"/>
              </a:xfrm>
              <a:prstGeom prst="rect">
                <a:avLst/>
              </a:prstGeom>
              <a:noFill/>
              <a:ln w="9525">
                <a:noFill/>
                <a:miter lim="800000"/>
                <a:headEnd/>
                <a:tailEnd/>
              </a:ln>
            </p:spPr>
            <p:txBody>
              <a:bodyPr>
                <a:spAutoFit/>
              </a:bodyPr>
              <a:lstStyle/>
              <a:p>
                <a:r>
                  <a:rPr lang="cs-CZ" sz="1400" dirty="0">
                    <a:solidFill>
                      <a:schemeClr val="bg1"/>
                    </a:solidFill>
                  </a:rPr>
                  <a:t>Hovoří nebo</a:t>
                </a:r>
                <a:endParaRPr lang="en-US" sz="1400" dirty="0">
                  <a:solidFill>
                    <a:schemeClr val="bg1"/>
                  </a:solidFill>
                </a:endParaRPr>
              </a:p>
              <a:p>
                <a:r>
                  <a:rPr lang="cs-CZ" sz="1400" dirty="0">
                    <a:solidFill>
                      <a:schemeClr val="bg1"/>
                    </a:solidFill>
                  </a:rPr>
                  <a:t>neodpovídá</a:t>
                </a:r>
                <a:endParaRPr lang="en-US" sz="1400" dirty="0">
                  <a:solidFill>
                    <a:schemeClr val="bg1"/>
                  </a:solidFill>
                </a:endParaRPr>
              </a:p>
            </p:txBody>
          </p:sp>
        </p:grpSp>
        <p:grpSp>
          <p:nvGrpSpPr>
            <p:cNvPr id="96" name="Group 56"/>
            <p:cNvGrpSpPr>
              <a:grpSpLocks/>
            </p:cNvGrpSpPr>
            <p:nvPr/>
          </p:nvGrpSpPr>
          <p:grpSpPr bwMode="auto">
            <a:xfrm>
              <a:off x="5306197" y="2132219"/>
              <a:ext cx="3574557" cy="4175420"/>
              <a:chOff x="5306197" y="2132219"/>
              <a:chExt cx="3574557" cy="4175420"/>
            </a:xfrm>
          </p:grpSpPr>
          <p:grpSp>
            <p:nvGrpSpPr>
              <p:cNvPr id="97" name="Group 133"/>
              <p:cNvGrpSpPr>
                <a:grpSpLocks/>
              </p:cNvGrpSpPr>
              <p:nvPr/>
            </p:nvGrpSpPr>
            <p:grpSpPr bwMode="auto">
              <a:xfrm>
                <a:off x="5306197" y="2132219"/>
                <a:ext cx="3574557" cy="3390969"/>
                <a:chOff x="5306197" y="2132219"/>
                <a:chExt cx="3574557" cy="3390969"/>
              </a:xfrm>
            </p:grpSpPr>
            <p:cxnSp>
              <p:nvCxnSpPr>
                <p:cNvPr id="99" name="Straight Arrow Connector 98"/>
                <p:cNvCxnSpPr>
                  <a:stCxn id="108" idx="3"/>
                </p:cNvCxnSpPr>
                <p:nvPr/>
              </p:nvCxnSpPr>
              <p:spPr>
                <a:xfrm flipV="1">
                  <a:off x="6952868" y="3940510"/>
                  <a:ext cx="1238908" cy="43024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6962242" y="4383453"/>
                  <a:ext cx="1134234" cy="1873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6951305" y="4383453"/>
                  <a:ext cx="871767" cy="70966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a:stCxn id="108" idx="3"/>
                </p:cNvCxnSpPr>
                <p:nvPr/>
              </p:nvCxnSpPr>
              <p:spPr>
                <a:xfrm flipV="1">
                  <a:off x="6952868" y="3584885"/>
                  <a:ext cx="812399" cy="78586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3" name="Picture 2" descr="http://yearingear.com/old-telephone-icon.jpg"/>
                <p:cNvPicPr>
                  <a:picLocks noChangeAspect="1" noChangeArrowheads="1"/>
                </p:cNvPicPr>
                <p:nvPr/>
              </p:nvPicPr>
              <p:blipFill>
                <a:blip r:embed="rId6" cstate="print"/>
                <a:srcRect/>
                <a:stretch>
                  <a:fillRect/>
                </a:stretch>
              </p:blipFill>
              <p:spPr bwMode="auto">
                <a:xfrm>
                  <a:off x="7585191" y="3116477"/>
                  <a:ext cx="656275" cy="476972"/>
                </a:xfrm>
                <a:prstGeom prst="rect">
                  <a:avLst/>
                </a:prstGeom>
                <a:noFill/>
                <a:ln w="9525">
                  <a:noFill/>
                  <a:miter lim="800000"/>
                  <a:headEnd/>
                  <a:tailEnd/>
                </a:ln>
              </p:spPr>
            </p:pic>
            <p:pic>
              <p:nvPicPr>
                <p:cNvPr id="104" name="Picture 2" descr="http://yearingear.com/old-telephone-icon.jpg"/>
                <p:cNvPicPr>
                  <a:picLocks noChangeAspect="1" noChangeArrowheads="1"/>
                </p:cNvPicPr>
                <p:nvPr/>
              </p:nvPicPr>
              <p:blipFill>
                <a:blip r:embed="rId6" cstate="print"/>
                <a:srcRect/>
                <a:stretch>
                  <a:fillRect/>
                </a:stretch>
              </p:blipFill>
              <p:spPr bwMode="auto">
                <a:xfrm>
                  <a:off x="8224479" y="3684512"/>
                  <a:ext cx="656275" cy="476972"/>
                </a:xfrm>
                <a:prstGeom prst="rect">
                  <a:avLst/>
                </a:prstGeom>
                <a:noFill/>
                <a:ln w="9525">
                  <a:noFill/>
                  <a:miter lim="800000"/>
                  <a:headEnd/>
                  <a:tailEnd/>
                </a:ln>
              </p:spPr>
            </p:pic>
            <p:pic>
              <p:nvPicPr>
                <p:cNvPr id="105" name="Picture 2" descr="http://yearingear.com/old-telephone-icon.jpg"/>
                <p:cNvPicPr>
                  <a:picLocks noChangeAspect="1" noChangeArrowheads="1"/>
                </p:cNvPicPr>
                <p:nvPr/>
              </p:nvPicPr>
              <p:blipFill>
                <a:blip r:embed="rId6" cstate="print"/>
                <a:srcRect/>
                <a:stretch>
                  <a:fillRect/>
                </a:stretch>
              </p:blipFill>
              <p:spPr bwMode="auto">
                <a:xfrm>
                  <a:off x="8127497" y="4347552"/>
                  <a:ext cx="656275" cy="476972"/>
                </a:xfrm>
                <a:prstGeom prst="rect">
                  <a:avLst/>
                </a:prstGeom>
                <a:noFill/>
                <a:ln w="9525">
                  <a:noFill/>
                  <a:miter lim="800000"/>
                  <a:headEnd/>
                  <a:tailEnd/>
                </a:ln>
              </p:spPr>
            </p:pic>
            <p:pic>
              <p:nvPicPr>
                <p:cNvPr id="106" name="Picture 2" descr="http://yearingear.com/old-telephone-icon.jpg"/>
                <p:cNvPicPr>
                  <a:picLocks noChangeAspect="1" noChangeArrowheads="1"/>
                </p:cNvPicPr>
                <p:nvPr/>
              </p:nvPicPr>
              <p:blipFill>
                <a:blip r:embed="rId6" cstate="print"/>
                <a:srcRect/>
                <a:stretch>
                  <a:fillRect/>
                </a:stretch>
              </p:blipFill>
              <p:spPr bwMode="auto">
                <a:xfrm>
                  <a:off x="7804884" y="5046216"/>
                  <a:ext cx="656275" cy="476972"/>
                </a:xfrm>
                <a:prstGeom prst="rect">
                  <a:avLst/>
                </a:prstGeom>
                <a:noFill/>
                <a:ln w="9525">
                  <a:noFill/>
                  <a:miter lim="800000"/>
                  <a:headEnd/>
                  <a:tailEnd/>
                </a:ln>
              </p:spPr>
            </p:pic>
            <p:sp>
              <p:nvSpPr>
                <p:cNvPr id="107" name="TextBox 128"/>
                <p:cNvSpPr txBox="1">
                  <a:spLocks noChangeArrowheads="1"/>
                </p:cNvSpPr>
                <p:nvPr/>
              </p:nvSpPr>
              <p:spPr bwMode="auto">
                <a:xfrm>
                  <a:off x="5306197" y="2132219"/>
                  <a:ext cx="175997" cy="366720"/>
                </a:xfrm>
                <a:prstGeom prst="rect">
                  <a:avLst/>
                </a:prstGeom>
                <a:noFill/>
                <a:ln w="9525">
                  <a:noFill/>
                  <a:miter lim="800000"/>
                  <a:headEnd/>
                  <a:tailEnd/>
                </a:ln>
              </p:spPr>
              <p:txBody>
                <a:bodyPr wrap="none">
                  <a:spAutoFit/>
                </a:bodyPr>
                <a:lstStyle/>
                <a:p>
                  <a:pPr marL="342900" indent="-342900"/>
                  <a:endParaRPr lang="cs-CZ" b="1"/>
                </a:p>
              </p:txBody>
            </p:sp>
          </p:grpSp>
          <p:sp>
            <p:nvSpPr>
              <p:cNvPr id="98" name="TextBox 140"/>
              <p:cNvSpPr txBox="1">
                <a:spLocks noChangeArrowheads="1"/>
              </p:cNvSpPr>
              <p:nvPr/>
            </p:nvSpPr>
            <p:spPr bwMode="auto">
              <a:xfrm>
                <a:off x="7182527" y="5940901"/>
                <a:ext cx="1506063" cy="366738"/>
              </a:xfrm>
              <a:prstGeom prst="rect">
                <a:avLst/>
              </a:prstGeom>
              <a:noFill/>
              <a:ln w="9525">
                <a:noFill/>
                <a:miter lim="800000"/>
                <a:headEnd/>
                <a:tailEnd/>
              </a:ln>
            </p:spPr>
            <p:txBody>
              <a:bodyPr wrap="none">
                <a:spAutoFit/>
              </a:bodyPr>
              <a:lstStyle/>
              <a:p>
                <a:r>
                  <a:rPr lang="cs-CZ" b="1"/>
                  <a:t>Skupina dvě</a:t>
                </a:r>
                <a:endParaRPr lang="en-US" b="1"/>
              </a:p>
            </p:txBody>
          </p:sp>
        </p:grpSp>
      </p:grpSp>
    </p:spTree>
    <p:extLst>
      <p:ext uri="{BB962C8B-B14F-4D97-AF65-F5344CB8AC3E}">
        <p14:creationId xmlns:p14="http://schemas.microsoft.com/office/powerpoint/2010/main" val="37564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Je nastavení skupin pro příjem hovorů obtížné</a:t>
            </a:r>
            <a:r>
              <a:rPr lang="en-US" b="1" dirty="0"/>
              <a:t>?</a:t>
            </a:r>
            <a:endParaRPr lang="cs-CZ" dirty="0"/>
          </a:p>
        </p:txBody>
      </p:sp>
      <p:sp>
        <p:nvSpPr>
          <p:cNvPr id="18435" name="Rectangle 3"/>
          <p:cNvSpPr>
            <a:spLocks noGrp="1" noChangeArrowheads="1"/>
          </p:cNvSpPr>
          <p:nvPr>
            <p:ph idx="1"/>
          </p:nvPr>
        </p:nvSpPr>
        <p:spPr>
          <a:xfrm>
            <a:off x="472068" y="1059560"/>
            <a:ext cx="8496300" cy="5118216"/>
          </a:xfrm>
          <a:noFill/>
          <a:ln w="9525">
            <a:noFill/>
            <a:miter lim="800000"/>
            <a:headEnd/>
            <a:tailEnd/>
          </a:ln>
        </p:spPr>
        <p:txBody>
          <a:bodyPr vert="horz" wrap="square" lIns="0" tIns="0" rIns="0" bIns="0" numCol="1" anchor="t" anchorCtr="0" compatLnSpc="1">
            <a:prstTxWarp prst="textNoShape">
              <a:avLst/>
            </a:prstTxWarp>
            <a:normAutofit/>
          </a:bodyPr>
          <a:lstStyle/>
          <a:p>
            <a:pPr marL="977900" lvl="2" indent="-342900">
              <a:lnSpc>
                <a:spcPct val="100000"/>
              </a:lnSpc>
              <a:spcBef>
                <a:spcPct val="0"/>
              </a:spcBef>
            </a:pPr>
            <a:endParaRPr lang="cs-CZ" altLang="cs-CZ" sz="2000" dirty="0">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lgn="ctr">
              <a:buSzPts val="2800"/>
            </a:pPr>
            <a:r>
              <a:rPr lang="cs-CZ" sz="2400" b="1" dirty="0">
                <a:solidFill>
                  <a:srgbClr val="E20074"/>
                </a:solidFill>
                <a:latin typeface="Tele-GroteskNor" pitchFamily="2" charset="0"/>
              </a:rPr>
              <a:t>Další informace vám poskytne váš poskytovatel služeb</a:t>
            </a:r>
          </a:p>
          <a:p>
            <a:pPr>
              <a:buSzPts val="2800"/>
            </a:pPr>
            <a:endParaRPr lang="cs-CZ" b="1" dirty="0">
              <a:solidFill>
                <a:srgbClr val="E20074"/>
              </a:solidFill>
              <a:latin typeface="Tele-GroteskNor" pitchFamily="2" charset="0"/>
            </a:endParaRPr>
          </a:p>
        </p:txBody>
      </p:sp>
      <p:sp>
        <p:nvSpPr>
          <p:cNvPr id="3" name="Rectangle 2"/>
          <p:cNvSpPr/>
          <p:nvPr/>
        </p:nvSpPr>
        <p:spPr>
          <a:xfrm>
            <a:off x="990600" y="1325880"/>
            <a:ext cx="7977768" cy="3000821"/>
          </a:xfrm>
          <a:prstGeom prst="rect">
            <a:avLst/>
          </a:prstGeom>
        </p:spPr>
        <p:txBody>
          <a:bodyPr wrap="square">
            <a:spAutoFit/>
          </a:bodyPr>
          <a:lstStyle/>
          <a:p>
            <a:pPr>
              <a:buSzPts val="2800"/>
              <a:buFont typeface="Wingdings" panose="05000000000000000000" pitchFamily="2" charset="2"/>
              <a:buChar char="§"/>
            </a:pPr>
            <a:r>
              <a:rPr lang="cs-CZ" sz="2400" b="1" dirty="0">
                <a:solidFill>
                  <a:srgbClr val="E20074"/>
                </a:solidFill>
                <a:latin typeface="Tele-GroteskNor" pitchFamily="2" charset="0"/>
              </a:rPr>
              <a:t>Svou skupinu pro příjem hovoru můžete snadno nakonfigurovat jen s několika klíčovými informacemi:</a:t>
            </a:r>
          </a:p>
          <a:p>
            <a:endParaRPr lang="cs-CZ" dirty="0">
              <a:solidFill>
                <a:srgbClr val="000000"/>
              </a:solidFill>
              <a:latin typeface="Tele-GroteskNor" pitchFamily="2" charset="0"/>
            </a:endParaRPr>
          </a:p>
          <a:p>
            <a:pPr>
              <a:buSzPts val="2000"/>
              <a:buFont typeface="Wingdings" panose="05000000000000000000" pitchFamily="2" charset="2"/>
              <a:buChar char="§"/>
            </a:pPr>
            <a:r>
              <a:rPr lang="cs-CZ" sz="2400" dirty="0">
                <a:solidFill>
                  <a:srgbClr val="000000"/>
                </a:solidFill>
                <a:latin typeface="Tele-GroteskNor" pitchFamily="2" charset="0"/>
              </a:rPr>
              <a:t>Určete název skupiny a její telefonní číslo</a:t>
            </a:r>
          </a:p>
          <a:p>
            <a:pPr>
              <a:buSzPts val="2000"/>
              <a:buFont typeface="Wingdings" panose="05000000000000000000" pitchFamily="2" charset="2"/>
              <a:buChar char="§"/>
            </a:pPr>
            <a:r>
              <a:rPr lang="cs-CZ" sz="2400" dirty="0">
                <a:solidFill>
                  <a:srgbClr val="000000"/>
                </a:solidFill>
                <a:latin typeface="Tele-GroteskNor" pitchFamily="2" charset="0"/>
              </a:rPr>
              <a:t>Vyberte uživatele na přidělený seznam</a:t>
            </a:r>
          </a:p>
          <a:p>
            <a:pPr>
              <a:buSzPts val="2000"/>
              <a:buFont typeface="Wingdings" panose="05000000000000000000" pitchFamily="2" charset="2"/>
              <a:buChar char="§"/>
            </a:pPr>
            <a:r>
              <a:rPr lang="cs-CZ" sz="2400" dirty="0">
                <a:solidFill>
                  <a:srgbClr val="000000"/>
                </a:solidFill>
                <a:latin typeface="Tele-GroteskNor" pitchFamily="2" charset="0"/>
              </a:rPr>
              <a:t>Princip vyzvánění – Kruhový, Obvyklý, Současný, Uniformní či Vážený</a:t>
            </a:r>
          </a:p>
          <a:p>
            <a:pPr>
              <a:buSzPts val="2000"/>
              <a:buFont typeface="Wingdings" panose="05000000000000000000" pitchFamily="2" charset="2"/>
              <a:buChar char="§"/>
            </a:pPr>
            <a:r>
              <a:rPr lang="cs-CZ" sz="2400" dirty="0">
                <a:solidFill>
                  <a:srgbClr val="000000"/>
                </a:solidFill>
                <a:latin typeface="Tele-GroteskNor" pitchFamily="2" charset="0"/>
              </a:rPr>
              <a:t>Nastavení pro případ nepřijímání – Počet zazvonění, doba trvání zvonění</a:t>
            </a:r>
          </a:p>
          <a:p>
            <a:pPr>
              <a:buSzPts val="2000"/>
              <a:buFont typeface="Wingdings" panose="05000000000000000000" pitchFamily="2" charset="2"/>
              <a:buChar char="§"/>
            </a:pPr>
            <a:r>
              <a:rPr lang="cs-CZ" sz="2400" dirty="0">
                <a:solidFill>
                  <a:srgbClr val="000000"/>
                </a:solidFill>
                <a:latin typeface="Tele-GroteskNor" pitchFamily="2" charset="0"/>
              </a:rPr>
              <a:t>Další možnosti, např. záložní uživatelé a hlasová schránka</a:t>
            </a:r>
          </a:p>
          <a:p>
            <a:pPr>
              <a:buSzPts val="2000"/>
              <a:buFont typeface="Wingdings" panose="05000000000000000000" pitchFamily="2" charset="2"/>
              <a:buChar char="§"/>
            </a:pPr>
            <a:endParaRPr lang="cs-CZ" dirty="0">
              <a:solidFill>
                <a:srgbClr val="000000"/>
              </a:solidFill>
              <a:latin typeface="Tele-GroteskNor" pitchFamily="2" charset="0"/>
            </a:endParaRPr>
          </a:p>
        </p:txBody>
      </p:sp>
      <p:pic>
        <p:nvPicPr>
          <p:cNvPr id="19" name="Picture 2" descr="http://www.therfieldschool.org.uk/_files/images/information/information_icon.jpg"/>
          <p:cNvPicPr>
            <a:picLocks noChangeAspect="1" noChangeArrowheads="1"/>
          </p:cNvPicPr>
          <p:nvPr/>
        </p:nvPicPr>
        <p:blipFill>
          <a:blip r:embed="rId3" cstate="print"/>
          <a:srcRect/>
          <a:stretch>
            <a:fillRect/>
          </a:stretch>
        </p:blipFill>
        <p:spPr bwMode="auto">
          <a:xfrm>
            <a:off x="3879065" y="4913494"/>
            <a:ext cx="1475579" cy="1476194"/>
          </a:xfrm>
          <a:prstGeom prst="rect">
            <a:avLst/>
          </a:prstGeom>
          <a:noFill/>
          <a:ln w="9525">
            <a:noFill/>
            <a:miter lim="800000"/>
            <a:headEnd/>
            <a:tailEnd/>
          </a:ln>
        </p:spPr>
      </p:pic>
    </p:spTree>
    <p:extLst>
      <p:ext uri="{BB962C8B-B14F-4D97-AF65-F5344CB8AC3E}">
        <p14:creationId xmlns:p14="http://schemas.microsoft.com/office/powerpoint/2010/main" val="2132534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shrnutí</a:t>
            </a:r>
            <a:endParaRPr lang="cs-CZ" dirty="0"/>
          </a:p>
        </p:txBody>
      </p:sp>
      <p:sp>
        <p:nvSpPr>
          <p:cNvPr id="18435" name="Rectangle 3"/>
          <p:cNvSpPr>
            <a:spLocks noGrp="1" noChangeArrowheads="1"/>
          </p:cNvSpPr>
          <p:nvPr>
            <p:ph idx="1"/>
          </p:nvPr>
        </p:nvSpPr>
        <p:spPr>
          <a:xfrm>
            <a:off x="472068" y="1059560"/>
            <a:ext cx="8496300" cy="5118216"/>
          </a:xfrm>
          <a:noFill/>
          <a:ln w="9525">
            <a:noFill/>
            <a:miter lim="800000"/>
            <a:headEnd/>
            <a:tailEnd/>
          </a:ln>
        </p:spPr>
        <p:txBody>
          <a:bodyPr vert="horz" wrap="square" lIns="0" tIns="0" rIns="0" bIns="0" numCol="1" anchor="t" anchorCtr="0" compatLnSpc="1">
            <a:prstTxWarp prst="textNoShape">
              <a:avLst/>
            </a:prstTxWarp>
            <a:normAutofit/>
          </a:bodyPr>
          <a:lstStyle/>
          <a:p>
            <a:pPr marL="977900" lvl="2" indent="-342900">
              <a:lnSpc>
                <a:spcPct val="100000"/>
              </a:lnSpc>
              <a:spcBef>
                <a:spcPct val="0"/>
              </a:spcBef>
            </a:pPr>
            <a:endParaRPr lang="cs-CZ" altLang="cs-CZ" sz="2000" dirty="0">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pPr>
            <a:endParaRPr lang="cs-CZ" b="1" dirty="0">
              <a:solidFill>
                <a:srgbClr val="E20074"/>
              </a:solidFill>
              <a:latin typeface="Tele-GroteskNor" pitchFamily="2" charset="0"/>
            </a:endParaRPr>
          </a:p>
        </p:txBody>
      </p:sp>
      <p:sp>
        <p:nvSpPr>
          <p:cNvPr id="3" name="Rectangle 2"/>
          <p:cNvSpPr/>
          <p:nvPr/>
        </p:nvSpPr>
        <p:spPr>
          <a:xfrm>
            <a:off x="731334" y="1059560"/>
            <a:ext cx="7977768" cy="3670236"/>
          </a:xfrm>
          <a:prstGeom prst="rect">
            <a:avLst/>
          </a:prstGeom>
        </p:spPr>
        <p:txBody>
          <a:bodyPr wrap="square">
            <a:spAutoFit/>
          </a:bodyPr>
          <a:lstStyle/>
          <a:p>
            <a:endParaRPr lang="cs-CZ" dirty="0">
              <a:solidFill>
                <a:srgbClr val="000000"/>
              </a:solidFill>
              <a:latin typeface="Tele-GroteskNor" pitchFamily="2" charset="0"/>
            </a:endParaRPr>
          </a:p>
          <a:p>
            <a:pPr>
              <a:buSzPts val="2000"/>
              <a:buFont typeface="Wingdings" panose="05000000000000000000" pitchFamily="2" charset="2"/>
              <a:buChar char="§"/>
            </a:pPr>
            <a:r>
              <a:rPr lang="cs-CZ" sz="2400" dirty="0">
                <a:solidFill>
                  <a:srgbClr val="000000"/>
                </a:solidFill>
                <a:latin typeface="Tele-GroteskNor" pitchFamily="2" charset="0"/>
              </a:rPr>
              <a:t>VÍCE než jen přesměrovávání hovorů!</a:t>
            </a:r>
          </a:p>
          <a:p>
            <a:pPr>
              <a:buSzPts val="2000"/>
              <a:buFont typeface="Wingdings" panose="05000000000000000000" pitchFamily="2" charset="2"/>
              <a:buChar char="§"/>
            </a:pPr>
            <a:endParaRPr lang="cs-CZ" sz="2400" dirty="0">
              <a:solidFill>
                <a:srgbClr val="000000"/>
              </a:solidFill>
              <a:latin typeface="Tele-GroteskNor" pitchFamily="2" charset="0"/>
            </a:endParaRPr>
          </a:p>
          <a:p>
            <a:pPr>
              <a:buSzPts val="2000"/>
              <a:buFont typeface="Wingdings" panose="05000000000000000000" pitchFamily="2" charset="2"/>
              <a:buChar char="§"/>
            </a:pPr>
            <a:endParaRPr lang="cs-CZ" sz="2400" dirty="0">
              <a:solidFill>
                <a:srgbClr val="000000"/>
              </a:solidFill>
              <a:latin typeface="Tele-GroteskNor" pitchFamily="2" charset="0"/>
            </a:endParaRPr>
          </a:p>
          <a:p>
            <a:pPr>
              <a:buSzPts val="2000"/>
              <a:buFont typeface="Wingdings" panose="05000000000000000000" pitchFamily="2" charset="2"/>
              <a:buChar char="§"/>
            </a:pPr>
            <a:r>
              <a:rPr lang="cs-CZ" sz="2400" dirty="0">
                <a:solidFill>
                  <a:srgbClr val="000000"/>
                </a:solidFill>
                <a:latin typeface="Tele-GroteskNor" pitchFamily="2" charset="0"/>
              </a:rPr>
              <a:t>Snadná realizace pro správce, nabídka mnoha volitelných možností</a:t>
            </a:r>
          </a:p>
          <a:p>
            <a:pPr>
              <a:buSzPts val="2000"/>
              <a:buFont typeface="Wingdings" panose="05000000000000000000" pitchFamily="2" charset="2"/>
              <a:buChar char="§"/>
            </a:pPr>
            <a:endParaRPr lang="cs-CZ" sz="2400" dirty="0">
              <a:solidFill>
                <a:srgbClr val="000000"/>
              </a:solidFill>
              <a:latin typeface="Tele-GroteskNor" pitchFamily="2" charset="0"/>
            </a:endParaRPr>
          </a:p>
          <a:p>
            <a:pPr>
              <a:buSzPts val="2000"/>
              <a:buFont typeface="Wingdings" panose="05000000000000000000" pitchFamily="2" charset="2"/>
              <a:buChar char="§"/>
            </a:pPr>
            <a:endParaRPr lang="cs-CZ" sz="2400" dirty="0">
              <a:solidFill>
                <a:srgbClr val="000000"/>
              </a:solidFill>
              <a:latin typeface="Tele-GroteskNor" pitchFamily="2" charset="0"/>
            </a:endParaRPr>
          </a:p>
          <a:p>
            <a:pPr>
              <a:buSzPts val="2000"/>
              <a:buFont typeface="Wingdings" panose="05000000000000000000" pitchFamily="2" charset="2"/>
              <a:buChar char="§"/>
            </a:pPr>
            <a:r>
              <a:rPr lang="cs-CZ" sz="2400" dirty="0">
                <a:solidFill>
                  <a:srgbClr val="000000"/>
                </a:solidFill>
                <a:latin typeface="Tele-GroteskNor" pitchFamily="2" charset="0"/>
              </a:rPr>
              <a:t>Skvěle funguje v kombinaci s dalšími službami front </a:t>
            </a:r>
            <a:r>
              <a:rPr lang="cs-CZ" sz="2400" dirty="0" err="1">
                <a:solidFill>
                  <a:srgbClr val="000000"/>
                </a:solidFill>
                <a:latin typeface="Tele-GroteskNor" pitchFamily="2" charset="0"/>
              </a:rPr>
              <a:t>office</a:t>
            </a:r>
            <a:r>
              <a:rPr lang="cs-CZ" sz="2400" dirty="0">
                <a:solidFill>
                  <a:srgbClr val="000000"/>
                </a:solidFill>
                <a:latin typeface="Tele-GroteskNor" pitchFamily="2" charset="0"/>
              </a:rPr>
              <a:t>, jako je automatická spojovatelka, hlasová schránka a </a:t>
            </a:r>
            <a:r>
              <a:rPr lang="cs-CZ" sz="2400" dirty="0" err="1">
                <a:solidFill>
                  <a:srgbClr val="000000"/>
                </a:solidFill>
                <a:latin typeface="Tele-GroteskNor" pitchFamily="2" charset="0"/>
              </a:rPr>
              <a:t>Unified</a:t>
            </a:r>
            <a:r>
              <a:rPr lang="cs-CZ" sz="2400" dirty="0">
                <a:solidFill>
                  <a:srgbClr val="000000"/>
                </a:solidFill>
                <a:latin typeface="Tele-GroteskNor" pitchFamily="2" charset="0"/>
              </a:rPr>
              <a:t> </a:t>
            </a:r>
            <a:r>
              <a:rPr lang="cs-CZ" sz="2400" dirty="0" err="1">
                <a:solidFill>
                  <a:srgbClr val="000000"/>
                </a:solidFill>
                <a:latin typeface="Tele-GroteskNor" pitchFamily="2" charset="0"/>
              </a:rPr>
              <a:t>Messaging</a:t>
            </a:r>
            <a:endParaRPr lang="cs-CZ" sz="2400" dirty="0">
              <a:solidFill>
                <a:srgbClr val="000000"/>
              </a:solidFill>
              <a:latin typeface="Tele-GroteskNor" pitchFamily="2" charset="0"/>
            </a:endParaRPr>
          </a:p>
          <a:p>
            <a:pPr>
              <a:buSzPts val="2000"/>
              <a:buFont typeface="Wingdings" panose="05000000000000000000" pitchFamily="2" charset="2"/>
              <a:buChar char="§"/>
            </a:pPr>
            <a:r>
              <a:rPr lang="cs-CZ" sz="2400" dirty="0">
                <a:solidFill>
                  <a:srgbClr val="000000"/>
                </a:solidFill>
                <a:latin typeface="Tele-GroteskNor" pitchFamily="2" charset="0"/>
              </a:rPr>
              <a:t>Vyšší efektivita pracoviště, získávání a udržení zákazníků pro organizace všech velikostí a typů</a:t>
            </a:r>
          </a:p>
          <a:p>
            <a:pPr>
              <a:buSzPts val="2000"/>
              <a:buFont typeface="Wingdings" panose="05000000000000000000" pitchFamily="2" charset="2"/>
              <a:buChar char="§"/>
            </a:pPr>
            <a:endParaRPr lang="cs-CZ" dirty="0">
              <a:solidFill>
                <a:srgbClr val="000000"/>
              </a:solidFill>
              <a:latin typeface="Tele-GroteskNor" pitchFamily="2" charset="0"/>
            </a:endParaRPr>
          </a:p>
        </p:txBody>
      </p:sp>
      <p:pic>
        <p:nvPicPr>
          <p:cNvPr id="6" name="Picture 2" descr="http://tranquilpc.files.wordpress.com/2007/08/bigstockphoto-globe-icon-people-1720642-400.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594668" y="4306811"/>
            <a:ext cx="2849562" cy="2136775"/>
          </a:xfrm>
          <a:prstGeom prst="rect">
            <a:avLst/>
          </a:prstGeom>
          <a:noFill/>
          <a:ln w="9525">
            <a:noFill/>
            <a:miter lim="800000"/>
            <a:headEnd/>
            <a:tailEnd/>
          </a:ln>
        </p:spPr>
      </p:pic>
    </p:spTree>
    <p:extLst>
      <p:ext uri="{BB962C8B-B14F-4D97-AF65-F5344CB8AC3E}">
        <p14:creationId xmlns:p14="http://schemas.microsoft.com/office/powerpoint/2010/main" val="3099482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Nastavení </a:t>
            </a:r>
            <a:r>
              <a:rPr lang="cs-CZ" b="1" dirty="0" err="1"/>
              <a:t>Huntgroup</a:t>
            </a:r>
            <a:endParaRPr lang="cs-CZ" dirty="0"/>
          </a:p>
        </p:txBody>
      </p:sp>
      <p:sp>
        <p:nvSpPr>
          <p:cNvPr id="18435" name="Rectangle 3"/>
          <p:cNvSpPr>
            <a:spLocks noGrp="1" noChangeArrowheads="1"/>
          </p:cNvSpPr>
          <p:nvPr>
            <p:ph idx="1"/>
          </p:nvPr>
        </p:nvSpPr>
        <p:spPr>
          <a:xfrm>
            <a:off x="472068" y="1059560"/>
            <a:ext cx="8496300" cy="5118216"/>
          </a:xfrm>
          <a:noFill/>
          <a:ln w="9525">
            <a:noFill/>
            <a:miter lim="800000"/>
            <a:headEnd/>
            <a:tailEnd/>
          </a:ln>
        </p:spPr>
        <p:txBody>
          <a:bodyPr vert="horz" wrap="square" lIns="0" tIns="0" rIns="0" bIns="0" numCol="1" anchor="t" anchorCtr="0" compatLnSpc="1">
            <a:prstTxWarp prst="textNoShape">
              <a:avLst/>
            </a:prstTxWarp>
            <a:normAutofit/>
          </a:bodyPr>
          <a:lstStyle/>
          <a:p>
            <a:pPr marL="977900" lvl="2" indent="-342900">
              <a:lnSpc>
                <a:spcPct val="100000"/>
              </a:lnSpc>
              <a:spcBef>
                <a:spcPct val="0"/>
              </a:spcBef>
            </a:pPr>
            <a:endParaRPr lang="cs-CZ" altLang="cs-CZ" sz="2000" dirty="0">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pPr>
            <a:endParaRPr lang="cs-CZ" b="1" dirty="0">
              <a:solidFill>
                <a:srgbClr val="E20074"/>
              </a:solidFill>
              <a:latin typeface="Tele-GroteskNor" pitchFamily="2" charset="0"/>
            </a:endParaRPr>
          </a:p>
        </p:txBody>
      </p:sp>
      <p:pic>
        <p:nvPicPr>
          <p:cNvPr id="7" name="Picture 2"/>
          <p:cNvPicPr>
            <a:picLocks noChangeAspect="1" noChangeArrowheads="1"/>
          </p:cNvPicPr>
          <p:nvPr/>
        </p:nvPicPr>
        <p:blipFill>
          <a:blip r:embed="rId3" cstate="print"/>
          <a:srcRect/>
          <a:stretch>
            <a:fillRect/>
          </a:stretch>
        </p:blipFill>
        <p:spPr bwMode="auto">
          <a:xfrm>
            <a:off x="276225" y="1429982"/>
            <a:ext cx="8591550" cy="4731460"/>
          </a:xfrm>
          <a:prstGeom prst="rect">
            <a:avLst/>
          </a:prstGeom>
          <a:noFill/>
          <a:ln w="9525">
            <a:noFill/>
            <a:miter lim="800000"/>
            <a:headEnd/>
            <a:tailEnd/>
          </a:ln>
        </p:spPr>
      </p:pic>
    </p:spTree>
    <p:extLst>
      <p:ext uri="{BB962C8B-B14F-4D97-AF65-F5344CB8AC3E}">
        <p14:creationId xmlns:p14="http://schemas.microsoft.com/office/powerpoint/2010/main" val="19794397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b="1" dirty="0"/>
              <a:t>Přiřazení uživatelů do </a:t>
            </a:r>
            <a:r>
              <a:rPr lang="cs-CZ" b="1" dirty="0" err="1"/>
              <a:t>Huntgroupy</a:t>
            </a:r>
            <a:endParaRPr lang="cs-CZ" dirty="0"/>
          </a:p>
        </p:txBody>
      </p:sp>
      <p:sp>
        <p:nvSpPr>
          <p:cNvPr id="3" name="Content Placeholder 2"/>
          <p:cNvSpPr>
            <a:spLocks noGrp="1"/>
          </p:cNvSpPr>
          <p:nvPr>
            <p:ph idx="1"/>
          </p:nvPr>
        </p:nvSpPr>
        <p:spPr/>
        <p:txBody>
          <a:bodyPr/>
          <a:lstStyle/>
          <a:p>
            <a:endParaRPr lang="cs-CZ"/>
          </a:p>
        </p:txBody>
      </p:sp>
      <p:sp>
        <p:nvSpPr>
          <p:cNvPr id="4" name="Slide Number Placeholder 3"/>
          <p:cNvSpPr>
            <a:spLocks noGrp="1"/>
          </p:cNvSpPr>
          <p:nvPr>
            <p:ph type="sldNum" sz="quarter" idx="4"/>
          </p:nvPr>
        </p:nvSpPr>
        <p:spPr/>
        <p:txBody>
          <a:bodyPr/>
          <a:lstStyle/>
          <a:p>
            <a:fld id="{1E3CAA67-0A91-4DCC-BE87-3CAD7B080E5A}" type="slidenum">
              <a:rPr lang="en-US" smtClean="0"/>
              <a:pPr/>
              <a:t>19</a:t>
            </a:fld>
            <a:endParaRPr lang="en-US"/>
          </a:p>
        </p:txBody>
      </p:sp>
      <p:pic>
        <p:nvPicPr>
          <p:cNvPr id="5" name="Picture 2"/>
          <p:cNvPicPr>
            <a:picLocks noChangeAspect="1" noChangeArrowheads="1"/>
          </p:cNvPicPr>
          <p:nvPr/>
        </p:nvPicPr>
        <p:blipFill>
          <a:blip r:embed="rId3" cstate="print"/>
          <a:srcRect/>
          <a:stretch>
            <a:fillRect/>
          </a:stretch>
        </p:blipFill>
        <p:spPr bwMode="auto">
          <a:xfrm>
            <a:off x="538162" y="2352675"/>
            <a:ext cx="8067675" cy="2886075"/>
          </a:xfrm>
          <a:prstGeom prst="rect">
            <a:avLst/>
          </a:prstGeom>
          <a:noFill/>
          <a:ln w="9525">
            <a:noFill/>
            <a:miter lim="800000"/>
            <a:headEnd/>
            <a:tailEnd/>
          </a:ln>
        </p:spPr>
      </p:pic>
    </p:spTree>
    <p:extLst>
      <p:ext uri="{BB962C8B-B14F-4D97-AF65-F5344CB8AC3E}">
        <p14:creationId xmlns:p14="http://schemas.microsoft.com/office/powerpoint/2010/main" val="30713992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Důležitost skupin pro příjem hovoru</a:t>
            </a:r>
            <a:endParaRPr lang="cs-CZ" dirty="0"/>
          </a:p>
        </p:txBody>
      </p:sp>
      <p:sp>
        <p:nvSpPr>
          <p:cNvPr id="1028" name="Rectangle 3"/>
          <p:cNvSpPr>
            <a:spLocks noGrp="1" noChangeArrowheads="1"/>
          </p:cNvSpPr>
          <p:nvPr>
            <p:ph idx="1"/>
          </p:nvPr>
        </p:nvSpPr>
        <p:spPr>
          <a:xfrm>
            <a:off x="722470" y="1128132"/>
            <a:ext cx="7766209" cy="4724400"/>
          </a:xfrm>
        </p:spPr>
        <p:txBody>
          <a:bodyPr vert="horz" wrap="square" lIns="0" tIns="0" rIns="0" bIns="0" numCol="1" anchor="t" anchorCtr="0" compatLnSpc="1">
            <a:prstTxWarp prst="textNoShape">
              <a:avLst/>
            </a:prstTxWarp>
            <a:normAutofit/>
          </a:bodyPr>
          <a:lstStyle/>
          <a:p>
            <a:pPr marL="800100" lvl="1" indent="-342900">
              <a:lnSpc>
                <a:spcPct val="100000"/>
              </a:lnSpc>
              <a:spcBef>
                <a:spcPct val="0"/>
              </a:spcBef>
              <a:buFont typeface="Wingdings" pitchFamily="2" charset="2"/>
              <a:buChar char="§"/>
            </a:pPr>
            <a:r>
              <a:rPr lang="cs-CZ" sz="2800" b="1" dirty="0">
                <a:solidFill>
                  <a:srgbClr val="E20074"/>
                </a:solidFill>
              </a:rPr>
              <a:t>Díky skupinám pro příjem hovoru může firma</a:t>
            </a:r>
            <a:r>
              <a:rPr lang="en-US" sz="2800" b="1" dirty="0">
                <a:solidFill>
                  <a:srgbClr val="E20074"/>
                </a:solidFill>
              </a:rPr>
              <a:t>:</a:t>
            </a:r>
          </a:p>
          <a:p>
            <a:pPr marL="800100" lvl="1" indent="-342900">
              <a:lnSpc>
                <a:spcPct val="100000"/>
              </a:lnSpc>
              <a:spcBef>
                <a:spcPct val="0"/>
              </a:spcBef>
              <a:buChar char="§"/>
            </a:pPr>
            <a:endParaRPr lang="cs-CZ" altLang="cs-CZ" sz="2000" dirty="0" smtClean="0">
              <a:latin typeface="Tele-GroteskNor" pitchFamily="2" charset="0"/>
            </a:endParaRPr>
          </a:p>
          <a:p>
            <a:pPr marL="800100" lvl="1" indent="-342900">
              <a:lnSpc>
                <a:spcPct val="100000"/>
              </a:lnSpc>
              <a:spcBef>
                <a:spcPct val="0"/>
              </a:spcBef>
              <a:buChar char="§"/>
            </a:pPr>
            <a:r>
              <a:rPr lang="cs-CZ" altLang="cs-CZ" sz="2000" dirty="0">
                <a:latin typeface="Tele-GroteskNor" pitchFamily="2" charset="0"/>
              </a:rPr>
              <a:t>Mít jedno telefonní číslo přesměrované na mnoho pracovníků A řídit, jak směrování probíhá</a:t>
            </a:r>
          </a:p>
          <a:p>
            <a:pPr marL="800100" lvl="1" indent="-342900">
              <a:lnSpc>
                <a:spcPct val="100000"/>
              </a:lnSpc>
              <a:spcBef>
                <a:spcPct val="0"/>
              </a:spcBef>
              <a:buChar char="§"/>
            </a:pPr>
            <a:r>
              <a:rPr lang="cs-CZ" altLang="cs-CZ" sz="2000" dirty="0">
                <a:latin typeface="Tele-GroteskNor" pitchFamily="2" charset="0"/>
              </a:rPr>
              <a:t>Poskytovat optimální služby prodeje a služeb díky vyřízení všech hovorů</a:t>
            </a:r>
          </a:p>
          <a:p>
            <a:pPr marL="800100" lvl="1" indent="-342900">
              <a:lnSpc>
                <a:spcPct val="100000"/>
              </a:lnSpc>
              <a:spcBef>
                <a:spcPct val="0"/>
              </a:spcBef>
              <a:buChar char="§"/>
            </a:pPr>
            <a:r>
              <a:rPr lang="cs-CZ" altLang="cs-CZ" sz="2000" dirty="0">
                <a:latin typeface="Tele-GroteskNor" pitchFamily="2" charset="0"/>
              </a:rPr>
              <a:t>Efektivně zvládat špičky, hovory mimo pracovní dobu a situace, kdy je nízký stav personálu</a:t>
            </a:r>
          </a:p>
          <a:p>
            <a:pPr>
              <a:lnSpc>
                <a:spcPct val="150000"/>
              </a:lnSpc>
              <a:spcBef>
                <a:spcPct val="0"/>
              </a:spcBef>
            </a:pPr>
            <a:endParaRPr lang="cs-CZ" altLang="cs-CZ" sz="2200" b="1" dirty="0">
              <a:solidFill>
                <a:srgbClr val="E20074"/>
              </a:solidFill>
            </a:endParaRPr>
          </a:p>
        </p:txBody>
      </p:sp>
      <p:pic>
        <p:nvPicPr>
          <p:cNvPr id="8" name="Picture 2" descr="http://tranquilpc.files.wordpress.com/2007/08/bigstockphoto-globe-icon-people-1720642-400.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420485" y="3715757"/>
            <a:ext cx="2849563" cy="2136775"/>
          </a:xfrm>
          <a:prstGeom prst="rect">
            <a:avLst/>
          </a:prstGeom>
          <a:noFill/>
          <a:ln w="9525">
            <a:noFill/>
            <a:miter lim="800000"/>
            <a:headEnd/>
            <a:tailEnd/>
          </a:ln>
        </p:spPr>
      </p:pic>
    </p:spTree>
    <p:extLst>
      <p:ext uri="{BB962C8B-B14F-4D97-AF65-F5344CB8AC3E}">
        <p14:creationId xmlns:p14="http://schemas.microsoft.com/office/powerpoint/2010/main" val="9218610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b="1" dirty="0"/>
              <a:t>Váhová distribuce volání</a:t>
            </a:r>
            <a:endParaRPr lang="cs-CZ" dirty="0"/>
          </a:p>
        </p:txBody>
      </p:sp>
      <p:sp>
        <p:nvSpPr>
          <p:cNvPr id="3" name="Content Placeholder 2"/>
          <p:cNvSpPr>
            <a:spLocks noGrp="1"/>
          </p:cNvSpPr>
          <p:nvPr>
            <p:ph idx="1"/>
          </p:nvPr>
        </p:nvSpPr>
        <p:spPr/>
        <p:txBody>
          <a:bodyPr/>
          <a:lstStyle/>
          <a:p>
            <a:endParaRPr lang="cs-CZ"/>
          </a:p>
        </p:txBody>
      </p:sp>
      <p:sp>
        <p:nvSpPr>
          <p:cNvPr id="4" name="Slide Number Placeholder 3"/>
          <p:cNvSpPr>
            <a:spLocks noGrp="1"/>
          </p:cNvSpPr>
          <p:nvPr>
            <p:ph type="sldNum" sz="quarter" idx="4"/>
          </p:nvPr>
        </p:nvSpPr>
        <p:spPr/>
        <p:txBody>
          <a:bodyPr/>
          <a:lstStyle/>
          <a:p>
            <a:fld id="{1E3CAA67-0A91-4DCC-BE87-3CAD7B080E5A}" type="slidenum">
              <a:rPr lang="en-US" smtClean="0"/>
              <a:pPr/>
              <a:t>20</a:t>
            </a:fld>
            <a:endParaRPr lang="en-US"/>
          </a:p>
        </p:txBody>
      </p:sp>
      <p:pic>
        <p:nvPicPr>
          <p:cNvPr id="5" name="Picture 2"/>
          <p:cNvPicPr>
            <a:picLocks noChangeAspect="1" noChangeArrowheads="1"/>
          </p:cNvPicPr>
          <p:nvPr/>
        </p:nvPicPr>
        <p:blipFill>
          <a:blip r:embed="rId3" cstate="print"/>
          <a:srcRect/>
          <a:stretch>
            <a:fillRect/>
          </a:stretch>
        </p:blipFill>
        <p:spPr bwMode="auto">
          <a:xfrm>
            <a:off x="276225" y="2412742"/>
            <a:ext cx="8591550" cy="2765941"/>
          </a:xfrm>
          <a:prstGeom prst="rect">
            <a:avLst/>
          </a:prstGeom>
          <a:noFill/>
          <a:ln w="9525">
            <a:noFill/>
            <a:miter lim="800000"/>
            <a:headEnd/>
            <a:tailEnd/>
          </a:ln>
        </p:spPr>
      </p:pic>
    </p:spTree>
    <p:extLst>
      <p:ext uri="{BB962C8B-B14F-4D97-AF65-F5344CB8AC3E}">
        <p14:creationId xmlns:p14="http://schemas.microsoft.com/office/powerpoint/2010/main" val="24155495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Co je skupina pro příjem hovoru</a:t>
            </a:r>
            <a:r>
              <a:rPr lang="en-US" b="1" dirty="0"/>
              <a:t>?</a:t>
            </a:r>
            <a:endParaRPr lang="cs-CZ" dirty="0"/>
          </a:p>
        </p:txBody>
      </p:sp>
      <p:sp>
        <p:nvSpPr>
          <p:cNvPr id="3" name="Content Placeholder 2"/>
          <p:cNvSpPr>
            <a:spLocks noGrp="1"/>
          </p:cNvSpPr>
          <p:nvPr>
            <p:ph idx="1"/>
          </p:nvPr>
        </p:nvSpPr>
        <p:spPr>
          <a:xfrm>
            <a:off x="304800" y="1514158"/>
            <a:ext cx="8496300" cy="4284662"/>
          </a:xfrm>
        </p:spPr>
        <p:txBody>
          <a:bodyPr/>
          <a:lstStyle/>
          <a:p>
            <a:pPr marL="800100" lvl="1" indent="-342900">
              <a:lnSpc>
                <a:spcPct val="100000"/>
              </a:lnSpc>
              <a:spcBef>
                <a:spcPct val="0"/>
              </a:spcBef>
              <a:buChar char="§"/>
            </a:pPr>
            <a:r>
              <a:rPr lang="cs-CZ" altLang="cs-CZ" sz="2000" dirty="0" smtClean="0">
                <a:latin typeface="Tele-GroteskNor" pitchFamily="2" charset="0"/>
              </a:rPr>
              <a:t>Umožňuje </a:t>
            </a:r>
            <a:r>
              <a:rPr lang="cs-CZ" altLang="cs-CZ" sz="2000" dirty="0">
                <a:latin typeface="Tele-GroteskNor" pitchFamily="2" charset="0"/>
              </a:rPr>
              <a:t>distribuovat hovory příchozí na jediné firemní číslo vybrané skupině uživatelů</a:t>
            </a:r>
          </a:p>
          <a:p>
            <a:pPr marL="290513" lvl="1" indent="-168275" eaLnBrk="0" hangingPunct="0">
              <a:lnSpc>
                <a:spcPct val="95000"/>
              </a:lnSpc>
              <a:spcBef>
                <a:spcPct val="10000"/>
              </a:spcBef>
              <a:spcAft>
                <a:spcPct val="10000"/>
              </a:spcAft>
              <a:buClr>
                <a:schemeClr val="bg2"/>
              </a:buClr>
              <a:buSzPct val="85000"/>
              <a:buFontTx/>
              <a:buChar char="•"/>
            </a:pPr>
            <a:endParaRPr lang="en-US" sz="2000" dirty="0"/>
          </a:p>
        </p:txBody>
      </p:sp>
      <p:sp>
        <p:nvSpPr>
          <p:cNvPr id="12" name="TextBox 23"/>
          <p:cNvSpPr txBox="1">
            <a:spLocks noChangeArrowheads="1"/>
          </p:cNvSpPr>
          <p:nvPr/>
        </p:nvSpPr>
        <p:spPr bwMode="auto">
          <a:xfrm>
            <a:off x="2334474" y="4306967"/>
            <a:ext cx="2398713" cy="581025"/>
          </a:xfrm>
          <a:prstGeom prst="rect">
            <a:avLst/>
          </a:prstGeom>
          <a:noFill/>
          <a:ln w="9525">
            <a:noFill/>
            <a:miter lim="800000"/>
            <a:headEnd/>
            <a:tailEnd/>
          </a:ln>
        </p:spPr>
        <p:txBody>
          <a:bodyPr wrap="none">
            <a:spAutoFit/>
          </a:bodyPr>
          <a:lstStyle/>
          <a:p>
            <a:pPr algn="ctr"/>
            <a:r>
              <a:rPr lang="en-US" sz="1600" b="1" i="1"/>
              <a:t>M</a:t>
            </a:r>
            <a:r>
              <a:rPr lang="cs-CZ" sz="1600" b="1" i="1"/>
              <a:t>oje číslo</a:t>
            </a:r>
            <a:r>
              <a:rPr lang="en-US" sz="1600" b="1" i="1"/>
              <a:t> “Anywhere”</a:t>
            </a:r>
          </a:p>
          <a:p>
            <a:pPr algn="ctr"/>
            <a:r>
              <a:rPr lang="en-US" sz="1600" b="1" i="1"/>
              <a:t>240 123 4567</a:t>
            </a:r>
          </a:p>
        </p:txBody>
      </p:sp>
      <p:pic>
        <p:nvPicPr>
          <p:cNvPr id="29" name="Picture 4" descr="http://t3.gstatic.com/images?q=tbn:ANd9GcRstQga5kgocy99J-EQKOUPIn_mGDHFhIyJEXk-ybmd0YFmMRpnHQ"/>
          <p:cNvPicPr>
            <a:picLocks noChangeAspect="1" noChangeArrowheads="1"/>
          </p:cNvPicPr>
          <p:nvPr/>
        </p:nvPicPr>
        <p:blipFill>
          <a:blip r:embed="rId3" cstate="print"/>
          <a:srcRect/>
          <a:stretch>
            <a:fillRect/>
          </a:stretch>
        </p:blipFill>
        <p:spPr bwMode="auto">
          <a:xfrm>
            <a:off x="6495681" y="3553492"/>
            <a:ext cx="571846" cy="545098"/>
          </a:xfrm>
          <a:prstGeom prst="rect">
            <a:avLst/>
          </a:prstGeom>
          <a:noFill/>
          <a:ln w="9525">
            <a:noFill/>
            <a:miter lim="800000"/>
            <a:headEnd/>
            <a:tailEnd/>
          </a:ln>
        </p:spPr>
      </p:pic>
      <p:pic>
        <p:nvPicPr>
          <p:cNvPr id="30" name="Picture 4" descr="http://t3.gstatic.com/images?q=tbn:ANd9GcRstQga5kgocy99J-EQKOUPIn_mGDHFhIyJEXk-ybmd0YFmMRpnHQ"/>
          <p:cNvPicPr>
            <a:picLocks noChangeAspect="1" noChangeArrowheads="1"/>
          </p:cNvPicPr>
          <p:nvPr/>
        </p:nvPicPr>
        <p:blipFill>
          <a:blip r:embed="rId3" cstate="print"/>
          <a:srcRect/>
          <a:stretch>
            <a:fillRect/>
          </a:stretch>
        </p:blipFill>
        <p:spPr bwMode="auto">
          <a:xfrm>
            <a:off x="5085265" y="5386415"/>
            <a:ext cx="571846" cy="545098"/>
          </a:xfrm>
          <a:prstGeom prst="rect">
            <a:avLst/>
          </a:prstGeom>
          <a:noFill/>
          <a:ln w="9525">
            <a:noFill/>
            <a:miter lim="800000"/>
            <a:headEnd/>
            <a:tailEnd/>
          </a:ln>
        </p:spPr>
      </p:pic>
      <p:sp>
        <p:nvSpPr>
          <p:cNvPr id="31" name="Oval 30"/>
          <p:cNvSpPr/>
          <p:nvPr/>
        </p:nvSpPr>
        <p:spPr bwMode="auto">
          <a:xfrm>
            <a:off x="4756150" y="3232150"/>
            <a:ext cx="2798763" cy="2497138"/>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2" name="Picture 25" descr="j0431640"/>
          <p:cNvPicPr>
            <a:picLocks noChangeAspect="1" noChangeArrowheads="1"/>
          </p:cNvPicPr>
          <p:nvPr/>
        </p:nvPicPr>
        <p:blipFill>
          <a:blip r:embed="rId4" cstate="print"/>
          <a:srcRect/>
          <a:stretch>
            <a:fillRect/>
          </a:stretch>
        </p:blipFill>
        <p:spPr bwMode="auto">
          <a:xfrm>
            <a:off x="1009650" y="3457347"/>
            <a:ext cx="1507683" cy="1291776"/>
          </a:xfrm>
          <a:prstGeom prst="rect">
            <a:avLst/>
          </a:prstGeom>
          <a:noFill/>
          <a:ln w="9525">
            <a:noFill/>
            <a:miter lim="800000"/>
            <a:headEnd/>
            <a:tailEnd/>
          </a:ln>
        </p:spPr>
      </p:pic>
      <p:sp>
        <p:nvSpPr>
          <p:cNvPr id="33" name="Right Arrow 32"/>
          <p:cNvSpPr/>
          <p:nvPr/>
        </p:nvSpPr>
        <p:spPr bwMode="auto">
          <a:xfrm>
            <a:off x="2439145" y="3681251"/>
            <a:ext cx="1743127" cy="637929"/>
          </a:xfrm>
          <a:prstGeom prst="rightArrow">
            <a:avLst/>
          </a:prstGeom>
          <a:solidFill>
            <a:schemeClr val="bg1">
              <a:lumMod val="95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TextBox 29"/>
          <p:cNvSpPr txBox="1">
            <a:spLocks noChangeArrowheads="1"/>
          </p:cNvSpPr>
          <p:nvPr/>
        </p:nvSpPr>
        <p:spPr bwMode="auto">
          <a:xfrm>
            <a:off x="2523097" y="3883889"/>
            <a:ext cx="1057662" cy="299313"/>
          </a:xfrm>
          <a:prstGeom prst="rect">
            <a:avLst/>
          </a:prstGeom>
          <a:noFill/>
          <a:ln w="9525">
            <a:noFill/>
            <a:miter lim="800000"/>
            <a:headEnd/>
            <a:tailEnd/>
          </a:ln>
        </p:spPr>
        <p:txBody>
          <a:bodyPr wrap="none">
            <a:spAutoFit/>
          </a:bodyPr>
          <a:lstStyle/>
          <a:p>
            <a:r>
              <a:rPr lang="en-US" sz="1200" i="1" dirty="0">
                <a:solidFill>
                  <a:schemeClr val="tx1"/>
                </a:solidFill>
              </a:rPr>
              <a:t>1 800 123 4567</a:t>
            </a:r>
          </a:p>
        </p:txBody>
      </p:sp>
      <p:pic>
        <p:nvPicPr>
          <p:cNvPr id="35" name="Picture 4" descr="http://t3.gstatic.com/images?q=tbn:ANd9GcRstQga5kgocy99J-EQKOUPIn_mGDHFhIyJEXk-ybmd0YFmMRpnHQ"/>
          <p:cNvPicPr>
            <a:picLocks noChangeAspect="1" noChangeArrowheads="1"/>
          </p:cNvPicPr>
          <p:nvPr/>
        </p:nvPicPr>
        <p:blipFill>
          <a:blip r:embed="rId3" cstate="print"/>
          <a:srcRect/>
          <a:stretch>
            <a:fillRect/>
          </a:stretch>
        </p:blipFill>
        <p:spPr bwMode="auto">
          <a:xfrm>
            <a:off x="4931991" y="3278276"/>
            <a:ext cx="571846" cy="545098"/>
          </a:xfrm>
          <a:prstGeom prst="rect">
            <a:avLst/>
          </a:prstGeom>
          <a:noFill/>
          <a:ln w="9525">
            <a:noFill/>
            <a:miter lim="800000"/>
            <a:headEnd/>
            <a:tailEnd/>
          </a:ln>
        </p:spPr>
      </p:pic>
      <p:pic>
        <p:nvPicPr>
          <p:cNvPr id="36" name="Picture 4" descr="http://t3.gstatic.com/images?q=tbn:ANd9GcRstQga5kgocy99J-EQKOUPIn_mGDHFhIyJEXk-ybmd0YFmMRpnHQ"/>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4031575" y="4422094"/>
            <a:ext cx="555104" cy="574158"/>
          </a:xfrm>
          <a:prstGeom prst="rect">
            <a:avLst/>
          </a:prstGeom>
          <a:noFill/>
          <a:ln w="9525">
            <a:noFill/>
            <a:miter lim="800000"/>
            <a:headEnd/>
            <a:tailEnd/>
          </a:ln>
        </p:spPr>
      </p:pic>
      <p:pic>
        <p:nvPicPr>
          <p:cNvPr id="37" name="Picture 14" descr="MCj04326230000[1]"/>
          <p:cNvPicPr>
            <a:picLocks noChangeAspect="1" noChangeArrowheads="1"/>
          </p:cNvPicPr>
          <p:nvPr/>
        </p:nvPicPr>
        <p:blipFill>
          <a:blip r:embed="rId5" cstate="print"/>
          <a:srcRect/>
          <a:stretch>
            <a:fillRect/>
          </a:stretch>
        </p:blipFill>
        <p:spPr bwMode="auto">
          <a:xfrm>
            <a:off x="4470579" y="4203974"/>
            <a:ext cx="855354" cy="757253"/>
          </a:xfrm>
          <a:prstGeom prst="rect">
            <a:avLst/>
          </a:prstGeom>
          <a:noFill/>
          <a:ln w="9525">
            <a:noFill/>
            <a:miter lim="800000"/>
            <a:headEnd/>
            <a:tailEnd/>
          </a:ln>
        </p:spPr>
      </p:pic>
      <p:pic>
        <p:nvPicPr>
          <p:cNvPr id="38" name="Picture 13" descr="MCj04326240000[1]"/>
          <p:cNvPicPr>
            <a:picLocks noChangeAspect="1" noChangeArrowheads="1"/>
          </p:cNvPicPr>
          <p:nvPr/>
        </p:nvPicPr>
        <p:blipFill>
          <a:blip r:embed="rId6" cstate="print"/>
          <a:srcRect/>
          <a:stretch>
            <a:fillRect/>
          </a:stretch>
        </p:blipFill>
        <p:spPr bwMode="auto">
          <a:xfrm>
            <a:off x="5365568" y="2986088"/>
            <a:ext cx="876173" cy="775685"/>
          </a:xfrm>
          <a:prstGeom prst="rect">
            <a:avLst/>
          </a:prstGeom>
          <a:noFill/>
          <a:ln w="9525">
            <a:noFill/>
            <a:miter lim="800000"/>
            <a:headEnd/>
            <a:tailEnd/>
          </a:ln>
        </p:spPr>
      </p:pic>
      <p:pic>
        <p:nvPicPr>
          <p:cNvPr id="39" name="Picture 4" descr="http://t3.gstatic.com/images?q=tbn:ANd9GcRstQga5kgocy99J-EQKOUPIn_mGDHFhIyJEXk-ybmd0YFmMRpnHQ"/>
          <p:cNvPicPr>
            <a:picLocks noChangeAspect="1" noChangeArrowheads="1"/>
          </p:cNvPicPr>
          <p:nvPr/>
        </p:nvPicPr>
        <p:blipFill>
          <a:blip r:embed="rId3" cstate="print"/>
          <a:srcRect/>
          <a:stretch>
            <a:fillRect/>
          </a:stretch>
        </p:blipFill>
        <p:spPr bwMode="auto">
          <a:xfrm>
            <a:off x="6663850" y="4845932"/>
            <a:ext cx="486398" cy="569531"/>
          </a:xfrm>
          <a:prstGeom prst="rect">
            <a:avLst/>
          </a:prstGeom>
          <a:noFill/>
          <a:ln w="9525">
            <a:noFill/>
            <a:miter lim="800000"/>
            <a:headEnd/>
            <a:tailEnd/>
          </a:ln>
        </p:spPr>
      </p:pic>
      <p:pic>
        <p:nvPicPr>
          <p:cNvPr id="40" name="Picture 7" descr="j0431641"/>
          <p:cNvPicPr>
            <a:picLocks noChangeAspect="1" noChangeArrowheads="1"/>
          </p:cNvPicPr>
          <p:nvPr/>
        </p:nvPicPr>
        <p:blipFill>
          <a:blip r:embed="rId7" cstate="print"/>
          <a:srcRect/>
          <a:stretch>
            <a:fillRect/>
          </a:stretch>
        </p:blipFill>
        <p:spPr bwMode="auto">
          <a:xfrm>
            <a:off x="7110707" y="4645550"/>
            <a:ext cx="736306" cy="697851"/>
          </a:xfrm>
          <a:prstGeom prst="rect">
            <a:avLst/>
          </a:prstGeom>
          <a:noFill/>
          <a:ln w="9525">
            <a:noFill/>
            <a:miter lim="800000"/>
            <a:headEnd/>
            <a:tailEnd/>
          </a:ln>
        </p:spPr>
      </p:pic>
      <p:pic>
        <p:nvPicPr>
          <p:cNvPr id="41" name="Picture 14" descr="MCj04326230000[1]"/>
          <p:cNvPicPr>
            <a:picLocks noChangeAspect="1" noChangeArrowheads="1"/>
          </p:cNvPicPr>
          <p:nvPr/>
        </p:nvPicPr>
        <p:blipFill>
          <a:blip r:embed="rId5" cstate="print"/>
          <a:srcRect/>
          <a:stretch>
            <a:fillRect/>
          </a:stretch>
        </p:blipFill>
        <p:spPr bwMode="auto">
          <a:xfrm>
            <a:off x="6885411" y="3364342"/>
            <a:ext cx="855354" cy="757253"/>
          </a:xfrm>
          <a:prstGeom prst="rect">
            <a:avLst/>
          </a:prstGeom>
          <a:noFill/>
          <a:ln w="9525">
            <a:noFill/>
            <a:miter lim="800000"/>
            <a:headEnd/>
            <a:tailEnd/>
          </a:ln>
        </p:spPr>
      </p:pic>
      <p:pic>
        <p:nvPicPr>
          <p:cNvPr id="42" name="Picture 13" descr="MCj04326240000[1]"/>
          <p:cNvPicPr>
            <a:picLocks noChangeAspect="1" noChangeArrowheads="1"/>
          </p:cNvPicPr>
          <p:nvPr/>
        </p:nvPicPr>
        <p:blipFill>
          <a:blip r:embed="rId6" cstate="print"/>
          <a:srcRect/>
          <a:stretch>
            <a:fillRect/>
          </a:stretch>
        </p:blipFill>
        <p:spPr bwMode="auto">
          <a:xfrm>
            <a:off x="5499275" y="5167915"/>
            <a:ext cx="876173" cy="775685"/>
          </a:xfrm>
          <a:prstGeom prst="rect">
            <a:avLst/>
          </a:prstGeom>
          <a:noFill/>
          <a:ln w="9525">
            <a:noFill/>
            <a:miter lim="800000"/>
            <a:headEnd/>
            <a:tailEnd/>
          </a:ln>
        </p:spPr>
      </p:pic>
    </p:spTree>
    <p:extLst>
      <p:ext uri="{BB962C8B-B14F-4D97-AF65-F5344CB8AC3E}">
        <p14:creationId xmlns:p14="http://schemas.microsoft.com/office/powerpoint/2010/main" val="822196951"/>
      </p:ext>
    </p:extLst>
  </p:cSld>
  <p:clrMapOvr>
    <a:masterClrMapping/>
  </p:clrMapOvr>
  <p:transition>
    <p:pull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Co je skupina pro příjem hovoru</a:t>
            </a:r>
            <a:r>
              <a:rPr lang="en-US" b="1" dirty="0"/>
              <a:t>?</a:t>
            </a:r>
            <a:endParaRPr lang="cs-CZ" dirty="0"/>
          </a:p>
        </p:txBody>
      </p:sp>
      <p:sp>
        <p:nvSpPr>
          <p:cNvPr id="3" name="Content Placeholder 2"/>
          <p:cNvSpPr>
            <a:spLocks noGrp="1"/>
          </p:cNvSpPr>
          <p:nvPr>
            <p:ph idx="1"/>
          </p:nvPr>
        </p:nvSpPr>
        <p:spPr>
          <a:xfrm>
            <a:off x="304800" y="1514158"/>
            <a:ext cx="8496300" cy="4284662"/>
          </a:xfrm>
        </p:spPr>
        <p:txBody>
          <a:bodyPr/>
          <a:lstStyle/>
          <a:p>
            <a:pPr marL="800100" lvl="1" indent="-342900">
              <a:lnSpc>
                <a:spcPct val="100000"/>
              </a:lnSpc>
              <a:spcBef>
                <a:spcPct val="0"/>
              </a:spcBef>
              <a:buChar char="§"/>
            </a:pPr>
            <a:r>
              <a:rPr lang="cs-CZ" altLang="cs-CZ" sz="2000" dirty="0">
                <a:latin typeface="Tele-GroteskNor" pitchFamily="2" charset="0"/>
              </a:rPr>
              <a:t>Hovory jsou distribuovány dle určených principů směrování optimalizovaných dle potřeb společnosti</a:t>
            </a:r>
          </a:p>
          <a:p>
            <a:pPr marL="290513" lvl="1" indent="-168275" eaLnBrk="0" hangingPunct="0">
              <a:lnSpc>
                <a:spcPct val="95000"/>
              </a:lnSpc>
              <a:spcBef>
                <a:spcPct val="10000"/>
              </a:spcBef>
              <a:spcAft>
                <a:spcPct val="10000"/>
              </a:spcAft>
              <a:buClr>
                <a:schemeClr val="bg2"/>
              </a:buClr>
              <a:buSzPct val="85000"/>
              <a:buFontTx/>
              <a:buChar char="•"/>
            </a:pPr>
            <a:endParaRPr lang="en-US" sz="2000" dirty="0"/>
          </a:p>
        </p:txBody>
      </p:sp>
      <p:sp>
        <p:nvSpPr>
          <p:cNvPr id="12" name="TextBox 23"/>
          <p:cNvSpPr txBox="1">
            <a:spLocks noChangeArrowheads="1"/>
          </p:cNvSpPr>
          <p:nvPr/>
        </p:nvSpPr>
        <p:spPr bwMode="auto">
          <a:xfrm>
            <a:off x="2334474" y="4306967"/>
            <a:ext cx="2398713" cy="581025"/>
          </a:xfrm>
          <a:prstGeom prst="rect">
            <a:avLst/>
          </a:prstGeom>
          <a:noFill/>
          <a:ln w="9525">
            <a:noFill/>
            <a:miter lim="800000"/>
            <a:headEnd/>
            <a:tailEnd/>
          </a:ln>
        </p:spPr>
        <p:txBody>
          <a:bodyPr wrap="none">
            <a:spAutoFit/>
          </a:bodyPr>
          <a:lstStyle/>
          <a:p>
            <a:pPr algn="ctr"/>
            <a:r>
              <a:rPr lang="en-US" sz="1600" b="1" i="1"/>
              <a:t>M</a:t>
            </a:r>
            <a:r>
              <a:rPr lang="cs-CZ" sz="1600" b="1" i="1"/>
              <a:t>oje číslo</a:t>
            </a:r>
            <a:r>
              <a:rPr lang="en-US" sz="1600" b="1" i="1"/>
              <a:t> “Anywhere”</a:t>
            </a:r>
          </a:p>
          <a:p>
            <a:pPr algn="ctr"/>
            <a:r>
              <a:rPr lang="en-US" sz="1600" b="1" i="1"/>
              <a:t>240 123 4567</a:t>
            </a:r>
          </a:p>
        </p:txBody>
      </p:sp>
      <p:grpSp>
        <p:nvGrpSpPr>
          <p:cNvPr id="20" name="Group 54"/>
          <p:cNvGrpSpPr>
            <a:grpSpLocks/>
          </p:cNvGrpSpPr>
          <p:nvPr/>
        </p:nvGrpSpPr>
        <p:grpSpPr bwMode="auto">
          <a:xfrm>
            <a:off x="1765300" y="3105150"/>
            <a:ext cx="5400675" cy="2890838"/>
            <a:chOff x="1765005" y="3104688"/>
            <a:chExt cx="5401340" cy="2892056"/>
          </a:xfrm>
        </p:grpSpPr>
        <p:grpSp>
          <p:nvGrpSpPr>
            <p:cNvPr id="21" name="Group 51"/>
            <p:cNvGrpSpPr>
              <a:grpSpLocks/>
            </p:cNvGrpSpPr>
            <p:nvPr/>
          </p:nvGrpSpPr>
          <p:grpSpPr bwMode="auto">
            <a:xfrm>
              <a:off x="2192096" y="3183339"/>
              <a:ext cx="4526519" cy="2510284"/>
              <a:chOff x="2617416" y="3768154"/>
              <a:chExt cx="4526519" cy="2510284"/>
            </a:xfrm>
          </p:grpSpPr>
          <p:pic>
            <p:nvPicPr>
              <p:cNvPr id="23" name="Picture 2" descr="http://yearingear.com/old-telephone-icon.jpg"/>
              <p:cNvPicPr>
                <a:picLocks noChangeAspect="1" noChangeArrowheads="1"/>
              </p:cNvPicPr>
              <p:nvPr/>
            </p:nvPicPr>
            <p:blipFill>
              <a:blip r:embed="rId3" cstate="print"/>
              <a:srcRect/>
              <a:stretch>
                <a:fillRect/>
              </a:stretch>
            </p:blipFill>
            <p:spPr bwMode="auto">
              <a:xfrm>
                <a:off x="3657644" y="4276255"/>
                <a:ext cx="635675" cy="462000"/>
              </a:xfrm>
              <a:prstGeom prst="rect">
                <a:avLst/>
              </a:prstGeom>
              <a:noFill/>
              <a:ln w="9525">
                <a:noFill/>
                <a:miter lim="800000"/>
                <a:headEnd/>
                <a:tailEnd/>
              </a:ln>
            </p:spPr>
          </p:pic>
          <p:pic>
            <p:nvPicPr>
              <p:cNvPr id="24" name="Picture 44" descr="j0431644"/>
              <p:cNvPicPr>
                <a:picLocks noChangeAspect="1" noChangeArrowheads="1"/>
              </p:cNvPicPr>
              <p:nvPr/>
            </p:nvPicPr>
            <p:blipFill>
              <a:blip r:embed="rId4" cstate="print"/>
              <a:srcRect/>
              <a:stretch>
                <a:fillRect/>
              </a:stretch>
            </p:blipFill>
            <p:spPr bwMode="auto">
              <a:xfrm>
                <a:off x="3993165" y="3768154"/>
                <a:ext cx="1113224" cy="1113224"/>
              </a:xfrm>
              <a:prstGeom prst="rect">
                <a:avLst/>
              </a:prstGeom>
              <a:noFill/>
              <a:ln w="9525">
                <a:noFill/>
                <a:miter lim="800000"/>
                <a:headEnd/>
                <a:tailEnd/>
              </a:ln>
            </p:spPr>
          </p:pic>
          <p:pic>
            <p:nvPicPr>
              <p:cNvPr id="25" name="Picture 2" descr="http://yearingear.com/old-telephone-icon.jpg"/>
              <p:cNvPicPr>
                <a:picLocks noChangeAspect="1" noChangeArrowheads="1"/>
              </p:cNvPicPr>
              <p:nvPr/>
            </p:nvPicPr>
            <p:blipFill>
              <a:blip r:embed="rId3" cstate="print"/>
              <a:srcRect/>
              <a:stretch>
                <a:fillRect/>
              </a:stretch>
            </p:blipFill>
            <p:spPr bwMode="auto">
              <a:xfrm>
                <a:off x="2972710" y="5319305"/>
                <a:ext cx="635675" cy="462000"/>
              </a:xfrm>
              <a:prstGeom prst="rect">
                <a:avLst/>
              </a:prstGeom>
              <a:noFill/>
              <a:ln w="9525">
                <a:noFill/>
                <a:miter lim="800000"/>
                <a:headEnd/>
                <a:tailEnd/>
              </a:ln>
            </p:spPr>
          </p:pic>
          <p:pic>
            <p:nvPicPr>
              <p:cNvPr id="26" name="Picture 2" descr="http://yearingear.com/old-telephone-icon.jpg"/>
              <p:cNvPicPr>
                <a:picLocks noChangeAspect="1" noChangeArrowheads="1"/>
              </p:cNvPicPr>
              <p:nvPr/>
            </p:nvPicPr>
            <p:blipFill>
              <a:blip r:embed="rId3" cstate="print"/>
              <a:srcRect/>
              <a:stretch>
                <a:fillRect/>
              </a:stretch>
            </p:blipFill>
            <p:spPr bwMode="auto">
              <a:xfrm>
                <a:off x="4055344" y="5319305"/>
                <a:ext cx="635675" cy="462000"/>
              </a:xfrm>
              <a:prstGeom prst="rect">
                <a:avLst/>
              </a:prstGeom>
              <a:noFill/>
              <a:ln w="9525">
                <a:noFill/>
                <a:miter lim="800000"/>
                <a:headEnd/>
                <a:tailEnd/>
              </a:ln>
            </p:spPr>
          </p:pic>
          <p:pic>
            <p:nvPicPr>
              <p:cNvPr id="27" name="Picture 2" descr="http://yearingear.com/old-telephone-icon.jpg"/>
              <p:cNvPicPr>
                <a:picLocks noChangeAspect="1" noChangeArrowheads="1"/>
              </p:cNvPicPr>
              <p:nvPr/>
            </p:nvPicPr>
            <p:blipFill>
              <a:blip r:embed="rId3" cstate="print"/>
              <a:srcRect/>
              <a:stretch>
                <a:fillRect/>
              </a:stretch>
            </p:blipFill>
            <p:spPr bwMode="auto">
              <a:xfrm>
                <a:off x="5137978" y="5319305"/>
                <a:ext cx="635675" cy="462000"/>
              </a:xfrm>
              <a:prstGeom prst="rect">
                <a:avLst/>
              </a:prstGeom>
              <a:noFill/>
              <a:ln w="9525">
                <a:noFill/>
                <a:miter lim="800000"/>
                <a:headEnd/>
                <a:tailEnd/>
              </a:ln>
            </p:spPr>
          </p:pic>
          <p:pic>
            <p:nvPicPr>
              <p:cNvPr id="28" name="Picture 2" descr="http://yearingear.com/old-telephone-icon.jpg"/>
              <p:cNvPicPr>
                <a:picLocks noChangeAspect="1" noChangeArrowheads="1"/>
              </p:cNvPicPr>
              <p:nvPr/>
            </p:nvPicPr>
            <p:blipFill>
              <a:blip r:embed="rId3" cstate="print"/>
              <a:srcRect/>
              <a:stretch>
                <a:fillRect/>
              </a:stretch>
            </p:blipFill>
            <p:spPr bwMode="auto">
              <a:xfrm>
                <a:off x="6220611" y="5319305"/>
                <a:ext cx="635675" cy="462000"/>
              </a:xfrm>
              <a:prstGeom prst="rect">
                <a:avLst/>
              </a:prstGeom>
              <a:noFill/>
              <a:ln w="9525">
                <a:noFill/>
                <a:miter lim="800000"/>
                <a:headEnd/>
                <a:tailEnd/>
              </a:ln>
            </p:spPr>
          </p:pic>
          <p:sp>
            <p:nvSpPr>
              <p:cNvPr id="43" name="TextBox 16"/>
              <p:cNvSpPr txBox="1">
                <a:spLocks noChangeArrowheads="1"/>
              </p:cNvSpPr>
              <p:nvPr/>
            </p:nvSpPr>
            <p:spPr bwMode="auto">
              <a:xfrm>
                <a:off x="5070405" y="4250974"/>
                <a:ext cx="1154625" cy="323301"/>
              </a:xfrm>
              <a:prstGeom prst="rect">
                <a:avLst/>
              </a:prstGeom>
              <a:noFill/>
              <a:ln w="9525">
                <a:noFill/>
                <a:miter lim="800000"/>
                <a:headEnd/>
                <a:tailEnd/>
              </a:ln>
            </p:spPr>
            <p:txBody>
              <a:bodyPr wrap="none">
                <a:spAutoFit/>
              </a:bodyPr>
              <a:lstStyle/>
              <a:p>
                <a:r>
                  <a:rPr lang="cs-CZ" sz="1400" dirty="0">
                    <a:solidFill>
                      <a:schemeClr val="tx1"/>
                    </a:solidFill>
                  </a:rPr>
                  <a:t>Příchozí hovor</a:t>
                </a:r>
                <a:endParaRPr lang="en-US" sz="1400" dirty="0">
                  <a:solidFill>
                    <a:schemeClr val="tx1"/>
                  </a:solidFill>
                </a:endParaRPr>
              </a:p>
            </p:txBody>
          </p:sp>
          <p:sp>
            <p:nvSpPr>
              <p:cNvPr id="44" name="TextBox 17"/>
              <p:cNvSpPr txBox="1">
                <a:spLocks noChangeArrowheads="1"/>
              </p:cNvSpPr>
              <p:nvPr/>
            </p:nvSpPr>
            <p:spPr bwMode="auto">
              <a:xfrm>
                <a:off x="2973060" y="5955137"/>
                <a:ext cx="842129" cy="323301"/>
              </a:xfrm>
              <a:prstGeom prst="rect">
                <a:avLst/>
              </a:prstGeom>
              <a:noFill/>
              <a:ln w="9525">
                <a:noFill/>
                <a:miter lim="800000"/>
                <a:headEnd/>
                <a:tailEnd/>
              </a:ln>
            </p:spPr>
            <p:txBody>
              <a:bodyPr wrap="none">
                <a:spAutoFit/>
              </a:bodyPr>
              <a:lstStyle/>
              <a:p>
                <a:r>
                  <a:rPr lang="en-US" sz="1400" dirty="0">
                    <a:solidFill>
                      <a:schemeClr val="tx1"/>
                    </a:solidFill>
                  </a:rPr>
                  <a:t>U</a:t>
                </a:r>
                <a:r>
                  <a:rPr lang="cs-CZ" sz="1400" dirty="0" err="1">
                    <a:solidFill>
                      <a:schemeClr val="tx1"/>
                    </a:solidFill>
                  </a:rPr>
                  <a:t>živatel</a:t>
                </a:r>
                <a:r>
                  <a:rPr lang="en-US" sz="1400" dirty="0">
                    <a:solidFill>
                      <a:schemeClr val="tx1"/>
                    </a:solidFill>
                  </a:rPr>
                  <a:t> 1</a:t>
                </a:r>
              </a:p>
            </p:txBody>
          </p:sp>
          <p:sp>
            <p:nvSpPr>
              <p:cNvPr id="45" name="TextBox 18"/>
              <p:cNvSpPr txBox="1">
                <a:spLocks noChangeArrowheads="1"/>
              </p:cNvSpPr>
              <p:nvPr/>
            </p:nvSpPr>
            <p:spPr bwMode="auto">
              <a:xfrm>
                <a:off x="4035228" y="5955137"/>
                <a:ext cx="842129" cy="323301"/>
              </a:xfrm>
              <a:prstGeom prst="rect">
                <a:avLst/>
              </a:prstGeom>
              <a:noFill/>
              <a:ln w="9525">
                <a:noFill/>
                <a:miter lim="800000"/>
                <a:headEnd/>
                <a:tailEnd/>
              </a:ln>
            </p:spPr>
            <p:txBody>
              <a:bodyPr wrap="none">
                <a:spAutoFit/>
              </a:bodyPr>
              <a:lstStyle/>
              <a:p>
                <a:r>
                  <a:rPr lang="en-US" sz="1400" dirty="0">
                    <a:solidFill>
                      <a:schemeClr val="tx1"/>
                    </a:solidFill>
                  </a:rPr>
                  <a:t>U</a:t>
                </a:r>
                <a:r>
                  <a:rPr lang="cs-CZ" sz="1400" dirty="0" err="1">
                    <a:solidFill>
                      <a:schemeClr val="tx1"/>
                    </a:solidFill>
                  </a:rPr>
                  <a:t>živatel</a:t>
                </a:r>
                <a:r>
                  <a:rPr lang="en-US" sz="1400" dirty="0">
                    <a:solidFill>
                      <a:schemeClr val="tx1"/>
                    </a:solidFill>
                  </a:rPr>
                  <a:t> 2</a:t>
                </a:r>
              </a:p>
            </p:txBody>
          </p:sp>
          <p:sp>
            <p:nvSpPr>
              <p:cNvPr id="46" name="TextBox 19"/>
              <p:cNvSpPr txBox="1">
                <a:spLocks noChangeArrowheads="1"/>
              </p:cNvSpPr>
              <p:nvPr/>
            </p:nvSpPr>
            <p:spPr bwMode="auto">
              <a:xfrm>
                <a:off x="5098984" y="5955137"/>
                <a:ext cx="842129" cy="323301"/>
              </a:xfrm>
              <a:prstGeom prst="rect">
                <a:avLst/>
              </a:prstGeom>
              <a:noFill/>
              <a:ln w="9525">
                <a:noFill/>
                <a:miter lim="800000"/>
                <a:headEnd/>
                <a:tailEnd/>
              </a:ln>
            </p:spPr>
            <p:txBody>
              <a:bodyPr wrap="none">
                <a:spAutoFit/>
              </a:bodyPr>
              <a:lstStyle/>
              <a:p>
                <a:r>
                  <a:rPr lang="en-US" sz="1400" dirty="0">
                    <a:solidFill>
                      <a:schemeClr val="tx1"/>
                    </a:solidFill>
                  </a:rPr>
                  <a:t>U</a:t>
                </a:r>
                <a:r>
                  <a:rPr lang="cs-CZ" sz="1400" dirty="0" err="1">
                    <a:solidFill>
                      <a:schemeClr val="tx1"/>
                    </a:solidFill>
                  </a:rPr>
                  <a:t>živatel</a:t>
                </a:r>
                <a:r>
                  <a:rPr lang="en-US" sz="1400" dirty="0">
                    <a:solidFill>
                      <a:schemeClr val="tx1"/>
                    </a:solidFill>
                  </a:rPr>
                  <a:t> 3</a:t>
                </a:r>
              </a:p>
            </p:txBody>
          </p:sp>
          <p:sp>
            <p:nvSpPr>
              <p:cNvPr id="47" name="TextBox 20"/>
              <p:cNvSpPr txBox="1">
                <a:spLocks noChangeArrowheads="1"/>
              </p:cNvSpPr>
              <p:nvPr/>
            </p:nvSpPr>
            <p:spPr bwMode="auto">
              <a:xfrm>
                <a:off x="6161152" y="5955137"/>
                <a:ext cx="842129" cy="323301"/>
              </a:xfrm>
              <a:prstGeom prst="rect">
                <a:avLst/>
              </a:prstGeom>
              <a:noFill/>
              <a:ln w="9525">
                <a:noFill/>
                <a:miter lim="800000"/>
                <a:headEnd/>
                <a:tailEnd/>
              </a:ln>
            </p:spPr>
            <p:txBody>
              <a:bodyPr wrap="none">
                <a:spAutoFit/>
              </a:bodyPr>
              <a:lstStyle/>
              <a:p>
                <a:r>
                  <a:rPr lang="en-US" sz="1400" dirty="0">
                    <a:solidFill>
                      <a:schemeClr val="tx1"/>
                    </a:solidFill>
                  </a:rPr>
                  <a:t>U</a:t>
                </a:r>
                <a:r>
                  <a:rPr lang="cs-CZ" sz="1400" dirty="0" err="1">
                    <a:solidFill>
                      <a:schemeClr val="tx1"/>
                    </a:solidFill>
                  </a:rPr>
                  <a:t>živatel</a:t>
                </a:r>
                <a:r>
                  <a:rPr lang="en-US" sz="1400" dirty="0">
                    <a:solidFill>
                      <a:schemeClr val="tx1"/>
                    </a:solidFill>
                  </a:rPr>
                  <a:t> 4</a:t>
                </a:r>
              </a:p>
            </p:txBody>
          </p:sp>
          <p:cxnSp>
            <p:nvCxnSpPr>
              <p:cNvPr id="48" name="Straight Connector 47"/>
              <p:cNvCxnSpPr/>
              <p:nvPr/>
            </p:nvCxnSpPr>
            <p:spPr>
              <a:xfrm>
                <a:off x="5141852" y="4678932"/>
                <a:ext cx="3207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5400000">
                <a:off x="5197341" y="4945745"/>
                <a:ext cx="53521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905781" y="5582600"/>
                <a:ext cx="228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6974004" y="5743006"/>
                <a:ext cx="320810" cy="63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2628529" y="5897057"/>
                <a:ext cx="4515406" cy="95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flipH="1" flipV="1">
                <a:off x="2460187" y="5730300"/>
                <a:ext cx="3144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2626942" y="5581012"/>
                <a:ext cx="277846"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643067" y="5581012"/>
                <a:ext cx="32230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5762640" y="5581012"/>
                <a:ext cx="322303"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4703648" y="5581012"/>
                <a:ext cx="320715"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2" name="Rectangle 21"/>
            <p:cNvSpPr/>
            <p:nvPr/>
          </p:nvSpPr>
          <p:spPr>
            <a:xfrm>
              <a:off x="1765005" y="3104688"/>
              <a:ext cx="5401340" cy="2892056"/>
            </a:xfrm>
            <a:prstGeom prst="rect">
              <a:avLst/>
            </a:prstGeom>
            <a:noFill/>
            <a:ln w="57150" cmpd="thinThick">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3395695931"/>
      </p:ext>
    </p:extLst>
  </p:cSld>
  <p:clrMapOvr>
    <a:masterClrMapping/>
  </p:clrMapOvr>
  <p:transition>
    <p:pull dir="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Co je skupina pro příjem hovoru</a:t>
            </a:r>
            <a:r>
              <a:rPr lang="en-US" b="1" dirty="0"/>
              <a:t>?</a:t>
            </a:r>
            <a:endParaRPr lang="cs-CZ" dirty="0"/>
          </a:p>
        </p:txBody>
      </p:sp>
      <p:sp>
        <p:nvSpPr>
          <p:cNvPr id="3" name="Content Placeholder 2"/>
          <p:cNvSpPr>
            <a:spLocks noGrp="1"/>
          </p:cNvSpPr>
          <p:nvPr>
            <p:ph idx="1"/>
          </p:nvPr>
        </p:nvSpPr>
        <p:spPr>
          <a:xfrm>
            <a:off x="304800" y="1514158"/>
            <a:ext cx="8496300" cy="4284662"/>
          </a:xfrm>
        </p:spPr>
        <p:txBody>
          <a:bodyPr/>
          <a:lstStyle/>
          <a:p>
            <a:pPr marL="800100" lvl="1" indent="-342900">
              <a:lnSpc>
                <a:spcPct val="100000"/>
              </a:lnSpc>
              <a:spcBef>
                <a:spcPct val="0"/>
              </a:spcBef>
              <a:buChar char="§"/>
            </a:pPr>
            <a:r>
              <a:rPr lang="cs-CZ" altLang="cs-CZ" sz="2000" dirty="0" smtClean="0">
                <a:latin typeface="Tele-GroteskNor" pitchFamily="2" charset="0"/>
              </a:rPr>
              <a:t>Hovory jsou nyní vyřizovány rychleji a efektivněji. Společnost tedy působí profesionálněji a poskytuje zákazníkům lepší služby</a:t>
            </a:r>
          </a:p>
          <a:p>
            <a:pPr marL="800100" lvl="1" indent="-342900">
              <a:lnSpc>
                <a:spcPct val="100000"/>
              </a:lnSpc>
              <a:spcBef>
                <a:spcPct val="0"/>
              </a:spcBef>
              <a:buChar char="§"/>
            </a:pPr>
            <a:endParaRPr lang="cs-CZ" altLang="cs-CZ" sz="2000" dirty="0">
              <a:latin typeface="Tele-GroteskNor" pitchFamily="2" charset="0"/>
            </a:endParaRPr>
          </a:p>
          <a:p>
            <a:pPr marL="800100" lvl="1" indent="-342900">
              <a:lnSpc>
                <a:spcPct val="100000"/>
              </a:lnSpc>
              <a:spcBef>
                <a:spcPct val="0"/>
              </a:spcBef>
              <a:buChar char="§"/>
            </a:pPr>
            <a:endParaRPr lang="cs-CZ" altLang="cs-CZ" sz="2000" dirty="0" smtClean="0">
              <a:latin typeface="Tele-GroteskNor" pitchFamily="2" charset="0"/>
            </a:endParaRPr>
          </a:p>
          <a:p>
            <a:pPr marL="800100" lvl="1" indent="-342900">
              <a:lnSpc>
                <a:spcPct val="100000"/>
              </a:lnSpc>
              <a:spcBef>
                <a:spcPct val="0"/>
              </a:spcBef>
              <a:buChar char="§"/>
            </a:pPr>
            <a:endParaRPr lang="cs-CZ" altLang="cs-CZ" sz="2000" dirty="0" smtClean="0">
              <a:latin typeface="Tele-GroteskNor" pitchFamily="2" charset="0"/>
            </a:endParaRPr>
          </a:p>
          <a:p>
            <a:pPr marL="800100" lvl="1" indent="-342900">
              <a:lnSpc>
                <a:spcPct val="100000"/>
              </a:lnSpc>
              <a:spcBef>
                <a:spcPct val="0"/>
              </a:spcBef>
              <a:buChar char="§"/>
            </a:pPr>
            <a:endParaRPr lang="cs-CZ" altLang="cs-CZ" sz="2000" dirty="0">
              <a:latin typeface="Tele-GroteskNor" pitchFamily="2" charset="0"/>
            </a:endParaRPr>
          </a:p>
          <a:p>
            <a:pPr marL="800100" lvl="1" indent="-342900">
              <a:lnSpc>
                <a:spcPct val="100000"/>
              </a:lnSpc>
              <a:spcBef>
                <a:spcPct val="0"/>
              </a:spcBef>
              <a:buChar char="§"/>
            </a:pPr>
            <a:endParaRPr lang="cs-CZ" altLang="cs-CZ" sz="2000" dirty="0" smtClean="0">
              <a:latin typeface="Tele-GroteskNor" pitchFamily="2" charset="0"/>
            </a:endParaRPr>
          </a:p>
          <a:p>
            <a:pPr marL="800100" lvl="1" indent="-342900">
              <a:lnSpc>
                <a:spcPct val="100000"/>
              </a:lnSpc>
              <a:spcBef>
                <a:spcPct val="0"/>
              </a:spcBef>
              <a:buFont typeface="Wingdings" pitchFamily="2" charset="2"/>
              <a:buChar char="§"/>
            </a:pPr>
            <a:r>
              <a:rPr lang="cs-CZ" altLang="cs-CZ" sz="2000" dirty="0">
                <a:latin typeface="Tele-GroteskNor" pitchFamily="2" charset="0"/>
              </a:rPr>
              <a:t>Zmeškané hovory znamenají ušlé výnosy!</a:t>
            </a:r>
          </a:p>
          <a:p>
            <a:pPr marL="800100" lvl="1" indent="-342900">
              <a:lnSpc>
                <a:spcPct val="100000"/>
              </a:lnSpc>
              <a:spcBef>
                <a:spcPct val="0"/>
              </a:spcBef>
              <a:buChar char="§"/>
            </a:pPr>
            <a:endParaRPr lang="cs-CZ" altLang="cs-CZ" sz="2000" dirty="0" smtClean="0">
              <a:latin typeface="Tele-GroteskNor" pitchFamily="2" charset="0"/>
            </a:endParaRPr>
          </a:p>
          <a:p>
            <a:pPr marL="290513" lvl="1" indent="-168275" eaLnBrk="0" hangingPunct="0">
              <a:lnSpc>
                <a:spcPct val="95000"/>
              </a:lnSpc>
              <a:spcBef>
                <a:spcPct val="10000"/>
              </a:spcBef>
              <a:spcAft>
                <a:spcPct val="10000"/>
              </a:spcAft>
              <a:buClr>
                <a:schemeClr val="bg2"/>
              </a:buClr>
              <a:buSzPct val="85000"/>
              <a:buFontTx/>
              <a:buChar char="•"/>
            </a:pPr>
            <a:endParaRPr lang="en-US" sz="2000" dirty="0"/>
          </a:p>
        </p:txBody>
      </p:sp>
      <p:sp>
        <p:nvSpPr>
          <p:cNvPr id="12" name="TextBox 23"/>
          <p:cNvSpPr txBox="1">
            <a:spLocks noChangeArrowheads="1"/>
          </p:cNvSpPr>
          <p:nvPr/>
        </p:nvSpPr>
        <p:spPr bwMode="auto">
          <a:xfrm>
            <a:off x="2334474" y="4306967"/>
            <a:ext cx="2398713" cy="581025"/>
          </a:xfrm>
          <a:prstGeom prst="rect">
            <a:avLst/>
          </a:prstGeom>
          <a:noFill/>
          <a:ln w="9525">
            <a:noFill/>
            <a:miter lim="800000"/>
            <a:headEnd/>
            <a:tailEnd/>
          </a:ln>
        </p:spPr>
        <p:txBody>
          <a:bodyPr wrap="none">
            <a:spAutoFit/>
          </a:bodyPr>
          <a:lstStyle/>
          <a:p>
            <a:pPr algn="ctr"/>
            <a:r>
              <a:rPr lang="en-US" sz="1600" b="1" i="1"/>
              <a:t>M</a:t>
            </a:r>
            <a:r>
              <a:rPr lang="cs-CZ" sz="1600" b="1" i="1"/>
              <a:t>oje číslo</a:t>
            </a:r>
            <a:r>
              <a:rPr lang="en-US" sz="1600" b="1" i="1"/>
              <a:t> “Anywhere”</a:t>
            </a:r>
          </a:p>
          <a:p>
            <a:pPr algn="ctr"/>
            <a:r>
              <a:rPr lang="en-US" sz="1600" b="1" i="1"/>
              <a:t>240 123 4567</a:t>
            </a:r>
          </a:p>
        </p:txBody>
      </p:sp>
      <p:pic>
        <p:nvPicPr>
          <p:cNvPr id="29" name="Picture 2" descr="http://www.domainxcess.com/files/icon_customer_service_1.png"/>
          <p:cNvPicPr>
            <a:picLocks noChangeAspect="1" noChangeArrowheads="1"/>
          </p:cNvPicPr>
          <p:nvPr/>
        </p:nvPicPr>
        <p:blipFill>
          <a:blip r:embed="rId3" cstate="print"/>
          <a:srcRect/>
          <a:stretch>
            <a:fillRect/>
          </a:stretch>
        </p:blipFill>
        <p:spPr bwMode="auto">
          <a:xfrm>
            <a:off x="6370585" y="1836309"/>
            <a:ext cx="1571043" cy="1655874"/>
          </a:xfrm>
          <a:prstGeom prst="rect">
            <a:avLst/>
          </a:prstGeom>
          <a:noFill/>
          <a:ln w="9525">
            <a:noFill/>
            <a:miter lim="800000"/>
            <a:headEnd/>
            <a:tailEnd/>
          </a:ln>
        </p:spPr>
      </p:pic>
      <p:pic>
        <p:nvPicPr>
          <p:cNvPr id="30" name="Picture 2" descr="http://www.davetkazan.com/images/money-icon.png"/>
          <p:cNvPicPr>
            <a:picLocks noChangeAspect="1" noChangeArrowheads="1"/>
          </p:cNvPicPr>
          <p:nvPr/>
        </p:nvPicPr>
        <p:blipFill>
          <a:blip r:embed="rId4" cstate="print"/>
          <a:srcRect/>
          <a:stretch>
            <a:fillRect/>
          </a:stretch>
        </p:blipFill>
        <p:spPr bwMode="auto">
          <a:xfrm>
            <a:off x="5493956" y="3656489"/>
            <a:ext cx="1662150" cy="1662112"/>
          </a:xfrm>
          <a:prstGeom prst="rect">
            <a:avLst/>
          </a:prstGeom>
          <a:noFill/>
          <a:ln w="9525">
            <a:noFill/>
            <a:miter lim="800000"/>
            <a:headEnd/>
            <a:tailEnd/>
          </a:ln>
        </p:spPr>
      </p:pic>
    </p:spTree>
    <p:extLst>
      <p:ext uri="{BB962C8B-B14F-4D97-AF65-F5344CB8AC3E}">
        <p14:creationId xmlns:p14="http://schemas.microsoft.com/office/powerpoint/2010/main" val="3320325417"/>
      </p:ext>
    </p:extLst>
  </p:cSld>
  <p:clrMapOvr>
    <a:masterClrMapping/>
  </p:clrMapOvr>
  <p:transition>
    <p:pull dir="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0" y="324237"/>
            <a:ext cx="8496300" cy="460375"/>
          </a:xfrm>
        </p:spPr>
        <p:txBody>
          <a:bodyPr/>
          <a:lstStyle/>
          <a:p>
            <a:r>
              <a:rPr lang="cs-CZ" b="1" dirty="0"/>
              <a:t>Příklad použití</a:t>
            </a:r>
            <a:r>
              <a:rPr lang="en-US" b="1" dirty="0"/>
              <a:t>: </a:t>
            </a:r>
            <a:r>
              <a:rPr lang="cs-CZ" b="1" dirty="0"/>
              <a:t>květinářství Lilie</a:t>
            </a:r>
            <a:endParaRPr lang="cs-CZ" dirty="0"/>
          </a:p>
        </p:txBody>
      </p:sp>
      <p:sp>
        <p:nvSpPr>
          <p:cNvPr id="3" name="Content Placeholder 2"/>
          <p:cNvSpPr>
            <a:spLocks noGrp="1"/>
          </p:cNvSpPr>
          <p:nvPr>
            <p:ph idx="1"/>
          </p:nvPr>
        </p:nvSpPr>
        <p:spPr>
          <a:xfrm>
            <a:off x="304800" y="1346518"/>
            <a:ext cx="8496300" cy="4284662"/>
          </a:xfrm>
        </p:spPr>
        <p:txBody>
          <a:bodyPr/>
          <a:lstStyle/>
          <a:p>
            <a:endParaRPr lang="cs-CZ" dirty="0"/>
          </a:p>
        </p:txBody>
      </p:sp>
      <p:grpSp>
        <p:nvGrpSpPr>
          <p:cNvPr id="50" name="Group 32"/>
          <p:cNvGrpSpPr>
            <a:grpSpLocks/>
          </p:cNvGrpSpPr>
          <p:nvPr/>
        </p:nvGrpSpPr>
        <p:grpSpPr bwMode="auto">
          <a:xfrm>
            <a:off x="184150" y="1223963"/>
            <a:ext cx="2817813" cy="3349625"/>
            <a:chOff x="183368" y="1224724"/>
            <a:chExt cx="2817910" cy="3348842"/>
          </a:xfrm>
        </p:grpSpPr>
        <p:grpSp>
          <p:nvGrpSpPr>
            <p:cNvPr id="51" name="Group 43"/>
            <p:cNvGrpSpPr>
              <a:grpSpLocks/>
            </p:cNvGrpSpPr>
            <p:nvPr/>
          </p:nvGrpSpPr>
          <p:grpSpPr bwMode="auto">
            <a:xfrm>
              <a:off x="183368" y="1224724"/>
              <a:ext cx="2817910" cy="3348842"/>
              <a:chOff x="115295" y="3372590"/>
              <a:chExt cx="2817910" cy="3348842"/>
            </a:xfrm>
          </p:grpSpPr>
          <p:sp>
            <p:nvSpPr>
              <p:cNvPr id="54" name="AutoShape 38"/>
              <p:cNvSpPr>
                <a:spLocks noChangeArrowheads="1"/>
              </p:cNvSpPr>
              <p:nvPr/>
            </p:nvSpPr>
            <p:spPr bwMode="gray">
              <a:xfrm>
                <a:off x="115295" y="3372590"/>
                <a:ext cx="2817910" cy="3348842"/>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55"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52" name="Rectangle 51"/>
            <p:cNvSpPr>
              <a:spLocks noChangeArrowheads="1"/>
            </p:cNvSpPr>
            <p:nvPr/>
          </p:nvSpPr>
          <p:spPr bwMode="gray">
            <a:xfrm>
              <a:off x="192517" y="2439889"/>
              <a:ext cx="2669436" cy="1027706"/>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cs-CZ" dirty="0">
                  <a:solidFill>
                    <a:schemeClr val="tx1"/>
                  </a:solidFill>
                </a:rPr>
                <a:t>Místní obchod</a:t>
              </a: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8 </a:t>
              </a:r>
              <a:r>
                <a:rPr lang="cs-CZ" dirty="0">
                  <a:solidFill>
                    <a:schemeClr val="tx1"/>
                  </a:solidFill>
                </a:rPr>
                <a:t>zaměstnanců</a:t>
              </a: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cs-CZ" dirty="0">
                  <a:solidFill>
                    <a:schemeClr val="tx1"/>
                  </a:solidFill>
                </a:rPr>
                <a:t>Období špiček a dovolených</a:t>
              </a: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p:txBody>
        </p:sp>
        <p:sp>
          <p:nvSpPr>
            <p:cNvPr id="53" name="Text Box 23"/>
            <p:cNvSpPr txBox="1">
              <a:spLocks noChangeArrowheads="1"/>
            </p:cNvSpPr>
            <p:nvPr/>
          </p:nvSpPr>
          <p:spPr bwMode="auto">
            <a:xfrm>
              <a:off x="673922" y="1629442"/>
              <a:ext cx="1403399" cy="307705"/>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smtClean="0">
                  <a:solidFill>
                    <a:schemeClr val="bg1"/>
                  </a:solidFill>
                </a:rPr>
                <a:t>Vlastník</a:t>
              </a:r>
              <a:endParaRPr lang="en-US" sz="2000" dirty="0">
                <a:solidFill>
                  <a:schemeClr val="bg1"/>
                </a:solidFill>
              </a:endParaRPr>
            </a:p>
          </p:txBody>
        </p:sp>
      </p:grpSp>
      <p:grpSp>
        <p:nvGrpSpPr>
          <p:cNvPr id="56" name="Group 35"/>
          <p:cNvGrpSpPr>
            <a:grpSpLocks/>
          </p:cNvGrpSpPr>
          <p:nvPr/>
        </p:nvGrpSpPr>
        <p:grpSpPr bwMode="auto">
          <a:xfrm>
            <a:off x="514350" y="4802188"/>
            <a:ext cx="8172450" cy="2035175"/>
            <a:chOff x="514530" y="4802168"/>
            <a:chExt cx="8172284" cy="2034572"/>
          </a:xfrm>
        </p:grpSpPr>
        <p:grpSp>
          <p:nvGrpSpPr>
            <p:cNvPr id="57" name="Group 42"/>
            <p:cNvGrpSpPr>
              <a:grpSpLocks/>
            </p:cNvGrpSpPr>
            <p:nvPr/>
          </p:nvGrpSpPr>
          <p:grpSpPr bwMode="auto">
            <a:xfrm>
              <a:off x="514530" y="4802168"/>
              <a:ext cx="8125737" cy="1877797"/>
              <a:chOff x="567001" y="1221756"/>
              <a:chExt cx="7781352" cy="1877797"/>
            </a:xfrm>
          </p:grpSpPr>
          <p:sp>
            <p:nvSpPr>
              <p:cNvPr id="60" name="AutoShape 41"/>
              <p:cNvSpPr>
                <a:spLocks noChangeArrowheads="1"/>
              </p:cNvSpPr>
              <p:nvPr/>
            </p:nvSpPr>
            <p:spPr bwMode="gray">
              <a:xfrm>
                <a:off x="567001" y="1221756"/>
                <a:ext cx="7781841" cy="1877455"/>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61" name="AutoShape 42"/>
              <p:cNvSpPr>
                <a:spLocks noChangeArrowheads="1"/>
              </p:cNvSpPr>
              <p:nvPr/>
            </p:nvSpPr>
            <p:spPr bwMode="gray">
              <a:xfrm rot="10800000" flipH="1" flipV="1">
                <a:off x="599373" y="1260662"/>
                <a:ext cx="7696006" cy="175993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58" name="Text Box 49"/>
            <p:cNvSpPr txBox="1">
              <a:spLocks noChangeArrowheads="1"/>
            </p:cNvSpPr>
            <p:nvPr/>
          </p:nvSpPr>
          <p:spPr bwMode="auto">
            <a:xfrm>
              <a:off x="906635" y="4937066"/>
              <a:ext cx="4133766" cy="310249"/>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a:solidFill>
                    <a:schemeClr val="bg1"/>
                  </a:solidFill>
                </a:rPr>
                <a:t>Přínos pro společnost</a:t>
              </a:r>
              <a:endParaRPr lang="en-US" sz="2000" dirty="0">
                <a:solidFill>
                  <a:schemeClr val="bg1"/>
                </a:solidFill>
              </a:endParaRPr>
            </a:p>
          </p:txBody>
        </p:sp>
        <p:sp>
          <p:nvSpPr>
            <p:cNvPr id="59" name="Rectangle 54"/>
            <p:cNvSpPr>
              <a:spLocks noChangeArrowheads="1"/>
            </p:cNvSpPr>
            <p:nvPr/>
          </p:nvSpPr>
          <p:spPr bwMode="gray">
            <a:xfrm>
              <a:off x="1105800" y="5393716"/>
              <a:ext cx="7581014" cy="1443024"/>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cs-CZ" dirty="0">
                  <a:solidFill>
                    <a:schemeClr val="tx1"/>
                  </a:solidFill>
                </a:rPr>
                <a:t>Hovory rychle přijímá fyzická osoba</a:t>
              </a: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cs-CZ" dirty="0">
                  <a:solidFill>
                    <a:schemeClr val="tx1"/>
                  </a:solidFill>
                </a:rPr>
                <a:t>Profesionální dojem na zákazníky</a:t>
              </a: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cs-CZ" dirty="0">
                  <a:solidFill>
                    <a:schemeClr val="tx1"/>
                  </a:solidFill>
                </a:rPr>
                <a:t>Vyšší objem objednávek a výnosů</a:t>
              </a: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p:txBody>
        </p:sp>
      </p:grpSp>
      <p:grpSp>
        <p:nvGrpSpPr>
          <p:cNvPr id="62" name="Group 34"/>
          <p:cNvGrpSpPr>
            <a:grpSpLocks/>
          </p:cNvGrpSpPr>
          <p:nvPr/>
        </p:nvGrpSpPr>
        <p:grpSpPr bwMode="auto">
          <a:xfrm>
            <a:off x="6018213" y="1223963"/>
            <a:ext cx="2892425" cy="3349625"/>
            <a:chOff x="6017624" y="1224724"/>
            <a:chExt cx="2893603" cy="3348842"/>
          </a:xfrm>
        </p:grpSpPr>
        <p:grpSp>
          <p:nvGrpSpPr>
            <p:cNvPr id="63" name="Group 48"/>
            <p:cNvGrpSpPr>
              <a:grpSpLocks/>
            </p:cNvGrpSpPr>
            <p:nvPr/>
          </p:nvGrpSpPr>
          <p:grpSpPr bwMode="auto">
            <a:xfrm>
              <a:off x="6093317" y="1224724"/>
              <a:ext cx="2817910" cy="3348842"/>
              <a:chOff x="115295" y="3372590"/>
              <a:chExt cx="2817910" cy="3348842"/>
            </a:xfrm>
          </p:grpSpPr>
          <p:sp>
            <p:nvSpPr>
              <p:cNvPr id="67" name="AutoShape 38"/>
              <p:cNvSpPr>
                <a:spLocks noChangeArrowheads="1"/>
              </p:cNvSpPr>
              <p:nvPr/>
            </p:nvSpPr>
            <p:spPr bwMode="gray">
              <a:xfrm>
                <a:off x="115833" y="3372590"/>
                <a:ext cx="2817372" cy="3348842"/>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68"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64" name="Text Box 46"/>
            <p:cNvSpPr txBox="1">
              <a:spLocks noChangeArrowheads="1"/>
            </p:cNvSpPr>
            <p:nvPr/>
          </p:nvSpPr>
          <p:spPr bwMode="auto">
            <a:xfrm>
              <a:off x="6197132" y="1571091"/>
              <a:ext cx="1640582" cy="307705"/>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a:solidFill>
                    <a:schemeClr val="bg1"/>
                  </a:solidFill>
                </a:rPr>
                <a:t>Řešení</a:t>
              </a:r>
              <a:endParaRPr lang="en-US" sz="2000" dirty="0">
                <a:solidFill>
                  <a:schemeClr val="bg1"/>
                </a:solidFill>
              </a:endParaRPr>
            </a:p>
          </p:txBody>
        </p:sp>
        <p:sp>
          <p:nvSpPr>
            <p:cNvPr id="65" name="Rectangle 53"/>
            <p:cNvSpPr>
              <a:spLocks noChangeArrowheads="1"/>
            </p:cNvSpPr>
            <p:nvPr/>
          </p:nvSpPr>
          <p:spPr bwMode="gray">
            <a:xfrm>
              <a:off x="6017624" y="2439889"/>
              <a:ext cx="2758241" cy="1811477"/>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cs-CZ" dirty="0">
                  <a:solidFill>
                    <a:schemeClr val="tx1"/>
                  </a:solidFill>
                </a:rPr>
                <a:t>Všechny telefony zvoní zároveň</a:t>
              </a: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cs-CZ" dirty="0">
                  <a:solidFill>
                    <a:schemeClr val="tx1"/>
                  </a:solidFill>
                </a:rPr>
                <a:t>Přijmout hovor může každý, kdo je k dispozici</a:t>
              </a: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cs-CZ" dirty="0">
                  <a:solidFill>
                    <a:schemeClr val="tx1"/>
                  </a:solidFill>
                </a:rPr>
                <a:t>Lze zahrnout i mobil. zaměstnance</a:t>
              </a: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b="1" dirty="0"/>
            </a:p>
            <a:p>
              <a:pPr marL="290513" lvl="1" indent="-168275" eaLnBrk="0" hangingPunct="0">
                <a:lnSpc>
                  <a:spcPct val="95000"/>
                </a:lnSpc>
                <a:spcBef>
                  <a:spcPct val="10000"/>
                </a:spcBef>
                <a:spcAft>
                  <a:spcPct val="10000"/>
                </a:spcAft>
                <a:buClr>
                  <a:schemeClr val="bg2"/>
                </a:buClr>
                <a:buSzPct val="85000"/>
                <a:buFontTx/>
                <a:buChar char="•"/>
              </a:pPr>
              <a:endParaRPr lang="en-US" b="1" dirty="0"/>
            </a:p>
          </p:txBody>
        </p:sp>
        <p:pic>
          <p:nvPicPr>
            <p:cNvPr id="66" name="Picture 2" descr="http://www.axeseducation.com/images/solution_icon.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715181" y="1440462"/>
              <a:ext cx="852442" cy="852443"/>
            </a:xfrm>
            <a:prstGeom prst="rect">
              <a:avLst/>
            </a:prstGeom>
            <a:noFill/>
            <a:ln w="9525">
              <a:noFill/>
              <a:miter lim="800000"/>
              <a:headEnd/>
              <a:tailEnd/>
            </a:ln>
          </p:spPr>
        </p:pic>
      </p:grpSp>
      <p:grpSp>
        <p:nvGrpSpPr>
          <p:cNvPr id="69" name="Group 68"/>
          <p:cNvGrpSpPr>
            <a:grpSpLocks/>
          </p:cNvGrpSpPr>
          <p:nvPr/>
        </p:nvGrpSpPr>
        <p:grpSpPr bwMode="auto">
          <a:xfrm>
            <a:off x="3138488" y="1223963"/>
            <a:ext cx="2879725" cy="3360737"/>
            <a:chOff x="3138342" y="1224724"/>
            <a:chExt cx="2879686" cy="3360468"/>
          </a:xfrm>
        </p:grpSpPr>
        <p:grpSp>
          <p:nvGrpSpPr>
            <p:cNvPr id="70" name="Group 33"/>
            <p:cNvGrpSpPr>
              <a:grpSpLocks/>
            </p:cNvGrpSpPr>
            <p:nvPr/>
          </p:nvGrpSpPr>
          <p:grpSpPr bwMode="auto">
            <a:xfrm>
              <a:off x="3138342" y="1224724"/>
              <a:ext cx="2869178" cy="3360468"/>
              <a:chOff x="3138342" y="1224724"/>
              <a:chExt cx="2869178" cy="3360468"/>
            </a:xfrm>
          </p:grpSpPr>
          <p:grpSp>
            <p:nvGrpSpPr>
              <p:cNvPr id="75" name="Group 45"/>
              <p:cNvGrpSpPr>
                <a:grpSpLocks/>
              </p:cNvGrpSpPr>
              <p:nvPr/>
            </p:nvGrpSpPr>
            <p:grpSpPr bwMode="auto">
              <a:xfrm>
                <a:off x="3138342" y="1224724"/>
                <a:ext cx="2817910" cy="3348842"/>
                <a:chOff x="115295" y="3372590"/>
                <a:chExt cx="2817910" cy="3348842"/>
              </a:xfrm>
            </p:grpSpPr>
            <p:sp>
              <p:nvSpPr>
                <p:cNvPr id="78" name="AutoShape 38"/>
                <p:cNvSpPr>
                  <a:spLocks noChangeArrowheads="1"/>
                </p:cNvSpPr>
                <p:nvPr/>
              </p:nvSpPr>
              <p:spPr bwMode="gray">
                <a:xfrm>
                  <a:off x="115295" y="3372590"/>
                  <a:ext cx="2817774" cy="3349357"/>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79"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76" name="Text Box 36"/>
              <p:cNvSpPr txBox="1">
                <a:spLocks noChangeArrowheads="1"/>
              </p:cNvSpPr>
              <p:nvPr/>
            </p:nvSpPr>
            <p:spPr bwMode="auto">
              <a:xfrm>
                <a:off x="3621037" y="1629504"/>
                <a:ext cx="1537003" cy="307752"/>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a:solidFill>
                      <a:schemeClr val="bg1"/>
                    </a:solidFill>
                  </a:rPr>
                  <a:t>Tým</a:t>
                </a:r>
                <a:endParaRPr lang="en-US" sz="2000" dirty="0">
                  <a:solidFill>
                    <a:schemeClr val="bg1"/>
                  </a:solidFill>
                </a:endParaRPr>
              </a:p>
            </p:txBody>
          </p:sp>
          <p:sp>
            <p:nvSpPr>
              <p:cNvPr id="77" name="Rectangle 52"/>
              <p:cNvSpPr>
                <a:spLocks noChangeArrowheads="1"/>
              </p:cNvSpPr>
              <p:nvPr/>
            </p:nvSpPr>
            <p:spPr bwMode="gray">
              <a:xfrm>
                <a:off x="3146292" y="2439889"/>
                <a:ext cx="2861228" cy="2145303"/>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cs-CZ" dirty="0">
                    <a:solidFill>
                      <a:schemeClr val="tx1"/>
                    </a:solidFill>
                  </a:rPr>
                  <a:t>Zaměstnanci často plní více úkolů současně</a:t>
                </a: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cs-CZ" dirty="0">
                    <a:solidFill>
                      <a:schemeClr val="tx1"/>
                    </a:solidFill>
                  </a:rPr>
                  <a:t>Objednávky po telefonu a osobní</a:t>
                </a: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cs-CZ" dirty="0">
                    <a:solidFill>
                      <a:schemeClr val="tx1"/>
                    </a:solidFill>
                  </a:rPr>
                  <a:t>Rovněž v terénu při rozvozu</a:t>
                </a:r>
                <a:endParaRPr lang="en-US" dirty="0">
                  <a:solidFill>
                    <a:schemeClr val="tx1"/>
                  </a:solidFill>
                </a:endParaRPr>
              </a:p>
            </p:txBody>
          </p:sp>
        </p:grpSp>
        <p:grpSp>
          <p:nvGrpSpPr>
            <p:cNvPr id="71" name="Group 45"/>
            <p:cNvGrpSpPr>
              <a:grpSpLocks/>
            </p:cNvGrpSpPr>
            <p:nvPr/>
          </p:nvGrpSpPr>
          <p:grpSpPr bwMode="auto">
            <a:xfrm>
              <a:off x="4785205" y="1366460"/>
              <a:ext cx="1232823" cy="1051551"/>
              <a:chOff x="277000" y="4626235"/>
              <a:chExt cx="1626227" cy="1551282"/>
            </a:xfrm>
          </p:grpSpPr>
          <p:pic>
            <p:nvPicPr>
              <p:cNvPr id="72" name="Picture 14" descr="MCj04326230000[1]"/>
              <p:cNvPicPr>
                <a:picLocks noChangeAspect="1" noChangeArrowheads="1"/>
              </p:cNvPicPr>
              <p:nvPr/>
            </p:nvPicPr>
            <p:blipFill>
              <a:blip r:embed="rId4" cstate="print"/>
              <a:srcRect/>
              <a:stretch>
                <a:fillRect/>
              </a:stretch>
            </p:blipFill>
            <p:spPr bwMode="auto">
              <a:xfrm>
                <a:off x="513476" y="4626235"/>
                <a:ext cx="959244" cy="991166"/>
              </a:xfrm>
              <a:prstGeom prst="rect">
                <a:avLst/>
              </a:prstGeom>
              <a:noFill/>
              <a:ln w="9525">
                <a:noFill/>
                <a:miter lim="800000"/>
                <a:headEnd/>
                <a:tailEnd/>
              </a:ln>
            </p:spPr>
          </p:pic>
          <p:pic>
            <p:nvPicPr>
              <p:cNvPr id="73" name="Picture 7" descr="j0431641"/>
              <p:cNvPicPr>
                <a:picLocks noChangeAspect="1" noChangeArrowheads="1"/>
              </p:cNvPicPr>
              <p:nvPr/>
            </p:nvPicPr>
            <p:blipFill>
              <a:blip r:embed="rId5" cstate="print"/>
              <a:srcRect/>
              <a:stretch>
                <a:fillRect/>
              </a:stretch>
            </p:blipFill>
            <p:spPr bwMode="auto">
              <a:xfrm>
                <a:off x="277000" y="5145000"/>
                <a:ext cx="893758" cy="988660"/>
              </a:xfrm>
              <a:prstGeom prst="rect">
                <a:avLst/>
              </a:prstGeom>
              <a:noFill/>
              <a:ln w="9525">
                <a:noFill/>
                <a:miter lim="800000"/>
                <a:headEnd/>
                <a:tailEnd/>
              </a:ln>
            </p:spPr>
          </p:pic>
          <p:pic>
            <p:nvPicPr>
              <p:cNvPr id="74" name="Picture 13" descr="MCj04326240000[1]"/>
              <p:cNvPicPr>
                <a:picLocks noChangeAspect="1" noChangeArrowheads="1"/>
              </p:cNvPicPr>
              <p:nvPr/>
            </p:nvPicPr>
            <p:blipFill>
              <a:blip r:embed="rId6" cstate="print"/>
              <a:srcRect/>
              <a:stretch>
                <a:fillRect/>
              </a:stretch>
            </p:blipFill>
            <p:spPr bwMode="auto">
              <a:xfrm>
                <a:off x="839692" y="5078587"/>
                <a:ext cx="1063535" cy="1098930"/>
              </a:xfrm>
              <a:prstGeom prst="rect">
                <a:avLst/>
              </a:prstGeom>
              <a:noFill/>
              <a:ln w="9525">
                <a:noFill/>
                <a:miter lim="800000"/>
                <a:headEnd/>
                <a:tailEnd/>
              </a:ln>
            </p:spPr>
          </p:pic>
        </p:grpSp>
      </p:grpSp>
    </p:spTree>
    <p:extLst>
      <p:ext uri="{BB962C8B-B14F-4D97-AF65-F5344CB8AC3E}">
        <p14:creationId xmlns:p14="http://schemas.microsoft.com/office/powerpoint/2010/main" val="23745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ChangeArrowheads="1"/>
          </p:cNvSpPr>
          <p:nvPr/>
        </p:nvSpPr>
        <p:spPr bwMode="auto">
          <a:xfrm>
            <a:off x="5237285" y="1100254"/>
            <a:ext cx="3616569" cy="3393687"/>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p>
            <a:pPr>
              <a:lnSpc>
                <a:spcPct val="150000"/>
              </a:lnSpc>
              <a:spcBef>
                <a:spcPct val="0"/>
              </a:spcBef>
            </a:pPr>
            <a:endParaRPr lang="cs-CZ" altLang="cs-CZ" sz="2200" b="1" dirty="0">
              <a:solidFill>
                <a:srgbClr val="E20074"/>
              </a:solidFill>
            </a:endParaRPr>
          </a:p>
          <a:p>
            <a:pPr>
              <a:lnSpc>
                <a:spcPct val="150000"/>
              </a:lnSpc>
              <a:spcBef>
                <a:spcPct val="0"/>
              </a:spcBef>
            </a:pPr>
            <a:endParaRPr lang="cs-CZ" altLang="cs-CZ" sz="2200" b="1" dirty="0">
              <a:solidFill>
                <a:srgbClr val="E20074"/>
              </a:solidFill>
            </a:endParaRPr>
          </a:p>
        </p:txBody>
      </p:sp>
      <p:sp>
        <p:nvSpPr>
          <p:cNvPr id="2" name="Nadpis 1"/>
          <p:cNvSpPr>
            <a:spLocks noGrp="1"/>
          </p:cNvSpPr>
          <p:nvPr>
            <p:ph type="title"/>
          </p:nvPr>
        </p:nvSpPr>
        <p:spPr/>
        <p:txBody>
          <a:bodyPr/>
          <a:lstStyle/>
          <a:p>
            <a:r>
              <a:rPr lang="cs-CZ" b="1" dirty="0"/>
              <a:t>Princip skupiny</a:t>
            </a:r>
            <a:r>
              <a:rPr lang="en-US" b="1" dirty="0"/>
              <a:t>: </a:t>
            </a:r>
            <a:r>
              <a:rPr lang="cs-CZ" b="1" dirty="0"/>
              <a:t>Současné vyzvánění</a:t>
            </a:r>
            <a:endParaRPr lang="cs-CZ" dirty="0"/>
          </a:p>
        </p:txBody>
      </p:sp>
      <p:sp>
        <p:nvSpPr>
          <p:cNvPr id="3" name="Content Placeholder 2"/>
          <p:cNvSpPr>
            <a:spLocks noGrp="1"/>
          </p:cNvSpPr>
          <p:nvPr>
            <p:ph idx="1"/>
          </p:nvPr>
        </p:nvSpPr>
        <p:spPr>
          <a:xfrm>
            <a:off x="262946" y="1543456"/>
            <a:ext cx="8496300" cy="4284662"/>
          </a:xfrm>
        </p:spPr>
        <p:txBody>
          <a:bodyPr/>
          <a:lstStyle/>
          <a:p>
            <a:endParaRPr lang="cs-CZ" sz="2000" dirty="0">
              <a:latin typeface="Tele-GroteskEENor" pitchFamily="2" charset="0"/>
            </a:endParaRPr>
          </a:p>
          <a:p>
            <a:pPr>
              <a:buSzPts val="2000"/>
              <a:buFont typeface="Wingdings" panose="05000000000000000000" pitchFamily="2" charset="2"/>
              <a:buChar char="§"/>
            </a:pPr>
            <a:r>
              <a:rPr lang="cs-CZ" sz="2000" dirty="0">
                <a:solidFill>
                  <a:srgbClr val="000000"/>
                </a:solidFill>
                <a:latin typeface="Tele-GroteskNor" pitchFamily="2" charset="0"/>
              </a:rPr>
              <a:t>“Všechny telefony vyzvánějí zároveň”</a:t>
            </a:r>
          </a:p>
          <a:p>
            <a:endParaRPr lang="cs-CZ" sz="2000" dirty="0">
              <a:latin typeface="Tele-GroteskEENor" pitchFamily="2" charset="0"/>
            </a:endParaRPr>
          </a:p>
          <a:p>
            <a:endParaRPr lang="cs-CZ" dirty="0"/>
          </a:p>
        </p:txBody>
      </p:sp>
      <p:grpSp>
        <p:nvGrpSpPr>
          <p:cNvPr id="50" name="Group 64"/>
          <p:cNvGrpSpPr>
            <a:grpSpLocks/>
          </p:cNvGrpSpPr>
          <p:nvPr/>
        </p:nvGrpSpPr>
        <p:grpSpPr bwMode="auto">
          <a:xfrm>
            <a:off x="558800" y="1371600"/>
            <a:ext cx="4298950" cy="2863850"/>
            <a:chOff x="1110927" y="1371601"/>
            <a:chExt cx="4298341" cy="2864473"/>
          </a:xfrm>
        </p:grpSpPr>
        <p:sp>
          <p:nvSpPr>
            <p:cNvPr id="51" name="TextBox 53"/>
            <p:cNvSpPr txBox="1">
              <a:spLocks noChangeArrowheads="1"/>
            </p:cNvSpPr>
            <p:nvPr/>
          </p:nvSpPr>
          <p:spPr bwMode="auto">
            <a:xfrm>
              <a:off x="1110927" y="1371601"/>
              <a:ext cx="4298341" cy="366792"/>
            </a:xfrm>
            <a:prstGeom prst="rect">
              <a:avLst/>
            </a:prstGeom>
            <a:noFill/>
            <a:ln w="9525">
              <a:noFill/>
              <a:miter lim="800000"/>
              <a:headEnd/>
              <a:tailEnd/>
            </a:ln>
          </p:spPr>
          <p:txBody>
            <a:bodyPr wrap="none">
              <a:spAutoFit/>
            </a:bodyPr>
            <a:lstStyle/>
            <a:p>
              <a:r>
                <a:rPr lang="en-US" b="1" dirty="0"/>
                <a:t>“</a:t>
              </a:r>
              <a:r>
                <a:rPr lang="cs-CZ" b="1" dirty="0"/>
                <a:t>Všechny telefony vyzvánějí zároveň</a:t>
              </a:r>
              <a:r>
                <a:rPr lang="en-US" b="1" dirty="0"/>
                <a:t>”</a:t>
              </a:r>
            </a:p>
          </p:txBody>
        </p:sp>
        <p:pic>
          <p:nvPicPr>
            <p:cNvPr id="52" name="Picture 2" descr="http://www.storagemarketingstrategies.com/wp-content/uploads/2010/08/Phone_Icon_by_cemagraphics.png"/>
            <p:cNvPicPr>
              <a:picLocks noChangeAspect="1" noChangeArrowheads="1"/>
            </p:cNvPicPr>
            <p:nvPr/>
          </p:nvPicPr>
          <p:blipFill>
            <a:blip r:embed="rId3" cstate="print"/>
            <a:srcRect/>
            <a:stretch>
              <a:fillRect/>
            </a:stretch>
          </p:blipFill>
          <p:spPr bwMode="auto">
            <a:xfrm>
              <a:off x="1909481" y="3179084"/>
              <a:ext cx="1258555" cy="1056990"/>
            </a:xfrm>
            <a:prstGeom prst="rect">
              <a:avLst/>
            </a:prstGeom>
            <a:noFill/>
            <a:ln w="9525">
              <a:noFill/>
              <a:miter lim="800000"/>
              <a:headEnd/>
              <a:tailEnd/>
            </a:ln>
          </p:spPr>
        </p:pic>
      </p:grpSp>
      <p:grpSp>
        <p:nvGrpSpPr>
          <p:cNvPr id="53" name="Group 52"/>
          <p:cNvGrpSpPr>
            <a:grpSpLocks/>
          </p:cNvGrpSpPr>
          <p:nvPr/>
        </p:nvGrpSpPr>
        <p:grpSpPr bwMode="auto">
          <a:xfrm>
            <a:off x="2460625" y="2386013"/>
            <a:ext cx="3035300" cy="3557587"/>
            <a:chOff x="2981054" y="2342755"/>
            <a:chExt cx="3035571" cy="3558314"/>
          </a:xfrm>
        </p:grpSpPr>
        <p:grpSp>
          <p:nvGrpSpPr>
            <p:cNvPr id="54" name="Group 51"/>
            <p:cNvGrpSpPr>
              <a:grpSpLocks/>
            </p:cNvGrpSpPr>
            <p:nvPr/>
          </p:nvGrpSpPr>
          <p:grpSpPr bwMode="auto">
            <a:xfrm>
              <a:off x="2981054" y="2806995"/>
              <a:ext cx="2313983" cy="2349796"/>
              <a:chOff x="1997050" y="2842621"/>
              <a:chExt cx="2313983" cy="2349796"/>
            </a:xfrm>
          </p:grpSpPr>
          <p:cxnSp>
            <p:nvCxnSpPr>
              <p:cNvPr id="60" name="Straight Arrow Connector 59"/>
              <p:cNvCxnSpPr/>
              <p:nvPr/>
            </p:nvCxnSpPr>
            <p:spPr>
              <a:xfrm flipV="1">
                <a:off x="2004989" y="2842026"/>
                <a:ext cx="1465393" cy="108607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1997050" y="3713741"/>
                <a:ext cx="2313195" cy="2286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2052618" y="3932861"/>
                <a:ext cx="1970263" cy="77009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16200000" flipH="1">
                <a:off x="2010474" y="3965481"/>
                <a:ext cx="1236916" cy="121613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5" name="Group 62"/>
            <p:cNvGrpSpPr>
              <a:grpSpLocks/>
            </p:cNvGrpSpPr>
            <p:nvPr/>
          </p:nvGrpSpPr>
          <p:grpSpPr bwMode="auto">
            <a:xfrm>
              <a:off x="3988114" y="2342755"/>
              <a:ext cx="2028511" cy="3558314"/>
              <a:chOff x="3382489" y="2342755"/>
              <a:chExt cx="2028511" cy="3558314"/>
            </a:xfrm>
          </p:grpSpPr>
          <p:pic>
            <p:nvPicPr>
              <p:cNvPr id="56" name="Picture 4" descr="http://t3.gstatic.com/images?q=tbn:ANd9GcRstQga5kgocy99J-EQKOUPIn_mGDHFhIyJEXk-ybmd0YFmMRpnHQ"/>
              <p:cNvPicPr>
                <a:picLocks noChangeAspect="1" noChangeArrowheads="1"/>
              </p:cNvPicPr>
              <p:nvPr/>
            </p:nvPicPr>
            <p:blipFill>
              <a:blip r:embed="rId4" cstate="print"/>
              <a:srcRect/>
              <a:stretch>
                <a:fillRect/>
              </a:stretch>
            </p:blipFill>
            <p:spPr bwMode="auto">
              <a:xfrm>
                <a:off x="4448346" y="4427198"/>
                <a:ext cx="668078" cy="770368"/>
              </a:xfrm>
              <a:prstGeom prst="rect">
                <a:avLst/>
              </a:prstGeom>
              <a:noFill/>
              <a:ln w="9525">
                <a:noFill/>
                <a:miter lim="800000"/>
                <a:headEnd/>
                <a:tailEnd/>
              </a:ln>
            </p:spPr>
          </p:pic>
          <p:pic>
            <p:nvPicPr>
              <p:cNvPr id="57" name="Picture 4" descr="http://t3.gstatic.com/images?q=tbn:ANd9GcRstQga5kgocy99J-EQKOUPIn_mGDHFhIyJEXk-ybmd0YFmMRpnHQ"/>
              <p:cNvPicPr>
                <a:picLocks noChangeAspect="1" noChangeArrowheads="1"/>
              </p:cNvPicPr>
              <p:nvPr/>
            </p:nvPicPr>
            <p:blipFill>
              <a:blip r:embed="rId4" cstate="print"/>
              <a:srcRect/>
              <a:stretch>
                <a:fillRect/>
              </a:stretch>
            </p:blipFill>
            <p:spPr bwMode="auto">
              <a:xfrm>
                <a:off x="3943600" y="2342755"/>
                <a:ext cx="668078" cy="770368"/>
              </a:xfrm>
              <a:prstGeom prst="rect">
                <a:avLst/>
              </a:prstGeom>
              <a:noFill/>
              <a:ln w="9525">
                <a:noFill/>
                <a:miter lim="800000"/>
                <a:headEnd/>
                <a:tailEnd/>
              </a:ln>
            </p:spPr>
          </p:pic>
          <p:pic>
            <p:nvPicPr>
              <p:cNvPr id="58" name="Picture 4" descr="http://t3.gstatic.com/images?q=tbn:ANd9GcRstQga5kgocy99J-EQKOUPIn_mGDHFhIyJEXk-ybmd0YFmMRpnHQ"/>
              <p:cNvPicPr>
                <a:picLocks noChangeAspect="1" noChangeArrowheads="1"/>
              </p:cNvPicPr>
              <p:nvPr/>
            </p:nvPicPr>
            <p:blipFill>
              <a:blip r:embed="rId4" cstate="print"/>
              <a:srcRect/>
              <a:stretch>
                <a:fillRect/>
              </a:stretch>
            </p:blipFill>
            <p:spPr bwMode="auto">
              <a:xfrm>
                <a:off x="4742922" y="3283210"/>
                <a:ext cx="668078" cy="770368"/>
              </a:xfrm>
              <a:prstGeom prst="rect">
                <a:avLst/>
              </a:prstGeom>
              <a:noFill/>
              <a:ln w="9525">
                <a:noFill/>
                <a:miter lim="800000"/>
                <a:headEnd/>
                <a:tailEnd/>
              </a:ln>
            </p:spPr>
          </p:pic>
          <p:pic>
            <p:nvPicPr>
              <p:cNvPr id="59" name="Picture 2" descr="http://www.softicons.com/download/application-icons/wifun-icons-by-rokey/png/128/cellphone.png"/>
              <p:cNvPicPr>
                <a:picLocks noChangeAspect="1" noChangeArrowheads="1"/>
              </p:cNvPicPr>
              <p:nvPr/>
            </p:nvPicPr>
            <p:blipFill>
              <a:blip r:embed="rId5" cstate="print"/>
              <a:srcRect/>
              <a:stretch>
                <a:fillRect/>
              </a:stretch>
            </p:blipFill>
            <p:spPr bwMode="auto">
              <a:xfrm>
                <a:off x="3382489" y="5144744"/>
                <a:ext cx="756324" cy="756325"/>
              </a:xfrm>
              <a:prstGeom prst="rect">
                <a:avLst/>
              </a:prstGeom>
              <a:noFill/>
              <a:ln w="9525">
                <a:noFill/>
                <a:miter lim="800000"/>
                <a:headEnd/>
                <a:tailEnd/>
              </a:ln>
            </p:spPr>
          </p:pic>
        </p:grpSp>
      </p:grpSp>
      <p:grpSp>
        <p:nvGrpSpPr>
          <p:cNvPr id="64" name="Group 63"/>
          <p:cNvGrpSpPr>
            <a:grpSpLocks/>
          </p:cNvGrpSpPr>
          <p:nvPr/>
        </p:nvGrpSpPr>
        <p:grpSpPr bwMode="auto">
          <a:xfrm>
            <a:off x="5894389" y="3698876"/>
            <a:ext cx="3083291" cy="1163641"/>
            <a:chOff x="5979052" y="3698754"/>
            <a:chExt cx="3083472" cy="1163678"/>
          </a:xfrm>
        </p:grpSpPr>
        <p:grpSp>
          <p:nvGrpSpPr>
            <p:cNvPr id="65" name="Group 26"/>
            <p:cNvGrpSpPr>
              <a:grpSpLocks/>
            </p:cNvGrpSpPr>
            <p:nvPr/>
          </p:nvGrpSpPr>
          <p:grpSpPr bwMode="auto">
            <a:xfrm>
              <a:off x="7049406" y="3698754"/>
              <a:ext cx="2013118" cy="1110600"/>
              <a:chOff x="6815490" y="4847070"/>
              <a:chExt cx="2013118" cy="1110600"/>
            </a:xfrm>
          </p:grpSpPr>
          <p:pic>
            <p:nvPicPr>
              <p:cNvPr id="69" name="Picture 2" descr="http://www.iphoneoverload.com/wp-content/uploads/2009/08/voicemail.jpg"/>
              <p:cNvPicPr>
                <a:picLocks noChangeAspect="1" noChangeArrowheads="1"/>
              </p:cNvPicPr>
              <p:nvPr/>
            </p:nvPicPr>
            <p:blipFill>
              <a:blip r:embed="rId6" cstate="print"/>
              <a:srcRect/>
              <a:stretch>
                <a:fillRect/>
              </a:stretch>
            </p:blipFill>
            <p:spPr bwMode="auto">
              <a:xfrm>
                <a:off x="7352506" y="4847070"/>
                <a:ext cx="1366192" cy="973775"/>
              </a:xfrm>
              <a:prstGeom prst="rect">
                <a:avLst/>
              </a:prstGeom>
              <a:noFill/>
              <a:ln w="9525">
                <a:noFill/>
                <a:miter lim="800000"/>
                <a:headEnd/>
                <a:tailEnd/>
              </a:ln>
            </p:spPr>
          </p:pic>
          <p:sp>
            <p:nvSpPr>
              <p:cNvPr id="70" name="TextBox 25"/>
              <p:cNvSpPr txBox="1">
                <a:spLocks noChangeArrowheads="1"/>
              </p:cNvSpPr>
              <p:nvPr/>
            </p:nvSpPr>
            <p:spPr bwMode="auto">
              <a:xfrm>
                <a:off x="6815490" y="5634495"/>
                <a:ext cx="2013118" cy="323175"/>
              </a:xfrm>
              <a:prstGeom prst="rect">
                <a:avLst/>
              </a:prstGeom>
              <a:noFill/>
              <a:ln w="9525">
                <a:noFill/>
                <a:miter lim="800000"/>
                <a:headEnd/>
                <a:tailEnd/>
              </a:ln>
            </p:spPr>
            <p:txBody>
              <a:bodyPr wrap="square">
                <a:spAutoFit/>
              </a:bodyPr>
              <a:lstStyle/>
              <a:p>
                <a:pPr marL="342900" indent="-342900" algn="ctr"/>
                <a:r>
                  <a:rPr lang="cs-CZ" sz="1400" dirty="0">
                    <a:solidFill>
                      <a:schemeClr val="tx1"/>
                    </a:solidFill>
                  </a:rPr>
                  <a:t>Firemní hlasová schránka</a:t>
                </a:r>
                <a:endParaRPr lang="en-US" sz="1400" dirty="0">
                  <a:solidFill>
                    <a:schemeClr val="tx1"/>
                  </a:solidFill>
                </a:endParaRPr>
              </a:p>
            </p:txBody>
          </p:sp>
        </p:grpSp>
        <p:grpSp>
          <p:nvGrpSpPr>
            <p:cNvPr id="66" name="Group 31"/>
            <p:cNvGrpSpPr>
              <a:grpSpLocks/>
            </p:cNvGrpSpPr>
            <p:nvPr/>
          </p:nvGrpSpPr>
          <p:grpSpPr bwMode="auto">
            <a:xfrm>
              <a:off x="5979052" y="3770196"/>
              <a:ext cx="1470112" cy="1092236"/>
              <a:chOff x="5730034" y="3977920"/>
              <a:chExt cx="1840534" cy="688584"/>
            </a:xfrm>
          </p:grpSpPr>
          <p:sp>
            <p:nvSpPr>
              <p:cNvPr id="67" name="Right Arrow 66"/>
              <p:cNvSpPr/>
              <p:nvPr/>
            </p:nvSpPr>
            <p:spPr>
              <a:xfrm>
                <a:off x="5730034" y="3977920"/>
                <a:ext cx="1840534" cy="68858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TextBox 34"/>
              <p:cNvSpPr txBox="1">
                <a:spLocks noChangeArrowheads="1"/>
              </p:cNvSpPr>
              <p:nvPr/>
            </p:nvSpPr>
            <p:spPr bwMode="auto">
              <a:xfrm>
                <a:off x="5885068" y="4141059"/>
                <a:ext cx="1500652" cy="337831"/>
              </a:xfrm>
              <a:prstGeom prst="rect">
                <a:avLst/>
              </a:prstGeom>
              <a:noFill/>
              <a:ln w="9525">
                <a:noFill/>
                <a:miter lim="800000"/>
                <a:headEnd/>
                <a:tailEnd/>
              </a:ln>
            </p:spPr>
            <p:txBody>
              <a:bodyPr>
                <a:spAutoFit/>
              </a:bodyPr>
              <a:lstStyle/>
              <a:p>
                <a:r>
                  <a:rPr lang="cs-CZ" sz="1400" dirty="0">
                    <a:solidFill>
                      <a:schemeClr val="bg1"/>
                    </a:solidFill>
                  </a:rPr>
                  <a:t>Obsazeno nebo N/A</a:t>
                </a:r>
                <a:endParaRPr lang="en-US" sz="1400" dirty="0">
                  <a:solidFill>
                    <a:schemeClr val="bg1"/>
                  </a:solidFill>
                </a:endParaRPr>
              </a:p>
            </p:txBody>
          </p:sp>
        </p:grpSp>
      </p:grpSp>
    </p:spTree>
    <p:extLst>
      <p:ext uri="{BB962C8B-B14F-4D97-AF65-F5344CB8AC3E}">
        <p14:creationId xmlns:p14="http://schemas.microsoft.com/office/powerpoint/2010/main" val="3031869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0" y="324237"/>
            <a:ext cx="8496300" cy="460375"/>
          </a:xfrm>
        </p:spPr>
        <p:txBody>
          <a:bodyPr/>
          <a:lstStyle/>
          <a:p>
            <a:r>
              <a:rPr lang="cs-CZ" b="1" dirty="0"/>
              <a:t>Příklad použití</a:t>
            </a:r>
            <a:r>
              <a:rPr lang="en-US" b="1" dirty="0"/>
              <a:t>: </a:t>
            </a:r>
            <a:r>
              <a:rPr lang="cs-CZ" b="1" dirty="0" smtClean="0"/>
              <a:t>Vinařství sklípek</a:t>
            </a:r>
            <a:endParaRPr lang="cs-CZ" dirty="0"/>
          </a:p>
        </p:txBody>
      </p:sp>
      <p:sp>
        <p:nvSpPr>
          <p:cNvPr id="3" name="Content Placeholder 2"/>
          <p:cNvSpPr>
            <a:spLocks noGrp="1"/>
          </p:cNvSpPr>
          <p:nvPr>
            <p:ph idx="1"/>
          </p:nvPr>
        </p:nvSpPr>
        <p:spPr>
          <a:xfrm>
            <a:off x="304800" y="1346518"/>
            <a:ext cx="8496300" cy="4284662"/>
          </a:xfrm>
        </p:spPr>
        <p:txBody>
          <a:bodyPr/>
          <a:lstStyle/>
          <a:p>
            <a:endParaRPr lang="cs-CZ" dirty="0"/>
          </a:p>
        </p:txBody>
      </p:sp>
      <p:grpSp>
        <p:nvGrpSpPr>
          <p:cNvPr id="34" name="Group 32"/>
          <p:cNvGrpSpPr>
            <a:grpSpLocks/>
          </p:cNvGrpSpPr>
          <p:nvPr/>
        </p:nvGrpSpPr>
        <p:grpSpPr bwMode="auto">
          <a:xfrm>
            <a:off x="184150" y="1223963"/>
            <a:ext cx="2817813" cy="3349625"/>
            <a:chOff x="183368" y="1224724"/>
            <a:chExt cx="2817910" cy="3348842"/>
          </a:xfrm>
        </p:grpSpPr>
        <p:grpSp>
          <p:nvGrpSpPr>
            <p:cNvPr id="35" name="Group 43"/>
            <p:cNvGrpSpPr>
              <a:grpSpLocks/>
            </p:cNvGrpSpPr>
            <p:nvPr/>
          </p:nvGrpSpPr>
          <p:grpSpPr bwMode="auto">
            <a:xfrm>
              <a:off x="183368" y="1224724"/>
              <a:ext cx="2817910" cy="3348842"/>
              <a:chOff x="115295" y="3372590"/>
              <a:chExt cx="2817910" cy="3348842"/>
            </a:xfrm>
          </p:grpSpPr>
          <p:sp>
            <p:nvSpPr>
              <p:cNvPr id="39" name="AutoShape 38"/>
              <p:cNvSpPr>
                <a:spLocks noChangeArrowheads="1"/>
              </p:cNvSpPr>
              <p:nvPr/>
            </p:nvSpPr>
            <p:spPr bwMode="gray">
              <a:xfrm>
                <a:off x="115295" y="3372590"/>
                <a:ext cx="2817910" cy="3348842"/>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40"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36" name="Rectangle 51"/>
            <p:cNvSpPr>
              <a:spLocks noChangeArrowheads="1"/>
            </p:cNvSpPr>
            <p:nvPr/>
          </p:nvSpPr>
          <p:spPr bwMode="gray">
            <a:xfrm>
              <a:off x="192517" y="2439889"/>
              <a:ext cx="2321878" cy="956090"/>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cs-CZ" dirty="0">
                  <a:solidFill>
                    <a:schemeClr val="tx1"/>
                  </a:solidFill>
                </a:rPr>
                <a:t>Místní vinařství</a:t>
              </a: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25 </a:t>
              </a:r>
              <a:r>
                <a:rPr lang="cs-CZ" dirty="0">
                  <a:solidFill>
                    <a:schemeClr val="tx1"/>
                  </a:solidFill>
                </a:rPr>
                <a:t>zaměstnanců</a:t>
              </a: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cs-CZ" dirty="0">
                  <a:solidFill>
                    <a:schemeClr val="tx1"/>
                  </a:solidFill>
                </a:rPr>
                <a:t>Malá kancelář</a:t>
              </a: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cs-CZ" dirty="0">
                  <a:solidFill>
                    <a:schemeClr val="tx1"/>
                  </a:solidFill>
                </a:rPr>
                <a:t>Žádná recepční</a:t>
              </a: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p:txBody>
        </p:sp>
        <p:sp>
          <p:nvSpPr>
            <p:cNvPr id="37" name="Text Box 23"/>
            <p:cNvSpPr txBox="1">
              <a:spLocks noChangeArrowheads="1"/>
            </p:cNvSpPr>
            <p:nvPr/>
          </p:nvSpPr>
          <p:spPr bwMode="auto">
            <a:xfrm>
              <a:off x="673922" y="1629442"/>
              <a:ext cx="1403399" cy="307705"/>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a:solidFill>
                    <a:schemeClr val="bg1"/>
                  </a:solidFill>
                </a:rPr>
                <a:t>Majitel</a:t>
              </a:r>
              <a:endParaRPr lang="en-US" sz="2000" dirty="0">
                <a:solidFill>
                  <a:schemeClr val="bg1"/>
                </a:solidFill>
              </a:endParaRPr>
            </a:p>
          </p:txBody>
        </p:sp>
        <p:pic>
          <p:nvPicPr>
            <p:cNvPr id="38" name="Picture 15" descr="j0431601"/>
            <p:cNvPicPr>
              <a:picLocks noChangeAspect="1" noChangeArrowheads="1"/>
            </p:cNvPicPr>
            <p:nvPr/>
          </p:nvPicPr>
          <p:blipFill>
            <a:blip r:embed="rId3" cstate="print"/>
            <a:srcRect/>
            <a:stretch>
              <a:fillRect/>
            </a:stretch>
          </p:blipFill>
          <p:spPr bwMode="auto">
            <a:xfrm>
              <a:off x="1598925" y="1404798"/>
              <a:ext cx="1059216" cy="1059216"/>
            </a:xfrm>
            <a:prstGeom prst="rect">
              <a:avLst/>
            </a:prstGeom>
            <a:noFill/>
            <a:ln w="9525">
              <a:noFill/>
              <a:miter lim="800000"/>
              <a:headEnd/>
              <a:tailEnd/>
            </a:ln>
          </p:spPr>
        </p:pic>
      </p:grpSp>
      <p:grpSp>
        <p:nvGrpSpPr>
          <p:cNvPr id="41" name="Group 33"/>
          <p:cNvGrpSpPr>
            <a:grpSpLocks/>
          </p:cNvGrpSpPr>
          <p:nvPr/>
        </p:nvGrpSpPr>
        <p:grpSpPr bwMode="auto">
          <a:xfrm>
            <a:off x="3138488" y="1223963"/>
            <a:ext cx="2817812" cy="3349625"/>
            <a:chOff x="3138342" y="1224724"/>
            <a:chExt cx="2817910" cy="3348842"/>
          </a:xfrm>
        </p:grpSpPr>
        <p:grpSp>
          <p:nvGrpSpPr>
            <p:cNvPr id="42" name="Group 45"/>
            <p:cNvGrpSpPr>
              <a:grpSpLocks/>
            </p:cNvGrpSpPr>
            <p:nvPr/>
          </p:nvGrpSpPr>
          <p:grpSpPr bwMode="auto">
            <a:xfrm>
              <a:off x="3138342" y="1224724"/>
              <a:ext cx="2817910" cy="3348842"/>
              <a:chOff x="115295" y="3372590"/>
              <a:chExt cx="2817910" cy="3348842"/>
            </a:xfrm>
          </p:grpSpPr>
          <p:sp>
            <p:nvSpPr>
              <p:cNvPr id="49" name="AutoShape 38"/>
              <p:cNvSpPr>
                <a:spLocks noChangeArrowheads="1"/>
              </p:cNvSpPr>
              <p:nvPr/>
            </p:nvSpPr>
            <p:spPr bwMode="gray">
              <a:xfrm>
                <a:off x="115295" y="3372590"/>
                <a:ext cx="2817910" cy="3348842"/>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80"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43" name="Text Box 36"/>
            <p:cNvSpPr txBox="1">
              <a:spLocks noChangeArrowheads="1"/>
            </p:cNvSpPr>
            <p:nvPr/>
          </p:nvSpPr>
          <p:spPr bwMode="auto">
            <a:xfrm>
              <a:off x="3620959" y="1629442"/>
              <a:ext cx="1536753" cy="307705"/>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a:solidFill>
                    <a:schemeClr val="bg1"/>
                  </a:solidFill>
                </a:rPr>
                <a:t>Personál</a:t>
              </a:r>
              <a:endParaRPr lang="en-US" sz="2000" dirty="0">
                <a:solidFill>
                  <a:schemeClr val="bg1"/>
                </a:solidFill>
              </a:endParaRPr>
            </a:p>
          </p:txBody>
        </p:sp>
        <p:grpSp>
          <p:nvGrpSpPr>
            <p:cNvPr id="44" name="Group 59"/>
            <p:cNvGrpSpPr>
              <a:grpSpLocks/>
            </p:cNvGrpSpPr>
            <p:nvPr/>
          </p:nvGrpSpPr>
          <p:grpSpPr bwMode="auto">
            <a:xfrm>
              <a:off x="4691348" y="1338353"/>
              <a:ext cx="1167192" cy="1164717"/>
              <a:chOff x="3744500" y="4095905"/>
              <a:chExt cx="1626227" cy="1551281"/>
            </a:xfrm>
          </p:grpSpPr>
          <p:pic>
            <p:nvPicPr>
              <p:cNvPr id="46" name="Picture 14" descr="MCj04326230000[1]"/>
              <p:cNvPicPr>
                <a:picLocks noChangeAspect="1" noChangeArrowheads="1"/>
              </p:cNvPicPr>
              <p:nvPr/>
            </p:nvPicPr>
            <p:blipFill>
              <a:blip r:embed="rId4" cstate="print"/>
              <a:srcRect/>
              <a:stretch>
                <a:fillRect/>
              </a:stretch>
            </p:blipFill>
            <p:spPr bwMode="auto">
              <a:xfrm>
                <a:off x="3980976" y="4095905"/>
                <a:ext cx="959244" cy="991167"/>
              </a:xfrm>
              <a:prstGeom prst="rect">
                <a:avLst/>
              </a:prstGeom>
              <a:noFill/>
              <a:ln w="9525">
                <a:noFill/>
                <a:miter lim="800000"/>
                <a:headEnd/>
                <a:tailEnd/>
              </a:ln>
            </p:spPr>
          </p:pic>
          <p:pic>
            <p:nvPicPr>
              <p:cNvPr id="47" name="Picture 7" descr="j0431641"/>
              <p:cNvPicPr>
                <a:picLocks noChangeAspect="1" noChangeArrowheads="1"/>
              </p:cNvPicPr>
              <p:nvPr/>
            </p:nvPicPr>
            <p:blipFill>
              <a:blip r:embed="rId5" cstate="print"/>
              <a:srcRect/>
              <a:stretch>
                <a:fillRect/>
              </a:stretch>
            </p:blipFill>
            <p:spPr bwMode="auto">
              <a:xfrm>
                <a:off x="3744500" y="4614670"/>
                <a:ext cx="893758" cy="988660"/>
              </a:xfrm>
              <a:prstGeom prst="rect">
                <a:avLst/>
              </a:prstGeom>
              <a:noFill/>
              <a:ln w="9525">
                <a:noFill/>
                <a:miter lim="800000"/>
                <a:headEnd/>
                <a:tailEnd/>
              </a:ln>
            </p:spPr>
          </p:pic>
          <p:pic>
            <p:nvPicPr>
              <p:cNvPr id="48" name="Picture 13" descr="MCj04326240000[1]"/>
              <p:cNvPicPr>
                <a:picLocks noChangeAspect="1" noChangeArrowheads="1"/>
              </p:cNvPicPr>
              <p:nvPr/>
            </p:nvPicPr>
            <p:blipFill>
              <a:blip r:embed="rId6" cstate="print"/>
              <a:srcRect/>
              <a:stretch>
                <a:fillRect/>
              </a:stretch>
            </p:blipFill>
            <p:spPr bwMode="auto">
              <a:xfrm>
                <a:off x="4307192" y="4548256"/>
                <a:ext cx="1063535" cy="1098930"/>
              </a:xfrm>
              <a:prstGeom prst="rect">
                <a:avLst/>
              </a:prstGeom>
              <a:noFill/>
              <a:ln w="9525">
                <a:noFill/>
                <a:miter lim="800000"/>
                <a:headEnd/>
                <a:tailEnd/>
              </a:ln>
            </p:spPr>
          </p:pic>
        </p:grpSp>
        <p:sp>
          <p:nvSpPr>
            <p:cNvPr id="45" name="Rectangle 52"/>
            <p:cNvSpPr>
              <a:spLocks noChangeArrowheads="1"/>
            </p:cNvSpPr>
            <p:nvPr/>
          </p:nvSpPr>
          <p:spPr bwMode="gray">
            <a:xfrm>
              <a:off x="3146291" y="2439889"/>
              <a:ext cx="2660743" cy="2096485"/>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cs-CZ" dirty="0">
                  <a:solidFill>
                    <a:schemeClr val="tx1"/>
                  </a:solidFill>
                </a:rPr>
                <a:t>Většina hovorů jsou všeobecné dotazy</a:t>
              </a: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cs-CZ" dirty="0">
                  <a:solidFill>
                    <a:schemeClr val="tx1"/>
                  </a:solidFill>
                </a:rPr>
                <a:t>Hovory mají přednostně vyřizovat služebně mladší zaměstnanci</a:t>
              </a: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pPr>
              <a:endParaRPr lang="en-US" dirty="0">
                <a:solidFill>
                  <a:schemeClr val="tx1"/>
                </a:solidFill>
              </a:endParaRPr>
            </a:p>
          </p:txBody>
        </p:sp>
      </p:grpSp>
      <p:grpSp>
        <p:nvGrpSpPr>
          <p:cNvPr id="81" name="Group 35"/>
          <p:cNvGrpSpPr>
            <a:grpSpLocks/>
          </p:cNvGrpSpPr>
          <p:nvPr/>
        </p:nvGrpSpPr>
        <p:grpSpPr bwMode="auto">
          <a:xfrm>
            <a:off x="514350" y="4802188"/>
            <a:ext cx="8126413" cy="2035175"/>
            <a:chOff x="514530" y="4802168"/>
            <a:chExt cx="8125737" cy="2034572"/>
          </a:xfrm>
        </p:grpSpPr>
        <p:grpSp>
          <p:nvGrpSpPr>
            <p:cNvPr id="82" name="Group 42"/>
            <p:cNvGrpSpPr>
              <a:grpSpLocks/>
            </p:cNvGrpSpPr>
            <p:nvPr/>
          </p:nvGrpSpPr>
          <p:grpSpPr bwMode="auto">
            <a:xfrm>
              <a:off x="514530" y="4802168"/>
              <a:ext cx="8125737" cy="1877797"/>
              <a:chOff x="567001" y="1221756"/>
              <a:chExt cx="7781352" cy="1877797"/>
            </a:xfrm>
          </p:grpSpPr>
          <p:sp>
            <p:nvSpPr>
              <p:cNvPr id="85" name="AutoShape 41"/>
              <p:cNvSpPr>
                <a:spLocks noChangeArrowheads="1"/>
              </p:cNvSpPr>
              <p:nvPr/>
            </p:nvSpPr>
            <p:spPr bwMode="gray">
              <a:xfrm>
                <a:off x="567001" y="1221756"/>
                <a:ext cx="7781352" cy="1877455"/>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86" name="AutoShape 42"/>
              <p:cNvSpPr>
                <a:spLocks noChangeArrowheads="1"/>
              </p:cNvSpPr>
              <p:nvPr/>
            </p:nvSpPr>
            <p:spPr bwMode="gray">
              <a:xfrm rot="10800000" flipH="1" flipV="1">
                <a:off x="599373" y="1260662"/>
                <a:ext cx="7696006" cy="175993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83" name="Text Box 49"/>
            <p:cNvSpPr txBox="1">
              <a:spLocks noChangeArrowheads="1"/>
            </p:cNvSpPr>
            <p:nvPr/>
          </p:nvSpPr>
          <p:spPr bwMode="auto">
            <a:xfrm>
              <a:off x="906610" y="4937066"/>
              <a:ext cx="4133506" cy="307686"/>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a:solidFill>
                    <a:schemeClr val="bg1"/>
                  </a:solidFill>
                </a:rPr>
                <a:t>Přínos pro společnost</a:t>
              </a:r>
              <a:endParaRPr lang="en-US" sz="2000" dirty="0">
                <a:solidFill>
                  <a:schemeClr val="bg1"/>
                </a:solidFill>
              </a:endParaRPr>
            </a:p>
          </p:txBody>
        </p:sp>
        <p:sp>
          <p:nvSpPr>
            <p:cNvPr id="84" name="Rectangle 54"/>
            <p:cNvSpPr>
              <a:spLocks noChangeArrowheads="1"/>
            </p:cNvSpPr>
            <p:nvPr/>
          </p:nvSpPr>
          <p:spPr bwMode="gray">
            <a:xfrm>
              <a:off x="850608" y="5393716"/>
              <a:ext cx="7581014" cy="1443024"/>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cs-CZ" dirty="0">
                  <a:solidFill>
                    <a:schemeClr val="tx1"/>
                  </a:solidFill>
                </a:rPr>
                <a:t>Zkušenější pracovníci nemusejí vyřizovat velké množství hovorů</a:t>
              </a: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cs-CZ" dirty="0">
                  <a:solidFill>
                    <a:schemeClr val="tx1"/>
                  </a:solidFill>
                </a:rPr>
                <a:t>Volající jsou přepojeni do hlasové schránky pouze v nejnutnějším případě</a:t>
              </a: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cs-CZ" dirty="0">
                  <a:solidFill>
                    <a:schemeClr val="tx1"/>
                  </a:solidFill>
                </a:rPr>
                <a:t>Zvýšená efektivita provozu</a:t>
              </a:r>
              <a:endParaRPr lang="en-US" dirty="0">
                <a:solidFill>
                  <a:schemeClr val="tx1"/>
                </a:solidFill>
              </a:endParaRPr>
            </a:p>
          </p:txBody>
        </p:sp>
      </p:grpSp>
      <p:grpSp>
        <p:nvGrpSpPr>
          <p:cNvPr id="87" name="Group 34"/>
          <p:cNvGrpSpPr>
            <a:grpSpLocks/>
          </p:cNvGrpSpPr>
          <p:nvPr/>
        </p:nvGrpSpPr>
        <p:grpSpPr bwMode="auto">
          <a:xfrm>
            <a:off x="6018213" y="1223963"/>
            <a:ext cx="2892425" cy="3349625"/>
            <a:chOff x="6017624" y="1224724"/>
            <a:chExt cx="2893603" cy="3348842"/>
          </a:xfrm>
        </p:grpSpPr>
        <p:grpSp>
          <p:nvGrpSpPr>
            <p:cNvPr id="88" name="Group 48"/>
            <p:cNvGrpSpPr>
              <a:grpSpLocks/>
            </p:cNvGrpSpPr>
            <p:nvPr/>
          </p:nvGrpSpPr>
          <p:grpSpPr bwMode="auto">
            <a:xfrm>
              <a:off x="6093317" y="1224724"/>
              <a:ext cx="2817910" cy="3348842"/>
              <a:chOff x="115295" y="3372590"/>
              <a:chExt cx="2817910" cy="3348842"/>
            </a:xfrm>
          </p:grpSpPr>
          <p:sp>
            <p:nvSpPr>
              <p:cNvPr id="92" name="AutoShape 38"/>
              <p:cNvSpPr>
                <a:spLocks noChangeArrowheads="1"/>
              </p:cNvSpPr>
              <p:nvPr/>
            </p:nvSpPr>
            <p:spPr bwMode="gray">
              <a:xfrm>
                <a:off x="115833" y="3372590"/>
                <a:ext cx="2817372" cy="3348842"/>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93"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89" name="Text Box 46"/>
            <p:cNvSpPr txBox="1">
              <a:spLocks noChangeArrowheads="1"/>
            </p:cNvSpPr>
            <p:nvPr/>
          </p:nvSpPr>
          <p:spPr bwMode="auto">
            <a:xfrm>
              <a:off x="6197085" y="1618332"/>
              <a:ext cx="2001064" cy="307705"/>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a:solidFill>
                    <a:schemeClr val="bg1"/>
                  </a:solidFill>
                </a:rPr>
                <a:t>Řešení</a:t>
              </a:r>
              <a:endParaRPr lang="en-US" sz="2000" dirty="0">
                <a:solidFill>
                  <a:schemeClr val="bg1"/>
                </a:solidFill>
              </a:endParaRPr>
            </a:p>
          </p:txBody>
        </p:sp>
        <p:sp>
          <p:nvSpPr>
            <p:cNvPr id="90" name="Rectangle 53"/>
            <p:cNvSpPr>
              <a:spLocks noChangeArrowheads="1"/>
            </p:cNvSpPr>
            <p:nvPr/>
          </p:nvSpPr>
          <p:spPr bwMode="gray">
            <a:xfrm>
              <a:off x="6017624" y="2439889"/>
              <a:ext cx="2647911" cy="1817552"/>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cs-CZ" dirty="0">
                  <a:solidFill>
                    <a:schemeClr val="tx1"/>
                  </a:solidFill>
                </a:rPr>
                <a:t>Hovory jdou nejprve prvnímu pracovníkovi v seznamu a poté ve smyčce až do přijetí</a:t>
              </a: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r>
                <a:rPr lang="cs-CZ" dirty="0">
                  <a:solidFill>
                    <a:schemeClr val="tx1"/>
                  </a:solidFill>
                </a:rPr>
                <a:t>Lze přiřadit záložní uživatele</a:t>
              </a: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p:txBody>
        </p:sp>
        <p:pic>
          <p:nvPicPr>
            <p:cNvPr id="91" name="Picture 2" descr="http://www.axeseducation.com/images/solution_icon.pn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952687" y="1476088"/>
              <a:ext cx="852442" cy="852443"/>
            </a:xfrm>
            <a:prstGeom prst="rect">
              <a:avLst/>
            </a:prstGeom>
            <a:noFill/>
            <a:ln w="9525">
              <a:noFill/>
              <a:miter lim="800000"/>
              <a:headEnd/>
              <a:tailEnd/>
            </a:ln>
          </p:spPr>
        </p:pic>
      </p:grpSp>
    </p:spTree>
    <p:extLst>
      <p:ext uri="{BB962C8B-B14F-4D97-AF65-F5344CB8AC3E}">
        <p14:creationId xmlns:p14="http://schemas.microsoft.com/office/powerpoint/2010/main" val="310137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200" b="1" dirty="0"/>
              <a:t>Princip skupiny pro příjem hovoru</a:t>
            </a:r>
            <a:r>
              <a:rPr lang="en-US" sz="3200" b="1" dirty="0"/>
              <a:t>: </a:t>
            </a:r>
            <a:r>
              <a:rPr lang="cs-CZ" sz="3200" b="1" dirty="0"/>
              <a:t>Obvyklá (sekvenční</a:t>
            </a:r>
            <a:r>
              <a:rPr lang="en-US" sz="3200" b="1" dirty="0"/>
              <a:t>)</a:t>
            </a:r>
            <a:endParaRPr lang="cs-CZ" dirty="0"/>
          </a:p>
        </p:txBody>
      </p:sp>
      <p:sp>
        <p:nvSpPr>
          <p:cNvPr id="18435" name="Rectangle 3"/>
          <p:cNvSpPr>
            <a:spLocks noGrp="1" noChangeArrowheads="1"/>
          </p:cNvSpPr>
          <p:nvPr>
            <p:ph idx="1"/>
          </p:nvPr>
        </p:nvSpPr>
        <p:spPr>
          <a:xfrm>
            <a:off x="472068" y="1059560"/>
            <a:ext cx="8016612" cy="4284662"/>
          </a:xfrm>
          <a:noFill/>
          <a:ln w="9525">
            <a:noFill/>
            <a:miter lim="800000"/>
            <a:headEnd/>
            <a:tailEnd/>
          </a:ln>
        </p:spPr>
        <p:txBody>
          <a:bodyPr vert="horz" wrap="square" lIns="0" tIns="0" rIns="0" bIns="0" numCol="1" anchor="t" anchorCtr="0" compatLnSpc="1">
            <a:prstTxWarp prst="textNoShape">
              <a:avLst/>
            </a:prstTxWarp>
            <a:normAutofit/>
          </a:bodyPr>
          <a:lstStyle/>
          <a:p>
            <a:pPr marL="122238" lvl="1" eaLnBrk="0" hangingPunct="0">
              <a:lnSpc>
                <a:spcPct val="95000"/>
              </a:lnSpc>
              <a:spcBef>
                <a:spcPct val="10000"/>
              </a:spcBef>
              <a:spcAft>
                <a:spcPct val="10000"/>
              </a:spcAft>
              <a:buClr>
                <a:schemeClr val="bg2"/>
              </a:buClr>
              <a:buSzPct val="85000"/>
            </a:pPr>
            <a:endParaRPr lang="cs-CZ" sz="2000" dirty="0" smtClean="0"/>
          </a:p>
          <a:p>
            <a:pPr>
              <a:buSzPts val="2000"/>
              <a:buFont typeface="Wingdings" panose="05000000000000000000" pitchFamily="2" charset="2"/>
              <a:buChar char="§"/>
            </a:pPr>
            <a:r>
              <a:rPr lang="cs-CZ" dirty="0">
                <a:solidFill>
                  <a:srgbClr val="000000"/>
                </a:solidFill>
                <a:latin typeface="Tele-GroteskNor" pitchFamily="2" charset="0"/>
              </a:rPr>
              <a:t>“Systém prochází přiřazená čísla, vždy začíná od uživatele č.1”</a:t>
            </a:r>
          </a:p>
          <a:p>
            <a:endParaRPr lang="cs-CZ" dirty="0">
              <a:solidFill>
                <a:srgbClr val="000000"/>
              </a:solidFill>
              <a:latin typeface="Tele-GroteskNor" pitchFamily="2" charset="0"/>
            </a:endParaRPr>
          </a:p>
          <a:p>
            <a:endParaRPr lang="cs-CZ" dirty="0">
              <a:solidFill>
                <a:srgbClr val="000000"/>
              </a:solidFill>
              <a:latin typeface="Tele-GroteskNor" pitchFamily="2" charset="0"/>
            </a:endParaRPr>
          </a:p>
          <a:p>
            <a:endParaRPr lang="cs-CZ" dirty="0">
              <a:solidFill>
                <a:srgbClr val="000000"/>
              </a:solidFill>
              <a:latin typeface="Tele-GroteskNor" pitchFamily="2" charset="0"/>
            </a:endParaRPr>
          </a:p>
          <a:p>
            <a:endParaRPr lang="cs-CZ" dirty="0">
              <a:latin typeface="Tele-GroteskNor" pitchFamily="2" charset="0"/>
            </a:endParaRPr>
          </a:p>
          <a:p>
            <a:endParaRPr lang="cs-CZ" dirty="0">
              <a:latin typeface="Tele-GroteskNor" pitchFamily="2" charset="0"/>
            </a:endParaRPr>
          </a:p>
          <a:p>
            <a:endParaRPr lang="cs-CZ" dirty="0">
              <a:latin typeface="Tele-GroteskNor" pitchFamily="2" charset="0"/>
            </a:endParaRPr>
          </a:p>
          <a:p>
            <a:pPr marL="457200" lvl="1">
              <a:lnSpc>
                <a:spcPct val="100000"/>
              </a:lnSpc>
              <a:spcBef>
                <a:spcPct val="0"/>
              </a:spcBef>
            </a:pPr>
            <a:endParaRPr lang="en-GB" altLang="cs-CZ" sz="2000" dirty="0">
              <a:latin typeface="Tele-GroteskNor" pitchFamily="2" charset="0"/>
            </a:endParaRPr>
          </a:p>
        </p:txBody>
      </p:sp>
      <p:pic>
        <p:nvPicPr>
          <p:cNvPr id="18" name="Picture 2" descr="http://www.storagemarketingstrategies.com/wp-content/uploads/2010/08/Phone_Icon_by_cemagraphics.png"/>
          <p:cNvPicPr>
            <a:picLocks noChangeAspect="1" noChangeArrowheads="1"/>
          </p:cNvPicPr>
          <p:nvPr/>
        </p:nvPicPr>
        <p:blipFill>
          <a:blip r:embed="rId3" cstate="print"/>
          <a:srcRect/>
          <a:stretch>
            <a:fillRect/>
          </a:stretch>
        </p:blipFill>
        <p:spPr bwMode="auto">
          <a:xfrm>
            <a:off x="71438" y="2035175"/>
            <a:ext cx="1128712" cy="946150"/>
          </a:xfrm>
          <a:prstGeom prst="rect">
            <a:avLst/>
          </a:prstGeom>
          <a:noFill/>
          <a:ln w="9525">
            <a:noFill/>
            <a:miter lim="800000"/>
            <a:headEnd/>
            <a:tailEnd/>
          </a:ln>
        </p:spPr>
      </p:pic>
      <p:grpSp>
        <p:nvGrpSpPr>
          <p:cNvPr id="19" name="Group 18"/>
          <p:cNvGrpSpPr>
            <a:grpSpLocks/>
          </p:cNvGrpSpPr>
          <p:nvPr/>
        </p:nvGrpSpPr>
        <p:grpSpPr bwMode="auto">
          <a:xfrm>
            <a:off x="2976563" y="1978025"/>
            <a:ext cx="2114550" cy="3954463"/>
            <a:chOff x="2976162" y="1977660"/>
            <a:chExt cx="2114432" cy="3955313"/>
          </a:xfrm>
        </p:grpSpPr>
        <p:sp>
          <p:nvSpPr>
            <p:cNvPr id="20" name="Oval 19"/>
            <p:cNvSpPr/>
            <p:nvPr/>
          </p:nvSpPr>
          <p:spPr>
            <a:xfrm>
              <a:off x="2976162" y="2541344"/>
              <a:ext cx="2114432" cy="3391629"/>
            </a:xfrm>
            <a:prstGeom prst="ellipse">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1" name="Group 41"/>
            <p:cNvGrpSpPr>
              <a:grpSpLocks/>
            </p:cNvGrpSpPr>
            <p:nvPr/>
          </p:nvGrpSpPr>
          <p:grpSpPr bwMode="auto">
            <a:xfrm>
              <a:off x="3610466" y="1977660"/>
              <a:ext cx="1120309" cy="917598"/>
              <a:chOff x="5450609" y="1977660"/>
              <a:chExt cx="1120309" cy="917598"/>
            </a:xfrm>
          </p:grpSpPr>
          <p:pic>
            <p:nvPicPr>
              <p:cNvPr id="22" name="Picture 2" descr="http://yearingear.com/old-telephone-icon.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450609" y="2266478"/>
                <a:ext cx="865151" cy="628780"/>
              </a:xfrm>
              <a:prstGeom prst="rect">
                <a:avLst/>
              </a:prstGeom>
              <a:noFill/>
              <a:ln w="9525">
                <a:noFill/>
                <a:miter lim="800000"/>
                <a:headEnd/>
                <a:tailEnd/>
              </a:ln>
            </p:spPr>
          </p:pic>
          <p:sp>
            <p:nvSpPr>
              <p:cNvPr id="23" name="TextBox 35"/>
              <p:cNvSpPr txBox="1">
                <a:spLocks noChangeArrowheads="1"/>
              </p:cNvSpPr>
              <p:nvPr/>
            </p:nvSpPr>
            <p:spPr bwMode="auto">
              <a:xfrm>
                <a:off x="5610107" y="1977660"/>
                <a:ext cx="960811" cy="607990"/>
              </a:xfrm>
              <a:prstGeom prst="rect">
                <a:avLst/>
              </a:prstGeom>
              <a:noFill/>
              <a:ln w="9525">
                <a:noFill/>
                <a:miter lim="800000"/>
                <a:headEnd/>
                <a:tailEnd/>
              </a:ln>
            </p:spPr>
            <p:txBody>
              <a:bodyPr>
                <a:spAutoFit/>
              </a:bodyPr>
              <a:lstStyle/>
              <a:p>
                <a:pPr marL="342900" indent="-342900"/>
                <a:r>
                  <a:rPr lang="en-US" sz="1400" dirty="0">
                    <a:solidFill>
                      <a:schemeClr val="tx1"/>
                    </a:solidFill>
                  </a:rPr>
                  <a:t>#1 </a:t>
                </a:r>
                <a:r>
                  <a:rPr lang="cs-CZ" sz="1400" dirty="0" smtClean="0">
                    <a:solidFill>
                      <a:schemeClr val="tx1"/>
                    </a:solidFill>
                  </a:rPr>
                  <a:t>Jan</a:t>
                </a:r>
                <a:endParaRPr lang="en-US" sz="1400" dirty="0">
                  <a:solidFill>
                    <a:schemeClr val="tx1"/>
                  </a:solidFill>
                </a:endParaRPr>
              </a:p>
              <a:p>
                <a:pPr marL="342900" indent="-342900">
                  <a:buFontTx/>
                  <a:buAutoNum type="arabicPeriod"/>
                </a:pPr>
                <a:endParaRPr lang="en-US" sz="1400" b="1" dirty="0"/>
              </a:p>
            </p:txBody>
          </p:sp>
        </p:grpSp>
      </p:grpSp>
      <p:grpSp>
        <p:nvGrpSpPr>
          <p:cNvPr id="24" name="Group 23"/>
          <p:cNvGrpSpPr>
            <a:grpSpLocks/>
          </p:cNvGrpSpPr>
          <p:nvPr/>
        </p:nvGrpSpPr>
        <p:grpSpPr bwMode="auto">
          <a:xfrm>
            <a:off x="1778000" y="3182938"/>
            <a:ext cx="4856163" cy="3645419"/>
            <a:chOff x="1777275" y="3182393"/>
            <a:chExt cx="4856722" cy="3645547"/>
          </a:xfrm>
        </p:grpSpPr>
        <p:sp>
          <p:nvSpPr>
            <p:cNvPr id="25" name="Chevron 24"/>
            <p:cNvSpPr/>
            <p:nvPr/>
          </p:nvSpPr>
          <p:spPr>
            <a:xfrm rot="4794520">
              <a:off x="4780392" y="3124428"/>
              <a:ext cx="371488" cy="487418"/>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6" name="Chevron 25"/>
            <p:cNvSpPr/>
            <p:nvPr/>
          </p:nvSpPr>
          <p:spPr>
            <a:xfrm rot="15454942">
              <a:off x="2917246" y="4771516"/>
              <a:ext cx="371488" cy="485831"/>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nvGrpSpPr>
            <p:cNvPr id="27" name="Group 53"/>
            <p:cNvGrpSpPr>
              <a:grpSpLocks/>
            </p:cNvGrpSpPr>
            <p:nvPr/>
          </p:nvGrpSpPr>
          <p:grpSpPr bwMode="auto">
            <a:xfrm>
              <a:off x="4560308" y="4109454"/>
              <a:ext cx="2073689" cy="818794"/>
              <a:chOff x="5634877" y="4343371"/>
              <a:chExt cx="2073689" cy="818794"/>
            </a:xfrm>
          </p:grpSpPr>
          <p:pic>
            <p:nvPicPr>
              <p:cNvPr id="34" name="Picture 2" descr="http://yearingear.com/old-telephone-icon.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634877" y="4343371"/>
                <a:ext cx="865151" cy="628780"/>
              </a:xfrm>
              <a:prstGeom prst="rect">
                <a:avLst/>
              </a:prstGeom>
              <a:noFill/>
              <a:ln w="9525">
                <a:noFill/>
                <a:miter lim="800000"/>
                <a:headEnd/>
                <a:tailEnd/>
              </a:ln>
            </p:spPr>
          </p:pic>
          <p:sp>
            <p:nvSpPr>
              <p:cNvPr id="35" name="TextBox 36"/>
              <p:cNvSpPr txBox="1">
                <a:spLocks noChangeArrowheads="1"/>
              </p:cNvSpPr>
              <p:nvPr/>
            </p:nvSpPr>
            <p:spPr bwMode="auto">
              <a:xfrm>
                <a:off x="6325997" y="4554284"/>
                <a:ext cx="1382569" cy="607881"/>
              </a:xfrm>
              <a:prstGeom prst="rect">
                <a:avLst/>
              </a:prstGeom>
              <a:noFill/>
              <a:ln w="9525">
                <a:noFill/>
                <a:miter lim="800000"/>
                <a:headEnd/>
                <a:tailEnd/>
              </a:ln>
            </p:spPr>
            <p:txBody>
              <a:bodyPr>
                <a:spAutoFit/>
              </a:bodyPr>
              <a:lstStyle/>
              <a:p>
                <a:pPr marL="342900" indent="-342900"/>
                <a:r>
                  <a:rPr lang="en-US" sz="1400" dirty="0">
                    <a:solidFill>
                      <a:schemeClr val="tx1"/>
                    </a:solidFill>
                  </a:rPr>
                  <a:t>#2 </a:t>
                </a:r>
                <a:r>
                  <a:rPr lang="cs-CZ" sz="1400" dirty="0" smtClean="0">
                    <a:solidFill>
                      <a:schemeClr val="tx1"/>
                    </a:solidFill>
                  </a:rPr>
                  <a:t>Karel</a:t>
                </a:r>
                <a:endParaRPr lang="en-US" sz="1400" dirty="0">
                  <a:solidFill>
                    <a:schemeClr val="tx1"/>
                  </a:solidFill>
                </a:endParaRPr>
              </a:p>
              <a:p>
                <a:pPr marL="342900" indent="-342900">
                  <a:buFontTx/>
                  <a:buAutoNum type="arabicPeriod"/>
                </a:pPr>
                <a:endParaRPr lang="en-US" sz="1400" b="1" dirty="0"/>
              </a:p>
            </p:txBody>
          </p:sp>
        </p:grpSp>
        <p:grpSp>
          <p:nvGrpSpPr>
            <p:cNvPr id="28" name="Group 47"/>
            <p:cNvGrpSpPr>
              <a:grpSpLocks/>
            </p:cNvGrpSpPr>
            <p:nvPr/>
          </p:nvGrpSpPr>
          <p:grpSpPr bwMode="auto">
            <a:xfrm>
              <a:off x="3606917" y="5665355"/>
              <a:ext cx="1473625" cy="1162585"/>
              <a:chOff x="5436432" y="5601557"/>
              <a:chExt cx="1473625" cy="1162585"/>
            </a:xfrm>
          </p:grpSpPr>
          <p:pic>
            <p:nvPicPr>
              <p:cNvPr id="32" name="Picture 2" descr="http://yearingear.com/old-telephone-icon.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436432" y="5601557"/>
                <a:ext cx="865151" cy="628780"/>
              </a:xfrm>
              <a:prstGeom prst="rect">
                <a:avLst/>
              </a:prstGeom>
              <a:noFill/>
              <a:ln w="9525">
                <a:noFill/>
                <a:miter lim="800000"/>
                <a:headEnd/>
                <a:tailEnd/>
              </a:ln>
            </p:spPr>
          </p:pic>
          <p:sp>
            <p:nvSpPr>
              <p:cNvPr id="33" name="TextBox 37"/>
              <p:cNvSpPr txBox="1">
                <a:spLocks noChangeArrowheads="1"/>
              </p:cNvSpPr>
              <p:nvPr/>
            </p:nvSpPr>
            <p:spPr bwMode="auto">
              <a:xfrm>
                <a:off x="5445972" y="6156262"/>
                <a:ext cx="1464085" cy="607880"/>
              </a:xfrm>
              <a:prstGeom prst="rect">
                <a:avLst/>
              </a:prstGeom>
              <a:noFill/>
              <a:ln w="9525">
                <a:noFill/>
                <a:miter lim="800000"/>
                <a:headEnd/>
                <a:tailEnd/>
              </a:ln>
            </p:spPr>
            <p:txBody>
              <a:bodyPr>
                <a:spAutoFit/>
              </a:bodyPr>
              <a:lstStyle/>
              <a:p>
                <a:pPr marL="342900" indent="-342900"/>
                <a:r>
                  <a:rPr lang="en-US" sz="1400" dirty="0">
                    <a:solidFill>
                      <a:schemeClr val="tx1"/>
                    </a:solidFill>
                  </a:rPr>
                  <a:t>#3 </a:t>
                </a:r>
                <a:r>
                  <a:rPr lang="cs-CZ" sz="1400" dirty="0" smtClean="0">
                    <a:solidFill>
                      <a:schemeClr val="tx1"/>
                    </a:solidFill>
                  </a:rPr>
                  <a:t>Tomáš</a:t>
                </a:r>
                <a:endParaRPr lang="en-US" sz="1400" dirty="0">
                  <a:solidFill>
                    <a:schemeClr val="tx1"/>
                  </a:solidFill>
                </a:endParaRPr>
              </a:p>
              <a:p>
                <a:pPr marL="342900" indent="-342900">
                  <a:buFontTx/>
                  <a:buAutoNum type="arabicPeriod"/>
                </a:pPr>
                <a:endParaRPr lang="en-US" sz="1400" b="1" dirty="0"/>
              </a:p>
            </p:txBody>
          </p:sp>
        </p:grpSp>
        <p:grpSp>
          <p:nvGrpSpPr>
            <p:cNvPr id="29" name="Group 54"/>
            <p:cNvGrpSpPr>
              <a:grpSpLocks/>
            </p:cNvGrpSpPr>
            <p:nvPr/>
          </p:nvGrpSpPr>
          <p:grpSpPr bwMode="auto">
            <a:xfrm>
              <a:off x="1777275" y="3414795"/>
              <a:ext cx="1581922" cy="1111803"/>
              <a:chOff x="2915640" y="3414795"/>
              <a:chExt cx="1581922" cy="1111803"/>
            </a:xfrm>
          </p:grpSpPr>
          <p:pic>
            <p:nvPicPr>
              <p:cNvPr id="30" name="Picture 2" descr="http://yearingear.com/old-telephone-icon.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32411" y="3414795"/>
                <a:ext cx="865151" cy="628780"/>
              </a:xfrm>
              <a:prstGeom prst="rect">
                <a:avLst/>
              </a:prstGeom>
              <a:noFill/>
              <a:ln w="9525">
                <a:noFill/>
                <a:miter lim="800000"/>
                <a:headEnd/>
                <a:tailEnd/>
              </a:ln>
            </p:spPr>
          </p:pic>
          <p:sp>
            <p:nvSpPr>
              <p:cNvPr id="31" name="TextBox 40"/>
              <p:cNvSpPr txBox="1">
                <a:spLocks noChangeArrowheads="1"/>
              </p:cNvSpPr>
              <p:nvPr/>
            </p:nvSpPr>
            <p:spPr bwMode="auto">
              <a:xfrm>
                <a:off x="2915640" y="3918718"/>
                <a:ext cx="1233358" cy="607880"/>
              </a:xfrm>
              <a:prstGeom prst="rect">
                <a:avLst/>
              </a:prstGeom>
              <a:noFill/>
              <a:ln w="9525">
                <a:noFill/>
                <a:miter lim="800000"/>
                <a:headEnd/>
                <a:tailEnd/>
              </a:ln>
            </p:spPr>
            <p:txBody>
              <a:bodyPr>
                <a:spAutoFit/>
              </a:bodyPr>
              <a:lstStyle/>
              <a:p>
                <a:pPr marL="342900" indent="-342900"/>
                <a:r>
                  <a:rPr lang="en-US" sz="1400" dirty="0">
                    <a:solidFill>
                      <a:schemeClr val="tx1"/>
                    </a:solidFill>
                  </a:rPr>
                  <a:t>#4 </a:t>
                </a:r>
                <a:r>
                  <a:rPr lang="cs-CZ" sz="1400" dirty="0" smtClean="0">
                    <a:solidFill>
                      <a:schemeClr val="tx1"/>
                    </a:solidFill>
                  </a:rPr>
                  <a:t>Libor</a:t>
                </a:r>
                <a:endParaRPr lang="en-US" sz="1400" dirty="0">
                  <a:solidFill>
                    <a:schemeClr val="tx1"/>
                  </a:solidFill>
                </a:endParaRPr>
              </a:p>
              <a:p>
                <a:pPr marL="342900" indent="-342900">
                  <a:buFontTx/>
                  <a:buAutoNum type="arabicPeriod"/>
                </a:pPr>
                <a:endParaRPr lang="en-US" sz="1400" b="1" dirty="0"/>
              </a:p>
            </p:txBody>
          </p:sp>
        </p:grpSp>
      </p:grpSp>
      <p:sp>
        <p:nvSpPr>
          <p:cNvPr id="36" name="TextBox 31"/>
          <p:cNvSpPr txBox="1">
            <a:spLocks noChangeArrowheads="1"/>
          </p:cNvSpPr>
          <p:nvPr/>
        </p:nvSpPr>
        <p:spPr bwMode="auto">
          <a:xfrm>
            <a:off x="1258888" y="2066925"/>
            <a:ext cx="1675074" cy="892552"/>
          </a:xfrm>
          <a:prstGeom prst="rect">
            <a:avLst/>
          </a:prstGeom>
          <a:noFill/>
          <a:ln w="9525">
            <a:noFill/>
            <a:miter lim="800000"/>
            <a:headEnd/>
            <a:tailEnd/>
          </a:ln>
        </p:spPr>
        <p:txBody>
          <a:bodyPr wrap="none">
            <a:spAutoFit/>
          </a:bodyPr>
          <a:lstStyle/>
          <a:p>
            <a:r>
              <a:rPr lang="cs-CZ" sz="1400" i="1" dirty="0">
                <a:solidFill>
                  <a:schemeClr val="tx1"/>
                </a:solidFill>
              </a:rPr>
              <a:t>Vinařství </a:t>
            </a:r>
            <a:r>
              <a:rPr lang="cs-CZ" sz="1400" i="1" dirty="0" smtClean="0">
                <a:solidFill>
                  <a:schemeClr val="tx1"/>
                </a:solidFill>
              </a:rPr>
              <a:t>Sklípek</a:t>
            </a:r>
            <a:endParaRPr lang="en-US" sz="1400" i="1" dirty="0">
              <a:solidFill>
                <a:schemeClr val="tx1"/>
              </a:solidFill>
            </a:endParaRPr>
          </a:p>
          <a:p>
            <a:r>
              <a:rPr lang="cs-CZ" sz="1400" i="1" dirty="0">
                <a:solidFill>
                  <a:schemeClr val="tx1"/>
                </a:solidFill>
              </a:rPr>
              <a:t>Skupina</a:t>
            </a:r>
            <a:r>
              <a:rPr lang="en-US" sz="1400" i="1" dirty="0">
                <a:solidFill>
                  <a:schemeClr val="tx1"/>
                </a:solidFill>
              </a:rPr>
              <a:t> 240 123 5555</a:t>
            </a:r>
          </a:p>
          <a:p>
            <a:endParaRPr lang="en-US" sz="1400" i="1" dirty="0">
              <a:solidFill>
                <a:schemeClr val="tx1"/>
              </a:solidFill>
            </a:endParaRPr>
          </a:p>
        </p:txBody>
      </p:sp>
      <p:grpSp>
        <p:nvGrpSpPr>
          <p:cNvPr id="37" name="Group 36"/>
          <p:cNvGrpSpPr>
            <a:grpSpLocks/>
          </p:cNvGrpSpPr>
          <p:nvPr/>
        </p:nvGrpSpPr>
        <p:grpSpPr bwMode="auto">
          <a:xfrm>
            <a:off x="4989513" y="2051049"/>
            <a:ext cx="1974850" cy="589713"/>
            <a:chOff x="4989352" y="2051331"/>
            <a:chExt cx="1975305" cy="588776"/>
          </a:xfrm>
        </p:grpSpPr>
        <p:cxnSp>
          <p:nvCxnSpPr>
            <p:cNvPr id="38" name="Elbow Connector 37"/>
            <p:cNvCxnSpPr/>
            <p:nvPr/>
          </p:nvCxnSpPr>
          <p:spPr>
            <a:xfrm rot="10800000" flipV="1">
              <a:off x="4989352" y="2604489"/>
              <a:ext cx="1975305" cy="1584"/>
            </a:xfrm>
            <a:prstGeom prst="bentConnector3">
              <a:avLst>
                <a:gd name="adj1" fmla="val 50000"/>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9" name="TextBox 57"/>
            <p:cNvSpPr txBox="1">
              <a:spLocks noChangeArrowheads="1"/>
            </p:cNvSpPr>
            <p:nvPr/>
          </p:nvSpPr>
          <p:spPr bwMode="auto">
            <a:xfrm>
              <a:off x="5162429" y="2051331"/>
              <a:ext cx="1311880" cy="588776"/>
            </a:xfrm>
            <a:prstGeom prst="rect">
              <a:avLst/>
            </a:prstGeom>
            <a:noFill/>
            <a:ln w="9525">
              <a:noFill/>
              <a:miter lim="800000"/>
              <a:headEnd/>
              <a:tailEnd/>
            </a:ln>
          </p:spPr>
          <p:txBody>
            <a:bodyPr wrap="none">
              <a:spAutoFit/>
            </a:bodyPr>
            <a:lstStyle/>
            <a:p>
              <a:r>
                <a:rPr lang="cs-CZ" sz="1400" i="1" dirty="0" smtClean="0">
                  <a:solidFill>
                    <a:srgbClr val="C00000"/>
                  </a:solidFill>
                </a:rPr>
                <a:t>Jan – </a:t>
              </a:r>
              <a:r>
                <a:rPr lang="cs-CZ" sz="1400" i="1" dirty="0">
                  <a:solidFill>
                    <a:srgbClr val="C00000"/>
                  </a:solidFill>
                </a:rPr>
                <a:t>přímé číslo</a:t>
              </a:r>
              <a:endParaRPr lang="en-US" sz="1400" i="1" dirty="0">
                <a:solidFill>
                  <a:srgbClr val="C00000"/>
                </a:solidFill>
              </a:endParaRPr>
            </a:p>
            <a:p>
              <a:r>
                <a:rPr lang="en-US" sz="1400" i="1" dirty="0">
                  <a:solidFill>
                    <a:srgbClr val="C00000"/>
                  </a:solidFill>
                </a:rPr>
                <a:t>240 123 4444</a:t>
              </a:r>
            </a:p>
          </p:txBody>
        </p:sp>
      </p:grpSp>
      <p:grpSp>
        <p:nvGrpSpPr>
          <p:cNvPr id="40" name="Group 39"/>
          <p:cNvGrpSpPr>
            <a:grpSpLocks/>
          </p:cNvGrpSpPr>
          <p:nvPr/>
        </p:nvGrpSpPr>
        <p:grpSpPr bwMode="auto">
          <a:xfrm>
            <a:off x="5156200" y="4910135"/>
            <a:ext cx="2085975" cy="1136613"/>
            <a:chOff x="5156791" y="4910211"/>
            <a:chExt cx="2085917" cy="1136723"/>
          </a:xfrm>
        </p:grpSpPr>
        <p:sp>
          <p:nvSpPr>
            <p:cNvPr id="41" name="TextBox 50"/>
            <p:cNvSpPr txBox="1">
              <a:spLocks noChangeArrowheads="1"/>
            </p:cNvSpPr>
            <p:nvPr/>
          </p:nvSpPr>
          <p:spPr bwMode="auto">
            <a:xfrm>
              <a:off x="5888608" y="5492882"/>
              <a:ext cx="1354100" cy="554052"/>
            </a:xfrm>
            <a:prstGeom prst="rect">
              <a:avLst/>
            </a:prstGeom>
            <a:noFill/>
            <a:ln w="9525">
              <a:noFill/>
              <a:miter lim="800000"/>
              <a:headEnd/>
              <a:tailEnd/>
            </a:ln>
          </p:spPr>
          <p:txBody>
            <a:bodyPr>
              <a:spAutoFit/>
            </a:bodyPr>
            <a:lstStyle/>
            <a:p>
              <a:pPr marL="342900" indent="-342900" algn="ctr"/>
              <a:r>
                <a:rPr lang="en-US" sz="1400" dirty="0">
                  <a:solidFill>
                    <a:schemeClr val="tx1"/>
                  </a:solidFill>
                </a:rPr>
                <a:t>#5 </a:t>
              </a:r>
              <a:r>
                <a:rPr lang="cs-CZ" sz="1400" dirty="0" smtClean="0">
                  <a:solidFill>
                    <a:schemeClr val="tx1"/>
                  </a:solidFill>
                </a:rPr>
                <a:t>Štěpán jako </a:t>
              </a:r>
              <a:r>
                <a:rPr lang="cs-CZ" sz="1400" dirty="0">
                  <a:solidFill>
                    <a:schemeClr val="tx1"/>
                  </a:solidFill>
                </a:rPr>
                <a:t>záloha</a:t>
              </a:r>
              <a:endParaRPr lang="en-US" sz="1400" dirty="0">
                <a:solidFill>
                  <a:schemeClr val="tx1"/>
                </a:solidFill>
              </a:endParaRPr>
            </a:p>
          </p:txBody>
        </p:sp>
        <p:pic>
          <p:nvPicPr>
            <p:cNvPr id="42" name="Picture 2" descr="http://yearingear.com/old-telephone-icon.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140569" y="4910211"/>
              <a:ext cx="865151" cy="628780"/>
            </a:xfrm>
            <a:prstGeom prst="rect">
              <a:avLst/>
            </a:prstGeom>
            <a:noFill/>
            <a:ln w="9525">
              <a:noFill/>
              <a:miter lim="800000"/>
              <a:headEnd/>
              <a:tailEnd/>
            </a:ln>
          </p:spPr>
        </p:pic>
        <p:cxnSp>
          <p:nvCxnSpPr>
            <p:cNvPr id="43" name="Straight Arrow Connector 42"/>
            <p:cNvCxnSpPr/>
            <p:nvPr/>
          </p:nvCxnSpPr>
          <p:spPr>
            <a:xfrm>
              <a:off x="5156791" y="4934025"/>
              <a:ext cx="935012" cy="27625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4" name="Group 43"/>
          <p:cNvGrpSpPr>
            <a:grpSpLocks/>
          </p:cNvGrpSpPr>
          <p:nvPr/>
        </p:nvGrpSpPr>
        <p:grpSpPr bwMode="auto">
          <a:xfrm>
            <a:off x="6964365" y="5122863"/>
            <a:ext cx="2179636" cy="1417484"/>
            <a:chOff x="6963960" y="5123516"/>
            <a:chExt cx="2180040" cy="1416660"/>
          </a:xfrm>
        </p:grpSpPr>
        <p:pic>
          <p:nvPicPr>
            <p:cNvPr id="45" name="Picture 2" descr="http://www.iphoneoverload.com/wp-content/uploads/2009/08/voicemail.jpg"/>
            <p:cNvPicPr>
              <a:picLocks noChangeAspect="1" noChangeArrowheads="1"/>
            </p:cNvPicPr>
            <p:nvPr/>
          </p:nvPicPr>
          <p:blipFill>
            <a:blip r:embed="rId5" cstate="print"/>
            <a:srcRect/>
            <a:stretch>
              <a:fillRect/>
            </a:stretch>
          </p:blipFill>
          <p:spPr bwMode="auto">
            <a:xfrm>
              <a:off x="7777808" y="5123516"/>
              <a:ext cx="1366192" cy="973775"/>
            </a:xfrm>
            <a:prstGeom prst="rect">
              <a:avLst/>
            </a:prstGeom>
            <a:noFill/>
            <a:ln w="9525">
              <a:noFill/>
              <a:miter lim="800000"/>
              <a:headEnd/>
              <a:tailEnd/>
            </a:ln>
          </p:spPr>
        </p:pic>
        <p:cxnSp>
          <p:nvCxnSpPr>
            <p:cNvPr id="46" name="Straight Arrow Connector 45"/>
            <p:cNvCxnSpPr/>
            <p:nvPr/>
          </p:nvCxnSpPr>
          <p:spPr>
            <a:xfrm>
              <a:off x="7159257" y="5378954"/>
              <a:ext cx="666874" cy="198323"/>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7" name="TextBox 59"/>
            <p:cNvSpPr txBox="1">
              <a:spLocks noChangeArrowheads="1"/>
            </p:cNvSpPr>
            <p:nvPr/>
          </p:nvSpPr>
          <p:spPr bwMode="auto">
            <a:xfrm>
              <a:off x="6963960" y="5932670"/>
              <a:ext cx="1967277" cy="607506"/>
            </a:xfrm>
            <a:prstGeom prst="rect">
              <a:avLst/>
            </a:prstGeom>
            <a:noFill/>
            <a:ln w="9525">
              <a:noFill/>
              <a:miter lim="800000"/>
              <a:headEnd/>
              <a:tailEnd/>
            </a:ln>
          </p:spPr>
          <p:txBody>
            <a:bodyPr wrap="square">
              <a:spAutoFit/>
            </a:bodyPr>
            <a:lstStyle/>
            <a:p>
              <a:pPr marL="342900" indent="-342900" algn="ctr"/>
              <a:r>
                <a:rPr lang="cs-CZ" sz="1400" dirty="0">
                  <a:solidFill>
                    <a:schemeClr val="tx1"/>
                  </a:solidFill>
                </a:rPr>
                <a:t>Firemní hlasová schránka</a:t>
              </a:r>
              <a:endParaRPr lang="en-US" sz="1400" dirty="0">
                <a:solidFill>
                  <a:schemeClr val="tx1"/>
                </a:solidFill>
              </a:endParaRPr>
            </a:p>
            <a:p>
              <a:pPr marL="342900" indent="-342900">
                <a:buFontTx/>
                <a:buAutoNum type="arabicPeriod"/>
              </a:pPr>
              <a:endParaRPr lang="en-US" sz="1400" dirty="0">
                <a:solidFill>
                  <a:schemeClr val="tx1"/>
                </a:solidFill>
              </a:endParaRPr>
            </a:p>
          </p:txBody>
        </p:sp>
      </p:grpSp>
    </p:spTree>
    <p:extLst>
      <p:ext uri="{BB962C8B-B14F-4D97-AF65-F5344CB8AC3E}">
        <p14:creationId xmlns:p14="http://schemas.microsoft.com/office/powerpoint/2010/main" val="53695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ITCON_GUIDELINES" val="FALSE"/>
  <p:tag name="THINKCELLUNDODONOTDELETE" val="91"/>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sc4gjeqWg0ygQO4H4f3Fw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hq_mjOvzZkOfWxBsBmch2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Fk.xDw8rOUWD9h7TQeDH3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5RPUEldYNkOj.lBbZiLNA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0qa0PhMRlU.vRE53VHJP2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2hjY1jHCzEy0NsubUvGnM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fjkjFVkPdUCea44fKmEzL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qRLB7UDZCkSwldG5.7i1q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2hjY1jHCzEy0NsubUvGnM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fjkjFVkPdUCea44fKmEzL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qRLB7UDZCkSwldG5.7i1q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sc4gjeqWg0ygQO4H4f3FwQ"/>
</p:tagLst>
</file>

<file path=ppt/theme/theme1.xml><?xml version="1.0" encoding="utf-8"?>
<a:theme xmlns:a="http://schemas.openxmlformats.org/drawingml/2006/main" name="Telekom 4:3 2016 CZ">
  <a:themeElements>
    <a:clrScheme name="Telekom Screenfarben">
      <a:dk1>
        <a:srgbClr val="4B4B4B"/>
      </a:dk1>
      <a:lt1>
        <a:srgbClr val="FFFFFF"/>
      </a:lt1>
      <a:dk2>
        <a:srgbClr val="E20074"/>
      </a:dk2>
      <a:lt2>
        <a:srgbClr val="A4A4A4"/>
      </a:lt2>
      <a:accent1>
        <a:srgbClr val="1063AD"/>
      </a:accent1>
      <a:accent2>
        <a:srgbClr val="53BAF2"/>
      </a:accent2>
      <a:accent3>
        <a:srgbClr val="1BADA2"/>
      </a:accent3>
      <a:accent4>
        <a:srgbClr val="BFCB44"/>
      </a:accent4>
      <a:accent5>
        <a:srgbClr val="FFD329"/>
      </a:accent5>
      <a:accent6>
        <a:srgbClr val="FF9A1E"/>
      </a:accent6>
      <a:hlink>
        <a:srgbClr val="E20074"/>
      </a:hlink>
      <a:folHlink>
        <a:srgbClr val="6C6C6C"/>
      </a:folHlink>
    </a:clrScheme>
    <a:fontScheme name="Vorschlag April 2015_Typo">
      <a:majorFont>
        <a:latin typeface="TeleGrotesk Headline Ultra"/>
        <a:ea typeface=""/>
        <a:cs typeface=""/>
      </a:majorFont>
      <a:minorFont>
        <a:latin typeface="Tele-GroteskNor"/>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solidFill>
        <a:ln w="19050" algn="ctr">
          <a:solidFill>
            <a:schemeClr val="tx2"/>
          </a:solidFill>
          <a:miter lim="800000"/>
          <a:headEnd/>
          <a:tailEnd/>
        </a:ln>
        <a:effectLst/>
      </a:spPr>
      <a:bodyPr wrap="square" lIns="108000" tIns="108000" rIns="108000" bIns="108000" rtlCol="0" anchor="ctr" anchorCtr="0">
        <a:noAutofit/>
      </a:bodyPr>
      <a:lstStyle>
        <a:defPPr algn="ctr" defTabSz="457293" fontAlgn="base">
          <a:lnSpc>
            <a:spcPct val="90000"/>
          </a:lnSpc>
          <a:buClr>
            <a:srgbClr val="E20074"/>
          </a:buClr>
          <a:buSzPct val="75000"/>
          <a:defRPr sz="1800" dirty="0" smtClean="0">
            <a:latin typeface="Tele-GroteskNor" pitchFamily="2" charset="0"/>
            <a:cs typeface="Arial Unicode MS" panose="020B0604020202020204" pitchFamily="34" charset="-128"/>
          </a:defRPr>
        </a:defPPr>
      </a:lstStyle>
    </a:spDef>
    <a:lnDef>
      <a:spPr>
        <a:ln w="19050">
          <a:solidFill>
            <a:schemeClr val="tx2"/>
          </a:solidFill>
          <a:miter lim="800000"/>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bwMode="gray">
        <a:noFill/>
        <a:ln w="19050">
          <a:noFill/>
          <a:miter lim="800000"/>
          <a:headEnd/>
          <a:tailEnd/>
        </a:ln>
      </a:spPr>
      <a:bodyPr vert="horz" wrap="square" lIns="72000" tIns="36000" rIns="72000" bIns="36000" numCol="1" rtlCol="0" anchor="t" anchorCtr="0" compatLnSpc="1">
        <a:prstTxWarp prst="textNoShape">
          <a:avLst/>
        </a:prstTxWarp>
        <a:noAutofit/>
      </a:bodyPr>
      <a:lstStyle>
        <a:defPPr marL="0" indent="0">
          <a:buNone/>
          <a:defRPr sz="1800" dirty="0" err="1" smtClean="0"/>
        </a:defPPr>
      </a:lstStyle>
    </a:txDef>
  </a:objectDefaults>
  <a:extraClrSchemeLst>
    <a:extraClrScheme>
      <a:clrScheme name="Telekom Screenfarben">
        <a:dk1>
          <a:srgbClr val="4B4B4B"/>
        </a:dk1>
        <a:lt1>
          <a:srgbClr val="FFFFFF"/>
        </a:lt1>
        <a:dk2>
          <a:srgbClr val="E20074"/>
        </a:dk2>
        <a:lt2>
          <a:srgbClr val="A4A4A4"/>
        </a:lt2>
        <a:accent1>
          <a:srgbClr val="1063AD"/>
        </a:accent1>
        <a:accent2>
          <a:srgbClr val="53BAF2"/>
        </a:accent2>
        <a:accent3>
          <a:srgbClr val="1BADA2"/>
        </a:accent3>
        <a:accent4>
          <a:srgbClr val="BFCB44"/>
        </a:accent4>
        <a:accent5>
          <a:srgbClr val="FFD329"/>
        </a:accent5>
        <a:accent6>
          <a:srgbClr val="FF9A1E"/>
        </a:accent6>
        <a:hlink>
          <a:srgbClr val="E20074"/>
        </a:hlink>
        <a:folHlink>
          <a:srgbClr val="6C6C6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_MASTER_4-3_CZ_20161208" id="{6035F753-D5E0-4E83-AC51-4F71D98698FD}" vid="{61733896-8790-4D2C-955D-C7499E7F327A}"/>
    </a:ext>
  </a:extLst>
</a:theme>
</file>

<file path=ppt/theme/theme2.xml><?xml version="1.0" encoding="utf-8"?>
<a:theme xmlns:a="http://schemas.openxmlformats.org/drawingml/2006/main" name="Office-Design">
  <a:themeElements>
    <a:clrScheme name="">
      <a:dk1>
        <a:srgbClr val="000000"/>
      </a:dk1>
      <a:lt1>
        <a:srgbClr val="FFFFFF"/>
      </a:lt1>
      <a:dk2>
        <a:srgbClr val="E20074"/>
      </a:dk2>
      <a:lt2>
        <a:srgbClr val="A4A4A4"/>
      </a:lt2>
      <a:accent1>
        <a:srgbClr val="EDEDED"/>
      </a:accent1>
      <a:accent2>
        <a:srgbClr val="D0D0D0"/>
      </a:accent2>
      <a:accent3>
        <a:srgbClr val="FFFFFF"/>
      </a:accent3>
      <a:accent4>
        <a:srgbClr val="000000"/>
      </a:accent4>
      <a:accent5>
        <a:srgbClr val="F4F4F4"/>
      </a:accent5>
      <a:accent6>
        <a:srgbClr val="BCBCBC"/>
      </a:accent6>
      <a:hlink>
        <a:srgbClr val="7C7C7C"/>
      </a:hlink>
      <a:folHlink>
        <a:srgbClr val="6C6C6C"/>
      </a:folHlink>
    </a:clrScheme>
    <a:fontScheme name="DT Fonts">
      <a:majorFont>
        <a:latin typeface="Tele-GroteskUlt"/>
        <a:ea typeface=""/>
        <a:cs typeface=""/>
      </a:majorFont>
      <a:minorFont>
        <a:latin typeface="Tele-GroteskNo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DT Farben">
      <a:dk1>
        <a:srgbClr val="646464"/>
      </a:dk1>
      <a:lt1>
        <a:srgbClr val="FFFFFF"/>
      </a:lt1>
      <a:dk2>
        <a:srgbClr val="E20074"/>
      </a:dk2>
      <a:lt2>
        <a:srgbClr val="FFFFFF"/>
      </a:lt2>
      <a:accent1>
        <a:srgbClr val="427BAB"/>
      </a:accent1>
      <a:accent2>
        <a:srgbClr val="FDD167"/>
      </a:accent2>
      <a:accent3>
        <a:srgbClr val="646464"/>
      </a:accent3>
      <a:accent4>
        <a:srgbClr val="64B9E4"/>
      </a:accent4>
      <a:accent5>
        <a:srgbClr val="9D9D9D"/>
      </a:accent5>
      <a:accent6>
        <a:srgbClr val="DADADA"/>
      </a:accent6>
      <a:hlink>
        <a:srgbClr val="646464"/>
      </a:hlink>
      <a:folHlink>
        <a:srgbClr val="9D9D9D"/>
      </a:folHlink>
    </a:clrScheme>
    <a:fontScheme name="DT Fonts">
      <a:majorFont>
        <a:latin typeface="Tele-GroteskUlt"/>
        <a:ea typeface=""/>
        <a:cs typeface=""/>
      </a:majorFont>
      <a:minorFont>
        <a:latin typeface="Tele-GroteskNo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84ECF4F3ABFD4192A73F0C68E6242B" ma:contentTypeVersion="" ma:contentTypeDescription="Create a new document." ma:contentTypeScope="" ma:versionID="088cd85089bfe210276401a04ab7aba8">
  <xsd:schema xmlns:xsd="http://www.w3.org/2001/XMLSchema" xmlns:xs="http://www.w3.org/2001/XMLSchema" xmlns:p="http://schemas.microsoft.com/office/2006/metadata/properties" targetNamespace="http://schemas.microsoft.com/office/2006/metadata/properties" ma:root="true" ma:fieldsID="b2384c6cc0088fcedbaf6edaf557def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21FBAB-7B53-4B4B-B34B-C2974120DC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C13EEB0D-10F3-4417-856E-58270F46A6AE}">
  <ds:schemaRefs>
    <ds:schemaRef ds:uri="http://purl.org/dc/elements/1.1/"/>
    <ds:schemaRef ds:uri="http://purl.org/dc/dcmitype/"/>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055B2FBE-9229-4A27-949B-EB909522F4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Telekom_Powerpoint-Master_CZ_4x3</Template>
  <TotalTime>229</TotalTime>
  <Words>3159</Words>
  <Application>Microsoft Office PowerPoint</Application>
  <PresentationFormat>On-screen Show (4:3)</PresentationFormat>
  <Paragraphs>360</Paragraphs>
  <Slides>20</Slides>
  <Notes>20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20</vt:i4>
      </vt:variant>
    </vt:vector>
  </HeadingPairs>
  <TitlesOfParts>
    <vt:vector size="33" baseType="lpstr">
      <vt:lpstr>Wingdings 2</vt:lpstr>
      <vt:lpstr>Arial Unicode MS</vt:lpstr>
      <vt:lpstr>TeleGrotesk Headline</vt:lpstr>
      <vt:lpstr>Tele-GroteskUlt</vt:lpstr>
      <vt:lpstr>Tele-GroteskNor</vt:lpstr>
      <vt:lpstr>Tele-GroteskFet</vt:lpstr>
      <vt:lpstr>Arial</vt:lpstr>
      <vt:lpstr>Wingdings</vt:lpstr>
      <vt:lpstr>Tele-GroteskEENor</vt:lpstr>
      <vt:lpstr>TeleGrotesk Headline Ultra</vt:lpstr>
      <vt:lpstr>Telekom 4:3 2016 CZ</vt:lpstr>
      <vt:lpstr>think-cell Slide</vt:lpstr>
      <vt:lpstr>think-cell Folie</vt:lpstr>
      <vt:lpstr>PowerPoint Presentation</vt:lpstr>
      <vt:lpstr>Důležitost skupin pro příjem hovoru</vt:lpstr>
      <vt:lpstr>Co je skupina pro příjem hovoru?</vt:lpstr>
      <vt:lpstr>Co je skupina pro příjem hovoru?</vt:lpstr>
      <vt:lpstr>Co je skupina pro příjem hovoru?</vt:lpstr>
      <vt:lpstr>Příklad použití: květinářství Lilie</vt:lpstr>
      <vt:lpstr>Princip skupiny: Současné vyzvánění</vt:lpstr>
      <vt:lpstr>Příklad použití: Vinařství sklípek</vt:lpstr>
      <vt:lpstr>Princip skupiny pro příjem hovoru: Obvyklá (sekvenční)</vt:lpstr>
      <vt:lpstr>Příklad využití: 99-Designs</vt:lpstr>
      <vt:lpstr>Princip skupiny pro příjem hovoru: Váhová distribuce volání</vt:lpstr>
      <vt:lpstr>Příklad použití: Harris Consulting</vt:lpstr>
      <vt:lpstr>Princip skupiny pro příjem hovoru: Kruhový</vt:lpstr>
      <vt:lpstr>Příklad použití: Webscope</vt:lpstr>
      <vt:lpstr>Automatická spojovatelka Vnořené skupiny s uniformním principem směrování</vt:lpstr>
      <vt:lpstr>Je nastavení skupin pro příjem hovorů obtížné?</vt:lpstr>
      <vt:lpstr>shrnutí</vt:lpstr>
      <vt:lpstr>Nastavení Huntgroup</vt:lpstr>
      <vt:lpstr>Přiřazení uživatelů do Huntgroupy</vt:lpstr>
      <vt:lpstr>Váhová distribuce volání</vt:lpstr>
    </vt:vector>
  </TitlesOfParts>
  <Company>T-Systems Czech Republic a.s.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portfolia služeb po spojení s GTS</dc:title>
  <dc:creator>Krejbich Jakub</dc:creator>
  <dc:description>2014</dc:description>
  <cp:lastModifiedBy>Krejbich Jakub</cp:lastModifiedBy>
  <cp:revision>285</cp:revision>
  <cp:lastPrinted>2014-09-11T10:47:16Z</cp:lastPrinted>
  <dcterms:created xsi:type="dcterms:W3CDTF">2014-02-19T12:28:26Z</dcterms:created>
  <dcterms:modified xsi:type="dcterms:W3CDTF">2018-07-11T14:13:32Z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TAG2">
    <vt:lpwstr>000800bc140000000000010250600207f980073804f000</vt:lpwstr>
  </property>
  <property fmtid="{D5CDD505-2E9C-101B-9397-08002B2CF9AE}" pid="3" name="ContentTypeId">
    <vt:lpwstr>0x0101003784ECF4F3ABFD4192A73F0C68E6242B</vt:lpwstr>
  </property>
</Properties>
</file>