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2.xml" ContentType="application/vnd.openxmlformats-officedocument.theme+xml"/>
  <Override PartName="/ppt/tags/tag9.xml" ContentType="application/vnd.openxmlformats-officedocument.presentationml.tags+xml"/>
  <Override PartName="/ppt/theme/theme3.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56" r:id="rId4"/>
  </p:sldMasterIdLst>
  <p:notesMasterIdLst>
    <p:notesMasterId r:id="rId19"/>
  </p:notesMasterIdLst>
  <p:handoutMasterIdLst>
    <p:handoutMasterId r:id="rId20"/>
  </p:handoutMasterIdLst>
  <p:sldIdLst>
    <p:sldId id="430" r:id="rId5"/>
    <p:sldId id="459" r:id="rId6"/>
    <p:sldId id="446" r:id="rId7"/>
    <p:sldId id="462" r:id="rId8"/>
    <p:sldId id="463" r:id="rId9"/>
    <p:sldId id="460" r:id="rId10"/>
    <p:sldId id="458" r:id="rId11"/>
    <p:sldId id="464" r:id="rId12"/>
    <p:sldId id="457" r:id="rId13"/>
    <p:sldId id="465" r:id="rId14"/>
    <p:sldId id="466" r:id="rId15"/>
    <p:sldId id="471" r:id="rId16"/>
    <p:sldId id="472" r:id="rId17"/>
    <p:sldId id="475" r:id="rId18"/>
  </p:sldIdLst>
  <p:sldSz cx="9144000" cy="6858000" type="screen4x3"/>
  <p:notesSz cx="7102475" cy="10234613"/>
  <p:embeddedFontLst>
    <p:embeddedFont>
      <p:font typeface="Tele-GroteskUlt" pitchFamily="2" charset="0"/>
      <p:regular r:id="rId21"/>
    </p:embeddedFont>
    <p:embeddedFont>
      <p:font typeface="Tele-GroteskEENor" pitchFamily="2" charset="0"/>
      <p:regular r:id="rId22"/>
    </p:embeddedFont>
    <p:embeddedFont>
      <p:font typeface="TeleGrotesk Headline" pitchFamily="2" charset="0"/>
      <p:regular r:id="rId23"/>
    </p:embeddedFont>
    <p:embeddedFont>
      <p:font typeface="Tele-GroteskFet" pitchFamily="2" charset="0"/>
      <p:regular r:id="rId24"/>
    </p:embeddedFont>
    <p:embeddedFont>
      <p:font typeface="TeleGrotesk Headline Ultra" pitchFamily="2" charset="0"/>
      <p:bold r:id="rId25"/>
    </p:embeddedFont>
    <p:embeddedFont>
      <p:font typeface="Arial Unicode MS" panose="020B0604020202020204" pitchFamily="34" charset="-128"/>
      <p:regular r:id="rId26"/>
    </p:embeddedFont>
    <p:embeddedFont>
      <p:font typeface="Tele-GroteskNor" pitchFamily="2" charset="0"/>
      <p:regular r:id="rId27"/>
    </p:embeddedFont>
    <p:embeddedFont>
      <p:font typeface="Wingdings 2" panose="05020102010507070707" pitchFamily="18" charset="2"/>
      <p:regular r:id="rId28"/>
    </p:embeddedFont>
  </p:embeddedFontLst>
  <p:custDataLst>
    <p:tags r:id="rId29"/>
  </p:custDataLst>
  <p:defaultTextStyle>
    <a:defPPr>
      <a:defRPr lang="de-DE"/>
    </a:defPPr>
    <a:lvl1pPr algn="l" defTabSz="457200" rtl="0" fontAlgn="base">
      <a:lnSpc>
        <a:spcPts val="1800"/>
      </a:lnSpc>
      <a:spcBef>
        <a:spcPct val="25000"/>
      </a:spcBef>
      <a:spcAft>
        <a:spcPct val="0"/>
      </a:spcAft>
      <a:buClr>
        <a:schemeClr val="tx2"/>
      </a:buClr>
      <a:buFont typeface="Wingdings" pitchFamily="2" charset="2"/>
      <a:defRPr kern="1200">
        <a:solidFill>
          <a:schemeClr val="bg1"/>
        </a:solidFill>
        <a:latin typeface="Tele-GroteskFet" pitchFamily="2" charset="0"/>
        <a:ea typeface="+mn-ea"/>
        <a:cs typeface="+mn-cs"/>
      </a:defRPr>
    </a:lvl1pPr>
    <a:lvl2pPr marL="457200" algn="l" defTabSz="457200" rtl="0" fontAlgn="base">
      <a:lnSpc>
        <a:spcPts val="1800"/>
      </a:lnSpc>
      <a:spcBef>
        <a:spcPct val="25000"/>
      </a:spcBef>
      <a:spcAft>
        <a:spcPct val="0"/>
      </a:spcAft>
      <a:buClr>
        <a:schemeClr val="tx2"/>
      </a:buClr>
      <a:buFont typeface="Wingdings" pitchFamily="2" charset="2"/>
      <a:defRPr kern="1200">
        <a:solidFill>
          <a:schemeClr val="bg1"/>
        </a:solidFill>
        <a:latin typeface="Tele-GroteskFet" pitchFamily="2" charset="0"/>
        <a:ea typeface="+mn-ea"/>
        <a:cs typeface="+mn-cs"/>
      </a:defRPr>
    </a:lvl2pPr>
    <a:lvl3pPr marL="914400" algn="l" defTabSz="457200" rtl="0" fontAlgn="base">
      <a:lnSpc>
        <a:spcPts val="1800"/>
      </a:lnSpc>
      <a:spcBef>
        <a:spcPct val="25000"/>
      </a:spcBef>
      <a:spcAft>
        <a:spcPct val="0"/>
      </a:spcAft>
      <a:buClr>
        <a:schemeClr val="tx2"/>
      </a:buClr>
      <a:buFont typeface="Wingdings" pitchFamily="2" charset="2"/>
      <a:defRPr kern="1200">
        <a:solidFill>
          <a:schemeClr val="bg1"/>
        </a:solidFill>
        <a:latin typeface="Tele-GroteskFet" pitchFamily="2" charset="0"/>
        <a:ea typeface="+mn-ea"/>
        <a:cs typeface="+mn-cs"/>
      </a:defRPr>
    </a:lvl3pPr>
    <a:lvl4pPr marL="1371600" algn="l" defTabSz="457200" rtl="0" fontAlgn="base">
      <a:lnSpc>
        <a:spcPts val="1800"/>
      </a:lnSpc>
      <a:spcBef>
        <a:spcPct val="25000"/>
      </a:spcBef>
      <a:spcAft>
        <a:spcPct val="0"/>
      </a:spcAft>
      <a:buClr>
        <a:schemeClr val="tx2"/>
      </a:buClr>
      <a:buFont typeface="Wingdings" pitchFamily="2" charset="2"/>
      <a:defRPr kern="1200">
        <a:solidFill>
          <a:schemeClr val="bg1"/>
        </a:solidFill>
        <a:latin typeface="Tele-GroteskFet" pitchFamily="2" charset="0"/>
        <a:ea typeface="+mn-ea"/>
        <a:cs typeface="+mn-cs"/>
      </a:defRPr>
    </a:lvl4pPr>
    <a:lvl5pPr marL="1828800" algn="l" defTabSz="457200" rtl="0" fontAlgn="base">
      <a:lnSpc>
        <a:spcPts val="1800"/>
      </a:lnSpc>
      <a:spcBef>
        <a:spcPct val="25000"/>
      </a:spcBef>
      <a:spcAft>
        <a:spcPct val="0"/>
      </a:spcAft>
      <a:buClr>
        <a:schemeClr val="tx2"/>
      </a:buClr>
      <a:buFont typeface="Wingdings" pitchFamily="2" charset="2"/>
      <a:defRPr kern="1200">
        <a:solidFill>
          <a:schemeClr val="bg1"/>
        </a:solidFill>
        <a:latin typeface="Tele-GroteskFet" pitchFamily="2" charset="0"/>
        <a:ea typeface="+mn-ea"/>
        <a:cs typeface="+mn-cs"/>
      </a:defRPr>
    </a:lvl5pPr>
    <a:lvl6pPr marL="2286000" algn="l" defTabSz="914400" rtl="0" eaLnBrk="1" latinLnBrk="0" hangingPunct="1">
      <a:defRPr kern="1200">
        <a:solidFill>
          <a:schemeClr val="bg1"/>
        </a:solidFill>
        <a:latin typeface="Tele-GroteskFet" pitchFamily="2" charset="0"/>
        <a:ea typeface="+mn-ea"/>
        <a:cs typeface="+mn-cs"/>
      </a:defRPr>
    </a:lvl6pPr>
    <a:lvl7pPr marL="2743200" algn="l" defTabSz="914400" rtl="0" eaLnBrk="1" latinLnBrk="0" hangingPunct="1">
      <a:defRPr kern="1200">
        <a:solidFill>
          <a:schemeClr val="bg1"/>
        </a:solidFill>
        <a:latin typeface="Tele-GroteskFet" pitchFamily="2" charset="0"/>
        <a:ea typeface="+mn-ea"/>
        <a:cs typeface="+mn-cs"/>
      </a:defRPr>
    </a:lvl7pPr>
    <a:lvl8pPr marL="3200400" algn="l" defTabSz="914400" rtl="0" eaLnBrk="1" latinLnBrk="0" hangingPunct="1">
      <a:defRPr kern="1200">
        <a:solidFill>
          <a:schemeClr val="bg1"/>
        </a:solidFill>
        <a:latin typeface="Tele-GroteskFet" pitchFamily="2" charset="0"/>
        <a:ea typeface="+mn-ea"/>
        <a:cs typeface="+mn-cs"/>
      </a:defRPr>
    </a:lvl8pPr>
    <a:lvl9pPr marL="3657600" algn="l" defTabSz="914400" rtl="0" eaLnBrk="1" latinLnBrk="0" hangingPunct="1">
      <a:defRPr kern="1200">
        <a:solidFill>
          <a:schemeClr val="bg1"/>
        </a:solidFill>
        <a:latin typeface="Tele-GroteskFet" pitchFamily="2" charset="0"/>
        <a:ea typeface="+mn-ea"/>
        <a:cs typeface="+mn-cs"/>
      </a:defRPr>
    </a:lvl9pPr>
  </p:defaultTextStyle>
  <p:extLst>
    <p:ext uri="{EFAFB233-063F-42B5-8137-9DF3F51BA10A}">
      <p15:sldGuideLst xmlns:p15="http://schemas.microsoft.com/office/powerpoint/2012/main">
        <p15:guide id="1" orient="horz" pos="210">
          <p15:clr>
            <a:srgbClr val="A4A3A4"/>
          </p15:clr>
        </p15:guide>
        <p15:guide id="2" orient="horz" pos="710">
          <p15:clr>
            <a:srgbClr val="A4A3A4"/>
          </p15:clr>
        </p15:guide>
        <p15:guide id="3" orient="horz" pos="1117">
          <p15:clr>
            <a:srgbClr val="A4A3A4"/>
          </p15:clr>
        </p15:guide>
        <p15:guide id="4" orient="horz" pos="829">
          <p15:clr>
            <a:srgbClr val="A4A3A4"/>
          </p15:clr>
        </p15:guide>
        <p15:guide id="5" orient="horz" pos="3634">
          <p15:clr>
            <a:srgbClr val="A4A3A4"/>
          </p15:clr>
        </p15:guide>
        <p15:guide id="6" orient="horz" pos="3816">
          <p15:clr>
            <a:srgbClr val="A4A3A4"/>
          </p15:clr>
        </p15:guide>
        <p15:guide id="7" orient="horz" pos="4124">
          <p15:clr>
            <a:srgbClr val="A4A3A4"/>
          </p15:clr>
        </p15:guide>
        <p15:guide id="8" orient="horz" pos="4004">
          <p15:clr>
            <a:srgbClr val="A4A3A4"/>
          </p15:clr>
        </p15:guide>
        <p15:guide id="9" pos="2922">
          <p15:clr>
            <a:srgbClr val="A4A3A4"/>
          </p15:clr>
        </p15:guide>
        <p15:guide id="10" pos="201">
          <p15:clr>
            <a:srgbClr val="A4A3A4"/>
          </p15:clr>
        </p15:guide>
        <p15:guide id="11" pos="5556">
          <p15:clr>
            <a:srgbClr val="A4A3A4"/>
          </p15:clr>
        </p15:guide>
        <p15:guide id="12" pos="2838">
          <p15:clr>
            <a:srgbClr val="A4A3A4"/>
          </p15:clr>
        </p15:guide>
      </p15:sldGuideLst>
    </p:ext>
    <p:ext uri="{2D200454-40CA-4A62-9FC3-DE9A4176ACB9}">
      <p15:notesGuideLst xmlns:p15="http://schemas.microsoft.com/office/powerpoint/2012/main">
        <p15:guide id="1" orient="horz" pos="3224" userDrawn="1">
          <p15:clr>
            <a:srgbClr val="A4A3A4"/>
          </p15:clr>
        </p15:guide>
        <p15:guide id="2" pos="309" userDrawn="1">
          <p15:clr>
            <a:srgbClr val="A4A3A4"/>
          </p15:clr>
        </p15:guide>
        <p15:guide id="3" pos="416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0074"/>
    <a:srgbClr val="9CD3EE"/>
    <a:srgbClr val="64B9E4"/>
    <a:srgbClr val="003B68"/>
    <a:srgbClr val="0091FE"/>
    <a:srgbClr val="007AD6"/>
    <a:srgbClr val="0067B4"/>
    <a:srgbClr val="00589A"/>
    <a:srgbClr val="004A82"/>
    <a:srgbClr val="0029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6768" autoAdjust="0"/>
    <p:restoredTop sz="68650" autoAdjust="0"/>
  </p:normalViewPr>
  <p:slideViewPr>
    <p:cSldViewPr snapToGrid="0" snapToObjects="1">
      <p:cViewPr varScale="1">
        <p:scale>
          <a:sx n="77" d="100"/>
          <a:sy n="77" d="100"/>
        </p:scale>
        <p:origin x="1506" y="84"/>
      </p:cViewPr>
      <p:guideLst>
        <p:guide orient="horz" pos="210"/>
        <p:guide orient="horz" pos="710"/>
        <p:guide orient="horz" pos="1117"/>
        <p:guide orient="horz" pos="829"/>
        <p:guide orient="horz" pos="3634"/>
        <p:guide orient="horz" pos="3816"/>
        <p:guide orient="horz" pos="4124"/>
        <p:guide orient="horz" pos="4004"/>
        <p:guide pos="2922"/>
        <p:guide pos="201"/>
        <p:guide pos="5556"/>
        <p:guide pos="2838"/>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75" d="100"/>
        <a:sy n="75" d="100"/>
      </p:scale>
      <p:origin x="0" y="0"/>
    </p:cViewPr>
  </p:sorterViewPr>
  <p:notesViewPr>
    <p:cSldViewPr snapToGrid="0" snapToObjects="1">
      <p:cViewPr varScale="1">
        <p:scale>
          <a:sx n="74" d="100"/>
          <a:sy n="74" d="100"/>
        </p:scale>
        <p:origin x="-3414" y="-96"/>
      </p:cViewPr>
      <p:guideLst>
        <p:guide orient="horz" pos="3224"/>
        <p:guide pos="309"/>
        <p:guide pos="416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6.fntdata"/><Relationship Id="rId3" Type="http://schemas.openxmlformats.org/officeDocument/2006/relationships/customXml" Target="../customXml/item3.xml"/><Relationship Id="rId21" Type="http://schemas.openxmlformats.org/officeDocument/2006/relationships/font" Target="fonts/font1.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5.fntdata"/><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4.fntdata"/><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6.xml"/><Relationship Id="rId19" Type="http://schemas.openxmlformats.org/officeDocument/2006/relationships/notesMaster" Target="notesMasters/notesMaster1.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presProps" Target="presProps.xml"/></Relationships>
</file>

<file path=ppt/_rels/viewProps.xml.rels><?xml version="1.0" encoding="UTF-8" standalone="yes"?>
<Relationships xmlns="http://schemas.openxmlformats.org/package/2006/relationships"><Relationship Id="rId1"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emf"/></Relationships>
</file>

<file path=ppt/handoutMasters/_rels/handoutMaster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tags" Target="../tags/tag10.xml"/><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umsplatzhalter 2"/>
          <p:cNvSpPr>
            <a:spLocks noGrp="1"/>
          </p:cNvSpPr>
          <p:nvPr>
            <p:ph type="dt" sz="quarter" idx="1"/>
          </p:nvPr>
        </p:nvSpPr>
        <p:spPr bwMode="gray">
          <a:xfrm>
            <a:off x="5317327" y="9647239"/>
            <a:ext cx="1151453" cy="288925"/>
          </a:xfrm>
          <a:prstGeom prst="rect">
            <a:avLst/>
          </a:prstGeom>
        </p:spPr>
        <p:txBody>
          <a:bodyPr vert="horz" lIns="0" tIns="0" rIns="0" bIns="0" rtlCol="0" anchor="ctr" anchorCtr="0"/>
          <a:lstStyle>
            <a:lvl1pPr algn="ctr" fontAlgn="auto">
              <a:lnSpc>
                <a:spcPct val="100000"/>
              </a:lnSpc>
              <a:spcBef>
                <a:spcPts val="0"/>
              </a:spcBef>
              <a:spcAft>
                <a:spcPts val="0"/>
              </a:spcAft>
              <a:buClrTx/>
              <a:buFontTx/>
              <a:buNone/>
              <a:defRPr sz="1200" smtClean="0">
                <a:solidFill>
                  <a:schemeClr val="tx1"/>
                </a:solidFill>
                <a:latin typeface="+mn-lt"/>
              </a:defRPr>
            </a:lvl1pPr>
          </a:lstStyle>
          <a:p>
            <a:pPr>
              <a:defRPr/>
            </a:pPr>
            <a:r>
              <a:rPr lang="de-DE"/>
              <a:t>01.10.2012</a:t>
            </a:r>
          </a:p>
        </p:txBody>
      </p:sp>
      <p:sp>
        <p:nvSpPr>
          <p:cNvPr id="4" name="Fußzeilenplatzhalter 3"/>
          <p:cNvSpPr>
            <a:spLocks noGrp="1"/>
          </p:cNvSpPr>
          <p:nvPr>
            <p:ph type="ftr" sz="quarter" idx="2"/>
          </p:nvPr>
        </p:nvSpPr>
        <p:spPr bwMode="gray">
          <a:xfrm>
            <a:off x="492345" y="9647239"/>
            <a:ext cx="4682043" cy="288925"/>
          </a:xfrm>
          <a:prstGeom prst="rect">
            <a:avLst/>
          </a:prstGeom>
        </p:spPr>
        <p:txBody>
          <a:bodyPr vert="horz" lIns="0" tIns="0" rIns="0" bIns="0" rtlCol="0" anchor="ctr" anchorCtr="0"/>
          <a:lstStyle>
            <a:lvl1pPr algn="r" fontAlgn="auto">
              <a:lnSpc>
                <a:spcPct val="100000"/>
              </a:lnSpc>
              <a:spcBef>
                <a:spcPts val="0"/>
              </a:spcBef>
              <a:spcAft>
                <a:spcPts val="0"/>
              </a:spcAft>
              <a:buClrTx/>
              <a:buFontTx/>
              <a:buNone/>
              <a:defRPr sz="1200" smtClean="0">
                <a:solidFill>
                  <a:schemeClr val="tx1"/>
                </a:solidFill>
                <a:latin typeface="+mn-lt"/>
              </a:defRPr>
            </a:lvl1pPr>
          </a:lstStyle>
          <a:p>
            <a:pPr>
              <a:defRPr/>
            </a:pPr>
            <a:r>
              <a:rPr lang="de-DE"/>
              <a:t>– streng vertraulich, vertraulich, intern, öffentlich – Autor / Thema der Präsentation</a:t>
            </a:r>
            <a:endParaRPr lang="de-DE" dirty="0"/>
          </a:p>
        </p:txBody>
      </p:sp>
      <p:sp>
        <p:nvSpPr>
          <p:cNvPr id="5" name="Foliennummernplatzhalter 4"/>
          <p:cNvSpPr>
            <a:spLocks noGrp="1"/>
          </p:cNvSpPr>
          <p:nvPr>
            <p:ph type="sldNum" sz="quarter" idx="3"/>
          </p:nvPr>
        </p:nvSpPr>
        <p:spPr bwMode="gray">
          <a:xfrm>
            <a:off x="6611719" y="9647239"/>
            <a:ext cx="490756" cy="288925"/>
          </a:xfrm>
          <a:prstGeom prst="rect">
            <a:avLst/>
          </a:prstGeom>
        </p:spPr>
        <p:txBody>
          <a:bodyPr vert="horz" lIns="0" tIns="0" rIns="0" bIns="0" rtlCol="0" anchor="ctr" anchorCtr="0"/>
          <a:lstStyle>
            <a:lvl1pPr algn="l" fontAlgn="auto">
              <a:lnSpc>
                <a:spcPct val="100000"/>
              </a:lnSpc>
              <a:spcBef>
                <a:spcPts val="0"/>
              </a:spcBef>
              <a:spcAft>
                <a:spcPts val="0"/>
              </a:spcAft>
              <a:buClrTx/>
              <a:buFontTx/>
              <a:buNone/>
              <a:defRPr sz="1200" smtClean="0">
                <a:solidFill>
                  <a:schemeClr val="tx1"/>
                </a:solidFill>
                <a:latin typeface="+mn-lt"/>
              </a:defRPr>
            </a:lvl1pPr>
          </a:lstStyle>
          <a:p>
            <a:pPr>
              <a:defRPr/>
            </a:pPr>
            <a:fld id="{3C0B2735-EC5B-4E24-B7E5-1C30152B0536}" type="slidenum">
              <a:rPr lang="de-DE"/>
              <a:pPr>
                <a:defRPr/>
              </a:pPr>
              <a:t>‹#›</a:t>
            </a:fld>
            <a:endParaRPr lang="de-DE" dirty="0"/>
          </a:p>
        </p:txBody>
      </p:sp>
      <p:pic>
        <p:nvPicPr>
          <p:cNvPr id="27656" name="Picture 8" descr="TSY_Logo_3c_p"/>
          <p:cNvPicPr>
            <a:picLocks noChangeAspect="1" noChangeArrowheads="1"/>
          </p:cNvPicPr>
          <p:nvPr>
            <p:custDataLst>
              <p:tags r:id="rId2"/>
            </p:custDataLst>
          </p:nvPr>
        </p:nvPicPr>
        <p:blipFill>
          <a:blip r:embed="rId3"/>
          <a:srcRect/>
          <a:stretch>
            <a:fillRect/>
          </a:stretch>
        </p:blipFill>
        <p:spPr bwMode="auto">
          <a:xfrm>
            <a:off x="490758" y="169863"/>
            <a:ext cx="1850264" cy="334962"/>
          </a:xfrm>
          <a:prstGeom prst="rect">
            <a:avLst/>
          </a:prstGeom>
          <a:noFill/>
        </p:spPr>
      </p:pic>
    </p:spTree>
    <p:extLst>
      <p:ext uri="{BB962C8B-B14F-4D97-AF65-F5344CB8AC3E}">
        <p14:creationId xmlns:p14="http://schemas.microsoft.com/office/powerpoint/2010/main" val="3380359102"/>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tags" Target="../tags/tag9.xml"/><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lienbildplatzhalter 3"/>
          <p:cNvSpPr>
            <a:spLocks noGrp="1" noRot="1" noChangeAspect="1"/>
          </p:cNvSpPr>
          <p:nvPr>
            <p:ph type="sldImg" idx="2"/>
          </p:nvPr>
        </p:nvSpPr>
        <p:spPr bwMode="gray">
          <a:xfrm>
            <a:off x="477838" y="1012825"/>
            <a:ext cx="6116637" cy="4586288"/>
          </a:xfrm>
          <a:prstGeom prst="rect">
            <a:avLst/>
          </a:prstGeom>
          <a:noFill/>
          <a:ln w="3175">
            <a:solidFill>
              <a:schemeClr val="tx1"/>
            </a:solidFill>
          </a:ln>
        </p:spPr>
        <p:txBody>
          <a:bodyPr vert="horz" lIns="99048" tIns="49524" rIns="99048" bIns="49524" rtlCol="0" anchor="ctr"/>
          <a:lstStyle/>
          <a:p>
            <a:pPr lvl="0"/>
            <a:endParaRPr lang="de-DE" noProof="0"/>
          </a:p>
        </p:txBody>
      </p:sp>
      <p:sp>
        <p:nvSpPr>
          <p:cNvPr id="5" name="Notizenplatzhalter 4"/>
          <p:cNvSpPr>
            <a:spLocks noGrp="1"/>
          </p:cNvSpPr>
          <p:nvPr>
            <p:ph type="body" sz="quarter" idx="3"/>
          </p:nvPr>
        </p:nvSpPr>
        <p:spPr bwMode="gray">
          <a:xfrm>
            <a:off x="482816" y="5765801"/>
            <a:ext cx="6130490" cy="3743325"/>
          </a:xfrm>
          <a:prstGeom prst="rect">
            <a:avLst/>
          </a:prstGeom>
        </p:spPr>
        <p:txBody>
          <a:bodyPr vert="horz" wrap="square" lIns="0" tIns="0" rIns="0" bIns="0" numCol="1" anchor="t" anchorCtr="0" compatLnSpc="1">
            <a:prstTxWarp prst="textNoShape">
              <a:avLst/>
            </a:prstTxWarp>
          </a:bodyPr>
          <a:lstStyle/>
          <a:p>
            <a:pPr lvl="0"/>
            <a:r>
              <a:rPr lang="en-US" smtClean="0"/>
              <a:t>Mastertextformat bearbeiten</a:t>
            </a:r>
          </a:p>
          <a:p>
            <a:pPr lvl="1"/>
            <a:r>
              <a:rPr lang="en-US" smtClean="0"/>
              <a:t>Zweite Ebene</a:t>
            </a:r>
          </a:p>
          <a:p>
            <a:pPr lvl="2"/>
            <a:r>
              <a:rPr lang="en-US" smtClean="0"/>
              <a:t>Dritte Ebene</a:t>
            </a:r>
          </a:p>
          <a:p>
            <a:pPr lvl="3"/>
            <a:r>
              <a:rPr lang="en-US" smtClean="0"/>
              <a:t>Vierte Ebene</a:t>
            </a:r>
          </a:p>
          <a:p>
            <a:pPr lvl="4"/>
            <a:r>
              <a:rPr lang="en-US" smtClean="0"/>
              <a:t>Fünfte Ebene</a:t>
            </a:r>
          </a:p>
        </p:txBody>
      </p:sp>
      <p:sp>
        <p:nvSpPr>
          <p:cNvPr id="8" name="Datumsplatzhalter 2"/>
          <p:cNvSpPr>
            <a:spLocks noGrp="1"/>
          </p:cNvSpPr>
          <p:nvPr>
            <p:ph type="dt" sz="quarter" idx="1"/>
          </p:nvPr>
        </p:nvSpPr>
        <p:spPr bwMode="gray">
          <a:xfrm>
            <a:off x="5317327" y="9647239"/>
            <a:ext cx="1151453" cy="288925"/>
          </a:xfrm>
          <a:prstGeom prst="rect">
            <a:avLst/>
          </a:prstGeom>
        </p:spPr>
        <p:txBody>
          <a:bodyPr vert="horz" lIns="0" tIns="0" rIns="0" bIns="0" rtlCol="0" anchor="ctr" anchorCtr="0"/>
          <a:lstStyle>
            <a:lvl1pPr algn="ctr" fontAlgn="auto">
              <a:lnSpc>
                <a:spcPct val="100000"/>
              </a:lnSpc>
              <a:spcBef>
                <a:spcPts val="0"/>
              </a:spcBef>
              <a:spcAft>
                <a:spcPts val="0"/>
              </a:spcAft>
              <a:buClrTx/>
              <a:buFontTx/>
              <a:buNone/>
              <a:defRPr sz="1200" smtClean="0">
                <a:solidFill>
                  <a:schemeClr val="tx1"/>
                </a:solidFill>
                <a:latin typeface="+mn-lt"/>
              </a:defRPr>
            </a:lvl1pPr>
          </a:lstStyle>
          <a:p>
            <a:pPr>
              <a:defRPr/>
            </a:pPr>
            <a:r>
              <a:rPr lang="de-DE"/>
              <a:t>01.10.2012</a:t>
            </a:r>
          </a:p>
        </p:txBody>
      </p:sp>
      <p:sp>
        <p:nvSpPr>
          <p:cNvPr id="9" name="Fußzeilenplatzhalter 3"/>
          <p:cNvSpPr>
            <a:spLocks noGrp="1"/>
          </p:cNvSpPr>
          <p:nvPr>
            <p:ph type="ftr" sz="quarter" idx="4"/>
          </p:nvPr>
        </p:nvSpPr>
        <p:spPr bwMode="gray">
          <a:xfrm>
            <a:off x="492345" y="9647239"/>
            <a:ext cx="4682043" cy="288925"/>
          </a:xfrm>
          <a:prstGeom prst="rect">
            <a:avLst/>
          </a:prstGeom>
        </p:spPr>
        <p:txBody>
          <a:bodyPr vert="horz" lIns="0" tIns="0" rIns="0" bIns="0" rtlCol="0" anchor="ctr" anchorCtr="0"/>
          <a:lstStyle>
            <a:lvl1pPr algn="r" fontAlgn="auto">
              <a:lnSpc>
                <a:spcPct val="100000"/>
              </a:lnSpc>
              <a:spcBef>
                <a:spcPts val="0"/>
              </a:spcBef>
              <a:spcAft>
                <a:spcPts val="0"/>
              </a:spcAft>
              <a:buClrTx/>
              <a:buFontTx/>
              <a:buNone/>
              <a:defRPr sz="1200" smtClean="0">
                <a:solidFill>
                  <a:schemeClr val="tx1"/>
                </a:solidFill>
                <a:latin typeface="+mn-lt"/>
              </a:defRPr>
            </a:lvl1pPr>
          </a:lstStyle>
          <a:p>
            <a:pPr>
              <a:defRPr/>
            </a:pPr>
            <a:r>
              <a:rPr lang="de-DE"/>
              <a:t>– streng vertraulich, vertraulich, intern, öffentlich – Autor / Thema der Präsentation</a:t>
            </a:r>
            <a:endParaRPr lang="de-DE" dirty="0"/>
          </a:p>
        </p:txBody>
      </p:sp>
      <p:sp>
        <p:nvSpPr>
          <p:cNvPr id="10" name="Foliennummernplatzhalter 4"/>
          <p:cNvSpPr>
            <a:spLocks noGrp="1"/>
          </p:cNvSpPr>
          <p:nvPr>
            <p:ph type="sldNum" sz="quarter" idx="5"/>
          </p:nvPr>
        </p:nvSpPr>
        <p:spPr bwMode="gray">
          <a:xfrm>
            <a:off x="6611719" y="9647239"/>
            <a:ext cx="490756" cy="288925"/>
          </a:xfrm>
          <a:prstGeom prst="rect">
            <a:avLst/>
          </a:prstGeom>
        </p:spPr>
        <p:txBody>
          <a:bodyPr vert="horz" lIns="0" tIns="0" rIns="0" bIns="0" rtlCol="0" anchor="ctr" anchorCtr="0"/>
          <a:lstStyle>
            <a:lvl1pPr algn="l" fontAlgn="auto">
              <a:lnSpc>
                <a:spcPct val="100000"/>
              </a:lnSpc>
              <a:spcBef>
                <a:spcPts val="0"/>
              </a:spcBef>
              <a:spcAft>
                <a:spcPts val="0"/>
              </a:spcAft>
              <a:buClrTx/>
              <a:buFontTx/>
              <a:buNone/>
              <a:defRPr sz="1200" smtClean="0">
                <a:solidFill>
                  <a:schemeClr val="tx1"/>
                </a:solidFill>
                <a:latin typeface="+mn-lt"/>
              </a:defRPr>
            </a:lvl1pPr>
          </a:lstStyle>
          <a:p>
            <a:pPr>
              <a:defRPr/>
            </a:pPr>
            <a:fld id="{CFD4A9B5-74EC-40C4-A34A-DB3E60809A4C}" type="slidenum">
              <a:rPr lang="de-DE"/>
              <a:pPr>
                <a:defRPr/>
              </a:pPr>
              <a:t>‹#›</a:t>
            </a:fld>
            <a:endParaRPr lang="de-DE" dirty="0"/>
          </a:p>
        </p:txBody>
      </p:sp>
      <p:pic>
        <p:nvPicPr>
          <p:cNvPr id="26634" name="Picture 10" descr="TSY_Logo_3c_p"/>
          <p:cNvPicPr>
            <a:picLocks noChangeAspect="1" noChangeArrowheads="1"/>
          </p:cNvPicPr>
          <p:nvPr>
            <p:custDataLst>
              <p:tags r:id="rId2"/>
            </p:custDataLst>
          </p:nvPr>
        </p:nvPicPr>
        <p:blipFill>
          <a:blip r:embed="rId3"/>
          <a:srcRect/>
          <a:stretch>
            <a:fillRect/>
          </a:stretch>
        </p:blipFill>
        <p:spPr bwMode="auto">
          <a:xfrm>
            <a:off x="490758" y="169863"/>
            <a:ext cx="1850264" cy="334962"/>
          </a:xfrm>
          <a:prstGeom prst="rect">
            <a:avLst/>
          </a:prstGeom>
          <a:noFill/>
        </p:spPr>
      </p:pic>
    </p:spTree>
    <p:extLst>
      <p:ext uri="{BB962C8B-B14F-4D97-AF65-F5344CB8AC3E}">
        <p14:creationId xmlns:p14="http://schemas.microsoft.com/office/powerpoint/2010/main" val="3404933312"/>
      </p:ext>
    </p:extLst>
  </p:cSld>
  <p:clrMap bg1="lt1" tx1="dk1" bg2="lt2" tx2="dk2" accent1="accent1" accent2="accent2" accent3="accent3" accent4="accent4" accent5="accent5" accent6="accent6" hlink="hlink" folHlink="folHlink"/>
  <p:hf hdr="0"/>
  <p:notesStyle>
    <a:lvl1pPr marL="141288" indent="-141288" algn="l" defTabSz="457200" rtl="0" fontAlgn="base">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mn-lt"/>
        <a:ea typeface="+mn-ea"/>
        <a:cs typeface="Arial" charset="0"/>
      </a:defRPr>
    </a:lvl1pPr>
    <a:lvl2pPr marL="322263" indent="-179388" algn="l" defTabSz="457200" rtl="0" fontAlgn="base">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mn-lt"/>
        <a:ea typeface="+mn-ea"/>
        <a:cs typeface="Arial" charset="0"/>
      </a:defRPr>
    </a:lvl2pPr>
    <a:lvl3pPr marL="501650" indent="-177800" algn="l" defTabSz="457200" rtl="0" fontAlgn="base">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mn-lt"/>
        <a:ea typeface="+mn-ea"/>
        <a:cs typeface="Arial" charset="0"/>
      </a:defRPr>
    </a:lvl3pPr>
    <a:lvl4pPr marL="695325" indent="-192088" algn="l" defTabSz="457200" rtl="0" fontAlgn="base">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mn-lt"/>
        <a:ea typeface="+mn-ea"/>
        <a:cs typeface="Arial" charset="0"/>
      </a:defRPr>
    </a:lvl4pPr>
    <a:lvl5pPr marL="889000" indent="-192088" algn="l" defTabSz="457200" rtl="0" fontAlgn="base">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mn-lt"/>
        <a:ea typeface="+mn-ea"/>
        <a:cs typeface="Arial"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Rot="1" noChangeAspect="1" noTextEdit="1"/>
          </p:cNvSpPr>
          <p:nvPr>
            <p:ph type="sldImg"/>
          </p:nvPr>
        </p:nvSpPr>
        <p:spPr>
          <a:noFill/>
          <a:ln>
            <a:miter lim="800000"/>
            <a:headEnd/>
            <a:tailEnd/>
          </a:ln>
        </p:spPr>
      </p:sp>
      <p:sp>
        <p:nvSpPr>
          <p:cNvPr id="141315" name="Rectangle 3"/>
          <p:cNvSpPr>
            <a:spLocks noGrp="1"/>
          </p:cNvSpPr>
          <p:nvPr>
            <p:ph type="body" idx="1"/>
          </p:nvPr>
        </p:nvSpPr>
        <p:spPr>
          <a:noFill/>
        </p:spPr>
        <p:txBody>
          <a:bodyPr/>
          <a:lstStyle/>
          <a:p>
            <a:pPr eaLnBrk="1" hangingPunct="1"/>
            <a:r>
              <a:rPr lang="en-US" dirty="0" smtClean="0"/>
              <a:t>Welcome to the tutorial on front</a:t>
            </a:r>
            <a:r>
              <a:rPr lang="en-US" baseline="0" dirty="0" smtClean="0"/>
              <a:t> office services.</a:t>
            </a:r>
          </a:p>
          <a:p>
            <a:pPr eaLnBrk="1" hangingPunct="1"/>
            <a:endParaRPr lang="en-US"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t>This multimedia sales tool is intended as a high level overview for the end user customer,</a:t>
            </a:r>
            <a:r>
              <a:rPr lang="en-US" baseline="0" dirty="0" smtClean="0"/>
              <a:t> </a:t>
            </a:r>
            <a:r>
              <a:rPr lang="en-US" dirty="0" smtClean="0"/>
              <a:t>and is going to explain how to optimize the management</a:t>
            </a:r>
            <a:r>
              <a:rPr lang="en-US" baseline="0" dirty="0" smtClean="0"/>
              <a:t> of incoming calls for your business. This tutorial will cover: </a:t>
            </a:r>
            <a:r>
              <a:rPr lang="en-US" dirty="0" smtClean="0"/>
              <a:t>A</a:t>
            </a:r>
            <a:r>
              <a:rPr lang="en-US" baseline="0" dirty="0" smtClean="0"/>
              <a:t>uto attendant</a:t>
            </a:r>
            <a:r>
              <a:rPr lang="en-US" dirty="0" smtClean="0"/>
              <a:t> - </a:t>
            </a:r>
            <a:r>
              <a:rPr lang="en-US" baseline="0" dirty="0" smtClean="0"/>
              <a:t>Automatic Call Distribution – and</a:t>
            </a:r>
            <a:r>
              <a:rPr lang="en-US" dirty="0" smtClean="0"/>
              <a:t> - </a:t>
            </a:r>
            <a:r>
              <a:rPr lang="en-US" baseline="0" dirty="0" smtClean="0"/>
              <a:t>Queuing.</a:t>
            </a:r>
            <a:endParaRPr lang="en-US" dirty="0" smtClean="0"/>
          </a:p>
          <a:p>
            <a:pPr marL="0" indent="0">
              <a:buNone/>
            </a:pPr>
            <a:endParaRPr lang="en-US" dirty="0" smtClean="0"/>
          </a:p>
        </p:txBody>
      </p:sp>
    </p:spTree>
    <p:extLst>
      <p:ext uri="{BB962C8B-B14F-4D97-AF65-F5344CB8AC3E}">
        <p14:creationId xmlns:p14="http://schemas.microsoft.com/office/powerpoint/2010/main" val="34055994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 circular policy, the system notes the last person to receive a call and then rings the next person on the list.</a:t>
            </a:r>
          </a:p>
          <a:p>
            <a:r>
              <a:rPr lang="en-US" dirty="0" smtClean="0"/>
              <a:t>* As example, if Dave has just hung up, </a:t>
            </a:r>
          </a:p>
          <a:p>
            <a:r>
              <a:rPr lang="en-US" dirty="0" smtClean="0"/>
              <a:t>* Peter’s phone will ring next, </a:t>
            </a:r>
          </a:p>
          <a:p>
            <a:r>
              <a:rPr lang="en-US" dirty="0" smtClean="0"/>
              <a:t>*followed by John, </a:t>
            </a:r>
          </a:p>
          <a:p>
            <a:r>
              <a:rPr lang="en-US" dirty="0" smtClean="0"/>
              <a:t>*and then followed by Steve.</a:t>
            </a:r>
          </a:p>
          <a:p>
            <a:endParaRPr lang="en-US" dirty="0" smtClean="0"/>
          </a:p>
          <a:p>
            <a:pPr marL="0" indent="0">
              <a:buNone/>
            </a:pPr>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10</a:t>
            </a:fld>
            <a:endParaRPr lang="de-DE" dirty="0"/>
          </a:p>
        </p:txBody>
      </p:sp>
    </p:spTree>
    <p:extLst>
      <p:ext uri="{BB962C8B-B14F-4D97-AF65-F5344CB8AC3E}">
        <p14:creationId xmlns:p14="http://schemas.microsoft.com/office/powerpoint/2010/main" val="31487898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dirty="0" smtClean="0"/>
              <a:t>Now that we’ve explored ACD and Network Queuing in detail, let’s take a look at how auto attendant, ACD and Queuing can work together. </a:t>
            </a:r>
          </a:p>
          <a:p>
            <a:pPr>
              <a:lnSpc>
                <a:spcPct val="150000"/>
              </a:lnSpc>
            </a:pPr>
            <a:r>
              <a:rPr lang="en-US" dirty="0" smtClean="0"/>
              <a:t>All incoming calls are greeted by the Auto Attendant, prompting the user to choose the correct department.</a:t>
            </a:r>
          </a:p>
          <a:p>
            <a:pPr>
              <a:lnSpc>
                <a:spcPct val="150000"/>
              </a:lnSpc>
            </a:pPr>
            <a:r>
              <a:rPr lang="en-US" dirty="0" smtClean="0"/>
              <a:t>* In this case, the user chooses the Service department,</a:t>
            </a:r>
            <a:r>
              <a:rPr lang="en-US" baseline="0" dirty="0" smtClean="0"/>
              <a:t> and t</a:t>
            </a:r>
            <a:r>
              <a:rPr lang="en-US" dirty="0" smtClean="0"/>
              <a:t>he call is then put into a queue</a:t>
            </a:r>
            <a:r>
              <a:rPr lang="en-US" baseline="0" dirty="0" smtClean="0"/>
              <a:t> </a:t>
            </a:r>
            <a:r>
              <a:rPr lang="en-US" dirty="0" smtClean="0"/>
              <a:t>that is customized for the service department</a:t>
            </a:r>
            <a:r>
              <a:rPr lang="en-US" baseline="0" dirty="0" smtClean="0"/>
              <a:t>. As example, a</a:t>
            </a:r>
            <a:r>
              <a:rPr lang="en-US" dirty="0" smtClean="0"/>
              <a:t> greeting might inform the caller that their call will be picked up as soon as possible, and then tells them about the current service specials that are available. When an employee becomes available, the call is routed as per the chosen ACD policy.</a:t>
            </a:r>
          </a:p>
          <a:p>
            <a:pPr>
              <a:lnSpc>
                <a:spcPct val="150000"/>
              </a:lnSpc>
            </a:pPr>
            <a:r>
              <a:rPr lang="en-US" dirty="0" smtClean="0"/>
              <a:t>* In this example we are introducing the fifth</a:t>
            </a:r>
            <a:r>
              <a:rPr lang="en-US" baseline="0" dirty="0" smtClean="0"/>
              <a:t> ACD option – Uniform routing. </a:t>
            </a:r>
            <a:r>
              <a:rPr lang="en-US" dirty="0" smtClean="0"/>
              <a:t>This means that the system simply looks for the employee who has been idle the longest – which happens to be Chris.</a:t>
            </a:r>
          </a:p>
          <a:p>
            <a:pPr>
              <a:lnSpc>
                <a:spcPct val="150000"/>
              </a:lnSpc>
            </a:pPr>
            <a:r>
              <a:rPr lang="en-US" dirty="0" smtClean="0"/>
              <a:t>* In a really large organization with a very busy customer service group, the call could be routed to a secondary ACD group. This is known as a nested group, and can use the same or a different routing policy.</a:t>
            </a:r>
          </a:p>
          <a:p>
            <a:pPr>
              <a:lnSpc>
                <a:spcPct val="150000"/>
              </a:lnSpc>
            </a:pPr>
            <a:r>
              <a:rPr lang="en-US" dirty="0" smtClean="0"/>
              <a:t> </a:t>
            </a:r>
          </a:p>
          <a:p>
            <a:endParaRPr lang="en-US" dirty="0" smtClean="0"/>
          </a:p>
          <a:p>
            <a:endParaRPr lang="en-US" sz="1200" dirty="0" smtClean="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11</a:t>
            </a:fld>
            <a:endParaRPr lang="de-DE" dirty="0"/>
          </a:p>
        </p:txBody>
      </p:sp>
    </p:spTree>
    <p:extLst>
      <p:ext uri="{BB962C8B-B14F-4D97-AF65-F5344CB8AC3E}">
        <p14:creationId xmlns:p14="http://schemas.microsoft.com/office/powerpoint/2010/main" val="13942214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closing, let’s take a quick look at the key benefits of hosted Front Office Services.</a:t>
            </a:r>
          </a:p>
          <a:p>
            <a:endParaRPr lang="en-US" dirty="0" smtClean="0"/>
          </a:p>
          <a:p>
            <a:r>
              <a:rPr lang="en-US" dirty="0" smtClean="0"/>
              <a:t>Hosted front office services, including auto attendant, ACD and queuing, can offer greater business efficiencies and cost savings than traditional on premise solutions.</a:t>
            </a:r>
          </a:p>
          <a:p>
            <a:endParaRPr lang="en-US" dirty="0" smtClean="0"/>
          </a:p>
          <a:p>
            <a:r>
              <a:rPr lang="en-US" dirty="0" smtClean="0"/>
              <a:t>* Auto attendant alone can alleviate office workers from many man-hours of routine call handling which can be better served by an automated system. </a:t>
            </a:r>
          </a:p>
          <a:p>
            <a:endParaRPr lang="en-US" dirty="0" smtClean="0"/>
          </a:p>
          <a:p>
            <a:r>
              <a:rPr lang="en-US" dirty="0" smtClean="0"/>
              <a:t>Together, ACD and Queuing can add a layer of professionalism to any business, offering a  more efficient way to handle incoming calls, increasing customer service and satisfaction</a:t>
            </a:r>
          </a:p>
          <a:p>
            <a:r>
              <a:rPr lang="en-US" dirty="0" smtClean="0"/>
              <a:t>* And finally, network queuing offers significant cost savings and business continuity benefits not available with other solutions</a:t>
            </a:r>
          </a:p>
          <a:p>
            <a:endParaRPr lang="en-US" dirty="0" smtClean="0"/>
          </a:p>
          <a:p>
            <a:r>
              <a:rPr lang="en-US" dirty="0" smtClean="0"/>
              <a:t>This ends our Front Office tutorial – thank you for watching, and please consult  with your service provider for more details on how hosted front office services can help </a:t>
            </a:r>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12</a:t>
            </a:fld>
            <a:endParaRPr lang="de-DE" dirty="0"/>
          </a:p>
        </p:txBody>
      </p:sp>
    </p:spTree>
    <p:extLst>
      <p:ext uri="{BB962C8B-B14F-4D97-AF65-F5344CB8AC3E}">
        <p14:creationId xmlns:p14="http://schemas.microsoft.com/office/powerpoint/2010/main" val="35569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13</a:t>
            </a:fld>
            <a:endParaRPr lang="de-DE" dirty="0"/>
          </a:p>
        </p:txBody>
      </p:sp>
    </p:spTree>
    <p:extLst>
      <p:ext uri="{BB962C8B-B14F-4D97-AF65-F5344CB8AC3E}">
        <p14:creationId xmlns:p14="http://schemas.microsoft.com/office/powerpoint/2010/main" val="20692774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14</a:t>
            </a:fld>
            <a:endParaRPr lang="de-DE" dirty="0"/>
          </a:p>
        </p:txBody>
      </p:sp>
    </p:spTree>
    <p:extLst>
      <p:ext uri="{BB962C8B-B14F-4D97-AF65-F5344CB8AC3E}">
        <p14:creationId xmlns:p14="http://schemas.microsoft.com/office/powerpoint/2010/main" val="3578352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Every single business requires some type of front office service. From home-based</a:t>
            </a:r>
            <a:r>
              <a:rPr lang="en-US" baseline="0" dirty="0" smtClean="0"/>
              <a:t> businesses right up to large enterprises, inbound calls need to be managed in the most efficient way possible.</a:t>
            </a:r>
          </a:p>
          <a:p>
            <a:endParaRPr lang="en-US" baseline="0" dirty="0" smtClean="0"/>
          </a:p>
          <a:p>
            <a:r>
              <a:rPr lang="en-US" baseline="0" dirty="0" smtClean="0"/>
              <a:t>We are going to take a look at </a:t>
            </a:r>
            <a:r>
              <a:rPr lang="en-US" dirty="0" smtClean="0"/>
              <a:t>t</a:t>
            </a:r>
            <a:r>
              <a:rPr lang="en-US" baseline="0" dirty="0" smtClean="0"/>
              <a:t>hree of these services</a:t>
            </a:r>
            <a:r>
              <a:rPr lang="en-US" dirty="0" smtClean="0"/>
              <a:t> and the value of these services in a hosted environment. Let’s start with a brief description of each.</a:t>
            </a:r>
            <a:endParaRPr lang="en-US" baseline="0" dirty="0" smtClean="0"/>
          </a:p>
          <a:p>
            <a:endParaRPr lang="en-US" baseline="0" dirty="0" smtClean="0"/>
          </a:p>
          <a:p>
            <a:r>
              <a:rPr lang="en-US" baseline="0" dirty="0" smtClean="0"/>
              <a:t>*An auto attendant</a:t>
            </a:r>
            <a:r>
              <a:rPr lang="en-US" dirty="0" smtClean="0"/>
              <a:t> </a:t>
            </a:r>
            <a:r>
              <a:rPr lang="en-US" baseline="0" dirty="0" smtClean="0"/>
              <a:t>is a service that most people are familiar with. Incoming</a:t>
            </a:r>
            <a:r>
              <a:rPr lang="en-US" dirty="0" smtClean="0"/>
              <a:t> c</a:t>
            </a:r>
            <a:r>
              <a:rPr lang="en-US" baseline="0" dirty="0" smtClean="0"/>
              <a:t>allers receive a customized greeting, and are prompted to enter options such as “Press 1 for Service, or, Press 2 for Sales.” Other options may include</a:t>
            </a:r>
            <a:r>
              <a:rPr lang="en-US" dirty="0" smtClean="0"/>
              <a:t> dialing by extension or name.</a:t>
            </a:r>
            <a:endParaRPr lang="en-US" baseline="0" dirty="0" smtClean="0"/>
          </a:p>
          <a:p>
            <a:endParaRPr lang="en-US" baseline="0" dirty="0" smtClean="0"/>
          </a:p>
          <a:p>
            <a:r>
              <a:rPr lang="en-US" baseline="0" dirty="0" smtClean="0"/>
              <a:t>*Automatic Call Distribution – often referred to as ACD - quickly distributes callers to </a:t>
            </a:r>
            <a:r>
              <a:rPr lang="en-US" dirty="0" smtClean="0"/>
              <a:t>an</a:t>
            </a:r>
            <a:r>
              <a:rPr lang="en-US" baseline="0" dirty="0" smtClean="0"/>
              <a:t> appropriate person or group. Using different routing policies, businesses can decide how, when and to who the incoming calls are distributed </a:t>
            </a:r>
            <a:r>
              <a:rPr lang="en-US" dirty="0" smtClean="0"/>
              <a:t>. W</a:t>
            </a:r>
            <a:r>
              <a:rPr lang="en-US" baseline="0" dirty="0" smtClean="0"/>
              <a:t>e’ll take a deeper look at this later on in the tutorial.</a:t>
            </a:r>
            <a:r>
              <a:rPr lang="en-US" dirty="0" smtClean="0"/>
              <a:t> </a:t>
            </a:r>
            <a:endParaRPr lang="en-US" baseline="0" dirty="0" smtClean="0"/>
          </a:p>
          <a:p>
            <a:endParaRPr lang="en-US" baseline="0" dirty="0" smtClean="0"/>
          </a:p>
          <a:p>
            <a:r>
              <a:rPr lang="en-US" baseline="0" dirty="0" smtClean="0"/>
              <a:t>*</a:t>
            </a:r>
            <a:r>
              <a:rPr lang="en-US" dirty="0" smtClean="0"/>
              <a:t>Queuing is an efficient way to manage incoming calls, when its undesirable to have callers receive a busy signal or be routed to voice mail. Callers may first dial into an auto attendant, or can dial directly to the queue itself.</a:t>
            </a:r>
          </a:p>
          <a:p>
            <a:r>
              <a:rPr lang="en-US" baseline="0" dirty="0" smtClean="0"/>
              <a:t>When in the queue, </a:t>
            </a:r>
            <a:r>
              <a:rPr lang="en-US" dirty="0" smtClean="0"/>
              <a:t>callers</a:t>
            </a:r>
            <a:r>
              <a:rPr lang="en-US" baseline="0" dirty="0" smtClean="0"/>
              <a:t> will receive </a:t>
            </a:r>
            <a:r>
              <a:rPr lang="en-US" dirty="0" smtClean="0"/>
              <a:t>an</a:t>
            </a:r>
            <a:r>
              <a:rPr lang="en-US" baseline="0" dirty="0" smtClean="0"/>
              <a:t> appropriate greeting or announcement while waiting for the designated resource to pick up the call. </a:t>
            </a:r>
            <a:endParaRPr lang="en-US" dirty="0" smtClean="0"/>
          </a:p>
          <a:p>
            <a:r>
              <a:rPr lang="en-US" dirty="0" smtClean="0"/>
              <a:t>Let’s take </a:t>
            </a:r>
            <a:r>
              <a:rPr lang="en-US" baseline="0" dirty="0" smtClean="0"/>
              <a:t>a look at two use case scenarios that will help explain how auto attendant, ACD and queuing can</a:t>
            </a:r>
            <a:r>
              <a:rPr lang="en-US" dirty="0" smtClean="0"/>
              <a:t> work together to provide a more efficient front office.</a:t>
            </a:r>
          </a:p>
          <a:p>
            <a:endParaRPr lang="en-US"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2</a:t>
            </a:fld>
            <a:endParaRPr lang="de-DE" dirty="0"/>
          </a:p>
        </p:txBody>
      </p:sp>
    </p:spTree>
    <p:extLst>
      <p:ext uri="{BB962C8B-B14F-4D97-AF65-F5344CB8AC3E}">
        <p14:creationId xmlns:p14="http://schemas.microsoft.com/office/powerpoint/2010/main" val="4199842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Our first use case is a fictional</a:t>
            </a:r>
            <a:r>
              <a:rPr lang="en-US" sz="1200" baseline="0" dirty="0" smtClean="0"/>
              <a:t> commercial construction company</a:t>
            </a:r>
            <a:r>
              <a:rPr lang="en-US" sz="1200" dirty="0" smtClean="0"/>
              <a:t>.</a:t>
            </a:r>
            <a:endParaRPr lang="en-US" sz="1200" baseline="0" dirty="0" smtClean="0"/>
          </a:p>
          <a:p>
            <a:r>
              <a:rPr lang="en-US" sz="1200" dirty="0" smtClean="0"/>
              <a:t>Wyatt</a:t>
            </a:r>
            <a:r>
              <a:rPr lang="en-US" sz="1200" baseline="0" dirty="0" smtClean="0"/>
              <a:t> Construction is a regional construction company with about 40 employees in the office, and about 80 to 100 out in the field.   The number of  field employees can vary greatly by season,</a:t>
            </a:r>
            <a:r>
              <a:rPr lang="en-US" sz="1200" dirty="0" smtClean="0"/>
              <a:t> with summer being their busiest season.</a:t>
            </a:r>
            <a:r>
              <a:rPr lang="en-US" sz="1200" baseline="0" dirty="0" smtClean="0"/>
              <a:t> Their old PBX system was becoming too difficult and expensive to maintain</a:t>
            </a:r>
            <a:r>
              <a:rPr lang="en-US" sz="1200" dirty="0" smtClean="0"/>
              <a:t>. However, in order to replace it with a similar system, they would have to pay for a fixed capacity that would support their largest number of users….there was no flexibility to scale up or down with the seasonal fluctuations, as there is with a hosted solution.</a:t>
            </a:r>
            <a:endParaRPr lang="en-US" sz="1200" baseline="0" dirty="0" smtClean="0"/>
          </a:p>
          <a:p>
            <a:r>
              <a:rPr lang="en-US" sz="1200" baseline="0" dirty="0" smtClean="0"/>
              <a:t>*Sam, the</a:t>
            </a:r>
            <a:r>
              <a:rPr lang="en-US" sz="1200" dirty="0" smtClean="0"/>
              <a:t> </a:t>
            </a:r>
            <a:r>
              <a:rPr lang="en-US" sz="1200" baseline="0" dirty="0" smtClean="0"/>
              <a:t>IT manager,</a:t>
            </a:r>
            <a:r>
              <a:rPr lang="en-US" sz="1200" dirty="0" smtClean="0"/>
              <a:t> needed to</a:t>
            </a:r>
            <a:r>
              <a:rPr lang="en-US" sz="1200" baseline="0" dirty="0" smtClean="0"/>
              <a:t> solve a few key issues.</a:t>
            </a:r>
            <a:r>
              <a:rPr lang="en-US" sz="1200" dirty="0" smtClean="0"/>
              <a:t> Wyatt</a:t>
            </a:r>
            <a:r>
              <a:rPr lang="en-US" sz="1200" baseline="0" dirty="0" smtClean="0"/>
              <a:t> Construction had </a:t>
            </a:r>
            <a:r>
              <a:rPr lang="en-US" sz="1200" dirty="0" smtClean="0"/>
              <a:t>a very</a:t>
            </a:r>
            <a:r>
              <a:rPr lang="en-US" sz="1200" baseline="0" dirty="0" smtClean="0"/>
              <a:t> limited number of DID (or, direct inward dial) phone numbers</a:t>
            </a:r>
            <a:r>
              <a:rPr lang="en-US" sz="1200" dirty="0" smtClean="0"/>
              <a:t> due to cost reasons. </a:t>
            </a:r>
            <a:r>
              <a:rPr lang="en-US" sz="1200" baseline="0" dirty="0" smtClean="0"/>
              <a:t>This meant  that when all were in use, the next caller got a busy signal.  </a:t>
            </a:r>
          </a:p>
          <a:p>
            <a:r>
              <a:rPr lang="en-US" sz="1200" dirty="0" smtClean="0"/>
              <a:t>Additionally</a:t>
            </a:r>
            <a:r>
              <a:rPr lang="en-US" sz="1200" baseline="0" dirty="0" smtClean="0"/>
              <a:t>, employees out in the field seldom handed out their cell phone numbers, as they often were not free to answer them. This increased the incoming traffic to the main number</a:t>
            </a:r>
            <a:r>
              <a:rPr lang="en-US" sz="1200" dirty="0" smtClean="0"/>
              <a:t>, and t</a:t>
            </a:r>
            <a:r>
              <a:rPr lang="en-US" sz="1200" baseline="0" dirty="0" smtClean="0"/>
              <a:t>he three administrators who answered the phones were now answering between 3 and 400 calls a day – in addition to their primary responsibilities. </a:t>
            </a:r>
            <a:r>
              <a:rPr lang="en-US" sz="1200" dirty="0" smtClean="0"/>
              <a:t>D</a:t>
            </a:r>
            <a:r>
              <a:rPr lang="en-US" sz="1200" baseline="0" dirty="0" smtClean="0"/>
              <a:t>uring peak times, some of the calls simply could not be answered.</a:t>
            </a:r>
            <a:r>
              <a:rPr lang="en-US" sz="1200" dirty="0" smtClean="0"/>
              <a:t> </a:t>
            </a:r>
            <a:r>
              <a:rPr lang="en-US" sz="1200" baseline="0" dirty="0" smtClean="0"/>
              <a:t>Sam was asked to </a:t>
            </a:r>
            <a:r>
              <a:rPr lang="en-US" sz="1200" dirty="0" smtClean="0"/>
              <a:t>help free up the admins so they could attend to other duties, and </a:t>
            </a:r>
            <a:r>
              <a:rPr lang="en-US" sz="1200" baseline="0" dirty="0" smtClean="0"/>
              <a:t>alleviate</a:t>
            </a:r>
            <a:r>
              <a:rPr lang="en-US" sz="1200" dirty="0" smtClean="0"/>
              <a:t> the busy and no answer scenarios.</a:t>
            </a:r>
            <a:endParaRPr lang="en-US" sz="1200" baseline="0" dirty="0" smtClean="0"/>
          </a:p>
          <a:p>
            <a:r>
              <a:rPr lang="en-US" sz="1200" baseline="0" dirty="0" smtClean="0"/>
              <a:t>The other request was to provide the field workers with the ability to manage their own schedules of when and where they received phone calls. Sam was already over burdened with the time he spent managing the old voice system, and did not have time to dynamically manage personal schedules</a:t>
            </a:r>
            <a:r>
              <a:rPr lang="en-US" sz="1200" dirty="0" smtClean="0"/>
              <a:t>.</a:t>
            </a:r>
            <a:endParaRPr lang="en-US" sz="1200" baseline="0" dirty="0" smtClean="0"/>
          </a:p>
          <a:p>
            <a:r>
              <a:rPr lang="en-US" sz="1200" baseline="0" dirty="0" smtClean="0"/>
              <a:t>*The solution was to move to hosted PBX with an Auto Attendant.  Callers now receive a professional greeting, and are given options to dial</a:t>
            </a:r>
            <a:r>
              <a:rPr lang="en-US" sz="1200" dirty="0" smtClean="0"/>
              <a:t> by extension, press O for the operator, or leave a message in the company voice mail box.  This alone relieved the admins of about 25 man hours per week of answering calls.</a:t>
            </a:r>
          </a:p>
          <a:p>
            <a:r>
              <a:rPr lang="en-US" sz="1200" dirty="0" smtClean="0"/>
              <a:t>And, via an easy to use web or voice portal, field workers can now access their personal settings to manage their own call control, such as call forward to their cell phone, change their voicemail setting, or create fixed schedules for how and when they are reached.</a:t>
            </a:r>
          </a:p>
          <a:p>
            <a:r>
              <a:rPr lang="en-US" sz="1200" baseline="0" dirty="0" smtClean="0"/>
              <a:t>*The</a:t>
            </a:r>
            <a:r>
              <a:rPr lang="en-US" sz="1200" dirty="0" smtClean="0"/>
              <a:t> Business Benefits for Wyatt Construction include cost savings, flexibility and a big increase in efficiency. Incoming callers now never receive a busy signal, the admins can focus on higher level tasks, and the employees have been empowered  to manage their own personal communication preferences.</a:t>
            </a:r>
            <a:endParaRPr lang="en-US" sz="1200" baseline="0" dirty="0" smtClean="0"/>
          </a:p>
          <a:p>
            <a:endParaRPr lang="en-US" sz="1200" baseline="0" dirty="0" smtClean="0"/>
          </a:p>
          <a:p>
            <a:endParaRPr lang="en-US" baseline="0" dirty="0" smtClean="0"/>
          </a:p>
          <a:p>
            <a:endParaRPr lang="en-US" baseline="0" dirty="0" smtClean="0"/>
          </a:p>
          <a:p>
            <a:endParaRPr lang="en-US" baseline="0" dirty="0" smtClean="0"/>
          </a:p>
          <a:p>
            <a:endParaRPr lang="en-US" baseline="0" dirty="0" smtClean="0"/>
          </a:p>
          <a:p>
            <a:endParaRPr lang="en-US"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3</a:t>
            </a:fld>
            <a:endParaRPr lang="de-DE" dirty="0"/>
          </a:p>
        </p:txBody>
      </p:sp>
    </p:spTree>
    <p:extLst>
      <p:ext uri="{BB962C8B-B14F-4D97-AF65-F5344CB8AC3E}">
        <p14:creationId xmlns:p14="http://schemas.microsoft.com/office/powerpoint/2010/main" val="1426768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Our next example is Time Travel, a small chain of travel agencies </a:t>
            </a:r>
            <a:r>
              <a:rPr lang="en-US" sz="1200" baseline="0" dirty="0" smtClean="0"/>
              <a:t>that focuses on services</a:t>
            </a:r>
            <a:r>
              <a:rPr lang="en-US" sz="1200" dirty="0" smtClean="0"/>
              <a:t> </a:t>
            </a:r>
            <a:r>
              <a:rPr lang="en-US" sz="1200" baseline="0" dirty="0" smtClean="0"/>
              <a:t>for seniors.</a:t>
            </a:r>
          </a:p>
          <a:p>
            <a:r>
              <a:rPr lang="en-US" sz="1200" baseline="0" dirty="0" smtClean="0"/>
              <a:t>Time Travel has six offices spread across the country in major city centers, and about 200 employees. About half of these are customer service employees that handle</a:t>
            </a:r>
            <a:r>
              <a:rPr lang="en-US" sz="1200" dirty="0" smtClean="0"/>
              <a:t> the sales and service inquiries. Many  </a:t>
            </a:r>
            <a:r>
              <a:rPr lang="en-US" sz="1200" baseline="0" dirty="0" smtClean="0"/>
              <a:t>of them work from home – some are part time, and some are full time. </a:t>
            </a:r>
          </a:p>
          <a:p>
            <a:r>
              <a:rPr lang="en-US" sz="1200" baseline="0" dirty="0" smtClean="0"/>
              <a:t>*Time Travel has recently expanded</a:t>
            </a:r>
            <a:r>
              <a:rPr lang="en-US" sz="1200" dirty="0" smtClean="0"/>
              <a:t> by making local acquisitions, and thus the offices all have different PBX systems - which was a headache from an IT management point of view, and expensive to maintain. The larger offices had </a:t>
            </a:r>
            <a:r>
              <a:rPr lang="en-US" sz="1200" baseline="0" dirty="0" smtClean="0"/>
              <a:t>been using hunt groups – often referred to as “sales ring groups”-  to help handle the incoming </a:t>
            </a:r>
            <a:r>
              <a:rPr lang="en-US" sz="1200" dirty="0" smtClean="0"/>
              <a:t>calls. </a:t>
            </a:r>
            <a:r>
              <a:rPr lang="en-US" sz="1200" baseline="0" dirty="0" smtClean="0"/>
              <a:t>The smaller offices were still relying</a:t>
            </a:r>
            <a:r>
              <a:rPr lang="en-US" sz="1200" dirty="0" smtClean="0"/>
              <a:t> on a single receptionist to manually distribute the calls to the customer service employees.</a:t>
            </a:r>
            <a:endParaRPr lang="en-US" sz="1200" baseline="0" dirty="0" smtClean="0"/>
          </a:p>
          <a:p>
            <a:r>
              <a:rPr lang="en-US" sz="1200" baseline="0" dirty="0" smtClean="0"/>
              <a:t>This had worked well in the past, but as they were experiencing a</a:t>
            </a:r>
            <a:r>
              <a:rPr lang="en-US" sz="1200" dirty="0" smtClean="0"/>
              <a:t> significant </a:t>
            </a:r>
            <a:r>
              <a:rPr lang="en-US" sz="1200" baseline="0" dirty="0" smtClean="0"/>
              <a:t>increase in business, they were having trouble keepin</a:t>
            </a:r>
            <a:r>
              <a:rPr lang="en-US" sz="1200" dirty="0" smtClean="0"/>
              <a:t>g up with the calls. In the larger offices, the hunt groups were just not sufficient for the amount of incoming  traffic, and many callers ended up in voicemail - not an ideal situation for a travel agency with a lot of competition. And in the smaller offices with the single receptionist, callers were often receiving a busy signal during peak times.</a:t>
            </a:r>
          </a:p>
          <a:p>
            <a:r>
              <a:rPr lang="en-US" sz="1200" dirty="0" smtClean="0"/>
              <a:t>*It was time to move to a hosted solution, so that Time Traveler could consolidate both people and systems, and take advantage of the benefits of hosted PBX combined with Auto Attendant, ACD and Queuing. </a:t>
            </a:r>
          </a:p>
          <a:p>
            <a:r>
              <a:rPr lang="en-US" sz="1200" dirty="0" smtClean="0"/>
              <a:t>Now, regardless of whether callers dialed a local office number or the new 1 800 number, they reached an auto attendant that guided them to choose the right group. If they chose Sales, the call would be routed to a single queue that spanned all the agents in all of the offices, and then distributed the call to the first available agent, regardless of location – including home based agents. </a:t>
            </a:r>
          </a:p>
          <a:p>
            <a:r>
              <a:rPr lang="en-US" sz="1200" dirty="0" smtClean="0"/>
              <a:t>*Time Traveler can now present a consistent professional appearance, regardless of the size or location of each office, and is able to efficiently handle even peak periods of incoming calls. This means that more callers are connected directly to a live agent, which results in a much higher close rate.</a:t>
            </a:r>
          </a:p>
          <a:p>
            <a:r>
              <a:rPr lang="en-US" sz="1200" dirty="0" smtClean="0"/>
              <a:t>An unexpected bonus for Time Traveler was the cost savings associated with network queuing. As calls are now queued up in the service providers network, Time Traveler does not have to pay for multiple phone lines to each office to handle the separate queues.  </a:t>
            </a:r>
          </a:p>
          <a:p>
            <a:r>
              <a:rPr lang="en-US" sz="1200" dirty="0" smtClean="0"/>
              <a:t>Let’s take a look at the value of network queuing in more detail on the next slide.</a:t>
            </a:r>
          </a:p>
          <a:p>
            <a:endParaRPr lang="en-US" sz="1200" dirty="0" smtClean="0"/>
          </a:p>
          <a:p>
            <a:endParaRPr lang="en-US" sz="1200" baseline="0" dirty="0" smtClean="0"/>
          </a:p>
          <a:p>
            <a:endParaRPr lang="en-US" sz="1200" baseline="0" dirty="0" smtClean="0"/>
          </a:p>
          <a:p>
            <a:endParaRPr lang="en-US" sz="1200" baseline="0" dirty="0" smtClean="0"/>
          </a:p>
          <a:p>
            <a:endParaRPr lang="en-US" sz="1200" dirty="0" smtClean="0"/>
          </a:p>
          <a:p>
            <a:endParaRPr lang="en-US" sz="1200" baseline="0" dirty="0" smtClean="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4</a:t>
            </a:fld>
            <a:endParaRPr lang="de-DE" dirty="0"/>
          </a:p>
        </p:txBody>
      </p:sp>
    </p:spTree>
    <p:extLst>
      <p:ext uri="{BB962C8B-B14F-4D97-AF65-F5344CB8AC3E}">
        <p14:creationId xmlns:p14="http://schemas.microsoft.com/office/powerpoint/2010/main" val="27562899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In order to understand the difference between queuing in a hosted and non- hosted environment, lets first take a look at the traditional way to handle queuing in a non-hosted environment.</a:t>
            </a:r>
          </a:p>
          <a:p>
            <a:r>
              <a:rPr lang="en-US" sz="1200" dirty="0" smtClean="0"/>
              <a:t>* Currently, Time Traveler has an on premise PBX in each location. In order to support queuing, they would need enough phone lines, or trunks, to support both the active and queued calls, as all the calls would be queued to each local PBX.</a:t>
            </a:r>
          </a:p>
          <a:p>
            <a:r>
              <a:rPr lang="en-US" sz="1200" dirty="0" smtClean="0"/>
              <a:t>*As example, lets say Location A had 50 customer service agents. Time Traveler might need to purchase a line for each agent, plus roughly another 50 to 100 lines for the queued calls that are holding , depending on traffic expectations. </a:t>
            </a:r>
          </a:p>
          <a:p>
            <a:r>
              <a:rPr lang="en-US" sz="1200" dirty="0" smtClean="0"/>
              <a:t> You can see how this would be a very expensive proposition for busy customer service centers.</a:t>
            </a:r>
          </a:p>
          <a:p>
            <a:r>
              <a:rPr lang="en-US" sz="1200" dirty="0" smtClean="0"/>
              <a:t> </a:t>
            </a:r>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5</a:t>
            </a:fld>
            <a:endParaRPr lang="de-DE" dirty="0"/>
          </a:p>
        </p:txBody>
      </p:sp>
    </p:spTree>
    <p:extLst>
      <p:ext uri="{BB962C8B-B14F-4D97-AF65-F5344CB8AC3E}">
        <p14:creationId xmlns:p14="http://schemas.microsoft.com/office/powerpoint/2010/main" val="39476356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With a hosted solution, each location would be connected to the service providers network via data trunks, * and any queued  calls awaiting an available agent would be queued in the service providers network, not at each business location. </a:t>
            </a:r>
          </a:p>
          <a:p>
            <a:r>
              <a:rPr lang="en-US" sz="1200" dirty="0" smtClean="0"/>
              <a:t>With this architecture, a customer service center with 50 agents would only need a total of 50 lines, or more accurately, 50 seats or licenses. This would generate a significant cost saving for the business.</a:t>
            </a:r>
          </a:p>
          <a:p>
            <a:r>
              <a:rPr lang="en-US" sz="1200" dirty="0" smtClean="0"/>
              <a:t>*Additionally, network queuing would allow Time Traveler to configure  business continuity rules that would route calls to other locations, including their home based workers, in the event of a local outage or disaster.</a:t>
            </a:r>
          </a:p>
          <a:p>
            <a:endParaRPr lang="en-US" sz="1200" dirty="0" smtClean="0"/>
          </a:p>
          <a:p>
            <a:r>
              <a:rPr lang="en-US" sz="1200" dirty="0" smtClean="0"/>
              <a:t>Now, we are going to take a deeper look at the different types of Automatic Call Distribution routing options.</a:t>
            </a:r>
            <a:endParaRPr lang="en-US" sz="1200"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6</a:t>
            </a:fld>
            <a:endParaRPr lang="de-DE" dirty="0"/>
          </a:p>
        </p:txBody>
      </p:sp>
    </p:spTree>
    <p:extLst>
      <p:ext uri="{BB962C8B-B14F-4D97-AF65-F5344CB8AC3E}">
        <p14:creationId xmlns:p14="http://schemas.microsoft.com/office/powerpoint/2010/main" val="27658616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b="1">
                <a:solidFill>
                  <a:schemeClr val="bg1"/>
                </a:solidFill>
                <a:latin typeface="Verdana" pitchFamily="34" charset="0"/>
              </a:defRPr>
            </a:lvl1pPr>
            <a:lvl2pPr marL="770142" indent="-296208">
              <a:defRPr sz="2500" b="1">
                <a:solidFill>
                  <a:schemeClr val="bg1"/>
                </a:solidFill>
                <a:latin typeface="Verdana" pitchFamily="34" charset="0"/>
              </a:defRPr>
            </a:lvl2pPr>
            <a:lvl3pPr marL="1184834" indent="-236967">
              <a:defRPr sz="2500" b="1">
                <a:solidFill>
                  <a:schemeClr val="bg1"/>
                </a:solidFill>
                <a:latin typeface="Verdana" pitchFamily="34" charset="0"/>
              </a:defRPr>
            </a:lvl3pPr>
            <a:lvl4pPr marL="1658767" indent="-236967">
              <a:defRPr sz="2500" b="1">
                <a:solidFill>
                  <a:schemeClr val="bg1"/>
                </a:solidFill>
                <a:latin typeface="Verdana" pitchFamily="34" charset="0"/>
              </a:defRPr>
            </a:lvl4pPr>
            <a:lvl5pPr marL="2132701" indent="-236967">
              <a:defRPr sz="2500" b="1">
                <a:solidFill>
                  <a:schemeClr val="bg1"/>
                </a:solidFill>
                <a:latin typeface="Verdana" pitchFamily="34" charset="0"/>
              </a:defRPr>
            </a:lvl5pPr>
            <a:lvl6pPr marL="2606634" indent="-236967" eaLnBrk="0" fontAlgn="base" hangingPunct="0">
              <a:spcBef>
                <a:spcPct val="0"/>
              </a:spcBef>
              <a:spcAft>
                <a:spcPct val="0"/>
              </a:spcAft>
              <a:defRPr sz="2500" b="1">
                <a:solidFill>
                  <a:schemeClr val="bg1"/>
                </a:solidFill>
                <a:latin typeface="Verdana" pitchFamily="34" charset="0"/>
              </a:defRPr>
            </a:lvl6pPr>
            <a:lvl7pPr marL="3080568" indent="-236967" eaLnBrk="0" fontAlgn="base" hangingPunct="0">
              <a:spcBef>
                <a:spcPct val="0"/>
              </a:spcBef>
              <a:spcAft>
                <a:spcPct val="0"/>
              </a:spcAft>
              <a:defRPr sz="2500" b="1">
                <a:solidFill>
                  <a:schemeClr val="bg1"/>
                </a:solidFill>
                <a:latin typeface="Verdana" pitchFamily="34" charset="0"/>
              </a:defRPr>
            </a:lvl7pPr>
            <a:lvl8pPr marL="3554501" indent="-236967" eaLnBrk="0" fontAlgn="base" hangingPunct="0">
              <a:spcBef>
                <a:spcPct val="0"/>
              </a:spcBef>
              <a:spcAft>
                <a:spcPct val="0"/>
              </a:spcAft>
              <a:defRPr sz="2500" b="1">
                <a:solidFill>
                  <a:schemeClr val="bg1"/>
                </a:solidFill>
                <a:latin typeface="Verdana" pitchFamily="34" charset="0"/>
              </a:defRPr>
            </a:lvl8pPr>
            <a:lvl9pPr marL="4028435" indent="-236967" eaLnBrk="0" fontAlgn="base" hangingPunct="0">
              <a:spcBef>
                <a:spcPct val="0"/>
              </a:spcBef>
              <a:spcAft>
                <a:spcPct val="0"/>
              </a:spcAft>
              <a:defRPr sz="2500" b="1">
                <a:solidFill>
                  <a:schemeClr val="bg1"/>
                </a:solidFill>
                <a:latin typeface="Verdana" pitchFamily="34" charset="0"/>
              </a:defRPr>
            </a:lvl9pPr>
          </a:lstStyle>
          <a:p>
            <a:fld id="{CD962247-E473-470F-995B-A6E48FDF88D2}" type="slidenum">
              <a:rPr lang="cs-CZ" altLang="cs-CZ" sz="1200">
                <a:latin typeface="Arial" pitchFamily="34" charset="0"/>
              </a:rPr>
              <a:pPr/>
              <a:t>7</a:t>
            </a:fld>
            <a:endParaRPr lang="cs-CZ" altLang="cs-CZ" sz="1200">
              <a:latin typeface="Arial" pitchFamily="34" charset="0"/>
            </a:endParaRPr>
          </a:p>
        </p:txBody>
      </p:sp>
      <p:sp>
        <p:nvSpPr>
          <p:cNvPr id="43011" name="Rectangle 2"/>
          <p:cNvSpPr>
            <a:spLocks noGrp="1" noRot="1" noChangeAspect="1" noChangeArrowheads="1" noTextEdit="1"/>
          </p:cNvSpPr>
          <p:nvPr>
            <p:ph type="sldImg"/>
          </p:nvPr>
        </p:nvSpPr>
        <p:spPr>
          <a:xfrm>
            <a:off x="995363" y="769938"/>
            <a:ext cx="5114925" cy="3835400"/>
          </a:xfrm>
          <a:ln/>
        </p:spPr>
      </p:sp>
      <p:sp>
        <p:nvSpPr>
          <p:cNvPr id="43012" name="Rectangle 3"/>
          <p:cNvSpPr>
            <a:spLocks noGrp="1" noChangeArrowheads="1"/>
          </p:cNvSpPr>
          <p:nvPr>
            <p:ph type="body" idx="1"/>
          </p:nvPr>
        </p:nvSpPr>
        <p:spPr>
          <a:xfrm>
            <a:off x="948767" y="4861154"/>
            <a:ext cx="5204943" cy="460418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There are five different types of ACD options.</a:t>
            </a:r>
          </a:p>
          <a:p>
            <a:endParaRPr lang="en-US" dirty="0" smtClean="0"/>
          </a:p>
          <a:p>
            <a:r>
              <a:rPr lang="en-US" dirty="0" smtClean="0"/>
              <a:t>The first one is simultaneous routing, which is just as it sounds.</a:t>
            </a:r>
          </a:p>
          <a:p>
            <a:r>
              <a:rPr lang="en-US" dirty="0" smtClean="0"/>
              <a:t>*Incoming calls to the main number ring all the phones at once, letting anyone with a free hand pick up the calls. Even m</a:t>
            </a:r>
            <a:r>
              <a:rPr lang="en-US" baseline="0" dirty="0" smtClean="0"/>
              <a:t>obile phone</a:t>
            </a:r>
            <a:r>
              <a:rPr lang="en-US" dirty="0" smtClean="0"/>
              <a:t> numbers can be included in the group, if required. </a:t>
            </a:r>
          </a:p>
          <a:p>
            <a:endParaRPr lang="en-US" dirty="0" smtClean="0"/>
          </a:p>
          <a:p>
            <a:endParaRPr lang="en-US" dirty="0" smtClean="0"/>
          </a:p>
          <a:p>
            <a:endParaRPr lang="en-US" dirty="0" smtClean="0"/>
          </a:p>
          <a:p>
            <a:endParaRPr lang="en-GB" altLang="cs-CZ" dirty="0" smtClean="0"/>
          </a:p>
        </p:txBody>
      </p:sp>
    </p:spTree>
    <p:extLst>
      <p:ext uri="{BB962C8B-B14F-4D97-AF65-F5344CB8AC3E}">
        <p14:creationId xmlns:p14="http://schemas.microsoft.com/office/powerpoint/2010/main" val="21196912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dirty="0" smtClean="0"/>
              <a:t>Next up is a regular, or sequential, routing.</a:t>
            </a:r>
          </a:p>
          <a:p>
            <a:pPr>
              <a:lnSpc>
                <a:spcPct val="150000"/>
              </a:lnSpc>
            </a:pPr>
            <a:r>
              <a:rPr lang="en-US" dirty="0" smtClean="0"/>
              <a:t>*Incoming calls always start with user #1 in an assigned list, who in this case is Joe.</a:t>
            </a:r>
          </a:p>
          <a:p>
            <a:pPr>
              <a:lnSpc>
                <a:spcPct val="150000"/>
              </a:lnSpc>
            </a:pPr>
            <a:r>
              <a:rPr lang="en-US" dirty="0" smtClean="0"/>
              <a:t> *On busy or no answer, the calls will continue to loop through the assigned list. A timer can be deployed to make sure the caller does not listen to too many rings, before being routed to the next employee.</a:t>
            </a:r>
          </a:p>
          <a:p>
            <a:endParaRPr lang="en-US" dirty="0" smtClean="0"/>
          </a:p>
          <a:p>
            <a:pPr marL="0" indent="0">
              <a:buNone/>
            </a:pPr>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8</a:t>
            </a:fld>
            <a:endParaRPr lang="de-DE" dirty="0"/>
          </a:p>
        </p:txBody>
      </p:sp>
    </p:spTree>
    <p:extLst>
      <p:ext uri="{BB962C8B-B14F-4D97-AF65-F5344CB8AC3E}">
        <p14:creationId xmlns:p14="http://schemas.microsoft.com/office/powerpoint/2010/main" val="38341208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dirty="0" smtClean="0"/>
              <a:t>In weighted call distribution, each employee is assigned a “weight” or priority, which adds up to 100%. As example:</a:t>
            </a:r>
          </a:p>
          <a:p>
            <a:pPr>
              <a:lnSpc>
                <a:spcPct val="150000"/>
              </a:lnSpc>
            </a:pPr>
            <a:r>
              <a:rPr lang="en-US" dirty="0" smtClean="0"/>
              <a:t>* Janine is assigned 50% of the calls, as she is the most knowledgeable employee.</a:t>
            </a:r>
          </a:p>
          <a:p>
            <a:pPr>
              <a:lnSpc>
                <a:spcPct val="150000"/>
              </a:lnSpc>
            </a:pPr>
            <a:r>
              <a:rPr lang="en-US" dirty="0" smtClean="0"/>
              <a:t>*Sally and Mary are about equal, so they are both assigned 25%. </a:t>
            </a:r>
          </a:p>
          <a:p>
            <a:pPr>
              <a:lnSpc>
                <a:spcPct val="150000"/>
              </a:lnSpc>
            </a:pPr>
            <a:r>
              <a:rPr lang="en-US" dirty="0" smtClean="0"/>
              <a:t>*Lucy is new, but she can help out in a pinch – so Lucy is included in the group, but assigned 0% - this means Lucy will only get calls if all the other employees are busy.</a:t>
            </a:r>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9</a:t>
            </a:fld>
            <a:endParaRPr lang="de-DE" dirty="0"/>
          </a:p>
        </p:txBody>
      </p:sp>
    </p:spTree>
    <p:extLst>
      <p:ext uri="{BB962C8B-B14F-4D97-AF65-F5344CB8AC3E}">
        <p14:creationId xmlns:p14="http://schemas.microsoft.com/office/powerpoint/2010/main" val="26730595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14.emf"/></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image" Target="../media/image10.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26551" y="326517"/>
            <a:ext cx="8523688" cy="1838010"/>
          </a:xfrm>
        </p:spPr>
        <p:txBody>
          <a:bodyPr/>
          <a:lstStyle>
            <a:lvl1pPr>
              <a:defRPr sz="6803">
                <a:solidFill>
                  <a:schemeClr val="bg1"/>
                </a:solidFill>
              </a:defRPr>
            </a:lvl1pPr>
          </a:lstStyle>
          <a:p>
            <a:r>
              <a:rPr lang="en-US" dirty="0" smtClean="0"/>
              <a:t>Headline Ultra </a:t>
            </a:r>
            <a:br>
              <a:rPr lang="en-US" dirty="0" smtClean="0"/>
            </a:br>
            <a:r>
              <a:rPr lang="en-US" dirty="0" smtClean="0"/>
              <a:t>60 (75) 90 PT</a:t>
            </a:r>
            <a:endParaRPr lang="en-US" dirty="0"/>
          </a:p>
        </p:txBody>
      </p:sp>
      <p:sp>
        <p:nvSpPr>
          <p:cNvPr id="34" name="Textplatzhalter 2"/>
          <p:cNvSpPr>
            <a:spLocks noGrp="1"/>
          </p:cNvSpPr>
          <p:nvPr>
            <p:ph type="body" sz="quarter" idx="10" hasCustomPrompt="1"/>
          </p:nvPr>
        </p:nvSpPr>
        <p:spPr bwMode="black">
          <a:xfrm>
            <a:off x="326551" y="3428427"/>
            <a:ext cx="8556479" cy="464461"/>
          </a:xfrm>
          <a:noFill/>
        </p:spPr>
        <p:txBody>
          <a:bodyPr/>
          <a:lstStyle>
            <a:lvl1pPr>
              <a:defRPr baseline="0">
                <a:solidFill>
                  <a:schemeClr val="bg1"/>
                </a:solidFill>
              </a:defRPr>
            </a:lvl1pPr>
            <a:lvl5pPr>
              <a:defRPr/>
            </a:lvl5pPr>
          </a:lstStyle>
          <a:p>
            <a:pPr lvl="0"/>
            <a:r>
              <a:rPr lang="en-US" dirty="0" smtClean="0"/>
              <a:t>Sub-heading: Tele-</a:t>
            </a:r>
            <a:r>
              <a:rPr lang="en-US" dirty="0" err="1" smtClean="0"/>
              <a:t>GroteskFet</a:t>
            </a:r>
            <a:r>
              <a:rPr lang="en-US" dirty="0" smtClean="0"/>
              <a:t> 18 </a:t>
            </a:r>
            <a:r>
              <a:rPr lang="en-US" dirty="0" err="1" smtClean="0"/>
              <a:t>pt</a:t>
            </a:r>
            <a:endParaRPr lang="en-US" dirty="0"/>
          </a:p>
        </p:txBody>
      </p:sp>
      <p:grpSp>
        <p:nvGrpSpPr>
          <p:cNvPr id="33" name="Gruppieren 32"/>
          <p:cNvGrpSpPr/>
          <p:nvPr/>
        </p:nvGrpSpPr>
        <p:grpSpPr bwMode="black">
          <a:xfrm>
            <a:off x="326881" y="5877462"/>
            <a:ext cx="1328616" cy="653034"/>
            <a:chOff x="323850" y="6589413"/>
            <a:chExt cx="1318236" cy="648000"/>
          </a:xfrm>
        </p:grpSpPr>
        <p:sp>
          <p:nvSpPr>
            <p:cNvPr id="57" name="Freeform 5"/>
            <p:cNvSpPr>
              <a:spLocks/>
            </p:cNvSpPr>
            <p:nvPr userDrawn="1"/>
          </p:nvSpPr>
          <p:spPr bwMode="black">
            <a:xfrm>
              <a:off x="323850" y="6888001"/>
              <a:ext cx="133412" cy="130236"/>
            </a:xfrm>
            <a:custGeom>
              <a:avLst/>
              <a:gdLst>
                <a:gd name="T0" fmla="*/ 0 w 42"/>
                <a:gd name="T1" fmla="*/ 41 h 41"/>
                <a:gd name="T2" fmla="*/ 0 w 42"/>
                <a:gd name="T3" fmla="*/ 0 h 41"/>
                <a:gd name="T4" fmla="*/ 20 w 42"/>
                <a:gd name="T5" fmla="*/ 0 h 41"/>
                <a:gd name="T6" fmla="*/ 42 w 42"/>
                <a:gd name="T7" fmla="*/ 0 h 41"/>
                <a:gd name="T8" fmla="*/ 42 w 42"/>
                <a:gd name="T9" fmla="*/ 41 h 41"/>
                <a:gd name="T10" fmla="*/ 0 w 42"/>
                <a:gd name="T11" fmla="*/ 41 h 41"/>
              </a:gdLst>
              <a:ahLst/>
              <a:cxnLst>
                <a:cxn ang="0">
                  <a:pos x="T0" y="T1"/>
                </a:cxn>
                <a:cxn ang="0">
                  <a:pos x="T2" y="T3"/>
                </a:cxn>
                <a:cxn ang="0">
                  <a:pos x="T4" y="T5"/>
                </a:cxn>
                <a:cxn ang="0">
                  <a:pos x="T6" y="T7"/>
                </a:cxn>
                <a:cxn ang="0">
                  <a:pos x="T8" y="T9"/>
                </a:cxn>
                <a:cxn ang="0">
                  <a:pos x="T10" y="T11"/>
                </a:cxn>
              </a:cxnLst>
              <a:rect l="0" t="0" r="r" b="b"/>
              <a:pathLst>
                <a:path w="42" h="41">
                  <a:moveTo>
                    <a:pt x="0" y="41"/>
                  </a:moveTo>
                  <a:lnTo>
                    <a:pt x="0" y="0"/>
                  </a:lnTo>
                  <a:lnTo>
                    <a:pt x="20" y="0"/>
                  </a:lnTo>
                  <a:lnTo>
                    <a:pt x="42" y="0"/>
                  </a:lnTo>
                  <a:lnTo>
                    <a:pt x="42"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6"/>
            <p:cNvSpPr>
              <a:spLocks/>
            </p:cNvSpPr>
            <p:nvPr userDrawn="1"/>
          </p:nvSpPr>
          <p:spPr bwMode="black">
            <a:xfrm>
              <a:off x="724085" y="6888001"/>
              <a:ext cx="130236" cy="130236"/>
            </a:xfrm>
            <a:custGeom>
              <a:avLst/>
              <a:gdLst>
                <a:gd name="T0" fmla="*/ 0 w 41"/>
                <a:gd name="T1" fmla="*/ 41 h 41"/>
                <a:gd name="T2" fmla="*/ 0 w 41"/>
                <a:gd name="T3" fmla="*/ 0 h 41"/>
                <a:gd name="T4" fmla="*/ 20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0"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7"/>
            <p:cNvSpPr>
              <a:spLocks/>
            </p:cNvSpPr>
            <p:nvPr userDrawn="1"/>
          </p:nvSpPr>
          <p:spPr bwMode="black">
            <a:xfrm>
              <a:off x="1117968" y="6888001"/>
              <a:ext cx="130236" cy="130236"/>
            </a:xfrm>
            <a:custGeom>
              <a:avLst/>
              <a:gdLst>
                <a:gd name="T0" fmla="*/ 0 w 41"/>
                <a:gd name="T1" fmla="*/ 41 h 41"/>
                <a:gd name="T2" fmla="*/ 0 w 41"/>
                <a:gd name="T3" fmla="*/ 0 h 41"/>
                <a:gd name="T4" fmla="*/ 19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19"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8"/>
            <p:cNvSpPr>
              <a:spLocks/>
            </p:cNvSpPr>
            <p:nvPr userDrawn="1"/>
          </p:nvSpPr>
          <p:spPr bwMode="black">
            <a:xfrm>
              <a:off x="1511850" y="6888001"/>
              <a:ext cx="130236" cy="130236"/>
            </a:xfrm>
            <a:custGeom>
              <a:avLst/>
              <a:gdLst>
                <a:gd name="T0" fmla="*/ 0 w 41"/>
                <a:gd name="T1" fmla="*/ 41 h 41"/>
                <a:gd name="T2" fmla="*/ 0 w 41"/>
                <a:gd name="T3" fmla="*/ 0 h 41"/>
                <a:gd name="T4" fmla="*/ 22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2"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9"/>
            <p:cNvSpPr>
              <a:spLocks/>
            </p:cNvSpPr>
            <p:nvPr userDrawn="1"/>
          </p:nvSpPr>
          <p:spPr bwMode="black">
            <a:xfrm>
              <a:off x="323850" y="6589413"/>
              <a:ext cx="530472" cy="648000"/>
            </a:xfrm>
            <a:custGeom>
              <a:avLst/>
              <a:gdLst>
                <a:gd name="T0" fmla="*/ 402 w 407"/>
                <a:gd name="T1" fmla="*/ 0 h 496"/>
                <a:gd name="T2" fmla="*/ 5 w 407"/>
                <a:gd name="T3" fmla="*/ 0 h 496"/>
                <a:gd name="T4" fmla="*/ 0 w 407"/>
                <a:gd name="T5" fmla="*/ 175 h 496"/>
                <a:gd name="T6" fmla="*/ 27 w 407"/>
                <a:gd name="T7" fmla="*/ 179 h 496"/>
                <a:gd name="T8" fmla="*/ 67 w 407"/>
                <a:gd name="T9" fmla="*/ 64 h 496"/>
                <a:gd name="T10" fmla="*/ 164 w 407"/>
                <a:gd name="T11" fmla="*/ 23 h 496"/>
                <a:gd name="T12" fmla="*/ 164 w 407"/>
                <a:gd name="T13" fmla="*/ 390 h 496"/>
                <a:gd name="T14" fmla="*/ 150 w 407"/>
                <a:gd name="T15" fmla="*/ 452 h 496"/>
                <a:gd name="T16" fmla="*/ 110 w 407"/>
                <a:gd name="T17" fmla="*/ 467 h 496"/>
                <a:gd name="T18" fmla="*/ 81 w 407"/>
                <a:gd name="T19" fmla="*/ 468 h 496"/>
                <a:gd name="T20" fmla="*/ 81 w 407"/>
                <a:gd name="T21" fmla="*/ 496 h 496"/>
                <a:gd name="T22" fmla="*/ 326 w 407"/>
                <a:gd name="T23" fmla="*/ 496 h 496"/>
                <a:gd name="T24" fmla="*/ 326 w 407"/>
                <a:gd name="T25" fmla="*/ 468 h 496"/>
                <a:gd name="T26" fmla="*/ 297 w 407"/>
                <a:gd name="T27" fmla="*/ 467 h 496"/>
                <a:gd name="T28" fmla="*/ 257 w 407"/>
                <a:gd name="T29" fmla="*/ 452 h 496"/>
                <a:gd name="T30" fmla="*/ 243 w 407"/>
                <a:gd name="T31" fmla="*/ 390 h 496"/>
                <a:gd name="T32" fmla="*/ 243 w 407"/>
                <a:gd name="T33" fmla="*/ 23 h 496"/>
                <a:gd name="T34" fmla="*/ 340 w 407"/>
                <a:gd name="T35" fmla="*/ 64 h 496"/>
                <a:gd name="T36" fmla="*/ 381 w 407"/>
                <a:gd name="T37" fmla="*/ 179 h 496"/>
                <a:gd name="T38" fmla="*/ 407 w 407"/>
                <a:gd name="T39" fmla="*/ 175 h 496"/>
                <a:gd name="T40" fmla="*/ 402 w 407"/>
                <a:gd name="T41" fmla="*/ 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7" h="496">
                  <a:moveTo>
                    <a:pt x="402" y="0"/>
                  </a:moveTo>
                  <a:cubicBezTo>
                    <a:pt x="5" y="0"/>
                    <a:pt x="5" y="0"/>
                    <a:pt x="5" y="0"/>
                  </a:cubicBezTo>
                  <a:cubicBezTo>
                    <a:pt x="0" y="175"/>
                    <a:pt x="0" y="175"/>
                    <a:pt x="0" y="175"/>
                  </a:cubicBezTo>
                  <a:cubicBezTo>
                    <a:pt x="27" y="179"/>
                    <a:pt x="27" y="179"/>
                    <a:pt x="27" y="179"/>
                  </a:cubicBezTo>
                  <a:cubicBezTo>
                    <a:pt x="31" y="128"/>
                    <a:pt x="45" y="89"/>
                    <a:pt x="67" y="64"/>
                  </a:cubicBezTo>
                  <a:cubicBezTo>
                    <a:pt x="90" y="38"/>
                    <a:pt x="123" y="25"/>
                    <a:pt x="164" y="23"/>
                  </a:cubicBezTo>
                  <a:cubicBezTo>
                    <a:pt x="164" y="390"/>
                    <a:pt x="164" y="390"/>
                    <a:pt x="164" y="390"/>
                  </a:cubicBezTo>
                  <a:cubicBezTo>
                    <a:pt x="164" y="422"/>
                    <a:pt x="159" y="442"/>
                    <a:pt x="150" y="452"/>
                  </a:cubicBezTo>
                  <a:cubicBezTo>
                    <a:pt x="142" y="460"/>
                    <a:pt x="129" y="465"/>
                    <a:pt x="110" y="467"/>
                  </a:cubicBezTo>
                  <a:cubicBezTo>
                    <a:pt x="104" y="467"/>
                    <a:pt x="95" y="468"/>
                    <a:pt x="81" y="468"/>
                  </a:cubicBezTo>
                  <a:cubicBezTo>
                    <a:pt x="81" y="496"/>
                    <a:pt x="81" y="496"/>
                    <a:pt x="81" y="496"/>
                  </a:cubicBezTo>
                  <a:cubicBezTo>
                    <a:pt x="326" y="496"/>
                    <a:pt x="326" y="496"/>
                    <a:pt x="326" y="496"/>
                  </a:cubicBezTo>
                  <a:cubicBezTo>
                    <a:pt x="326" y="468"/>
                    <a:pt x="326" y="468"/>
                    <a:pt x="326" y="468"/>
                  </a:cubicBezTo>
                  <a:cubicBezTo>
                    <a:pt x="313" y="468"/>
                    <a:pt x="303" y="467"/>
                    <a:pt x="297" y="467"/>
                  </a:cubicBezTo>
                  <a:cubicBezTo>
                    <a:pt x="278" y="465"/>
                    <a:pt x="265" y="460"/>
                    <a:pt x="257" y="452"/>
                  </a:cubicBezTo>
                  <a:cubicBezTo>
                    <a:pt x="248" y="442"/>
                    <a:pt x="243" y="422"/>
                    <a:pt x="243" y="390"/>
                  </a:cubicBezTo>
                  <a:cubicBezTo>
                    <a:pt x="243" y="23"/>
                    <a:pt x="243" y="23"/>
                    <a:pt x="243" y="23"/>
                  </a:cubicBezTo>
                  <a:cubicBezTo>
                    <a:pt x="285" y="25"/>
                    <a:pt x="317" y="38"/>
                    <a:pt x="340" y="64"/>
                  </a:cubicBezTo>
                  <a:cubicBezTo>
                    <a:pt x="362" y="89"/>
                    <a:pt x="376" y="128"/>
                    <a:pt x="381" y="179"/>
                  </a:cubicBezTo>
                  <a:cubicBezTo>
                    <a:pt x="407" y="175"/>
                    <a:pt x="407" y="175"/>
                    <a:pt x="407" y="175"/>
                  </a:cubicBezTo>
                  <a:lnTo>
                    <a:pt x="402"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91" name="Gruppieren 90"/>
          <p:cNvGrpSpPr/>
          <p:nvPr/>
        </p:nvGrpSpPr>
        <p:grpSpPr bwMode="black">
          <a:xfrm>
            <a:off x="6561052" y="6156793"/>
            <a:ext cx="2255040" cy="174222"/>
            <a:chOff x="2697163" y="6788150"/>
            <a:chExt cx="2486025" cy="192088"/>
          </a:xfrm>
          <a:solidFill>
            <a:schemeClr val="bg1"/>
          </a:solidFill>
        </p:grpSpPr>
        <p:sp>
          <p:nvSpPr>
            <p:cNvPr id="92" name="Freeform 10"/>
            <p:cNvSpPr>
              <a:spLocks/>
            </p:cNvSpPr>
            <p:nvPr userDrawn="1"/>
          </p:nvSpPr>
          <p:spPr bwMode="black">
            <a:xfrm>
              <a:off x="2697163" y="6792913"/>
              <a:ext cx="111125" cy="182563"/>
            </a:xfrm>
            <a:custGeom>
              <a:avLst/>
              <a:gdLst>
                <a:gd name="T0" fmla="*/ 0 w 70"/>
                <a:gd name="T1" fmla="*/ 115 h 115"/>
                <a:gd name="T2" fmla="*/ 0 w 70"/>
                <a:gd name="T3" fmla="*/ 0 h 115"/>
                <a:gd name="T4" fmla="*/ 24 w 70"/>
                <a:gd name="T5" fmla="*/ 0 h 115"/>
                <a:gd name="T6" fmla="*/ 24 w 70"/>
                <a:gd name="T7" fmla="*/ 93 h 115"/>
                <a:gd name="T8" fmla="*/ 70 w 70"/>
                <a:gd name="T9" fmla="*/ 93 h 115"/>
                <a:gd name="T10" fmla="*/ 70 w 70"/>
                <a:gd name="T11" fmla="*/ 115 h 115"/>
                <a:gd name="T12" fmla="*/ 0 w 70"/>
                <a:gd name="T13" fmla="*/ 115 h 115"/>
              </a:gdLst>
              <a:ahLst/>
              <a:cxnLst>
                <a:cxn ang="0">
                  <a:pos x="T0" y="T1"/>
                </a:cxn>
                <a:cxn ang="0">
                  <a:pos x="T2" y="T3"/>
                </a:cxn>
                <a:cxn ang="0">
                  <a:pos x="T4" y="T5"/>
                </a:cxn>
                <a:cxn ang="0">
                  <a:pos x="T6" y="T7"/>
                </a:cxn>
                <a:cxn ang="0">
                  <a:pos x="T8" y="T9"/>
                </a:cxn>
                <a:cxn ang="0">
                  <a:pos x="T10" y="T11"/>
                </a:cxn>
                <a:cxn ang="0">
                  <a:pos x="T12" y="T13"/>
                </a:cxn>
              </a:cxnLst>
              <a:rect l="0" t="0" r="r" b="b"/>
              <a:pathLst>
                <a:path w="70" h="115">
                  <a:moveTo>
                    <a:pt x="0" y="115"/>
                  </a:moveTo>
                  <a:lnTo>
                    <a:pt x="0" y="0"/>
                  </a:lnTo>
                  <a:lnTo>
                    <a:pt x="24" y="0"/>
                  </a:lnTo>
                  <a:lnTo>
                    <a:pt x="24" y="93"/>
                  </a:lnTo>
                  <a:lnTo>
                    <a:pt x="70" y="93"/>
                  </a:lnTo>
                  <a:lnTo>
                    <a:pt x="70"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3" name="Freeform 11"/>
            <p:cNvSpPr>
              <a:spLocks/>
            </p:cNvSpPr>
            <p:nvPr userDrawn="1"/>
          </p:nvSpPr>
          <p:spPr bwMode="black">
            <a:xfrm>
              <a:off x="2830513"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12"/>
            <p:cNvSpPr>
              <a:spLocks/>
            </p:cNvSpPr>
            <p:nvPr userDrawn="1"/>
          </p:nvSpPr>
          <p:spPr bwMode="black">
            <a:xfrm>
              <a:off x="2905126" y="6792913"/>
              <a:ext cx="109538" cy="182563"/>
            </a:xfrm>
            <a:custGeom>
              <a:avLst/>
              <a:gdLst>
                <a:gd name="T0" fmla="*/ 0 w 69"/>
                <a:gd name="T1" fmla="*/ 115 h 115"/>
                <a:gd name="T2" fmla="*/ 0 w 69"/>
                <a:gd name="T3" fmla="*/ 0 h 115"/>
                <a:gd name="T4" fmla="*/ 69 w 69"/>
                <a:gd name="T5" fmla="*/ 0 h 115"/>
                <a:gd name="T6" fmla="*/ 69 w 69"/>
                <a:gd name="T7" fmla="*/ 21 h 115"/>
                <a:gd name="T8" fmla="*/ 25 w 69"/>
                <a:gd name="T9" fmla="*/ 21 h 115"/>
                <a:gd name="T10" fmla="*/ 25 w 69"/>
                <a:gd name="T11" fmla="*/ 47 h 115"/>
                <a:gd name="T12" fmla="*/ 64 w 69"/>
                <a:gd name="T13" fmla="*/ 47 h 115"/>
                <a:gd name="T14" fmla="*/ 64 w 69"/>
                <a:gd name="T15" fmla="*/ 68 h 115"/>
                <a:gd name="T16" fmla="*/ 25 w 69"/>
                <a:gd name="T17" fmla="*/ 68 h 115"/>
                <a:gd name="T18" fmla="*/ 25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5" y="21"/>
                  </a:lnTo>
                  <a:lnTo>
                    <a:pt x="25" y="47"/>
                  </a:lnTo>
                  <a:lnTo>
                    <a:pt x="64" y="47"/>
                  </a:lnTo>
                  <a:lnTo>
                    <a:pt x="64" y="68"/>
                  </a:lnTo>
                  <a:lnTo>
                    <a:pt x="25" y="68"/>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5" name="Freeform 13"/>
            <p:cNvSpPr>
              <a:spLocks/>
            </p:cNvSpPr>
            <p:nvPr userDrawn="1"/>
          </p:nvSpPr>
          <p:spPr bwMode="black">
            <a:xfrm>
              <a:off x="3038476" y="6792913"/>
              <a:ext cx="119063" cy="182563"/>
            </a:xfrm>
            <a:custGeom>
              <a:avLst/>
              <a:gdLst>
                <a:gd name="T0" fmla="*/ 0 w 75"/>
                <a:gd name="T1" fmla="*/ 115 h 115"/>
                <a:gd name="T2" fmla="*/ 0 w 75"/>
                <a:gd name="T3" fmla="*/ 0 h 115"/>
                <a:gd name="T4" fmla="*/ 74 w 75"/>
                <a:gd name="T5" fmla="*/ 0 h 115"/>
                <a:gd name="T6" fmla="*/ 74 w 75"/>
                <a:gd name="T7" fmla="*/ 21 h 115"/>
                <a:gd name="T8" fmla="*/ 25 w 75"/>
                <a:gd name="T9" fmla="*/ 21 h 115"/>
                <a:gd name="T10" fmla="*/ 25 w 75"/>
                <a:gd name="T11" fmla="*/ 46 h 115"/>
                <a:gd name="T12" fmla="*/ 69 w 75"/>
                <a:gd name="T13" fmla="*/ 46 h 115"/>
                <a:gd name="T14" fmla="*/ 69 w 75"/>
                <a:gd name="T15" fmla="*/ 66 h 115"/>
                <a:gd name="T16" fmla="*/ 25 w 75"/>
                <a:gd name="T17" fmla="*/ 66 h 115"/>
                <a:gd name="T18" fmla="*/ 25 w 75"/>
                <a:gd name="T19" fmla="*/ 94 h 115"/>
                <a:gd name="T20" fmla="*/ 75 w 75"/>
                <a:gd name="T21" fmla="*/ 94 h 115"/>
                <a:gd name="T22" fmla="*/ 75 w 75"/>
                <a:gd name="T23" fmla="*/ 115 h 115"/>
                <a:gd name="T24" fmla="*/ 0 w 75"/>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115">
                  <a:moveTo>
                    <a:pt x="0" y="115"/>
                  </a:moveTo>
                  <a:lnTo>
                    <a:pt x="0" y="0"/>
                  </a:lnTo>
                  <a:lnTo>
                    <a:pt x="74" y="0"/>
                  </a:lnTo>
                  <a:lnTo>
                    <a:pt x="74" y="21"/>
                  </a:lnTo>
                  <a:lnTo>
                    <a:pt x="25" y="21"/>
                  </a:lnTo>
                  <a:lnTo>
                    <a:pt x="25" y="46"/>
                  </a:lnTo>
                  <a:lnTo>
                    <a:pt x="69" y="46"/>
                  </a:lnTo>
                  <a:lnTo>
                    <a:pt x="69" y="66"/>
                  </a:lnTo>
                  <a:lnTo>
                    <a:pt x="25" y="66"/>
                  </a:lnTo>
                  <a:lnTo>
                    <a:pt x="25" y="94"/>
                  </a:lnTo>
                  <a:lnTo>
                    <a:pt x="75" y="94"/>
                  </a:lnTo>
                  <a:lnTo>
                    <a:pt x="7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6" name="Freeform 14"/>
            <p:cNvSpPr>
              <a:spLocks/>
            </p:cNvSpPr>
            <p:nvPr userDrawn="1"/>
          </p:nvSpPr>
          <p:spPr bwMode="black">
            <a:xfrm>
              <a:off x="3254376"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7" name="Freeform 15"/>
            <p:cNvSpPr>
              <a:spLocks/>
            </p:cNvSpPr>
            <p:nvPr userDrawn="1"/>
          </p:nvSpPr>
          <p:spPr bwMode="black">
            <a:xfrm>
              <a:off x="3321051" y="6788150"/>
              <a:ext cx="127000" cy="192088"/>
            </a:xfrm>
            <a:custGeom>
              <a:avLst/>
              <a:gdLst>
                <a:gd name="T0" fmla="*/ 0 w 88"/>
                <a:gd name="T1" fmla="*/ 92 h 132"/>
                <a:gd name="T2" fmla="*/ 27 w 88"/>
                <a:gd name="T3" fmla="*/ 92 h 132"/>
                <a:gd name="T4" fmla="*/ 30 w 88"/>
                <a:gd name="T5" fmla="*/ 103 h 132"/>
                <a:gd name="T6" fmla="*/ 44 w 88"/>
                <a:gd name="T7" fmla="*/ 110 h 132"/>
                <a:gd name="T8" fmla="*/ 57 w 88"/>
                <a:gd name="T9" fmla="*/ 105 h 132"/>
                <a:gd name="T10" fmla="*/ 60 w 88"/>
                <a:gd name="T11" fmla="*/ 95 h 132"/>
                <a:gd name="T12" fmla="*/ 54 w 88"/>
                <a:gd name="T13" fmla="*/ 82 h 132"/>
                <a:gd name="T14" fmla="*/ 47 w 88"/>
                <a:gd name="T15" fmla="*/ 78 h 132"/>
                <a:gd name="T16" fmla="*/ 38 w 88"/>
                <a:gd name="T17" fmla="*/ 75 h 132"/>
                <a:gd name="T18" fmla="*/ 15 w 88"/>
                <a:gd name="T19" fmla="*/ 64 h 132"/>
                <a:gd name="T20" fmla="*/ 1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5 h 132"/>
                <a:gd name="T40" fmla="*/ 33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4" y="108"/>
                    <a:pt x="38" y="110"/>
                    <a:pt x="44" y="110"/>
                  </a:cubicBezTo>
                  <a:cubicBezTo>
                    <a:pt x="49" y="110"/>
                    <a:pt x="54" y="109"/>
                    <a:pt x="57" y="105"/>
                  </a:cubicBezTo>
                  <a:cubicBezTo>
                    <a:pt x="59" y="103"/>
                    <a:pt x="60" y="99"/>
                    <a:pt x="60" y="95"/>
                  </a:cubicBezTo>
                  <a:cubicBezTo>
                    <a:pt x="60" y="90"/>
                    <a:pt x="58" y="86"/>
                    <a:pt x="54" y="82"/>
                  </a:cubicBezTo>
                  <a:cubicBezTo>
                    <a:pt x="52" y="81"/>
                    <a:pt x="50" y="79"/>
                    <a:pt x="47" y="78"/>
                  </a:cubicBezTo>
                  <a:cubicBezTo>
                    <a:pt x="46" y="78"/>
                    <a:pt x="43" y="77"/>
                    <a:pt x="38" y="75"/>
                  </a:cubicBezTo>
                  <a:cubicBezTo>
                    <a:pt x="27" y="71"/>
                    <a:pt x="20" y="67"/>
                    <a:pt x="15" y="64"/>
                  </a:cubicBezTo>
                  <a:cubicBezTo>
                    <a:pt x="6" y="57"/>
                    <a:pt x="1" y="47"/>
                    <a:pt x="1" y="35"/>
                  </a:cubicBezTo>
                  <a:cubicBezTo>
                    <a:pt x="1"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49" y="23"/>
                    <a:pt x="45" y="22"/>
                    <a:pt x="40" y="22"/>
                  </a:cubicBezTo>
                  <a:cubicBezTo>
                    <a:pt x="36" y="22"/>
                    <a:pt x="33" y="23"/>
                    <a:pt x="30" y="25"/>
                  </a:cubicBezTo>
                  <a:cubicBezTo>
                    <a:pt x="28" y="27"/>
                    <a:pt x="26" y="30"/>
                    <a:pt x="26" y="35"/>
                  </a:cubicBezTo>
                  <a:cubicBezTo>
                    <a:pt x="26" y="39"/>
                    <a:pt x="28" y="43"/>
                    <a:pt x="33" y="46"/>
                  </a:cubicBezTo>
                  <a:cubicBezTo>
                    <a:pt x="36" y="48"/>
                    <a:pt x="42" y="51"/>
                    <a:pt x="51" y="54"/>
                  </a:cubicBezTo>
                  <a:cubicBezTo>
                    <a:pt x="61" y="57"/>
                    <a:pt x="70" y="61"/>
                    <a:pt x="75" y="66"/>
                  </a:cubicBezTo>
                  <a:cubicBezTo>
                    <a:pt x="84" y="73"/>
                    <a:pt x="88" y="82"/>
                    <a:pt x="88" y="93"/>
                  </a:cubicBezTo>
                  <a:cubicBezTo>
                    <a:pt x="88" y="104"/>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8" name="Freeform 16"/>
            <p:cNvSpPr>
              <a:spLocks/>
            </p:cNvSpPr>
            <p:nvPr userDrawn="1"/>
          </p:nvSpPr>
          <p:spPr bwMode="black">
            <a:xfrm>
              <a:off x="3541713" y="6792913"/>
              <a:ext cx="109538" cy="182563"/>
            </a:xfrm>
            <a:custGeom>
              <a:avLst/>
              <a:gdLst>
                <a:gd name="T0" fmla="*/ 0 w 69"/>
                <a:gd name="T1" fmla="*/ 115 h 115"/>
                <a:gd name="T2" fmla="*/ 0 w 69"/>
                <a:gd name="T3" fmla="*/ 0 h 115"/>
                <a:gd name="T4" fmla="*/ 69 w 69"/>
                <a:gd name="T5" fmla="*/ 0 h 115"/>
                <a:gd name="T6" fmla="*/ 69 w 69"/>
                <a:gd name="T7" fmla="*/ 21 h 115"/>
                <a:gd name="T8" fmla="*/ 24 w 69"/>
                <a:gd name="T9" fmla="*/ 21 h 115"/>
                <a:gd name="T10" fmla="*/ 24 w 69"/>
                <a:gd name="T11" fmla="*/ 47 h 115"/>
                <a:gd name="T12" fmla="*/ 64 w 69"/>
                <a:gd name="T13" fmla="*/ 47 h 115"/>
                <a:gd name="T14" fmla="*/ 64 w 69"/>
                <a:gd name="T15" fmla="*/ 68 h 115"/>
                <a:gd name="T16" fmla="*/ 24 w 69"/>
                <a:gd name="T17" fmla="*/ 68 h 115"/>
                <a:gd name="T18" fmla="*/ 24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4" y="21"/>
                  </a:lnTo>
                  <a:lnTo>
                    <a:pt x="24" y="47"/>
                  </a:lnTo>
                  <a:lnTo>
                    <a:pt x="64" y="47"/>
                  </a:lnTo>
                  <a:lnTo>
                    <a:pt x="64" y="68"/>
                  </a:lnTo>
                  <a:lnTo>
                    <a:pt x="24" y="68"/>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9" name="Freeform 17"/>
            <p:cNvSpPr>
              <a:spLocks noEditPoints="1"/>
            </p:cNvSpPr>
            <p:nvPr userDrawn="1"/>
          </p:nvSpPr>
          <p:spPr bwMode="black">
            <a:xfrm>
              <a:off x="3667126" y="6788150"/>
              <a:ext cx="155575" cy="192088"/>
            </a:xfrm>
            <a:custGeom>
              <a:avLst/>
              <a:gdLst>
                <a:gd name="T0" fmla="*/ 54 w 107"/>
                <a:gd name="T1" fmla="*/ 0 h 132"/>
                <a:gd name="T2" fmla="*/ 90 w 107"/>
                <a:gd name="T3" fmla="*/ 17 h 132"/>
                <a:gd name="T4" fmla="*/ 107 w 107"/>
                <a:gd name="T5" fmla="*/ 66 h 132"/>
                <a:gd name="T6" fmla="*/ 94 w 107"/>
                <a:gd name="T7" fmla="*/ 111 h 132"/>
                <a:gd name="T8" fmla="*/ 76 w 107"/>
                <a:gd name="T9" fmla="*/ 127 h 132"/>
                <a:gd name="T10" fmla="*/ 53 w 107"/>
                <a:gd name="T11" fmla="*/ 132 h 132"/>
                <a:gd name="T12" fmla="*/ 12 w 107"/>
                <a:gd name="T13" fmla="*/ 110 h 132"/>
                <a:gd name="T14" fmla="*/ 0 w 107"/>
                <a:gd name="T15" fmla="*/ 66 h 132"/>
                <a:gd name="T16" fmla="*/ 15 w 107"/>
                <a:gd name="T17" fmla="*/ 17 h 132"/>
                <a:gd name="T18" fmla="*/ 54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6 h 132"/>
                <a:gd name="T30" fmla="*/ 53 w 107"/>
                <a:gd name="T31" fmla="*/ 109 h 132"/>
                <a:gd name="T32" fmla="*/ 67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4" y="0"/>
                  </a:moveTo>
                  <a:cubicBezTo>
                    <a:pt x="69" y="0"/>
                    <a:pt x="81" y="6"/>
                    <a:pt x="90" y="17"/>
                  </a:cubicBezTo>
                  <a:cubicBezTo>
                    <a:pt x="101" y="29"/>
                    <a:pt x="107" y="45"/>
                    <a:pt x="107" y="66"/>
                  </a:cubicBezTo>
                  <a:cubicBezTo>
                    <a:pt x="107" y="84"/>
                    <a:pt x="103" y="99"/>
                    <a:pt x="94" y="111"/>
                  </a:cubicBezTo>
                  <a:cubicBezTo>
                    <a:pt x="89" y="118"/>
                    <a:pt x="83" y="123"/>
                    <a:pt x="76" y="127"/>
                  </a:cubicBezTo>
                  <a:cubicBezTo>
                    <a:pt x="69" y="130"/>
                    <a:pt x="62" y="132"/>
                    <a:pt x="53" y="132"/>
                  </a:cubicBezTo>
                  <a:cubicBezTo>
                    <a:pt x="36" y="132"/>
                    <a:pt x="22" y="125"/>
                    <a:pt x="12" y="110"/>
                  </a:cubicBezTo>
                  <a:cubicBezTo>
                    <a:pt x="4" y="99"/>
                    <a:pt x="0" y="84"/>
                    <a:pt x="0" y="66"/>
                  </a:cubicBezTo>
                  <a:cubicBezTo>
                    <a:pt x="0" y="46"/>
                    <a:pt x="5" y="29"/>
                    <a:pt x="15" y="17"/>
                  </a:cubicBezTo>
                  <a:cubicBezTo>
                    <a:pt x="25" y="6"/>
                    <a:pt x="38" y="0"/>
                    <a:pt x="54" y="0"/>
                  </a:cubicBezTo>
                  <a:close/>
                  <a:moveTo>
                    <a:pt x="53" y="23"/>
                  </a:moveTo>
                  <a:cubicBezTo>
                    <a:pt x="45" y="23"/>
                    <a:pt x="38" y="27"/>
                    <a:pt x="34" y="35"/>
                  </a:cubicBezTo>
                  <a:cubicBezTo>
                    <a:pt x="29" y="44"/>
                    <a:pt x="27" y="54"/>
                    <a:pt x="27" y="66"/>
                  </a:cubicBezTo>
                  <a:cubicBezTo>
                    <a:pt x="27" y="78"/>
                    <a:pt x="29" y="89"/>
                    <a:pt x="34" y="97"/>
                  </a:cubicBezTo>
                  <a:cubicBezTo>
                    <a:pt x="36" y="101"/>
                    <a:pt x="39" y="104"/>
                    <a:pt x="44" y="106"/>
                  </a:cubicBezTo>
                  <a:cubicBezTo>
                    <a:pt x="47" y="108"/>
                    <a:pt x="50" y="109"/>
                    <a:pt x="53" y="109"/>
                  </a:cubicBezTo>
                  <a:cubicBezTo>
                    <a:pt x="59" y="109"/>
                    <a:pt x="63" y="107"/>
                    <a:pt x="67" y="104"/>
                  </a:cubicBezTo>
                  <a:cubicBezTo>
                    <a:pt x="71" y="100"/>
                    <a:pt x="75" y="94"/>
                    <a:pt x="77" y="87"/>
                  </a:cubicBezTo>
                  <a:cubicBezTo>
                    <a:pt x="79" y="80"/>
                    <a:pt x="80" y="73"/>
                    <a:pt x="80" y="66"/>
                  </a:cubicBezTo>
                  <a:cubicBezTo>
                    <a:pt x="80" y="54"/>
                    <a:pt x="77" y="43"/>
                    <a:pt x="73" y="35"/>
                  </a:cubicBezTo>
                  <a:cubicBezTo>
                    <a:pt x="68" y="27"/>
                    <a:pt x="61"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0" name="Freeform 18"/>
            <p:cNvSpPr>
              <a:spLocks noEditPoints="1"/>
            </p:cNvSpPr>
            <p:nvPr userDrawn="1"/>
          </p:nvSpPr>
          <p:spPr bwMode="black">
            <a:xfrm>
              <a:off x="3849688" y="6792913"/>
              <a:ext cx="136525" cy="182563"/>
            </a:xfrm>
            <a:custGeom>
              <a:avLst/>
              <a:gdLst>
                <a:gd name="T0" fmla="*/ 0 w 94"/>
                <a:gd name="T1" fmla="*/ 126 h 126"/>
                <a:gd name="T2" fmla="*/ 0 w 94"/>
                <a:gd name="T3" fmla="*/ 0 h 126"/>
                <a:gd name="T4" fmla="*/ 49 w 94"/>
                <a:gd name="T5" fmla="*/ 0 h 126"/>
                <a:gd name="T6" fmla="*/ 78 w 94"/>
                <a:gd name="T7" fmla="*/ 9 h 126"/>
                <a:gd name="T8" fmla="*/ 90 w 94"/>
                <a:gd name="T9" fmla="*/ 35 h 126"/>
                <a:gd name="T10" fmla="*/ 81 w 94"/>
                <a:gd name="T11" fmla="*/ 59 h 126"/>
                <a:gd name="T12" fmla="*/ 72 w 94"/>
                <a:gd name="T13" fmla="*/ 66 h 126"/>
                <a:gd name="T14" fmla="*/ 84 w 94"/>
                <a:gd name="T15" fmla="*/ 76 h 126"/>
                <a:gd name="T16" fmla="*/ 88 w 94"/>
                <a:gd name="T17" fmla="*/ 89 h 126"/>
                <a:gd name="T18" fmla="*/ 89 w 94"/>
                <a:gd name="T19" fmla="*/ 108 h 126"/>
                <a:gd name="T20" fmla="*/ 91 w 94"/>
                <a:gd name="T21" fmla="*/ 121 h 126"/>
                <a:gd name="T22" fmla="*/ 94 w 94"/>
                <a:gd name="T23" fmla="*/ 126 h 126"/>
                <a:gd name="T24" fmla="*/ 66 w 94"/>
                <a:gd name="T25" fmla="*/ 126 h 126"/>
                <a:gd name="T26" fmla="*/ 64 w 94"/>
                <a:gd name="T27" fmla="*/ 119 h 126"/>
                <a:gd name="T28" fmla="*/ 63 w 94"/>
                <a:gd name="T29" fmla="*/ 102 h 126"/>
                <a:gd name="T30" fmla="*/ 59 w 94"/>
                <a:gd name="T31" fmla="*/ 85 h 126"/>
                <a:gd name="T32" fmla="*/ 51 w 94"/>
                <a:gd name="T33" fmla="*/ 77 h 126"/>
                <a:gd name="T34" fmla="*/ 43 w 94"/>
                <a:gd name="T35" fmla="*/ 76 h 126"/>
                <a:gd name="T36" fmla="*/ 27 w 94"/>
                <a:gd name="T37" fmla="*/ 76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2 h 126"/>
                <a:gd name="T54" fmla="*/ 27 w 94"/>
                <a:gd name="T55" fmla="*/ 22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9"/>
                  </a:cubicBezTo>
                  <a:cubicBezTo>
                    <a:pt x="86" y="15"/>
                    <a:pt x="90" y="24"/>
                    <a:pt x="90" y="35"/>
                  </a:cubicBezTo>
                  <a:cubicBezTo>
                    <a:pt x="90" y="45"/>
                    <a:pt x="87" y="53"/>
                    <a:pt x="81" y="59"/>
                  </a:cubicBezTo>
                  <a:cubicBezTo>
                    <a:pt x="79" y="62"/>
                    <a:pt x="76" y="64"/>
                    <a:pt x="72" y="66"/>
                  </a:cubicBezTo>
                  <a:cubicBezTo>
                    <a:pt x="77" y="68"/>
                    <a:pt x="81" y="71"/>
                    <a:pt x="84" y="76"/>
                  </a:cubicBezTo>
                  <a:cubicBezTo>
                    <a:pt x="85" y="79"/>
                    <a:pt x="87" y="83"/>
                    <a:pt x="88" y="89"/>
                  </a:cubicBezTo>
                  <a:cubicBezTo>
                    <a:pt x="88" y="91"/>
                    <a:pt x="88" y="97"/>
                    <a:pt x="89" y="108"/>
                  </a:cubicBezTo>
                  <a:cubicBezTo>
                    <a:pt x="90" y="115"/>
                    <a:pt x="90" y="119"/>
                    <a:pt x="91" y="121"/>
                  </a:cubicBezTo>
                  <a:cubicBezTo>
                    <a:pt x="92" y="122"/>
                    <a:pt x="92" y="124"/>
                    <a:pt x="94" y="126"/>
                  </a:cubicBezTo>
                  <a:cubicBezTo>
                    <a:pt x="66" y="126"/>
                    <a:pt x="66" y="126"/>
                    <a:pt x="66" y="126"/>
                  </a:cubicBezTo>
                  <a:cubicBezTo>
                    <a:pt x="65" y="124"/>
                    <a:pt x="64" y="121"/>
                    <a:pt x="64" y="119"/>
                  </a:cubicBezTo>
                  <a:cubicBezTo>
                    <a:pt x="64" y="117"/>
                    <a:pt x="63" y="112"/>
                    <a:pt x="63" y="102"/>
                  </a:cubicBezTo>
                  <a:cubicBezTo>
                    <a:pt x="62" y="94"/>
                    <a:pt x="61" y="88"/>
                    <a:pt x="59" y="85"/>
                  </a:cubicBezTo>
                  <a:cubicBezTo>
                    <a:pt x="57" y="81"/>
                    <a:pt x="55" y="78"/>
                    <a:pt x="51" y="77"/>
                  </a:cubicBezTo>
                  <a:cubicBezTo>
                    <a:pt x="49" y="77"/>
                    <a:pt x="46" y="76"/>
                    <a:pt x="43" y="76"/>
                  </a:cubicBezTo>
                  <a:cubicBezTo>
                    <a:pt x="27" y="76"/>
                    <a:pt x="27" y="76"/>
                    <a:pt x="27" y="76"/>
                  </a:cubicBezTo>
                  <a:cubicBezTo>
                    <a:pt x="27" y="126"/>
                    <a:pt x="27" y="126"/>
                    <a:pt x="27" y="126"/>
                  </a:cubicBezTo>
                  <a:lnTo>
                    <a:pt x="0" y="126"/>
                  </a:lnTo>
                  <a:close/>
                  <a:moveTo>
                    <a:pt x="27" y="56"/>
                  </a:moveTo>
                  <a:cubicBezTo>
                    <a:pt x="42" y="56"/>
                    <a:pt x="42" y="56"/>
                    <a:pt x="42" y="56"/>
                  </a:cubicBezTo>
                  <a:cubicBezTo>
                    <a:pt x="50" y="56"/>
                    <a:pt x="56" y="54"/>
                    <a:pt x="59" y="51"/>
                  </a:cubicBezTo>
                  <a:cubicBezTo>
                    <a:pt x="61" y="48"/>
                    <a:pt x="63" y="44"/>
                    <a:pt x="63" y="38"/>
                  </a:cubicBezTo>
                  <a:cubicBezTo>
                    <a:pt x="63" y="32"/>
                    <a:pt x="61" y="27"/>
                    <a:pt x="56" y="24"/>
                  </a:cubicBezTo>
                  <a:cubicBezTo>
                    <a:pt x="54" y="23"/>
                    <a:pt x="49" y="22"/>
                    <a:pt x="43"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1" name="Freeform 19"/>
            <p:cNvSpPr>
              <a:spLocks/>
            </p:cNvSpPr>
            <p:nvPr userDrawn="1"/>
          </p:nvSpPr>
          <p:spPr bwMode="black">
            <a:xfrm>
              <a:off x="4075113" y="6788150"/>
              <a:ext cx="127000" cy="192088"/>
            </a:xfrm>
            <a:custGeom>
              <a:avLst/>
              <a:gdLst>
                <a:gd name="T0" fmla="*/ 0 w 88"/>
                <a:gd name="T1" fmla="*/ 92 h 132"/>
                <a:gd name="T2" fmla="*/ 27 w 88"/>
                <a:gd name="T3" fmla="*/ 92 h 132"/>
                <a:gd name="T4" fmla="*/ 31 w 88"/>
                <a:gd name="T5" fmla="*/ 103 h 132"/>
                <a:gd name="T6" fmla="*/ 44 w 88"/>
                <a:gd name="T7" fmla="*/ 110 h 132"/>
                <a:gd name="T8" fmla="*/ 57 w 88"/>
                <a:gd name="T9" fmla="*/ 105 h 132"/>
                <a:gd name="T10" fmla="*/ 61 w 88"/>
                <a:gd name="T11" fmla="*/ 95 h 132"/>
                <a:gd name="T12" fmla="*/ 54 w 88"/>
                <a:gd name="T13" fmla="*/ 82 h 132"/>
                <a:gd name="T14" fmla="*/ 47 w 88"/>
                <a:gd name="T15" fmla="*/ 78 h 132"/>
                <a:gd name="T16" fmla="*/ 38 w 88"/>
                <a:gd name="T17" fmla="*/ 75 h 132"/>
                <a:gd name="T18" fmla="*/ 15 w 88"/>
                <a:gd name="T19" fmla="*/ 64 h 132"/>
                <a:gd name="T20" fmla="*/ 2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1 w 88"/>
                <a:gd name="T35" fmla="*/ 22 h 132"/>
                <a:gd name="T36" fmla="*/ 31 w 88"/>
                <a:gd name="T37" fmla="*/ 25 h 132"/>
                <a:gd name="T38" fmla="*/ 27 w 88"/>
                <a:gd name="T39" fmla="*/ 35 h 132"/>
                <a:gd name="T40" fmla="*/ 33 w 88"/>
                <a:gd name="T41" fmla="*/ 46 h 132"/>
                <a:gd name="T42" fmla="*/ 51 w 88"/>
                <a:gd name="T43" fmla="*/ 54 h 132"/>
                <a:gd name="T44" fmla="*/ 76 w 88"/>
                <a:gd name="T45" fmla="*/ 66 h 132"/>
                <a:gd name="T46" fmla="*/ 88 w 88"/>
                <a:gd name="T47" fmla="*/ 93 h 132"/>
                <a:gd name="T48" fmla="*/ 77 w 88"/>
                <a:gd name="T49" fmla="*/ 121 h 132"/>
                <a:gd name="T50" fmla="*/ 44 w 88"/>
                <a:gd name="T51" fmla="*/ 132 h 132"/>
                <a:gd name="T52" fmla="*/ 8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1" y="103"/>
                  </a:cubicBezTo>
                  <a:cubicBezTo>
                    <a:pt x="34" y="108"/>
                    <a:pt x="38" y="110"/>
                    <a:pt x="44" y="110"/>
                  </a:cubicBezTo>
                  <a:cubicBezTo>
                    <a:pt x="50" y="110"/>
                    <a:pt x="54" y="109"/>
                    <a:pt x="57" y="105"/>
                  </a:cubicBezTo>
                  <a:cubicBezTo>
                    <a:pt x="59" y="103"/>
                    <a:pt x="61" y="99"/>
                    <a:pt x="61" y="95"/>
                  </a:cubicBezTo>
                  <a:cubicBezTo>
                    <a:pt x="61" y="90"/>
                    <a:pt x="59" y="86"/>
                    <a:pt x="54" y="82"/>
                  </a:cubicBezTo>
                  <a:cubicBezTo>
                    <a:pt x="53" y="81"/>
                    <a:pt x="50" y="79"/>
                    <a:pt x="47" y="78"/>
                  </a:cubicBezTo>
                  <a:cubicBezTo>
                    <a:pt x="46" y="78"/>
                    <a:pt x="43" y="77"/>
                    <a:pt x="38" y="75"/>
                  </a:cubicBezTo>
                  <a:cubicBezTo>
                    <a:pt x="27" y="71"/>
                    <a:pt x="20" y="67"/>
                    <a:pt x="15" y="64"/>
                  </a:cubicBezTo>
                  <a:cubicBezTo>
                    <a:pt x="6" y="57"/>
                    <a:pt x="2" y="47"/>
                    <a:pt x="2" y="35"/>
                  </a:cubicBezTo>
                  <a:cubicBezTo>
                    <a:pt x="2"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50" y="23"/>
                    <a:pt x="46" y="22"/>
                    <a:pt x="41" y="22"/>
                  </a:cubicBezTo>
                  <a:cubicBezTo>
                    <a:pt x="36" y="22"/>
                    <a:pt x="33" y="23"/>
                    <a:pt x="31" y="25"/>
                  </a:cubicBezTo>
                  <a:cubicBezTo>
                    <a:pt x="28" y="27"/>
                    <a:pt x="27" y="30"/>
                    <a:pt x="27" y="35"/>
                  </a:cubicBezTo>
                  <a:cubicBezTo>
                    <a:pt x="27" y="39"/>
                    <a:pt x="29" y="43"/>
                    <a:pt x="33" y="46"/>
                  </a:cubicBezTo>
                  <a:cubicBezTo>
                    <a:pt x="36" y="48"/>
                    <a:pt x="42" y="51"/>
                    <a:pt x="51" y="54"/>
                  </a:cubicBezTo>
                  <a:cubicBezTo>
                    <a:pt x="62" y="57"/>
                    <a:pt x="70" y="61"/>
                    <a:pt x="76" y="66"/>
                  </a:cubicBezTo>
                  <a:cubicBezTo>
                    <a:pt x="84" y="73"/>
                    <a:pt x="88" y="82"/>
                    <a:pt x="88" y="93"/>
                  </a:cubicBezTo>
                  <a:cubicBezTo>
                    <a:pt x="88" y="104"/>
                    <a:pt x="84" y="114"/>
                    <a:pt x="77" y="121"/>
                  </a:cubicBezTo>
                  <a:cubicBezTo>
                    <a:pt x="68" y="128"/>
                    <a:pt x="58" y="132"/>
                    <a:pt x="44" y="132"/>
                  </a:cubicBezTo>
                  <a:cubicBezTo>
                    <a:pt x="28" y="132"/>
                    <a:pt x="16" y="126"/>
                    <a:pt x="8" y="114"/>
                  </a:cubicBezTo>
                  <a:cubicBezTo>
                    <a:pt x="4"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2" name="Freeform 20"/>
            <p:cNvSpPr>
              <a:spLocks/>
            </p:cNvSpPr>
            <p:nvPr userDrawn="1"/>
          </p:nvSpPr>
          <p:spPr bwMode="black">
            <a:xfrm>
              <a:off x="4227513" y="6792913"/>
              <a:ext cx="136525" cy="182563"/>
            </a:xfrm>
            <a:custGeom>
              <a:avLst/>
              <a:gdLst>
                <a:gd name="T0" fmla="*/ 0 w 86"/>
                <a:gd name="T1" fmla="*/ 115 h 115"/>
                <a:gd name="T2" fmla="*/ 0 w 86"/>
                <a:gd name="T3" fmla="*/ 0 h 115"/>
                <a:gd name="T4" fmla="*/ 25 w 86"/>
                <a:gd name="T5" fmla="*/ 0 h 115"/>
                <a:gd name="T6" fmla="*/ 25 w 86"/>
                <a:gd name="T7" fmla="*/ 44 h 115"/>
                <a:gd name="T8" fmla="*/ 62 w 86"/>
                <a:gd name="T9" fmla="*/ 44 h 115"/>
                <a:gd name="T10" fmla="*/ 62 w 86"/>
                <a:gd name="T11" fmla="*/ 0 h 115"/>
                <a:gd name="T12" fmla="*/ 86 w 86"/>
                <a:gd name="T13" fmla="*/ 0 h 115"/>
                <a:gd name="T14" fmla="*/ 86 w 86"/>
                <a:gd name="T15" fmla="*/ 115 h 115"/>
                <a:gd name="T16" fmla="*/ 62 w 86"/>
                <a:gd name="T17" fmla="*/ 115 h 115"/>
                <a:gd name="T18" fmla="*/ 62 w 86"/>
                <a:gd name="T19" fmla="*/ 65 h 115"/>
                <a:gd name="T20" fmla="*/ 25 w 86"/>
                <a:gd name="T21" fmla="*/ 65 h 115"/>
                <a:gd name="T22" fmla="*/ 25 w 86"/>
                <a:gd name="T23" fmla="*/ 115 h 115"/>
                <a:gd name="T24" fmla="*/ 0 w 86"/>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 h="115">
                  <a:moveTo>
                    <a:pt x="0" y="115"/>
                  </a:moveTo>
                  <a:lnTo>
                    <a:pt x="0" y="0"/>
                  </a:lnTo>
                  <a:lnTo>
                    <a:pt x="25" y="0"/>
                  </a:lnTo>
                  <a:lnTo>
                    <a:pt x="25" y="44"/>
                  </a:lnTo>
                  <a:lnTo>
                    <a:pt x="62" y="44"/>
                  </a:lnTo>
                  <a:lnTo>
                    <a:pt x="62" y="0"/>
                  </a:lnTo>
                  <a:lnTo>
                    <a:pt x="86" y="0"/>
                  </a:lnTo>
                  <a:lnTo>
                    <a:pt x="86" y="115"/>
                  </a:lnTo>
                  <a:lnTo>
                    <a:pt x="62" y="115"/>
                  </a:lnTo>
                  <a:lnTo>
                    <a:pt x="62" y="65"/>
                  </a:lnTo>
                  <a:lnTo>
                    <a:pt x="25" y="65"/>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 name="Freeform 21"/>
            <p:cNvSpPr>
              <a:spLocks noEditPoints="1"/>
            </p:cNvSpPr>
            <p:nvPr userDrawn="1"/>
          </p:nvSpPr>
          <p:spPr bwMode="black">
            <a:xfrm>
              <a:off x="4384676" y="6792913"/>
              <a:ext cx="155575" cy="182563"/>
            </a:xfrm>
            <a:custGeom>
              <a:avLst/>
              <a:gdLst>
                <a:gd name="T0" fmla="*/ 37 w 98"/>
                <a:gd name="T1" fmla="*/ 0 h 115"/>
                <a:gd name="T2" fmla="*/ 61 w 98"/>
                <a:gd name="T3" fmla="*/ 0 h 115"/>
                <a:gd name="T4" fmla="*/ 98 w 98"/>
                <a:gd name="T5" fmla="*/ 115 h 115"/>
                <a:gd name="T6" fmla="*/ 72 w 98"/>
                <a:gd name="T7" fmla="*/ 115 h 115"/>
                <a:gd name="T8" fmla="*/ 65 w 98"/>
                <a:gd name="T9" fmla="*/ 89 h 115"/>
                <a:gd name="T10" fmla="*/ 32 w 98"/>
                <a:gd name="T11" fmla="*/ 89 h 115"/>
                <a:gd name="T12" fmla="*/ 26 w 98"/>
                <a:gd name="T13" fmla="*/ 115 h 115"/>
                <a:gd name="T14" fmla="*/ 0 w 98"/>
                <a:gd name="T15" fmla="*/ 115 h 115"/>
                <a:gd name="T16" fmla="*/ 37 w 98"/>
                <a:gd name="T17" fmla="*/ 0 h 115"/>
                <a:gd name="T18" fmla="*/ 37 w 98"/>
                <a:gd name="T19" fmla="*/ 70 h 115"/>
                <a:gd name="T20" fmla="*/ 60 w 98"/>
                <a:gd name="T21" fmla="*/ 70 h 115"/>
                <a:gd name="T22" fmla="*/ 48 w 98"/>
                <a:gd name="T23" fmla="*/ 31 h 115"/>
                <a:gd name="T24" fmla="*/ 37 w 98"/>
                <a:gd name="T25" fmla="*/ 7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115">
                  <a:moveTo>
                    <a:pt x="37" y="0"/>
                  </a:moveTo>
                  <a:lnTo>
                    <a:pt x="61" y="0"/>
                  </a:lnTo>
                  <a:lnTo>
                    <a:pt x="98" y="115"/>
                  </a:lnTo>
                  <a:lnTo>
                    <a:pt x="72" y="115"/>
                  </a:lnTo>
                  <a:lnTo>
                    <a:pt x="65" y="89"/>
                  </a:lnTo>
                  <a:lnTo>
                    <a:pt x="32" y="89"/>
                  </a:lnTo>
                  <a:lnTo>
                    <a:pt x="26" y="115"/>
                  </a:lnTo>
                  <a:lnTo>
                    <a:pt x="0" y="115"/>
                  </a:lnTo>
                  <a:lnTo>
                    <a:pt x="37" y="0"/>
                  </a:lnTo>
                  <a:close/>
                  <a:moveTo>
                    <a:pt x="37" y="70"/>
                  </a:moveTo>
                  <a:lnTo>
                    <a:pt x="60" y="70"/>
                  </a:lnTo>
                  <a:lnTo>
                    <a:pt x="48" y="31"/>
                  </a:lnTo>
                  <a:lnTo>
                    <a:pt x="37"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4" name="Freeform 22"/>
            <p:cNvSpPr>
              <a:spLocks noEditPoints="1"/>
            </p:cNvSpPr>
            <p:nvPr userDrawn="1"/>
          </p:nvSpPr>
          <p:spPr bwMode="black">
            <a:xfrm>
              <a:off x="4559301" y="6792913"/>
              <a:ext cx="134938" cy="182563"/>
            </a:xfrm>
            <a:custGeom>
              <a:avLst/>
              <a:gdLst>
                <a:gd name="T0" fmla="*/ 0 w 93"/>
                <a:gd name="T1" fmla="*/ 126 h 126"/>
                <a:gd name="T2" fmla="*/ 0 w 93"/>
                <a:gd name="T3" fmla="*/ 0 h 126"/>
                <a:gd name="T4" fmla="*/ 48 w 93"/>
                <a:gd name="T5" fmla="*/ 0 h 126"/>
                <a:gd name="T6" fmla="*/ 77 w 93"/>
                <a:gd name="T7" fmla="*/ 9 h 126"/>
                <a:gd name="T8" fmla="*/ 89 w 93"/>
                <a:gd name="T9" fmla="*/ 35 h 126"/>
                <a:gd name="T10" fmla="*/ 81 w 93"/>
                <a:gd name="T11" fmla="*/ 59 h 126"/>
                <a:gd name="T12" fmla="*/ 71 w 93"/>
                <a:gd name="T13" fmla="*/ 66 h 126"/>
                <a:gd name="T14" fmla="*/ 83 w 93"/>
                <a:gd name="T15" fmla="*/ 76 h 126"/>
                <a:gd name="T16" fmla="*/ 87 w 93"/>
                <a:gd name="T17" fmla="*/ 89 h 126"/>
                <a:gd name="T18" fmla="*/ 89 w 93"/>
                <a:gd name="T19" fmla="*/ 108 h 126"/>
                <a:gd name="T20" fmla="*/ 91 w 93"/>
                <a:gd name="T21" fmla="*/ 121 h 126"/>
                <a:gd name="T22" fmla="*/ 93 w 93"/>
                <a:gd name="T23" fmla="*/ 126 h 126"/>
                <a:gd name="T24" fmla="*/ 65 w 93"/>
                <a:gd name="T25" fmla="*/ 126 h 126"/>
                <a:gd name="T26" fmla="*/ 63 w 93"/>
                <a:gd name="T27" fmla="*/ 119 h 126"/>
                <a:gd name="T28" fmla="*/ 62 w 93"/>
                <a:gd name="T29" fmla="*/ 102 h 126"/>
                <a:gd name="T30" fmla="*/ 59 w 93"/>
                <a:gd name="T31" fmla="*/ 85 h 126"/>
                <a:gd name="T32" fmla="*/ 50 w 93"/>
                <a:gd name="T33" fmla="*/ 77 h 126"/>
                <a:gd name="T34" fmla="*/ 42 w 93"/>
                <a:gd name="T35" fmla="*/ 76 h 126"/>
                <a:gd name="T36" fmla="*/ 27 w 93"/>
                <a:gd name="T37" fmla="*/ 76 h 126"/>
                <a:gd name="T38" fmla="*/ 27 w 93"/>
                <a:gd name="T39" fmla="*/ 126 h 126"/>
                <a:gd name="T40" fmla="*/ 0 w 93"/>
                <a:gd name="T41" fmla="*/ 126 h 126"/>
                <a:gd name="T42" fmla="*/ 27 w 93"/>
                <a:gd name="T43" fmla="*/ 56 h 126"/>
                <a:gd name="T44" fmla="*/ 41 w 93"/>
                <a:gd name="T45" fmla="*/ 56 h 126"/>
                <a:gd name="T46" fmla="*/ 58 w 93"/>
                <a:gd name="T47" fmla="*/ 51 h 126"/>
                <a:gd name="T48" fmla="*/ 62 w 93"/>
                <a:gd name="T49" fmla="*/ 38 h 126"/>
                <a:gd name="T50" fmla="*/ 56 w 93"/>
                <a:gd name="T51" fmla="*/ 24 h 126"/>
                <a:gd name="T52" fmla="*/ 42 w 93"/>
                <a:gd name="T53" fmla="*/ 22 h 126"/>
                <a:gd name="T54" fmla="*/ 27 w 93"/>
                <a:gd name="T55" fmla="*/ 22 h 126"/>
                <a:gd name="T56" fmla="*/ 27 w 93"/>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3" h="126">
                  <a:moveTo>
                    <a:pt x="0" y="126"/>
                  </a:moveTo>
                  <a:cubicBezTo>
                    <a:pt x="0" y="0"/>
                    <a:pt x="0" y="0"/>
                    <a:pt x="0" y="0"/>
                  </a:cubicBezTo>
                  <a:cubicBezTo>
                    <a:pt x="48" y="0"/>
                    <a:pt x="48" y="0"/>
                    <a:pt x="48" y="0"/>
                  </a:cubicBezTo>
                  <a:cubicBezTo>
                    <a:pt x="61" y="0"/>
                    <a:pt x="70" y="3"/>
                    <a:pt x="77" y="9"/>
                  </a:cubicBezTo>
                  <a:cubicBezTo>
                    <a:pt x="85" y="15"/>
                    <a:pt x="89" y="24"/>
                    <a:pt x="89" y="35"/>
                  </a:cubicBezTo>
                  <a:cubicBezTo>
                    <a:pt x="89" y="45"/>
                    <a:pt x="86" y="53"/>
                    <a:pt x="81" y="59"/>
                  </a:cubicBezTo>
                  <a:cubicBezTo>
                    <a:pt x="78" y="62"/>
                    <a:pt x="75" y="64"/>
                    <a:pt x="71" y="66"/>
                  </a:cubicBezTo>
                  <a:cubicBezTo>
                    <a:pt x="76" y="68"/>
                    <a:pt x="80" y="71"/>
                    <a:pt x="83" y="76"/>
                  </a:cubicBezTo>
                  <a:cubicBezTo>
                    <a:pt x="85" y="79"/>
                    <a:pt x="86" y="83"/>
                    <a:pt x="87" y="89"/>
                  </a:cubicBezTo>
                  <a:cubicBezTo>
                    <a:pt x="87" y="91"/>
                    <a:pt x="88" y="97"/>
                    <a:pt x="89" y="108"/>
                  </a:cubicBezTo>
                  <a:cubicBezTo>
                    <a:pt x="89" y="115"/>
                    <a:pt x="90" y="119"/>
                    <a:pt x="91" y="121"/>
                  </a:cubicBezTo>
                  <a:cubicBezTo>
                    <a:pt x="91" y="122"/>
                    <a:pt x="92" y="124"/>
                    <a:pt x="93" y="126"/>
                  </a:cubicBezTo>
                  <a:cubicBezTo>
                    <a:pt x="65" y="126"/>
                    <a:pt x="65" y="126"/>
                    <a:pt x="65" y="126"/>
                  </a:cubicBezTo>
                  <a:cubicBezTo>
                    <a:pt x="64" y="124"/>
                    <a:pt x="64" y="121"/>
                    <a:pt x="63" y="119"/>
                  </a:cubicBezTo>
                  <a:cubicBezTo>
                    <a:pt x="63" y="117"/>
                    <a:pt x="63" y="112"/>
                    <a:pt x="62" y="102"/>
                  </a:cubicBezTo>
                  <a:cubicBezTo>
                    <a:pt x="61" y="94"/>
                    <a:pt x="60" y="88"/>
                    <a:pt x="59" y="85"/>
                  </a:cubicBezTo>
                  <a:cubicBezTo>
                    <a:pt x="57" y="81"/>
                    <a:pt x="54" y="78"/>
                    <a:pt x="50" y="77"/>
                  </a:cubicBezTo>
                  <a:cubicBezTo>
                    <a:pt x="48" y="77"/>
                    <a:pt x="46" y="76"/>
                    <a:pt x="42" y="76"/>
                  </a:cubicBezTo>
                  <a:cubicBezTo>
                    <a:pt x="27" y="76"/>
                    <a:pt x="27" y="76"/>
                    <a:pt x="27" y="76"/>
                  </a:cubicBezTo>
                  <a:cubicBezTo>
                    <a:pt x="27" y="126"/>
                    <a:pt x="27" y="126"/>
                    <a:pt x="27" y="126"/>
                  </a:cubicBezTo>
                  <a:lnTo>
                    <a:pt x="0" y="126"/>
                  </a:lnTo>
                  <a:close/>
                  <a:moveTo>
                    <a:pt x="27" y="56"/>
                  </a:moveTo>
                  <a:cubicBezTo>
                    <a:pt x="41" y="56"/>
                    <a:pt x="41" y="56"/>
                    <a:pt x="41" y="56"/>
                  </a:cubicBezTo>
                  <a:cubicBezTo>
                    <a:pt x="50" y="56"/>
                    <a:pt x="55" y="54"/>
                    <a:pt x="58" y="51"/>
                  </a:cubicBezTo>
                  <a:cubicBezTo>
                    <a:pt x="61" y="48"/>
                    <a:pt x="62" y="44"/>
                    <a:pt x="62" y="38"/>
                  </a:cubicBezTo>
                  <a:cubicBezTo>
                    <a:pt x="62" y="32"/>
                    <a:pt x="60" y="27"/>
                    <a:pt x="56" y="24"/>
                  </a:cubicBezTo>
                  <a:cubicBezTo>
                    <a:pt x="53" y="23"/>
                    <a:pt x="48" y="22"/>
                    <a:pt x="42"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5" name="Freeform 23"/>
            <p:cNvSpPr>
              <a:spLocks/>
            </p:cNvSpPr>
            <p:nvPr userDrawn="1"/>
          </p:nvSpPr>
          <p:spPr bwMode="black">
            <a:xfrm>
              <a:off x="4724401" y="6792913"/>
              <a:ext cx="38100" cy="182563"/>
            </a:xfrm>
            <a:custGeom>
              <a:avLst/>
              <a:gdLst>
                <a:gd name="T0" fmla="*/ 0 w 24"/>
                <a:gd name="T1" fmla="*/ 115 h 115"/>
                <a:gd name="T2" fmla="*/ 0 w 24"/>
                <a:gd name="T3" fmla="*/ 0 h 115"/>
                <a:gd name="T4" fmla="*/ 12 w 24"/>
                <a:gd name="T5" fmla="*/ 0 h 115"/>
                <a:gd name="T6" fmla="*/ 24 w 24"/>
                <a:gd name="T7" fmla="*/ 0 h 115"/>
                <a:gd name="T8" fmla="*/ 24 w 24"/>
                <a:gd name="T9" fmla="*/ 115 h 115"/>
                <a:gd name="T10" fmla="*/ 0 w 24"/>
                <a:gd name="T11" fmla="*/ 115 h 115"/>
              </a:gdLst>
              <a:ahLst/>
              <a:cxnLst>
                <a:cxn ang="0">
                  <a:pos x="T0" y="T1"/>
                </a:cxn>
                <a:cxn ang="0">
                  <a:pos x="T2" y="T3"/>
                </a:cxn>
                <a:cxn ang="0">
                  <a:pos x="T4" y="T5"/>
                </a:cxn>
                <a:cxn ang="0">
                  <a:pos x="T6" y="T7"/>
                </a:cxn>
                <a:cxn ang="0">
                  <a:pos x="T8" y="T9"/>
                </a:cxn>
                <a:cxn ang="0">
                  <a:pos x="T10" y="T11"/>
                </a:cxn>
              </a:cxnLst>
              <a:rect l="0" t="0" r="r" b="b"/>
              <a:pathLst>
                <a:path w="24" h="115">
                  <a:moveTo>
                    <a:pt x="0" y="115"/>
                  </a:moveTo>
                  <a:lnTo>
                    <a:pt x="0" y="0"/>
                  </a:lnTo>
                  <a:lnTo>
                    <a:pt x="12" y="0"/>
                  </a:lnTo>
                  <a:lnTo>
                    <a:pt x="24" y="0"/>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6" name="Freeform 24"/>
            <p:cNvSpPr>
              <a:spLocks/>
            </p:cNvSpPr>
            <p:nvPr userDrawn="1"/>
          </p:nvSpPr>
          <p:spPr bwMode="black">
            <a:xfrm>
              <a:off x="4797426" y="6792913"/>
              <a:ext cx="134938" cy="182563"/>
            </a:xfrm>
            <a:custGeom>
              <a:avLst/>
              <a:gdLst>
                <a:gd name="T0" fmla="*/ 0 w 85"/>
                <a:gd name="T1" fmla="*/ 115 h 115"/>
                <a:gd name="T2" fmla="*/ 0 w 85"/>
                <a:gd name="T3" fmla="*/ 0 h 115"/>
                <a:gd name="T4" fmla="*/ 25 w 85"/>
                <a:gd name="T5" fmla="*/ 0 h 115"/>
                <a:gd name="T6" fmla="*/ 61 w 85"/>
                <a:gd name="T7" fmla="*/ 74 h 115"/>
                <a:gd name="T8" fmla="*/ 61 w 85"/>
                <a:gd name="T9" fmla="*/ 0 h 115"/>
                <a:gd name="T10" fmla="*/ 85 w 85"/>
                <a:gd name="T11" fmla="*/ 0 h 115"/>
                <a:gd name="T12" fmla="*/ 85 w 85"/>
                <a:gd name="T13" fmla="*/ 115 h 115"/>
                <a:gd name="T14" fmla="*/ 60 w 85"/>
                <a:gd name="T15" fmla="*/ 115 h 115"/>
                <a:gd name="T16" fmla="*/ 24 w 85"/>
                <a:gd name="T17" fmla="*/ 41 h 115"/>
                <a:gd name="T18" fmla="*/ 24 w 85"/>
                <a:gd name="T19" fmla="*/ 115 h 115"/>
                <a:gd name="T20" fmla="*/ 0 w 85"/>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115">
                  <a:moveTo>
                    <a:pt x="0" y="115"/>
                  </a:moveTo>
                  <a:lnTo>
                    <a:pt x="0" y="0"/>
                  </a:lnTo>
                  <a:lnTo>
                    <a:pt x="25" y="0"/>
                  </a:lnTo>
                  <a:lnTo>
                    <a:pt x="61" y="74"/>
                  </a:lnTo>
                  <a:lnTo>
                    <a:pt x="61" y="0"/>
                  </a:lnTo>
                  <a:lnTo>
                    <a:pt x="85" y="0"/>
                  </a:lnTo>
                  <a:lnTo>
                    <a:pt x="85" y="115"/>
                  </a:lnTo>
                  <a:lnTo>
                    <a:pt x="60" y="115"/>
                  </a:lnTo>
                  <a:lnTo>
                    <a:pt x="24" y="41"/>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7" name="Freeform 25"/>
            <p:cNvSpPr>
              <a:spLocks/>
            </p:cNvSpPr>
            <p:nvPr userDrawn="1"/>
          </p:nvSpPr>
          <p:spPr bwMode="black">
            <a:xfrm>
              <a:off x="4959351" y="6788150"/>
              <a:ext cx="149225" cy="192088"/>
            </a:xfrm>
            <a:custGeom>
              <a:avLst/>
              <a:gdLst>
                <a:gd name="T0" fmla="*/ 102 w 102"/>
                <a:gd name="T1" fmla="*/ 129 h 132"/>
                <a:gd name="T2" fmla="*/ 82 w 102"/>
                <a:gd name="T3" fmla="*/ 129 h 132"/>
                <a:gd name="T4" fmla="*/ 82 w 102"/>
                <a:gd name="T5" fmla="*/ 115 h 132"/>
                <a:gd name="T6" fmla="*/ 73 w 102"/>
                <a:gd name="T7" fmla="*/ 124 h 132"/>
                <a:gd name="T8" fmla="*/ 51 w 102"/>
                <a:gd name="T9" fmla="*/ 132 h 132"/>
                <a:gd name="T10" fmla="*/ 14 w 102"/>
                <a:gd name="T11" fmla="*/ 113 h 132"/>
                <a:gd name="T12" fmla="*/ 0 w 102"/>
                <a:gd name="T13" fmla="*/ 67 h 132"/>
                <a:gd name="T14" fmla="*/ 14 w 102"/>
                <a:gd name="T15" fmla="*/ 20 h 132"/>
                <a:gd name="T16" fmla="*/ 54 w 102"/>
                <a:gd name="T17" fmla="*/ 0 h 132"/>
                <a:gd name="T18" fmla="*/ 89 w 102"/>
                <a:gd name="T19" fmla="*/ 16 h 132"/>
                <a:gd name="T20" fmla="*/ 100 w 102"/>
                <a:gd name="T21" fmla="*/ 39 h 132"/>
                <a:gd name="T22" fmla="*/ 100 w 102"/>
                <a:gd name="T23" fmla="*/ 45 h 132"/>
                <a:gd name="T24" fmla="*/ 74 w 102"/>
                <a:gd name="T25" fmla="*/ 45 h 132"/>
                <a:gd name="T26" fmla="*/ 70 w 102"/>
                <a:gd name="T27" fmla="*/ 32 h 132"/>
                <a:gd name="T28" fmla="*/ 53 w 102"/>
                <a:gd name="T29" fmla="*/ 23 h 132"/>
                <a:gd name="T30" fmla="*/ 34 w 102"/>
                <a:gd name="T31" fmla="*/ 35 h 132"/>
                <a:gd name="T32" fmla="*/ 27 w 102"/>
                <a:gd name="T33" fmla="*/ 66 h 132"/>
                <a:gd name="T34" fmla="*/ 35 w 102"/>
                <a:gd name="T35" fmla="*/ 99 h 132"/>
                <a:gd name="T36" fmla="*/ 54 w 102"/>
                <a:gd name="T37" fmla="*/ 109 h 132"/>
                <a:gd name="T38" fmla="*/ 72 w 102"/>
                <a:gd name="T39" fmla="*/ 100 h 132"/>
                <a:gd name="T40" fmla="*/ 77 w 102"/>
                <a:gd name="T41" fmla="*/ 81 h 132"/>
                <a:gd name="T42" fmla="*/ 55 w 102"/>
                <a:gd name="T43" fmla="*/ 81 h 132"/>
                <a:gd name="T44" fmla="*/ 55 w 102"/>
                <a:gd name="T45" fmla="*/ 61 h 132"/>
                <a:gd name="T46" fmla="*/ 102 w 102"/>
                <a:gd name="T47" fmla="*/ 61 h 132"/>
                <a:gd name="T48" fmla="*/ 102 w 102"/>
                <a:gd name="T49" fmla="*/ 12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2" h="132">
                  <a:moveTo>
                    <a:pt x="102" y="129"/>
                  </a:moveTo>
                  <a:cubicBezTo>
                    <a:pt x="82" y="129"/>
                    <a:pt x="82" y="129"/>
                    <a:pt x="82" y="129"/>
                  </a:cubicBezTo>
                  <a:cubicBezTo>
                    <a:pt x="82" y="115"/>
                    <a:pt x="82" y="115"/>
                    <a:pt x="82" y="115"/>
                  </a:cubicBezTo>
                  <a:cubicBezTo>
                    <a:pt x="79" y="119"/>
                    <a:pt x="76" y="122"/>
                    <a:pt x="73" y="124"/>
                  </a:cubicBezTo>
                  <a:cubicBezTo>
                    <a:pt x="67" y="129"/>
                    <a:pt x="59" y="132"/>
                    <a:pt x="51" y="132"/>
                  </a:cubicBezTo>
                  <a:cubicBezTo>
                    <a:pt x="35" y="132"/>
                    <a:pt x="23" y="125"/>
                    <a:pt x="14" y="113"/>
                  </a:cubicBezTo>
                  <a:cubicBezTo>
                    <a:pt x="5" y="101"/>
                    <a:pt x="0" y="85"/>
                    <a:pt x="0" y="67"/>
                  </a:cubicBezTo>
                  <a:cubicBezTo>
                    <a:pt x="0" y="48"/>
                    <a:pt x="5" y="33"/>
                    <a:pt x="14" y="20"/>
                  </a:cubicBezTo>
                  <a:cubicBezTo>
                    <a:pt x="24" y="7"/>
                    <a:pt x="37" y="0"/>
                    <a:pt x="54" y="0"/>
                  </a:cubicBezTo>
                  <a:cubicBezTo>
                    <a:pt x="68" y="0"/>
                    <a:pt x="79" y="5"/>
                    <a:pt x="89" y="16"/>
                  </a:cubicBezTo>
                  <a:cubicBezTo>
                    <a:pt x="94" y="23"/>
                    <a:pt x="98" y="30"/>
                    <a:pt x="100" y="39"/>
                  </a:cubicBezTo>
                  <a:cubicBezTo>
                    <a:pt x="100" y="40"/>
                    <a:pt x="100" y="42"/>
                    <a:pt x="100" y="45"/>
                  </a:cubicBezTo>
                  <a:cubicBezTo>
                    <a:pt x="74" y="45"/>
                    <a:pt x="74" y="45"/>
                    <a:pt x="74" y="45"/>
                  </a:cubicBezTo>
                  <a:cubicBezTo>
                    <a:pt x="73" y="40"/>
                    <a:pt x="72" y="35"/>
                    <a:pt x="70" y="32"/>
                  </a:cubicBezTo>
                  <a:cubicBezTo>
                    <a:pt x="66" y="26"/>
                    <a:pt x="60" y="23"/>
                    <a:pt x="53" y="23"/>
                  </a:cubicBezTo>
                  <a:cubicBezTo>
                    <a:pt x="45" y="23"/>
                    <a:pt x="39" y="27"/>
                    <a:pt x="34" y="35"/>
                  </a:cubicBezTo>
                  <a:cubicBezTo>
                    <a:pt x="30" y="43"/>
                    <a:pt x="27" y="53"/>
                    <a:pt x="27" y="66"/>
                  </a:cubicBezTo>
                  <a:cubicBezTo>
                    <a:pt x="27" y="80"/>
                    <a:pt x="30" y="91"/>
                    <a:pt x="35" y="99"/>
                  </a:cubicBezTo>
                  <a:cubicBezTo>
                    <a:pt x="39" y="106"/>
                    <a:pt x="46" y="109"/>
                    <a:pt x="54" y="109"/>
                  </a:cubicBezTo>
                  <a:cubicBezTo>
                    <a:pt x="62" y="109"/>
                    <a:pt x="68" y="106"/>
                    <a:pt x="72" y="100"/>
                  </a:cubicBezTo>
                  <a:cubicBezTo>
                    <a:pt x="75" y="95"/>
                    <a:pt x="77" y="89"/>
                    <a:pt x="77" y="81"/>
                  </a:cubicBezTo>
                  <a:cubicBezTo>
                    <a:pt x="55" y="81"/>
                    <a:pt x="55" y="81"/>
                    <a:pt x="55" y="81"/>
                  </a:cubicBezTo>
                  <a:cubicBezTo>
                    <a:pt x="55" y="61"/>
                    <a:pt x="55" y="61"/>
                    <a:pt x="55" y="61"/>
                  </a:cubicBezTo>
                  <a:cubicBezTo>
                    <a:pt x="102" y="61"/>
                    <a:pt x="102" y="61"/>
                    <a:pt x="102" y="61"/>
                  </a:cubicBezTo>
                  <a:lnTo>
                    <a:pt x="102" y="1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8" name="Freeform 26"/>
            <p:cNvSpPr>
              <a:spLocks/>
            </p:cNvSpPr>
            <p:nvPr userDrawn="1"/>
          </p:nvSpPr>
          <p:spPr bwMode="black">
            <a:xfrm>
              <a:off x="5141913" y="6935788"/>
              <a:ext cx="41275" cy="39688"/>
            </a:xfrm>
            <a:custGeom>
              <a:avLst/>
              <a:gdLst>
                <a:gd name="T0" fmla="*/ 26 w 26"/>
                <a:gd name="T1" fmla="*/ 0 h 25"/>
                <a:gd name="T2" fmla="*/ 26 w 26"/>
                <a:gd name="T3" fmla="*/ 25 h 25"/>
                <a:gd name="T4" fmla="*/ 0 w 26"/>
                <a:gd name="T5" fmla="*/ 25 h 25"/>
                <a:gd name="T6" fmla="*/ 0 w 26"/>
                <a:gd name="T7" fmla="*/ 0 h 25"/>
                <a:gd name="T8" fmla="*/ 14 w 26"/>
                <a:gd name="T9" fmla="*/ 0 h 25"/>
                <a:gd name="T10" fmla="*/ 26 w 26"/>
                <a:gd name="T11" fmla="*/ 0 h 25"/>
              </a:gdLst>
              <a:ahLst/>
              <a:cxnLst>
                <a:cxn ang="0">
                  <a:pos x="T0" y="T1"/>
                </a:cxn>
                <a:cxn ang="0">
                  <a:pos x="T2" y="T3"/>
                </a:cxn>
                <a:cxn ang="0">
                  <a:pos x="T4" y="T5"/>
                </a:cxn>
                <a:cxn ang="0">
                  <a:pos x="T6" y="T7"/>
                </a:cxn>
                <a:cxn ang="0">
                  <a:pos x="T8" y="T9"/>
                </a:cxn>
                <a:cxn ang="0">
                  <a:pos x="T10" y="T11"/>
                </a:cxn>
              </a:cxnLst>
              <a:rect l="0" t="0" r="r" b="b"/>
              <a:pathLst>
                <a:path w="26" h="25">
                  <a:moveTo>
                    <a:pt x="26" y="0"/>
                  </a:moveTo>
                  <a:lnTo>
                    <a:pt x="26" y="25"/>
                  </a:lnTo>
                  <a:lnTo>
                    <a:pt x="0" y="25"/>
                  </a:lnTo>
                  <a:lnTo>
                    <a:pt x="0" y="0"/>
                  </a:lnTo>
                  <a:lnTo>
                    <a:pt x="14" y="0"/>
                  </a:lnTo>
                  <a:lnTo>
                    <a:pt x="2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547324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Slide Divider Living Magenta">
    <p:bg bwMode="lt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Titelplatzhalter 1"/>
          <p:cNvSpPr>
            <a:spLocks noGrp="1"/>
          </p:cNvSpPr>
          <p:nvPr>
            <p:ph type="ctrTitle" hasCustomPrompt="1"/>
          </p:nvPr>
        </p:nvSpPr>
        <p:spPr bwMode="black">
          <a:xfrm>
            <a:off x="326880" y="1763191"/>
            <a:ext cx="8490331" cy="1884267"/>
          </a:xfrm>
          <a:noFill/>
        </p:spPr>
        <p:txBody>
          <a:bodyPr wrap="square" lIns="0" tIns="0">
            <a:spAutoFit/>
          </a:bodyPr>
          <a:lstStyle>
            <a:lvl1pPr>
              <a:defRPr sz="6803" smtClean="0">
                <a:solidFill>
                  <a:schemeClr val="bg1"/>
                </a:solidFill>
                <a:latin typeface="TeleGrotesk Headline Ultra" pitchFamily="2" charset="0"/>
              </a:defRPr>
            </a:lvl1pPr>
          </a:lstStyle>
          <a:p>
            <a:r>
              <a:rPr lang="en-US" dirty="0" smtClean="0"/>
              <a:t>Headline Ultra </a:t>
            </a:r>
            <a:br>
              <a:rPr lang="en-US" dirty="0" smtClean="0"/>
            </a:br>
            <a:r>
              <a:rPr lang="en-US" dirty="0" smtClean="0"/>
              <a:t>60 (75) 90 PT</a:t>
            </a:r>
          </a:p>
        </p:txBody>
      </p:sp>
    </p:spTree>
    <p:extLst>
      <p:ext uri="{BB962C8B-B14F-4D97-AF65-F5344CB8AC3E}">
        <p14:creationId xmlns:p14="http://schemas.microsoft.com/office/powerpoint/2010/main" val="537300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 Living Magenta vertical">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hteck 1"/>
          <p:cNvSpPr/>
          <p:nvPr/>
        </p:nvSpPr>
        <p:spPr bwMode="gray">
          <a:xfrm>
            <a:off x="4572000" y="0"/>
            <a:ext cx="4572000" cy="6856403"/>
          </a:xfrm>
          <a:prstGeom prst="rect">
            <a:avLst/>
          </a:prstGeom>
          <a:solidFill>
            <a:schemeClr val="bg1"/>
          </a:solidFill>
          <a:ln w="19050" algn="ctr">
            <a:noFill/>
            <a:miter lim="800000"/>
            <a:headEnd/>
            <a:tailEnd/>
          </a:ln>
          <a:effectLst/>
        </p:spPr>
        <p:txBody>
          <a:bodyPr lIns="57134" tIns="57134" rIns="57134" bIns="57134" rtlCol="0" anchor="ctr"/>
          <a:lstStyle/>
          <a:p>
            <a:pPr indent="2520" algn="ctr" defTabSz="362878" fontAlgn="base">
              <a:lnSpc>
                <a:spcPct val="104000"/>
              </a:lnSpc>
              <a:spcBef>
                <a:spcPct val="25000"/>
              </a:spcBef>
              <a:spcAft>
                <a:spcPct val="0"/>
              </a:spcAft>
              <a:buClr>
                <a:srgbClr val="E20074"/>
              </a:buClr>
              <a:buSzPct val="75000"/>
            </a:pPr>
            <a:endParaRPr lang="en-US" sz="1429" dirty="0" smtClean="0">
              <a:cs typeface="Arial" charset="0"/>
            </a:endParaRPr>
          </a:p>
        </p:txBody>
      </p:sp>
      <p:sp>
        <p:nvSpPr>
          <p:cNvPr id="6" name="Titelplatzhalter 1"/>
          <p:cNvSpPr>
            <a:spLocks noGrp="1"/>
          </p:cNvSpPr>
          <p:nvPr>
            <p:ph type="ctrTitle" hasCustomPrompt="1"/>
          </p:nvPr>
        </p:nvSpPr>
        <p:spPr bwMode="gray">
          <a:xfrm>
            <a:off x="4898268" y="326517"/>
            <a:ext cx="3918614" cy="5550787"/>
          </a:xfrm>
          <a:noFill/>
        </p:spPr>
        <p:txBody>
          <a:bodyPr wrap="square" lIns="0" tIns="0" anchor="ctr">
            <a:noAutofit/>
          </a:bodyPr>
          <a:lstStyle>
            <a:lvl1pPr>
              <a:defRPr sz="4082" baseline="0" smtClean="0">
                <a:solidFill>
                  <a:schemeClr val="tx2"/>
                </a:solidFill>
                <a:latin typeface="TeleGrotesk Headline" pitchFamily="2" charset="0"/>
              </a:defRPr>
            </a:lvl1pPr>
          </a:lstStyle>
          <a:p>
            <a:r>
              <a:rPr lang="en-US" dirty="0" smtClean="0"/>
              <a:t>01</a:t>
            </a:r>
            <a:br>
              <a:rPr lang="en-US" dirty="0" smtClean="0"/>
            </a:br>
            <a:r>
              <a:rPr lang="en-US" dirty="0" err="1" smtClean="0"/>
              <a:t>TeleGrotesk</a:t>
            </a:r>
            <a:r>
              <a:rPr lang="en-US" dirty="0" smtClean="0"/>
              <a:t> Headline</a:t>
            </a:r>
            <a:br>
              <a:rPr lang="en-US" dirty="0" smtClean="0"/>
            </a:br>
            <a:r>
              <a:rPr lang="en-US" dirty="0" smtClean="0"/>
              <a:t>(45) 60 PT</a:t>
            </a:r>
          </a:p>
        </p:txBody>
      </p:sp>
    </p:spTree>
    <p:extLst>
      <p:ext uri="{BB962C8B-B14F-4D97-AF65-F5344CB8AC3E}">
        <p14:creationId xmlns:p14="http://schemas.microsoft.com/office/powerpoint/2010/main" val="242075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Full-page image">
    <p:spTree>
      <p:nvGrpSpPr>
        <p:cNvPr id="1" name=""/>
        <p:cNvGrpSpPr/>
        <p:nvPr/>
      </p:nvGrpSpPr>
      <p:grpSpPr>
        <a:xfrm>
          <a:off x="0" y="0"/>
          <a:ext cx="0" cy="0"/>
          <a:chOff x="0" y="0"/>
          <a:chExt cx="0" cy="0"/>
        </a:xfrm>
      </p:grpSpPr>
      <p:sp>
        <p:nvSpPr>
          <p:cNvPr id="3" name="Bildplatzhalter 2"/>
          <p:cNvSpPr>
            <a:spLocks noGrp="1"/>
          </p:cNvSpPr>
          <p:nvPr>
            <p:ph type="pic" sz="quarter" idx="13"/>
          </p:nvPr>
        </p:nvSpPr>
        <p:spPr>
          <a:xfrm>
            <a:off x="0" y="1"/>
            <a:ext cx="9144000" cy="6858000"/>
          </a:xfrm>
        </p:spPr>
        <p:txBody>
          <a:bodyPr/>
          <a:lstStyle/>
          <a:p>
            <a:r>
              <a:rPr lang="en-US" smtClean="0"/>
              <a:t>Click icon to add picture</a:t>
            </a:r>
            <a:endParaRPr lang="en-US" dirty="0"/>
          </a:p>
        </p:txBody>
      </p:sp>
      <p:sp>
        <p:nvSpPr>
          <p:cNvPr id="10" name="Datumsplatzhalter 9"/>
          <p:cNvSpPr>
            <a:spLocks noGrp="1"/>
          </p:cNvSpPr>
          <p:nvPr>
            <p:ph type="dt" sz="half" idx="14"/>
          </p:nvPr>
        </p:nvSpPr>
        <p:spPr/>
        <p:txBody>
          <a:bodyPr/>
          <a:lstStyle/>
          <a:p>
            <a:fld id="{3527C144-DBFC-4ED1-9D53-CC97618D9080}" type="datetime1">
              <a:rPr lang="cs-CZ" smtClean="0"/>
              <a:pPr/>
              <a:t>11.07.2018</a:t>
            </a:fld>
            <a:endParaRPr lang="en-US"/>
          </a:p>
        </p:txBody>
      </p:sp>
      <p:sp>
        <p:nvSpPr>
          <p:cNvPr id="11" name="Foliennummernplatzhalter 10"/>
          <p:cNvSpPr>
            <a:spLocks noGrp="1"/>
          </p:cNvSpPr>
          <p:nvPr>
            <p:ph type="sldNum" sz="quarter" idx="15"/>
          </p:nvPr>
        </p:nvSpPr>
        <p:spPr/>
        <p:txBody>
          <a:bodyPr/>
          <a:lstStyle/>
          <a:p>
            <a:fld id="{1E3CAA67-0A91-4DCC-BE87-3CAD7B080E5A}" type="slidenum">
              <a:rPr lang="en-US" smtClean="0"/>
              <a:pPr/>
              <a:t>‹#›</a:t>
            </a:fld>
            <a:endParaRPr lang="en-US"/>
          </a:p>
        </p:txBody>
      </p:sp>
      <p:sp>
        <p:nvSpPr>
          <p:cNvPr id="12" name="Fußzeilenplatzhalter 11"/>
          <p:cNvSpPr>
            <a:spLocks noGrp="1"/>
          </p:cNvSpPr>
          <p:nvPr>
            <p:ph type="ftr" sz="quarter" idx="16"/>
          </p:nvPr>
        </p:nvSpPr>
        <p:spPr/>
        <p:txBody>
          <a:bodyPr/>
          <a:lstStyle/>
          <a:p>
            <a:r>
              <a:rPr lang="en-US" smtClean="0"/>
              <a:t>Portfolio služeb</a:t>
            </a:r>
            <a:endParaRPr lang="en-US"/>
          </a:p>
        </p:txBody>
      </p:sp>
    </p:spTree>
    <p:extLst>
      <p:ext uri="{BB962C8B-B14F-4D97-AF65-F5344CB8AC3E}">
        <p14:creationId xmlns:p14="http://schemas.microsoft.com/office/powerpoint/2010/main" val="2796527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mage and text left">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326551" y="1469326"/>
            <a:ext cx="4179855" cy="4407978"/>
          </a:xfrm>
        </p:spPr>
        <p:txBody>
          <a:bodyPr anchor="ct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6" name="Bildplatzhalter 5"/>
          <p:cNvSpPr>
            <a:spLocks noGrp="1"/>
          </p:cNvSpPr>
          <p:nvPr>
            <p:ph type="pic" sz="quarter" idx="13"/>
          </p:nvPr>
        </p:nvSpPr>
        <p:spPr>
          <a:xfrm>
            <a:off x="4637027" y="1"/>
            <a:ext cx="4506406" cy="6858000"/>
          </a:xfrm>
        </p:spPr>
        <p:txBody>
          <a:bodyPr/>
          <a:lstStyle/>
          <a:p>
            <a:r>
              <a:rPr lang="en-US" smtClean="0"/>
              <a:t>Click icon to add picture</a:t>
            </a:r>
            <a:endParaRPr lang="en-US" dirty="0"/>
          </a:p>
        </p:txBody>
      </p:sp>
      <p:sp>
        <p:nvSpPr>
          <p:cNvPr id="4" name="Titel 3"/>
          <p:cNvSpPr>
            <a:spLocks noGrp="1"/>
          </p:cNvSpPr>
          <p:nvPr>
            <p:ph type="title" hasCustomPrompt="1"/>
          </p:nvPr>
        </p:nvSpPr>
        <p:spPr>
          <a:xfrm>
            <a:off x="326553" y="254683"/>
            <a:ext cx="4179854" cy="823764"/>
          </a:xfrm>
        </p:spPr>
        <p:txBody>
          <a:bodyPr/>
          <a:lstStyle/>
          <a:p>
            <a:r>
              <a:rPr lang="en-US" dirty="0" err="1" smtClean="0"/>
              <a:t>TeleGrotesk</a:t>
            </a:r>
            <a:r>
              <a:rPr lang="en-US" dirty="0" smtClean="0"/>
              <a:t> Headline Ultra 28 (32) 40 </a:t>
            </a:r>
            <a:r>
              <a:rPr lang="en-US" dirty="0" err="1" smtClean="0"/>
              <a:t>pt</a:t>
            </a:r>
            <a:endParaRPr lang="en-US" dirty="0"/>
          </a:p>
        </p:txBody>
      </p:sp>
      <p:sp>
        <p:nvSpPr>
          <p:cNvPr id="2" name="Datumsplatzhalter 1"/>
          <p:cNvSpPr>
            <a:spLocks noGrp="1"/>
          </p:cNvSpPr>
          <p:nvPr>
            <p:ph type="dt" sz="half" idx="14"/>
          </p:nvPr>
        </p:nvSpPr>
        <p:spPr/>
        <p:txBody>
          <a:bodyPr/>
          <a:lstStyle/>
          <a:p>
            <a:fld id="{3527C144-DBFC-4ED1-9D53-CC97618D9080}" type="datetime1">
              <a:rPr lang="cs-CZ" smtClean="0"/>
              <a:pPr/>
              <a:t>11.07.2018</a:t>
            </a:fld>
            <a:endParaRPr lang="en-US"/>
          </a:p>
        </p:txBody>
      </p:sp>
      <p:sp>
        <p:nvSpPr>
          <p:cNvPr id="5" name="Fußzeilenplatzhalter 4"/>
          <p:cNvSpPr>
            <a:spLocks noGrp="1"/>
          </p:cNvSpPr>
          <p:nvPr>
            <p:ph type="ftr" sz="quarter" idx="15"/>
          </p:nvPr>
        </p:nvSpPr>
        <p:spPr/>
        <p:txBody>
          <a:bodyPr/>
          <a:lstStyle/>
          <a:p>
            <a:r>
              <a:rPr lang="en-US" smtClean="0"/>
              <a:t>Portfolio služeb</a:t>
            </a:r>
            <a:endParaRPr lang="en-US"/>
          </a:p>
        </p:txBody>
      </p:sp>
      <p:sp>
        <p:nvSpPr>
          <p:cNvPr id="7" name="Foliennummernplatzhalter 6"/>
          <p:cNvSpPr>
            <a:spLocks noGrp="1"/>
          </p:cNvSpPr>
          <p:nvPr>
            <p:ph type="sldNum" sz="quarter" idx="16"/>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2042245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Image and text right">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37027" y="1469326"/>
            <a:ext cx="4179855" cy="4440630"/>
          </a:xfrm>
        </p:spPr>
        <p:txBody>
          <a:bodyPr anchor="ct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6" name="Bildplatzhalter 5"/>
          <p:cNvSpPr>
            <a:spLocks noGrp="1"/>
          </p:cNvSpPr>
          <p:nvPr>
            <p:ph type="pic" sz="quarter" idx="13"/>
          </p:nvPr>
        </p:nvSpPr>
        <p:spPr>
          <a:xfrm>
            <a:off x="0" y="1"/>
            <a:ext cx="4506406" cy="6858000"/>
          </a:xfrm>
        </p:spPr>
        <p:txBody>
          <a:bodyPr/>
          <a:lstStyle/>
          <a:p>
            <a:r>
              <a:rPr lang="en-US" smtClean="0"/>
              <a:t>Click icon to add picture</a:t>
            </a:r>
            <a:endParaRPr lang="en-US" dirty="0"/>
          </a:p>
        </p:txBody>
      </p:sp>
      <p:sp>
        <p:nvSpPr>
          <p:cNvPr id="4" name="Titel 3"/>
          <p:cNvSpPr>
            <a:spLocks noGrp="1"/>
          </p:cNvSpPr>
          <p:nvPr>
            <p:ph type="title" hasCustomPrompt="1"/>
          </p:nvPr>
        </p:nvSpPr>
        <p:spPr>
          <a:xfrm>
            <a:off x="4637027" y="254683"/>
            <a:ext cx="4180082" cy="823764"/>
          </a:xfrm>
        </p:spPr>
        <p:txBody>
          <a:bodyPr/>
          <a:lstStyle/>
          <a:p>
            <a:r>
              <a:rPr lang="en-US" dirty="0" err="1" smtClean="0"/>
              <a:t>TeleGrotesk</a:t>
            </a:r>
            <a:r>
              <a:rPr lang="en-US" dirty="0" smtClean="0"/>
              <a:t> Headline Ultra 28 (32) 40 </a:t>
            </a:r>
            <a:r>
              <a:rPr lang="en-US" dirty="0" err="1" smtClean="0"/>
              <a:t>pt</a:t>
            </a:r>
            <a:endParaRPr lang="en-US" dirty="0"/>
          </a:p>
        </p:txBody>
      </p:sp>
      <p:sp>
        <p:nvSpPr>
          <p:cNvPr id="2" name="Datumsplatzhalter 1"/>
          <p:cNvSpPr>
            <a:spLocks noGrp="1"/>
          </p:cNvSpPr>
          <p:nvPr>
            <p:ph type="dt" sz="half" idx="14"/>
          </p:nvPr>
        </p:nvSpPr>
        <p:spPr/>
        <p:txBody>
          <a:bodyPr/>
          <a:lstStyle/>
          <a:p>
            <a:fld id="{3527C144-DBFC-4ED1-9D53-CC97618D9080}" type="datetime1">
              <a:rPr lang="cs-CZ" smtClean="0"/>
              <a:pPr/>
              <a:t>11.07.2018</a:t>
            </a:fld>
            <a:endParaRPr lang="en-US"/>
          </a:p>
        </p:txBody>
      </p:sp>
      <p:sp>
        <p:nvSpPr>
          <p:cNvPr id="5" name="Fußzeilenplatzhalter 4"/>
          <p:cNvSpPr>
            <a:spLocks noGrp="1"/>
          </p:cNvSpPr>
          <p:nvPr>
            <p:ph type="ftr" sz="quarter" idx="15"/>
          </p:nvPr>
        </p:nvSpPr>
        <p:spPr/>
        <p:txBody>
          <a:bodyPr/>
          <a:lstStyle/>
          <a:p>
            <a:r>
              <a:rPr lang="en-US" smtClean="0"/>
              <a:t>Portfolio služeb</a:t>
            </a:r>
            <a:endParaRPr lang="en-US"/>
          </a:p>
        </p:txBody>
      </p:sp>
      <p:sp>
        <p:nvSpPr>
          <p:cNvPr id="7" name="Foliennummernplatzhalter 6"/>
          <p:cNvSpPr>
            <a:spLocks noGrp="1"/>
          </p:cNvSpPr>
          <p:nvPr>
            <p:ph type="sldNum" sz="quarter" idx="16"/>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494349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Empty Slide">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3527C144-DBFC-4ED1-9D53-CC97618D9080}" type="datetime1">
              <a:rPr lang="cs-CZ" smtClean="0"/>
              <a:pPr/>
              <a:t>11.07.2018</a:t>
            </a:fld>
            <a:endParaRPr lang="en-US"/>
          </a:p>
        </p:txBody>
      </p:sp>
      <p:sp>
        <p:nvSpPr>
          <p:cNvPr id="3" name="Fußzeilenplatzhalter 2"/>
          <p:cNvSpPr>
            <a:spLocks noGrp="1"/>
          </p:cNvSpPr>
          <p:nvPr>
            <p:ph type="ftr" sz="quarter" idx="11"/>
          </p:nvPr>
        </p:nvSpPr>
        <p:spPr/>
        <p:txBody>
          <a:bodyPr/>
          <a:lstStyle/>
          <a:p>
            <a:r>
              <a:rPr lang="en-US" smtClean="0"/>
              <a:t>Portfolio služeb</a:t>
            </a:r>
            <a:endParaRPr lang="en-US"/>
          </a:p>
        </p:txBody>
      </p:sp>
      <p:sp>
        <p:nvSpPr>
          <p:cNvPr id="4" name="Foliennummernplatzhalter 3"/>
          <p:cNvSpPr>
            <a:spLocks noGrp="1"/>
          </p:cNvSpPr>
          <p:nvPr>
            <p:ph type="sldNum" sz="quarter" idx="12"/>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3265802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Headline only">
    <p:spTree>
      <p:nvGrpSpPr>
        <p:cNvPr id="1" name=""/>
        <p:cNvGrpSpPr/>
        <p:nvPr/>
      </p:nvGrpSpPr>
      <p:grpSpPr>
        <a:xfrm>
          <a:off x="0" y="0"/>
          <a:ext cx="0" cy="0"/>
          <a:chOff x="0" y="0"/>
          <a:chExt cx="0" cy="0"/>
        </a:xfrm>
      </p:grpSpPr>
      <p:sp>
        <p:nvSpPr>
          <p:cNvPr id="7" name="Datumsplatzhalter 6"/>
          <p:cNvSpPr>
            <a:spLocks noGrp="1"/>
          </p:cNvSpPr>
          <p:nvPr>
            <p:ph type="dt" sz="half" idx="10"/>
          </p:nvPr>
        </p:nvSpPr>
        <p:spPr/>
        <p:txBody>
          <a:bodyPr/>
          <a:lstStyle/>
          <a:p>
            <a:fld id="{3527C144-DBFC-4ED1-9D53-CC97618D9080}" type="datetime1">
              <a:rPr lang="cs-CZ" smtClean="0"/>
              <a:pPr/>
              <a:t>11.07.2018</a:t>
            </a:fld>
            <a:endParaRPr lang="en-US"/>
          </a:p>
        </p:txBody>
      </p:sp>
      <p:sp>
        <p:nvSpPr>
          <p:cNvPr id="8" name="Foliennummernplatzhalter 7"/>
          <p:cNvSpPr>
            <a:spLocks noGrp="1"/>
          </p:cNvSpPr>
          <p:nvPr>
            <p:ph type="sldNum" sz="quarter" idx="11"/>
          </p:nvPr>
        </p:nvSpPr>
        <p:spPr/>
        <p:txBody>
          <a:bodyPr/>
          <a:lstStyle/>
          <a:p>
            <a:fld id="{1E3CAA67-0A91-4DCC-BE87-3CAD7B080E5A}" type="slidenum">
              <a:rPr lang="en-US" smtClean="0"/>
              <a:pPr/>
              <a:t>‹#›</a:t>
            </a:fld>
            <a:endParaRPr lang="en-US"/>
          </a:p>
        </p:txBody>
      </p:sp>
      <p:sp>
        <p:nvSpPr>
          <p:cNvPr id="9" name="Fußzeilenplatzhalter 8"/>
          <p:cNvSpPr>
            <a:spLocks noGrp="1"/>
          </p:cNvSpPr>
          <p:nvPr>
            <p:ph type="ftr" sz="quarter" idx="12"/>
          </p:nvPr>
        </p:nvSpPr>
        <p:spPr/>
        <p:txBody>
          <a:bodyPr/>
          <a:lstStyle/>
          <a:p>
            <a:r>
              <a:rPr lang="en-US" smtClean="0"/>
              <a:t>Portfolio služeb</a:t>
            </a:r>
            <a:endParaRPr lang="en-US"/>
          </a:p>
        </p:txBody>
      </p:sp>
      <p:sp>
        <p:nvSpPr>
          <p:cNvPr id="3" name="Titel 2"/>
          <p:cNvSpPr>
            <a:spLocks noGrp="1"/>
          </p:cNvSpPr>
          <p:nvPr>
            <p:ph type="title" hasCustomPrompt="1"/>
          </p:nvPr>
        </p:nvSpPr>
        <p:spPr/>
        <p:txBody>
          <a:bodyPr/>
          <a:lstStyle/>
          <a:p>
            <a:r>
              <a:rPr lang="en-US" dirty="0" err="1" smtClean="0"/>
              <a:t>TeleGrotesk</a:t>
            </a:r>
            <a:r>
              <a:rPr lang="en-US" dirty="0" smtClean="0"/>
              <a:t> Headline Ultra 28 (32) 40 </a:t>
            </a:r>
            <a:r>
              <a:rPr lang="en-US" dirty="0" err="1" smtClean="0"/>
              <a:t>pt</a:t>
            </a:r>
            <a:endParaRPr lang="en-US" dirty="0"/>
          </a:p>
        </p:txBody>
      </p:sp>
    </p:spTree>
    <p:extLst>
      <p:ext uri="{BB962C8B-B14F-4D97-AF65-F5344CB8AC3E}">
        <p14:creationId xmlns:p14="http://schemas.microsoft.com/office/powerpoint/2010/main" val="2484030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ext (1 column)">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326551" y="1469326"/>
            <a:ext cx="8490331" cy="4407978"/>
          </a:xfrm>
        </p:spPr>
        <p:txBody>
          <a:bodyPr/>
          <a:lstStyle>
            <a:lvl3pPr>
              <a:buClr>
                <a:schemeClr val="tx1"/>
              </a:buClr>
              <a:defRPr/>
            </a:lvl3pPr>
            <a:lvl4pPr>
              <a:buClr>
                <a:schemeClr val="tx1"/>
              </a:buClr>
              <a:defRPr/>
            </a:lvl4pPr>
            <a:lvl5pPr>
              <a:buClr>
                <a:schemeClr val="tx1"/>
              </a:buClr>
              <a:defRPr/>
            </a:lvl5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4" name="Titel 3"/>
          <p:cNvSpPr>
            <a:spLocks noGrp="1"/>
          </p:cNvSpPr>
          <p:nvPr>
            <p:ph type="title" hasCustomPrompt="1"/>
          </p:nvPr>
        </p:nvSpPr>
        <p:spPr/>
        <p:txBody>
          <a:bodyPr/>
          <a:lstStyle/>
          <a:p>
            <a:r>
              <a:rPr lang="en-US" dirty="0" err="1" smtClean="0"/>
              <a:t>TeleGrotesk</a:t>
            </a:r>
            <a:r>
              <a:rPr lang="en-US" dirty="0" smtClean="0"/>
              <a:t> Headline Ultra 28 (32) 40 </a:t>
            </a:r>
            <a:r>
              <a:rPr lang="en-US" dirty="0" err="1" smtClean="0"/>
              <a:t>pt</a:t>
            </a:r>
            <a:endParaRPr lang="en-US" dirty="0"/>
          </a:p>
        </p:txBody>
      </p:sp>
      <p:sp>
        <p:nvSpPr>
          <p:cNvPr id="2" name="Datumsplatzhalter 1"/>
          <p:cNvSpPr>
            <a:spLocks noGrp="1"/>
          </p:cNvSpPr>
          <p:nvPr>
            <p:ph type="dt" sz="half" idx="10"/>
          </p:nvPr>
        </p:nvSpPr>
        <p:spPr/>
        <p:txBody>
          <a:bodyPr/>
          <a:lstStyle/>
          <a:p>
            <a:fld id="{3527C144-DBFC-4ED1-9D53-CC97618D9080}" type="datetime1">
              <a:rPr lang="cs-CZ" smtClean="0"/>
              <a:pPr/>
              <a:t>11.07.2018</a:t>
            </a:fld>
            <a:endParaRPr lang="en-US"/>
          </a:p>
        </p:txBody>
      </p:sp>
      <p:sp>
        <p:nvSpPr>
          <p:cNvPr id="5" name="Fußzeilenplatzhalter 4"/>
          <p:cNvSpPr>
            <a:spLocks noGrp="1"/>
          </p:cNvSpPr>
          <p:nvPr>
            <p:ph type="ftr" sz="quarter" idx="11"/>
          </p:nvPr>
        </p:nvSpPr>
        <p:spPr/>
        <p:txBody>
          <a:bodyPr/>
          <a:lstStyle/>
          <a:p>
            <a:r>
              <a:rPr lang="en-US" smtClean="0"/>
              <a:t>Portfolio služeb</a:t>
            </a:r>
            <a:endParaRPr lang="en-US"/>
          </a:p>
        </p:txBody>
      </p:sp>
      <p:sp>
        <p:nvSpPr>
          <p:cNvPr id="6" name="Foliennummernplatzhalter 5"/>
          <p:cNvSpPr>
            <a:spLocks noGrp="1"/>
          </p:cNvSpPr>
          <p:nvPr>
            <p:ph type="sldNum" sz="quarter" idx="12"/>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3749423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ext (2 columns)">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326551" y="1469326"/>
            <a:ext cx="4179855"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4" name="Inhaltsplatzhalter 3"/>
          <p:cNvSpPr>
            <a:spLocks noGrp="1"/>
          </p:cNvSpPr>
          <p:nvPr>
            <p:ph sz="half" idx="2" hasCustomPrompt="1"/>
          </p:nvPr>
        </p:nvSpPr>
        <p:spPr>
          <a:xfrm>
            <a:off x="4637027" y="1469326"/>
            <a:ext cx="4179855"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5" name="Titel 4"/>
          <p:cNvSpPr>
            <a:spLocks noGrp="1"/>
          </p:cNvSpPr>
          <p:nvPr>
            <p:ph type="title" hasCustomPrompt="1"/>
          </p:nvPr>
        </p:nvSpPr>
        <p:spPr/>
        <p:txBody>
          <a:bodyPr/>
          <a:lstStyle/>
          <a:p>
            <a:r>
              <a:rPr lang="en-US" dirty="0" err="1" smtClean="0"/>
              <a:t>TeleGrotesk</a:t>
            </a:r>
            <a:r>
              <a:rPr lang="en-US" dirty="0" smtClean="0"/>
              <a:t> Headline Ultra 28 (32) 40 </a:t>
            </a:r>
            <a:r>
              <a:rPr lang="en-US" dirty="0" err="1" smtClean="0"/>
              <a:t>pt</a:t>
            </a:r>
            <a:endParaRPr lang="en-US" dirty="0"/>
          </a:p>
        </p:txBody>
      </p:sp>
      <p:sp>
        <p:nvSpPr>
          <p:cNvPr id="2" name="Datumsplatzhalter 1"/>
          <p:cNvSpPr>
            <a:spLocks noGrp="1"/>
          </p:cNvSpPr>
          <p:nvPr>
            <p:ph type="dt" sz="half" idx="10"/>
          </p:nvPr>
        </p:nvSpPr>
        <p:spPr/>
        <p:txBody>
          <a:bodyPr/>
          <a:lstStyle/>
          <a:p>
            <a:fld id="{3527C144-DBFC-4ED1-9D53-CC97618D9080}" type="datetime1">
              <a:rPr lang="cs-CZ" smtClean="0"/>
              <a:pPr/>
              <a:t>11.07.2018</a:t>
            </a:fld>
            <a:endParaRPr lang="en-US"/>
          </a:p>
        </p:txBody>
      </p:sp>
      <p:sp>
        <p:nvSpPr>
          <p:cNvPr id="6" name="Fußzeilenplatzhalter 5"/>
          <p:cNvSpPr>
            <a:spLocks noGrp="1"/>
          </p:cNvSpPr>
          <p:nvPr>
            <p:ph type="ftr" sz="quarter" idx="11"/>
          </p:nvPr>
        </p:nvSpPr>
        <p:spPr/>
        <p:txBody>
          <a:bodyPr/>
          <a:lstStyle/>
          <a:p>
            <a:r>
              <a:rPr lang="en-US" smtClean="0"/>
              <a:t>Portfolio služeb</a:t>
            </a:r>
            <a:endParaRPr lang="en-US"/>
          </a:p>
        </p:txBody>
      </p:sp>
      <p:sp>
        <p:nvSpPr>
          <p:cNvPr id="7" name="Foliennummernplatzhalter 6"/>
          <p:cNvSpPr>
            <a:spLocks noGrp="1"/>
          </p:cNvSpPr>
          <p:nvPr>
            <p:ph type="sldNum" sz="quarter" idx="12"/>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856279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ext (3 columns)">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326551" y="1469326"/>
            <a:ext cx="2728654"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4" name="Inhaltsplatzhalter 3"/>
          <p:cNvSpPr>
            <a:spLocks noGrp="1"/>
          </p:cNvSpPr>
          <p:nvPr>
            <p:ph sz="half" idx="2" hasCustomPrompt="1"/>
          </p:nvPr>
        </p:nvSpPr>
        <p:spPr>
          <a:xfrm>
            <a:off x="6089997" y="1469326"/>
            <a:ext cx="2728654"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6" name="Inhaltsplatzhalter 5"/>
          <p:cNvSpPr>
            <a:spLocks noGrp="1"/>
          </p:cNvSpPr>
          <p:nvPr>
            <p:ph sz="quarter" idx="13" hasCustomPrompt="1"/>
          </p:nvPr>
        </p:nvSpPr>
        <p:spPr>
          <a:xfrm>
            <a:off x="3209158" y="1469326"/>
            <a:ext cx="2728654" cy="4407978"/>
          </a:xfrm>
        </p:spPr>
        <p:txBody>
          <a:body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5" name="Titel 4"/>
          <p:cNvSpPr>
            <a:spLocks noGrp="1"/>
          </p:cNvSpPr>
          <p:nvPr>
            <p:ph type="title" hasCustomPrompt="1"/>
          </p:nvPr>
        </p:nvSpPr>
        <p:spPr/>
        <p:txBody>
          <a:bodyPr/>
          <a:lstStyle/>
          <a:p>
            <a:r>
              <a:rPr lang="en-US" dirty="0" err="1" smtClean="0"/>
              <a:t>TeleGrotesk</a:t>
            </a:r>
            <a:r>
              <a:rPr lang="en-US" dirty="0" smtClean="0"/>
              <a:t> Headline Ultra 28 (32) 40 </a:t>
            </a:r>
            <a:r>
              <a:rPr lang="en-US" dirty="0" err="1" smtClean="0"/>
              <a:t>pt</a:t>
            </a:r>
            <a:endParaRPr lang="en-US" dirty="0"/>
          </a:p>
        </p:txBody>
      </p:sp>
      <p:sp>
        <p:nvSpPr>
          <p:cNvPr id="2" name="Datumsplatzhalter 1"/>
          <p:cNvSpPr>
            <a:spLocks noGrp="1"/>
          </p:cNvSpPr>
          <p:nvPr>
            <p:ph type="dt" sz="half" idx="14"/>
          </p:nvPr>
        </p:nvSpPr>
        <p:spPr/>
        <p:txBody>
          <a:bodyPr/>
          <a:lstStyle/>
          <a:p>
            <a:fld id="{3527C144-DBFC-4ED1-9D53-CC97618D9080}" type="datetime1">
              <a:rPr lang="cs-CZ" smtClean="0"/>
              <a:pPr/>
              <a:t>11.07.2018</a:t>
            </a:fld>
            <a:endParaRPr lang="en-US"/>
          </a:p>
        </p:txBody>
      </p:sp>
      <p:sp>
        <p:nvSpPr>
          <p:cNvPr id="7" name="Fußzeilenplatzhalter 6"/>
          <p:cNvSpPr>
            <a:spLocks noGrp="1"/>
          </p:cNvSpPr>
          <p:nvPr>
            <p:ph type="ftr" sz="quarter" idx="15"/>
          </p:nvPr>
        </p:nvSpPr>
        <p:spPr/>
        <p:txBody>
          <a:bodyPr/>
          <a:lstStyle/>
          <a:p>
            <a:r>
              <a:rPr lang="en-US" smtClean="0"/>
              <a:t>Portfolio služeb</a:t>
            </a:r>
            <a:endParaRPr lang="en-US"/>
          </a:p>
        </p:txBody>
      </p:sp>
      <p:sp>
        <p:nvSpPr>
          <p:cNvPr id="8" name="Foliennummernplatzhalter 7"/>
          <p:cNvSpPr>
            <a:spLocks noGrp="1"/>
          </p:cNvSpPr>
          <p:nvPr>
            <p:ph type="sldNum" sz="quarter" idx="16"/>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2487897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cSld name="Title Horizontal">
    <p:bg bwMode="lt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Objekt 6"/>
          <p:cNvPicPr>
            <a:picLocks noChangeAspect="1"/>
          </p:cNvPicPr>
          <p:nvPr/>
        </p:nvPicPr>
        <p:blipFill>
          <a:blip r:embed="rId3"/>
          <a:srcRect/>
          <a:stretch>
            <a:fillRect/>
          </a:stretch>
        </p:blipFill>
        <p:spPr bwMode="auto">
          <a:xfrm>
            <a:off x="1441" y="1441"/>
            <a:ext cx="1440" cy="1439"/>
          </a:xfrm>
          <a:prstGeom prst="rect">
            <a:avLst/>
          </a:prstGeom>
          <a:noFill/>
        </p:spPr>
      </p:pic>
      <p:sp>
        <p:nvSpPr>
          <p:cNvPr id="6" name="Rechteck 5"/>
          <p:cNvSpPr/>
          <p:nvPr/>
        </p:nvSpPr>
        <p:spPr bwMode="white">
          <a:xfrm>
            <a:off x="0" y="3429721"/>
            <a:ext cx="9144000" cy="3428280"/>
          </a:xfrm>
          <a:prstGeom prst="rect">
            <a:avLst/>
          </a:prstGeom>
          <a:solidFill>
            <a:schemeClr val="tx2"/>
          </a:solidFill>
          <a:ln w="19050" algn="ctr">
            <a:noFill/>
            <a:miter lim="800000"/>
            <a:headEnd/>
            <a:tailEnd/>
          </a:ln>
          <a:effectLst/>
        </p:spPr>
        <p:txBody>
          <a:bodyPr lIns="0" tIns="65303" rIns="0" bIns="65303" rtlCol="0" anchor="ctr"/>
          <a:lstStyle/>
          <a:p>
            <a:pPr indent="2880" algn="ctr" defTabSz="414765" fontAlgn="base">
              <a:lnSpc>
                <a:spcPct val="104000"/>
              </a:lnSpc>
              <a:spcBef>
                <a:spcPct val="25000"/>
              </a:spcBef>
              <a:spcAft>
                <a:spcPct val="0"/>
              </a:spcAft>
              <a:buClr>
                <a:srgbClr val="E20074"/>
              </a:buClr>
              <a:buSzPct val="75000"/>
            </a:pPr>
            <a:endParaRPr lang="en-US" sz="1633" dirty="0" smtClean="0">
              <a:cs typeface="Arial" charset="0"/>
            </a:endParaRPr>
          </a:p>
        </p:txBody>
      </p:sp>
      <p:sp>
        <p:nvSpPr>
          <p:cNvPr id="2" name="Titel 1"/>
          <p:cNvSpPr>
            <a:spLocks noGrp="1"/>
          </p:cNvSpPr>
          <p:nvPr>
            <p:ph type="title" hasCustomPrompt="1"/>
          </p:nvPr>
        </p:nvSpPr>
        <p:spPr bwMode="black">
          <a:xfrm>
            <a:off x="326552" y="3428428"/>
            <a:ext cx="8490330" cy="1565999"/>
          </a:xfrm>
        </p:spPr>
        <p:txBody>
          <a:bodyPr tIns="144000"/>
          <a:lstStyle>
            <a:lvl1pPr>
              <a:defRPr sz="5442">
                <a:solidFill>
                  <a:schemeClr val="bg1"/>
                </a:solidFill>
              </a:defRPr>
            </a:lvl1pPr>
          </a:lstStyle>
          <a:p>
            <a:r>
              <a:rPr lang="en-US" dirty="0" smtClean="0"/>
              <a:t>Headline Ultra </a:t>
            </a:r>
            <a:br>
              <a:rPr lang="en-US" dirty="0" smtClean="0"/>
            </a:br>
            <a:r>
              <a:rPr lang="en-US" dirty="0" smtClean="0"/>
              <a:t>(60) 75 90 PT</a:t>
            </a:r>
            <a:endParaRPr lang="en-US" dirty="0"/>
          </a:p>
        </p:txBody>
      </p:sp>
      <p:grpSp>
        <p:nvGrpSpPr>
          <p:cNvPr id="34" name="Gruppieren 33"/>
          <p:cNvGrpSpPr/>
          <p:nvPr/>
        </p:nvGrpSpPr>
        <p:grpSpPr bwMode="black">
          <a:xfrm>
            <a:off x="326881" y="5877462"/>
            <a:ext cx="1328616" cy="653034"/>
            <a:chOff x="323850" y="6589413"/>
            <a:chExt cx="1318236" cy="648000"/>
          </a:xfrm>
        </p:grpSpPr>
        <p:sp>
          <p:nvSpPr>
            <p:cNvPr id="57" name="Freeform 5"/>
            <p:cNvSpPr>
              <a:spLocks/>
            </p:cNvSpPr>
            <p:nvPr userDrawn="1"/>
          </p:nvSpPr>
          <p:spPr bwMode="black">
            <a:xfrm>
              <a:off x="323850" y="6888001"/>
              <a:ext cx="133412" cy="130236"/>
            </a:xfrm>
            <a:custGeom>
              <a:avLst/>
              <a:gdLst>
                <a:gd name="T0" fmla="*/ 0 w 42"/>
                <a:gd name="T1" fmla="*/ 41 h 41"/>
                <a:gd name="T2" fmla="*/ 0 w 42"/>
                <a:gd name="T3" fmla="*/ 0 h 41"/>
                <a:gd name="T4" fmla="*/ 20 w 42"/>
                <a:gd name="T5" fmla="*/ 0 h 41"/>
                <a:gd name="T6" fmla="*/ 42 w 42"/>
                <a:gd name="T7" fmla="*/ 0 h 41"/>
                <a:gd name="T8" fmla="*/ 42 w 42"/>
                <a:gd name="T9" fmla="*/ 41 h 41"/>
                <a:gd name="T10" fmla="*/ 0 w 42"/>
                <a:gd name="T11" fmla="*/ 41 h 41"/>
              </a:gdLst>
              <a:ahLst/>
              <a:cxnLst>
                <a:cxn ang="0">
                  <a:pos x="T0" y="T1"/>
                </a:cxn>
                <a:cxn ang="0">
                  <a:pos x="T2" y="T3"/>
                </a:cxn>
                <a:cxn ang="0">
                  <a:pos x="T4" y="T5"/>
                </a:cxn>
                <a:cxn ang="0">
                  <a:pos x="T6" y="T7"/>
                </a:cxn>
                <a:cxn ang="0">
                  <a:pos x="T8" y="T9"/>
                </a:cxn>
                <a:cxn ang="0">
                  <a:pos x="T10" y="T11"/>
                </a:cxn>
              </a:cxnLst>
              <a:rect l="0" t="0" r="r" b="b"/>
              <a:pathLst>
                <a:path w="42" h="41">
                  <a:moveTo>
                    <a:pt x="0" y="41"/>
                  </a:moveTo>
                  <a:lnTo>
                    <a:pt x="0" y="0"/>
                  </a:lnTo>
                  <a:lnTo>
                    <a:pt x="20" y="0"/>
                  </a:lnTo>
                  <a:lnTo>
                    <a:pt x="42" y="0"/>
                  </a:lnTo>
                  <a:lnTo>
                    <a:pt x="42"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6"/>
            <p:cNvSpPr>
              <a:spLocks/>
            </p:cNvSpPr>
            <p:nvPr userDrawn="1"/>
          </p:nvSpPr>
          <p:spPr bwMode="black">
            <a:xfrm>
              <a:off x="724085" y="6888001"/>
              <a:ext cx="130236" cy="130236"/>
            </a:xfrm>
            <a:custGeom>
              <a:avLst/>
              <a:gdLst>
                <a:gd name="T0" fmla="*/ 0 w 41"/>
                <a:gd name="T1" fmla="*/ 41 h 41"/>
                <a:gd name="T2" fmla="*/ 0 w 41"/>
                <a:gd name="T3" fmla="*/ 0 h 41"/>
                <a:gd name="T4" fmla="*/ 20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0"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7"/>
            <p:cNvSpPr>
              <a:spLocks/>
            </p:cNvSpPr>
            <p:nvPr userDrawn="1"/>
          </p:nvSpPr>
          <p:spPr bwMode="black">
            <a:xfrm>
              <a:off x="1117968" y="6888001"/>
              <a:ext cx="130236" cy="130236"/>
            </a:xfrm>
            <a:custGeom>
              <a:avLst/>
              <a:gdLst>
                <a:gd name="T0" fmla="*/ 0 w 41"/>
                <a:gd name="T1" fmla="*/ 41 h 41"/>
                <a:gd name="T2" fmla="*/ 0 w 41"/>
                <a:gd name="T3" fmla="*/ 0 h 41"/>
                <a:gd name="T4" fmla="*/ 19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19"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8"/>
            <p:cNvSpPr>
              <a:spLocks/>
            </p:cNvSpPr>
            <p:nvPr userDrawn="1"/>
          </p:nvSpPr>
          <p:spPr bwMode="black">
            <a:xfrm>
              <a:off x="1511850" y="6888001"/>
              <a:ext cx="130236" cy="130236"/>
            </a:xfrm>
            <a:custGeom>
              <a:avLst/>
              <a:gdLst>
                <a:gd name="T0" fmla="*/ 0 w 41"/>
                <a:gd name="T1" fmla="*/ 41 h 41"/>
                <a:gd name="T2" fmla="*/ 0 w 41"/>
                <a:gd name="T3" fmla="*/ 0 h 41"/>
                <a:gd name="T4" fmla="*/ 22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2"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9"/>
            <p:cNvSpPr>
              <a:spLocks/>
            </p:cNvSpPr>
            <p:nvPr userDrawn="1"/>
          </p:nvSpPr>
          <p:spPr bwMode="black">
            <a:xfrm>
              <a:off x="323850" y="6589413"/>
              <a:ext cx="530472" cy="648000"/>
            </a:xfrm>
            <a:custGeom>
              <a:avLst/>
              <a:gdLst>
                <a:gd name="T0" fmla="*/ 402 w 407"/>
                <a:gd name="T1" fmla="*/ 0 h 496"/>
                <a:gd name="T2" fmla="*/ 5 w 407"/>
                <a:gd name="T3" fmla="*/ 0 h 496"/>
                <a:gd name="T4" fmla="*/ 0 w 407"/>
                <a:gd name="T5" fmla="*/ 175 h 496"/>
                <a:gd name="T6" fmla="*/ 27 w 407"/>
                <a:gd name="T7" fmla="*/ 179 h 496"/>
                <a:gd name="T8" fmla="*/ 67 w 407"/>
                <a:gd name="T9" fmla="*/ 64 h 496"/>
                <a:gd name="T10" fmla="*/ 164 w 407"/>
                <a:gd name="T11" fmla="*/ 23 h 496"/>
                <a:gd name="T12" fmla="*/ 164 w 407"/>
                <a:gd name="T13" fmla="*/ 390 h 496"/>
                <a:gd name="T14" fmla="*/ 150 w 407"/>
                <a:gd name="T15" fmla="*/ 452 h 496"/>
                <a:gd name="T16" fmla="*/ 110 w 407"/>
                <a:gd name="T17" fmla="*/ 467 h 496"/>
                <a:gd name="T18" fmla="*/ 81 w 407"/>
                <a:gd name="T19" fmla="*/ 468 h 496"/>
                <a:gd name="T20" fmla="*/ 81 w 407"/>
                <a:gd name="T21" fmla="*/ 496 h 496"/>
                <a:gd name="T22" fmla="*/ 326 w 407"/>
                <a:gd name="T23" fmla="*/ 496 h 496"/>
                <a:gd name="T24" fmla="*/ 326 w 407"/>
                <a:gd name="T25" fmla="*/ 468 h 496"/>
                <a:gd name="T26" fmla="*/ 297 w 407"/>
                <a:gd name="T27" fmla="*/ 467 h 496"/>
                <a:gd name="T28" fmla="*/ 257 w 407"/>
                <a:gd name="T29" fmla="*/ 452 h 496"/>
                <a:gd name="T30" fmla="*/ 243 w 407"/>
                <a:gd name="T31" fmla="*/ 390 h 496"/>
                <a:gd name="T32" fmla="*/ 243 w 407"/>
                <a:gd name="T33" fmla="*/ 23 h 496"/>
                <a:gd name="T34" fmla="*/ 340 w 407"/>
                <a:gd name="T35" fmla="*/ 64 h 496"/>
                <a:gd name="T36" fmla="*/ 381 w 407"/>
                <a:gd name="T37" fmla="*/ 179 h 496"/>
                <a:gd name="T38" fmla="*/ 407 w 407"/>
                <a:gd name="T39" fmla="*/ 175 h 496"/>
                <a:gd name="T40" fmla="*/ 402 w 407"/>
                <a:gd name="T41" fmla="*/ 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7" h="496">
                  <a:moveTo>
                    <a:pt x="402" y="0"/>
                  </a:moveTo>
                  <a:cubicBezTo>
                    <a:pt x="5" y="0"/>
                    <a:pt x="5" y="0"/>
                    <a:pt x="5" y="0"/>
                  </a:cubicBezTo>
                  <a:cubicBezTo>
                    <a:pt x="0" y="175"/>
                    <a:pt x="0" y="175"/>
                    <a:pt x="0" y="175"/>
                  </a:cubicBezTo>
                  <a:cubicBezTo>
                    <a:pt x="27" y="179"/>
                    <a:pt x="27" y="179"/>
                    <a:pt x="27" y="179"/>
                  </a:cubicBezTo>
                  <a:cubicBezTo>
                    <a:pt x="31" y="128"/>
                    <a:pt x="45" y="89"/>
                    <a:pt x="67" y="64"/>
                  </a:cubicBezTo>
                  <a:cubicBezTo>
                    <a:pt x="90" y="38"/>
                    <a:pt x="123" y="25"/>
                    <a:pt x="164" y="23"/>
                  </a:cubicBezTo>
                  <a:cubicBezTo>
                    <a:pt x="164" y="390"/>
                    <a:pt x="164" y="390"/>
                    <a:pt x="164" y="390"/>
                  </a:cubicBezTo>
                  <a:cubicBezTo>
                    <a:pt x="164" y="422"/>
                    <a:pt x="159" y="442"/>
                    <a:pt x="150" y="452"/>
                  </a:cubicBezTo>
                  <a:cubicBezTo>
                    <a:pt x="142" y="460"/>
                    <a:pt x="129" y="465"/>
                    <a:pt x="110" y="467"/>
                  </a:cubicBezTo>
                  <a:cubicBezTo>
                    <a:pt x="104" y="467"/>
                    <a:pt x="95" y="468"/>
                    <a:pt x="81" y="468"/>
                  </a:cubicBezTo>
                  <a:cubicBezTo>
                    <a:pt x="81" y="496"/>
                    <a:pt x="81" y="496"/>
                    <a:pt x="81" y="496"/>
                  </a:cubicBezTo>
                  <a:cubicBezTo>
                    <a:pt x="326" y="496"/>
                    <a:pt x="326" y="496"/>
                    <a:pt x="326" y="496"/>
                  </a:cubicBezTo>
                  <a:cubicBezTo>
                    <a:pt x="326" y="468"/>
                    <a:pt x="326" y="468"/>
                    <a:pt x="326" y="468"/>
                  </a:cubicBezTo>
                  <a:cubicBezTo>
                    <a:pt x="313" y="468"/>
                    <a:pt x="303" y="467"/>
                    <a:pt x="297" y="467"/>
                  </a:cubicBezTo>
                  <a:cubicBezTo>
                    <a:pt x="278" y="465"/>
                    <a:pt x="265" y="460"/>
                    <a:pt x="257" y="452"/>
                  </a:cubicBezTo>
                  <a:cubicBezTo>
                    <a:pt x="248" y="442"/>
                    <a:pt x="243" y="422"/>
                    <a:pt x="243" y="390"/>
                  </a:cubicBezTo>
                  <a:cubicBezTo>
                    <a:pt x="243" y="23"/>
                    <a:pt x="243" y="23"/>
                    <a:pt x="243" y="23"/>
                  </a:cubicBezTo>
                  <a:cubicBezTo>
                    <a:pt x="285" y="25"/>
                    <a:pt x="317" y="38"/>
                    <a:pt x="340" y="64"/>
                  </a:cubicBezTo>
                  <a:cubicBezTo>
                    <a:pt x="362" y="89"/>
                    <a:pt x="376" y="128"/>
                    <a:pt x="381" y="179"/>
                  </a:cubicBezTo>
                  <a:cubicBezTo>
                    <a:pt x="407" y="175"/>
                    <a:pt x="407" y="175"/>
                    <a:pt x="407" y="175"/>
                  </a:cubicBezTo>
                  <a:lnTo>
                    <a:pt x="402"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60" name="Gruppieren 59"/>
          <p:cNvGrpSpPr/>
          <p:nvPr/>
        </p:nvGrpSpPr>
        <p:grpSpPr bwMode="black">
          <a:xfrm>
            <a:off x="6561052" y="6156793"/>
            <a:ext cx="2255040" cy="174222"/>
            <a:chOff x="2697163" y="6788150"/>
            <a:chExt cx="2486025" cy="192088"/>
          </a:xfrm>
          <a:solidFill>
            <a:schemeClr val="bg1"/>
          </a:solidFill>
        </p:grpSpPr>
        <p:sp>
          <p:nvSpPr>
            <p:cNvPr id="61" name="Freeform 10"/>
            <p:cNvSpPr>
              <a:spLocks/>
            </p:cNvSpPr>
            <p:nvPr userDrawn="1"/>
          </p:nvSpPr>
          <p:spPr bwMode="black">
            <a:xfrm>
              <a:off x="2697163" y="6792913"/>
              <a:ext cx="111125" cy="182563"/>
            </a:xfrm>
            <a:custGeom>
              <a:avLst/>
              <a:gdLst>
                <a:gd name="T0" fmla="*/ 0 w 70"/>
                <a:gd name="T1" fmla="*/ 115 h 115"/>
                <a:gd name="T2" fmla="*/ 0 w 70"/>
                <a:gd name="T3" fmla="*/ 0 h 115"/>
                <a:gd name="T4" fmla="*/ 24 w 70"/>
                <a:gd name="T5" fmla="*/ 0 h 115"/>
                <a:gd name="T6" fmla="*/ 24 w 70"/>
                <a:gd name="T7" fmla="*/ 93 h 115"/>
                <a:gd name="T8" fmla="*/ 70 w 70"/>
                <a:gd name="T9" fmla="*/ 93 h 115"/>
                <a:gd name="T10" fmla="*/ 70 w 70"/>
                <a:gd name="T11" fmla="*/ 115 h 115"/>
                <a:gd name="T12" fmla="*/ 0 w 70"/>
                <a:gd name="T13" fmla="*/ 115 h 115"/>
              </a:gdLst>
              <a:ahLst/>
              <a:cxnLst>
                <a:cxn ang="0">
                  <a:pos x="T0" y="T1"/>
                </a:cxn>
                <a:cxn ang="0">
                  <a:pos x="T2" y="T3"/>
                </a:cxn>
                <a:cxn ang="0">
                  <a:pos x="T4" y="T5"/>
                </a:cxn>
                <a:cxn ang="0">
                  <a:pos x="T6" y="T7"/>
                </a:cxn>
                <a:cxn ang="0">
                  <a:pos x="T8" y="T9"/>
                </a:cxn>
                <a:cxn ang="0">
                  <a:pos x="T10" y="T11"/>
                </a:cxn>
                <a:cxn ang="0">
                  <a:pos x="T12" y="T13"/>
                </a:cxn>
              </a:cxnLst>
              <a:rect l="0" t="0" r="r" b="b"/>
              <a:pathLst>
                <a:path w="70" h="115">
                  <a:moveTo>
                    <a:pt x="0" y="115"/>
                  </a:moveTo>
                  <a:lnTo>
                    <a:pt x="0" y="0"/>
                  </a:lnTo>
                  <a:lnTo>
                    <a:pt x="24" y="0"/>
                  </a:lnTo>
                  <a:lnTo>
                    <a:pt x="24" y="93"/>
                  </a:lnTo>
                  <a:lnTo>
                    <a:pt x="70" y="93"/>
                  </a:lnTo>
                  <a:lnTo>
                    <a:pt x="70"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11"/>
            <p:cNvSpPr>
              <a:spLocks/>
            </p:cNvSpPr>
            <p:nvPr userDrawn="1"/>
          </p:nvSpPr>
          <p:spPr bwMode="black">
            <a:xfrm>
              <a:off x="2830513"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12"/>
            <p:cNvSpPr>
              <a:spLocks/>
            </p:cNvSpPr>
            <p:nvPr userDrawn="1"/>
          </p:nvSpPr>
          <p:spPr bwMode="black">
            <a:xfrm>
              <a:off x="2905126" y="6792913"/>
              <a:ext cx="109538" cy="182563"/>
            </a:xfrm>
            <a:custGeom>
              <a:avLst/>
              <a:gdLst>
                <a:gd name="T0" fmla="*/ 0 w 69"/>
                <a:gd name="T1" fmla="*/ 115 h 115"/>
                <a:gd name="T2" fmla="*/ 0 w 69"/>
                <a:gd name="T3" fmla="*/ 0 h 115"/>
                <a:gd name="T4" fmla="*/ 69 w 69"/>
                <a:gd name="T5" fmla="*/ 0 h 115"/>
                <a:gd name="T6" fmla="*/ 69 w 69"/>
                <a:gd name="T7" fmla="*/ 21 h 115"/>
                <a:gd name="T8" fmla="*/ 25 w 69"/>
                <a:gd name="T9" fmla="*/ 21 h 115"/>
                <a:gd name="T10" fmla="*/ 25 w 69"/>
                <a:gd name="T11" fmla="*/ 47 h 115"/>
                <a:gd name="T12" fmla="*/ 64 w 69"/>
                <a:gd name="T13" fmla="*/ 47 h 115"/>
                <a:gd name="T14" fmla="*/ 64 w 69"/>
                <a:gd name="T15" fmla="*/ 68 h 115"/>
                <a:gd name="T16" fmla="*/ 25 w 69"/>
                <a:gd name="T17" fmla="*/ 68 h 115"/>
                <a:gd name="T18" fmla="*/ 25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5" y="21"/>
                  </a:lnTo>
                  <a:lnTo>
                    <a:pt x="25" y="47"/>
                  </a:lnTo>
                  <a:lnTo>
                    <a:pt x="64" y="47"/>
                  </a:lnTo>
                  <a:lnTo>
                    <a:pt x="64" y="68"/>
                  </a:lnTo>
                  <a:lnTo>
                    <a:pt x="25" y="68"/>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13"/>
            <p:cNvSpPr>
              <a:spLocks/>
            </p:cNvSpPr>
            <p:nvPr userDrawn="1"/>
          </p:nvSpPr>
          <p:spPr bwMode="black">
            <a:xfrm>
              <a:off x="3038476" y="6792913"/>
              <a:ext cx="119063" cy="182563"/>
            </a:xfrm>
            <a:custGeom>
              <a:avLst/>
              <a:gdLst>
                <a:gd name="T0" fmla="*/ 0 w 75"/>
                <a:gd name="T1" fmla="*/ 115 h 115"/>
                <a:gd name="T2" fmla="*/ 0 w 75"/>
                <a:gd name="T3" fmla="*/ 0 h 115"/>
                <a:gd name="T4" fmla="*/ 74 w 75"/>
                <a:gd name="T5" fmla="*/ 0 h 115"/>
                <a:gd name="T6" fmla="*/ 74 w 75"/>
                <a:gd name="T7" fmla="*/ 21 h 115"/>
                <a:gd name="T8" fmla="*/ 25 w 75"/>
                <a:gd name="T9" fmla="*/ 21 h 115"/>
                <a:gd name="T10" fmla="*/ 25 w 75"/>
                <a:gd name="T11" fmla="*/ 46 h 115"/>
                <a:gd name="T12" fmla="*/ 69 w 75"/>
                <a:gd name="T13" fmla="*/ 46 h 115"/>
                <a:gd name="T14" fmla="*/ 69 w 75"/>
                <a:gd name="T15" fmla="*/ 66 h 115"/>
                <a:gd name="T16" fmla="*/ 25 w 75"/>
                <a:gd name="T17" fmla="*/ 66 h 115"/>
                <a:gd name="T18" fmla="*/ 25 w 75"/>
                <a:gd name="T19" fmla="*/ 94 h 115"/>
                <a:gd name="T20" fmla="*/ 75 w 75"/>
                <a:gd name="T21" fmla="*/ 94 h 115"/>
                <a:gd name="T22" fmla="*/ 75 w 75"/>
                <a:gd name="T23" fmla="*/ 115 h 115"/>
                <a:gd name="T24" fmla="*/ 0 w 75"/>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115">
                  <a:moveTo>
                    <a:pt x="0" y="115"/>
                  </a:moveTo>
                  <a:lnTo>
                    <a:pt x="0" y="0"/>
                  </a:lnTo>
                  <a:lnTo>
                    <a:pt x="74" y="0"/>
                  </a:lnTo>
                  <a:lnTo>
                    <a:pt x="74" y="21"/>
                  </a:lnTo>
                  <a:lnTo>
                    <a:pt x="25" y="21"/>
                  </a:lnTo>
                  <a:lnTo>
                    <a:pt x="25" y="46"/>
                  </a:lnTo>
                  <a:lnTo>
                    <a:pt x="69" y="46"/>
                  </a:lnTo>
                  <a:lnTo>
                    <a:pt x="69" y="66"/>
                  </a:lnTo>
                  <a:lnTo>
                    <a:pt x="25" y="66"/>
                  </a:lnTo>
                  <a:lnTo>
                    <a:pt x="25" y="94"/>
                  </a:lnTo>
                  <a:lnTo>
                    <a:pt x="75" y="94"/>
                  </a:lnTo>
                  <a:lnTo>
                    <a:pt x="7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14"/>
            <p:cNvSpPr>
              <a:spLocks/>
            </p:cNvSpPr>
            <p:nvPr userDrawn="1"/>
          </p:nvSpPr>
          <p:spPr bwMode="black">
            <a:xfrm>
              <a:off x="3254376"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15"/>
            <p:cNvSpPr>
              <a:spLocks/>
            </p:cNvSpPr>
            <p:nvPr userDrawn="1"/>
          </p:nvSpPr>
          <p:spPr bwMode="black">
            <a:xfrm>
              <a:off x="3321051" y="6788150"/>
              <a:ext cx="127000" cy="192088"/>
            </a:xfrm>
            <a:custGeom>
              <a:avLst/>
              <a:gdLst>
                <a:gd name="T0" fmla="*/ 0 w 88"/>
                <a:gd name="T1" fmla="*/ 92 h 132"/>
                <a:gd name="T2" fmla="*/ 27 w 88"/>
                <a:gd name="T3" fmla="*/ 92 h 132"/>
                <a:gd name="T4" fmla="*/ 30 w 88"/>
                <a:gd name="T5" fmla="*/ 103 h 132"/>
                <a:gd name="T6" fmla="*/ 44 w 88"/>
                <a:gd name="T7" fmla="*/ 110 h 132"/>
                <a:gd name="T8" fmla="*/ 57 w 88"/>
                <a:gd name="T9" fmla="*/ 105 h 132"/>
                <a:gd name="T10" fmla="*/ 60 w 88"/>
                <a:gd name="T11" fmla="*/ 95 h 132"/>
                <a:gd name="T12" fmla="*/ 54 w 88"/>
                <a:gd name="T13" fmla="*/ 82 h 132"/>
                <a:gd name="T14" fmla="*/ 47 w 88"/>
                <a:gd name="T15" fmla="*/ 78 h 132"/>
                <a:gd name="T16" fmla="*/ 38 w 88"/>
                <a:gd name="T17" fmla="*/ 75 h 132"/>
                <a:gd name="T18" fmla="*/ 15 w 88"/>
                <a:gd name="T19" fmla="*/ 64 h 132"/>
                <a:gd name="T20" fmla="*/ 1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5 h 132"/>
                <a:gd name="T40" fmla="*/ 33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4" y="108"/>
                    <a:pt x="38" y="110"/>
                    <a:pt x="44" y="110"/>
                  </a:cubicBezTo>
                  <a:cubicBezTo>
                    <a:pt x="49" y="110"/>
                    <a:pt x="54" y="109"/>
                    <a:pt x="57" y="105"/>
                  </a:cubicBezTo>
                  <a:cubicBezTo>
                    <a:pt x="59" y="103"/>
                    <a:pt x="60" y="99"/>
                    <a:pt x="60" y="95"/>
                  </a:cubicBezTo>
                  <a:cubicBezTo>
                    <a:pt x="60" y="90"/>
                    <a:pt x="58" y="86"/>
                    <a:pt x="54" y="82"/>
                  </a:cubicBezTo>
                  <a:cubicBezTo>
                    <a:pt x="52" y="81"/>
                    <a:pt x="50" y="79"/>
                    <a:pt x="47" y="78"/>
                  </a:cubicBezTo>
                  <a:cubicBezTo>
                    <a:pt x="46" y="78"/>
                    <a:pt x="43" y="77"/>
                    <a:pt x="38" y="75"/>
                  </a:cubicBezTo>
                  <a:cubicBezTo>
                    <a:pt x="27" y="71"/>
                    <a:pt x="20" y="67"/>
                    <a:pt x="15" y="64"/>
                  </a:cubicBezTo>
                  <a:cubicBezTo>
                    <a:pt x="6" y="57"/>
                    <a:pt x="1" y="47"/>
                    <a:pt x="1" y="35"/>
                  </a:cubicBezTo>
                  <a:cubicBezTo>
                    <a:pt x="1"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49" y="23"/>
                    <a:pt x="45" y="22"/>
                    <a:pt x="40" y="22"/>
                  </a:cubicBezTo>
                  <a:cubicBezTo>
                    <a:pt x="36" y="22"/>
                    <a:pt x="33" y="23"/>
                    <a:pt x="30" y="25"/>
                  </a:cubicBezTo>
                  <a:cubicBezTo>
                    <a:pt x="28" y="27"/>
                    <a:pt x="26" y="30"/>
                    <a:pt x="26" y="35"/>
                  </a:cubicBezTo>
                  <a:cubicBezTo>
                    <a:pt x="26" y="39"/>
                    <a:pt x="28" y="43"/>
                    <a:pt x="33" y="46"/>
                  </a:cubicBezTo>
                  <a:cubicBezTo>
                    <a:pt x="36" y="48"/>
                    <a:pt x="42" y="51"/>
                    <a:pt x="51" y="54"/>
                  </a:cubicBezTo>
                  <a:cubicBezTo>
                    <a:pt x="61" y="57"/>
                    <a:pt x="70" y="61"/>
                    <a:pt x="75" y="66"/>
                  </a:cubicBezTo>
                  <a:cubicBezTo>
                    <a:pt x="84" y="73"/>
                    <a:pt x="88" y="82"/>
                    <a:pt x="88" y="93"/>
                  </a:cubicBezTo>
                  <a:cubicBezTo>
                    <a:pt x="88" y="104"/>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16"/>
            <p:cNvSpPr>
              <a:spLocks/>
            </p:cNvSpPr>
            <p:nvPr userDrawn="1"/>
          </p:nvSpPr>
          <p:spPr bwMode="black">
            <a:xfrm>
              <a:off x="3541713" y="6792913"/>
              <a:ext cx="109538" cy="182563"/>
            </a:xfrm>
            <a:custGeom>
              <a:avLst/>
              <a:gdLst>
                <a:gd name="T0" fmla="*/ 0 w 69"/>
                <a:gd name="T1" fmla="*/ 115 h 115"/>
                <a:gd name="T2" fmla="*/ 0 w 69"/>
                <a:gd name="T3" fmla="*/ 0 h 115"/>
                <a:gd name="T4" fmla="*/ 69 w 69"/>
                <a:gd name="T5" fmla="*/ 0 h 115"/>
                <a:gd name="T6" fmla="*/ 69 w 69"/>
                <a:gd name="T7" fmla="*/ 21 h 115"/>
                <a:gd name="T8" fmla="*/ 24 w 69"/>
                <a:gd name="T9" fmla="*/ 21 h 115"/>
                <a:gd name="T10" fmla="*/ 24 w 69"/>
                <a:gd name="T11" fmla="*/ 47 h 115"/>
                <a:gd name="T12" fmla="*/ 64 w 69"/>
                <a:gd name="T13" fmla="*/ 47 h 115"/>
                <a:gd name="T14" fmla="*/ 64 w 69"/>
                <a:gd name="T15" fmla="*/ 68 h 115"/>
                <a:gd name="T16" fmla="*/ 24 w 69"/>
                <a:gd name="T17" fmla="*/ 68 h 115"/>
                <a:gd name="T18" fmla="*/ 24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4" y="21"/>
                  </a:lnTo>
                  <a:lnTo>
                    <a:pt x="24" y="47"/>
                  </a:lnTo>
                  <a:lnTo>
                    <a:pt x="64" y="47"/>
                  </a:lnTo>
                  <a:lnTo>
                    <a:pt x="64" y="68"/>
                  </a:lnTo>
                  <a:lnTo>
                    <a:pt x="24" y="68"/>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17"/>
            <p:cNvSpPr>
              <a:spLocks noEditPoints="1"/>
            </p:cNvSpPr>
            <p:nvPr userDrawn="1"/>
          </p:nvSpPr>
          <p:spPr bwMode="black">
            <a:xfrm>
              <a:off x="3667126" y="6788150"/>
              <a:ext cx="155575" cy="192088"/>
            </a:xfrm>
            <a:custGeom>
              <a:avLst/>
              <a:gdLst>
                <a:gd name="T0" fmla="*/ 54 w 107"/>
                <a:gd name="T1" fmla="*/ 0 h 132"/>
                <a:gd name="T2" fmla="*/ 90 w 107"/>
                <a:gd name="T3" fmla="*/ 17 h 132"/>
                <a:gd name="T4" fmla="*/ 107 w 107"/>
                <a:gd name="T5" fmla="*/ 66 h 132"/>
                <a:gd name="T6" fmla="*/ 94 w 107"/>
                <a:gd name="T7" fmla="*/ 111 h 132"/>
                <a:gd name="T8" fmla="*/ 76 w 107"/>
                <a:gd name="T9" fmla="*/ 127 h 132"/>
                <a:gd name="T10" fmla="*/ 53 w 107"/>
                <a:gd name="T11" fmla="*/ 132 h 132"/>
                <a:gd name="T12" fmla="*/ 12 w 107"/>
                <a:gd name="T13" fmla="*/ 110 h 132"/>
                <a:gd name="T14" fmla="*/ 0 w 107"/>
                <a:gd name="T15" fmla="*/ 66 h 132"/>
                <a:gd name="T16" fmla="*/ 15 w 107"/>
                <a:gd name="T17" fmla="*/ 17 h 132"/>
                <a:gd name="T18" fmla="*/ 54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6 h 132"/>
                <a:gd name="T30" fmla="*/ 53 w 107"/>
                <a:gd name="T31" fmla="*/ 109 h 132"/>
                <a:gd name="T32" fmla="*/ 67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4" y="0"/>
                  </a:moveTo>
                  <a:cubicBezTo>
                    <a:pt x="69" y="0"/>
                    <a:pt x="81" y="6"/>
                    <a:pt x="90" y="17"/>
                  </a:cubicBezTo>
                  <a:cubicBezTo>
                    <a:pt x="101" y="29"/>
                    <a:pt x="107" y="45"/>
                    <a:pt x="107" y="66"/>
                  </a:cubicBezTo>
                  <a:cubicBezTo>
                    <a:pt x="107" y="84"/>
                    <a:pt x="103" y="99"/>
                    <a:pt x="94" y="111"/>
                  </a:cubicBezTo>
                  <a:cubicBezTo>
                    <a:pt x="89" y="118"/>
                    <a:pt x="83" y="123"/>
                    <a:pt x="76" y="127"/>
                  </a:cubicBezTo>
                  <a:cubicBezTo>
                    <a:pt x="69" y="130"/>
                    <a:pt x="62" y="132"/>
                    <a:pt x="53" y="132"/>
                  </a:cubicBezTo>
                  <a:cubicBezTo>
                    <a:pt x="36" y="132"/>
                    <a:pt x="22" y="125"/>
                    <a:pt x="12" y="110"/>
                  </a:cubicBezTo>
                  <a:cubicBezTo>
                    <a:pt x="4" y="99"/>
                    <a:pt x="0" y="84"/>
                    <a:pt x="0" y="66"/>
                  </a:cubicBezTo>
                  <a:cubicBezTo>
                    <a:pt x="0" y="46"/>
                    <a:pt x="5" y="29"/>
                    <a:pt x="15" y="17"/>
                  </a:cubicBezTo>
                  <a:cubicBezTo>
                    <a:pt x="25" y="6"/>
                    <a:pt x="38" y="0"/>
                    <a:pt x="54" y="0"/>
                  </a:cubicBezTo>
                  <a:close/>
                  <a:moveTo>
                    <a:pt x="53" y="23"/>
                  </a:moveTo>
                  <a:cubicBezTo>
                    <a:pt x="45" y="23"/>
                    <a:pt x="38" y="27"/>
                    <a:pt x="34" y="35"/>
                  </a:cubicBezTo>
                  <a:cubicBezTo>
                    <a:pt x="29" y="44"/>
                    <a:pt x="27" y="54"/>
                    <a:pt x="27" y="66"/>
                  </a:cubicBezTo>
                  <a:cubicBezTo>
                    <a:pt x="27" y="78"/>
                    <a:pt x="29" y="89"/>
                    <a:pt x="34" y="97"/>
                  </a:cubicBezTo>
                  <a:cubicBezTo>
                    <a:pt x="36" y="101"/>
                    <a:pt x="39" y="104"/>
                    <a:pt x="44" y="106"/>
                  </a:cubicBezTo>
                  <a:cubicBezTo>
                    <a:pt x="47" y="108"/>
                    <a:pt x="50" y="109"/>
                    <a:pt x="53" y="109"/>
                  </a:cubicBezTo>
                  <a:cubicBezTo>
                    <a:pt x="59" y="109"/>
                    <a:pt x="63" y="107"/>
                    <a:pt x="67" y="104"/>
                  </a:cubicBezTo>
                  <a:cubicBezTo>
                    <a:pt x="71" y="100"/>
                    <a:pt x="75" y="94"/>
                    <a:pt x="77" y="87"/>
                  </a:cubicBezTo>
                  <a:cubicBezTo>
                    <a:pt x="79" y="80"/>
                    <a:pt x="80" y="73"/>
                    <a:pt x="80" y="66"/>
                  </a:cubicBezTo>
                  <a:cubicBezTo>
                    <a:pt x="80" y="54"/>
                    <a:pt x="77" y="43"/>
                    <a:pt x="73" y="35"/>
                  </a:cubicBezTo>
                  <a:cubicBezTo>
                    <a:pt x="68" y="27"/>
                    <a:pt x="61"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18"/>
            <p:cNvSpPr>
              <a:spLocks noEditPoints="1"/>
            </p:cNvSpPr>
            <p:nvPr userDrawn="1"/>
          </p:nvSpPr>
          <p:spPr bwMode="black">
            <a:xfrm>
              <a:off x="3849688" y="6792913"/>
              <a:ext cx="136525" cy="182563"/>
            </a:xfrm>
            <a:custGeom>
              <a:avLst/>
              <a:gdLst>
                <a:gd name="T0" fmla="*/ 0 w 94"/>
                <a:gd name="T1" fmla="*/ 126 h 126"/>
                <a:gd name="T2" fmla="*/ 0 w 94"/>
                <a:gd name="T3" fmla="*/ 0 h 126"/>
                <a:gd name="T4" fmla="*/ 49 w 94"/>
                <a:gd name="T5" fmla="*/ 0 h 126"/>
                <a:gd name="T6" fmla="*/ 78 w 94"/>
                <a:gd name="T7" fmla="*/ 9 h 126"/>
                <a:gd name="T8" fmla="*/ 90 w 94"/>
                <a:gd name="T9" fmla="*/ 35 h 126"/>
                <a:gd name="T10" fmla="*/ 81 w 94"/>
                <a:gd name="T11" fmla="*/ 59 h 126"/>
                <a:gd name="T12" fmla="*/ 72 w 94"/>
                <a:gd name="T13" fmla="*/ 66 h 126"/>
                <a:gd name="T14" fmla="*/ 84 w 94"/>
                <a:gd name="T15" fmla="*/ 76 h 126"/>
                <a:gd name="T16" fmla="*/ 88 w 94"/>
                <a:gd name="T17" fmla="*/ 89 h 126"/>
                <a:gd name="T18" fmla="*/ 89 w 94"/>
                <a:gd name="T19" fmla="*/ 108 h 126"/>
                <a:gd name="T20" fmla="*/ 91 w 94"/>
                <a:gd name="T21" fmla="*/ 121 h 126"/>
                <a:gd name="T22" fmla="*/ 94 w 94"/>
                <a:gd name="T23" fmla="*/ 126 h 126"/>
                <a:gd name="T24" fmla="*/ 66 w 94"/>
                <a:gd name="T25" fmla="*/ 126 h 126"/>
                <a:gd name="T26" fmla="*/ 64 w 94"/>
                <a:gd name="T27" fmla="*/ 119 h 126"/>
                <a:gd name="T28" fmla="*/ 63 w 94"/>
                <a:gd name="T29" fmla="*/ 102 h 126"/>
                <a:gd name="T30" fmla="*/ 59 w 94"/>
                <a:gd name="T31" fmla="*/ 85 h 126"/>
                <a:gd name="T32" fmla="*/ 51 w 94"/>
                <a:gd name="T33" fmla="*/ 77 h 126"/>
                <a:gd name="T34" fmla="*/ 43 w 94"/>
                <a:gd name="T35" fmla="*/ 76 h 126"/>
                <a:gd name="T36" fmla="*/ 27 w 94"/>
                <a:gd name="T37" fmla="*/ 76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2 h 126"/>
                <a:gd name="T54" fmla="*/ 27 w 94"/>
                <a:gd name="T55" fmla="*/ 22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9"/>
                  </a:cubicBezTo>
                  <a:cubicBezTo>
                    <a:pt x="86" y="15"/>
                    <a:pt x="90" y="24"/>
                    <a:pt x="90" y="35"/>
                  </a:cubicBezTo>
                  <a:cubicBezTo>
                    <a:pt x="90" y="45"/>
                    <a:pt x="87" y="53"/>
                    <a:pt x="81" y="59"/>
                  </a:cubicBezTo>
                  <a:cubicBezTo>
                    <a:pt x="79" y="62"/>
                    <a:pt x="76" y="64"/>
                    <a:pt x="72" y="66"/>
                  </a:cubicBezTo>
                  <a:cubicBezTo>
                    <a:pt x="77" y="68"/>
                    <a:pt x="81" y="71"/>
                    <a:pt x="84" y="76"/>
                  </a:cubicBezTo>
                  <a:cubicBezTo>
                    <a:pt x="85" y="79"/>
                    <a:pt x="87" y="83"/>
                    <a:pt x="88" y="89"/>
                  </a:cubicBezTo>
                  <a:cubicBezTo>
                    <a:pt x="88" y="91"/>
                    <a:pt x="88" y="97"/>
                    <a:pt x="89" y="108"/>
                  </a:cubicBezTo>
                  <a:cubicBezTo>
                    <a:pt x="90" y="115"/>
                    <a:pt x="90" y="119"/>
                    <a:pt x="91" y="121"/>
                  </a:cubicBezTo>
                  <a:cubicBezTo>
                    <a:pt x="92" y="122"/>
                    <a:pt x="92" y="124"/>
                    <a:pt x="94" y="126"/>
                  </a:cubicBezTo>
                  <a:cubicBezTo>
                    <a:pt x="66" y="126"/>
                    <a:pt x="66" y="126"/>
                    <a:pt x="66" y="126"/>
                  </a:cubicBezTo>
                  <a:cubicBezTo>
                    <a:pt x="65" y="124"/>
                    <a:pt x="64" y="121"/>
                    <a:pt x="64" y="119"/>
                  </a:cubicBezTo>
                  <a:cubicBezTo>
                    <a:pt x="64" y="117"/>
                    <a:pt x="63" y="112"/>
                    <a:pt x="63" y="102"/>
                  </a:cubicBezTo>
                  <a:cubicBezTo>
                    <a:pt x="62" y="94"/>
                    <a:pt x="61" y="88"/>
                    <a:pt x="59" y="85"/>
                  </a:cubicBezTo>
                  <a:cubicBezTo>
                    <a:pt x="57" y="81"/>
                    <a:pt x="55" y="78"/>
                    <a:pt x="51" y="77"/>
                  </a:cubicBezTo>
                  <a:cubicBezTo>
                    <a:pt x="49" y="77"/>
                    <a:pt x="46" y="76"/>
                    <a:pt x="43" y="76"/>
                  </a:cubicBezTo>
                  <a:cubicBezTo>
                    <a:pt x="27" y="76"/>
                    <a:pt x="27" y="76"/>
                    <a:pt x="27" y="76"/>
                  </a:cubicBezTo>
                  <a:cubicBezTo>
                    <a:pt x="27" y="126"/>
                    <a:pt x="27" y="126"/>
                    <a:pt x="27" y="126"/>
                  </a:cubicBezTo>
                  <a:lnTo>
                    <a:pt x="0" y="126"/>
                  </a:lnTo>
                  <a:close/>
                  <a:moveTo>
                    <a:pt x="27" y="56"/>
                  </a:moveTo>
                  <a:cubicBezTo>
                    <a:pt x="42" y="56"/>
                    <a:pt x="42" y="56"/>
                    <a:pt x="42" y="56"/>
                  </a:cubicBezTo>
                  <a:cubicBezTo>
                    <a:pt x="50" y="56"/>
                    <a:pt x="56" y="54"/>
                    <a:pt x="59" y="51"/>
                  </a:cubicBezTo>
                  <a:cubicBezTo>
                    <a:pt x="61" y="48"/>
                    <a:pt x="63" y="44"/>
                    <a:pt x="63" y="38"/>
                  </a:cubicBezTo>
                  <a:cubicBezTo>
                    <a:pt x="63" y="32"/>
                    <a:pt x="61" y="27"/>
                    <a:pt x="56" y="24"/>
                  </a:cubicBezTo>
                  <a:cubicBezTo>
                    <a:pt x="54" y="23"/>
                    <a:pt x="49" y="22"/>
                    <a:pt x="43"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19"/>
            <p:cNvSpPr>
              <a:spLocks/>
            </p:cNvSpPr>
            <p:nvPr userDrawn="1"/>
          </p:nvSpPr>
          <p:spPr bwMode="black">
            <a:xfrm>
              <a:off x="4075113" y="6788150"/>
              <a:ext cx="127000" cy="192088"/>
            </a:xfrm>
            <a:custGeom>
              <a:avLst/>
              <a:gdLst>
                <a:gd name="T0" fmla="*/ 0 w 88"/>
                <a:gd name="T1" fmla="*/ 92 h 132"/>
                <a:gd name="T2" fmla="*/ 27 w 88"/>
                <a:gd name="T3" fmla="*/ 92 h 132"/>
                <a:gd name="T4" fmla="*/ 31 w 88"/>
                <a:gd name="T5" fmla="*/ 103 h 132"/>
                <a:gd name="T6" fmla="*/ 44 w 88"/>
                <a:gd name="T7" fmla="*/ 110 h 132"/>
                <a:gd name="T8" fmla="*/ 57 w 88"/>
                <a:gd name="T9" fmla="*/ 105 h 132"/>
                <a:gd name="T10" fmla="*/ 61 w 88"/>
                <a:gd name="T11" fmla="*/ 95 h 132"/>
                <a:gd name="T12" fmla="*/ 54 w 88"/>
                <a:gd name="T13" fmla="*/ 82 h 132"/>
                <a:gd name="T14" fmla="*/ 47 w 88"/>
                <a:gd name="T15" fmla="*/ 78 h 132"/>
                <a:gd name="T16" fmla="*/ 38 w 88"/>
                <a:gd name="T17" fmla="*/ 75 h 132"/>
                <a:gd name="T18" fmla="*/ 15 w 88"/>
                <a:gd name="T19" fmla="*/ 64 h 132"/>
                <a:gd name="T20" fmla="*/ 2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1 w 88"/>
                <a:gd name="T35" fmla="*/ 22 h 132"/>
                <a:gd name="T36" fmla="*/ 31 w 88"/>
                <a:gd name="T37" fmla="*/ 25 h 132"/>
                <a:gd name="T38" fmla="*/ 27 w 88"/>
                <a:gd name="T39" fmla="*/ 35 h 132"/>
                <a:gd name="T40" fmla="*/ 33 w 88"/>
                <a:gd name="T41" fmla="*/ 46 h 132"/>
                <a:gd name="T42" fmla="*/ 51 w 88"/>
                <a:gd name="T43" fmla="*/ 54 h 132"/>
                <a:gd name="T44" fmla="*/ 76 w 88"/>
                <a:gd name="T45" fmla="*/ 66 h 132"/>
                <a:gd name="T46" fmla="*/ 88 w 88"/>
                <a:gd name="T47" fmla="*/ 93 h 132"/>
                <a:gd name="T48" fmla="*/ 77 w 88"/>
                <a:gd name="T49" fmla="*/ 121 h 132"/>
                <a:gd name="T50" fmla="*/ 44 w 88"/>
                <a:gd name="T51" fmla="*/ 132 h 132"/>
                <a:gd name="T52" fmla="*/ 8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1" y="103"/>
                  </a:cubicBezTo>
                  <a:cubicBezTo>
                    <a:pt x="34" y="108"/>
                    <a:pt x="38" y="110"/>
                    <a:pt x="44" y="110"/>
                  </a:cubicBezTo>
                  <a:cubicBezTo>
                    <a:pt x="50" y="110"/>
                    <a:pt x="54" y="109"/>
                    <a:pt x="57" y="105"/>
                  </a:cubicBezTo>
                  <a:cubicBezTo>
                    <a:pt x="59" y="103"/>
                    <a:pt x="61" y="99"/>
                    <a:pt x="61" y="95"/>
                  </a:cubicBezTo>
                  <a:cubicBezTo>
                    <a:pt x="61" y="90"/>
                    <a:pt x="59" y="86"/>
                    <a:pt x="54" y="82"/>
                  </a:cubicBezTo>
                  <a:cubicBezTo>
                    <a:pt x="53" y="81"/>
                    <a:pt x="50" y="79"/>
                    <a:pt x="47" y="78"/>
                  </a:cubicBezTo>
                  <a:cubicBezTo>
                    <a:pt x="46" y="78"/>
                    <a:pt x="43" y="77"/>
                    <a:pt x="38" y="75"/>
                  </a:cubicBezTo>
                  <a:cubicBezTo>
                    <a:pt x="27" y="71"/>
                    <a:pt x="20" y="67"/>
                    <a:pt x="15" y="64"/>
                  </a:cubicBezTo>
                  <a:cubicBezTo>
                    <a:pt x="6" y="57"/>
                    <a:pt x="2" y="47"/>
                    <a:pt x="2" y="35"/>
                  </a:cubicBezTo>
                  <a:cubicBezTo>
                    <a:pt x="2"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50" y="23"/>
                    <a:pt x="46" y="22"/>
                    <a:pt x="41" y="22"/>
                  </a:cubicBezTo>
                  <a:cubicBezTo>
                    <a:pt x="36" y="22"/>
                    <a:pt x="33" y="23"/>
                    <a:pt x="31" y="25"/>
                  </a:cubicBezTo>
                  <a:cubicBezTo>
                    <a:pt x="28" y="27"/>
                    <a:pt x="27" y="30"/>
                    <a:pt x="27" y="35"/>
                  </a:cubicBezTo>
                  <a:cubicBezTo>
                    <a:pt x="27" y="39"/>
                    <a:pt x="29" y="43"/>
                    <a:pt x="33" y="46"/>
                  </a:cubicBezTo>
                  <a:cubicBezTo>
                    <a:pt x="36" y="48"/>
                    <a:pt x="42" y="51"/>
                    <a:pt x="51" y="54"/>
                  </a:cubicBezTo>
                  <a:cubicBezTo>
                    <a:pt x="62" y="57"/>
                    <a:pt x="70" y="61"/>
                    <a:pt x="76" y="66"/>
                  </a:cubicBezTo>
                  <a:cubicBezTo>
                    <a:pt x="84" y="73"/>
                    <a:pt x="88" y="82"/>
                    <a:pt x="88" y="93"/>
                  </a:cubicBezTo>
                  <a:cubicBezTo>
                    <a:pt x="88" y="104"/>
                    <a:pt x="84" y="114"/>
                    <a:pt x="77" y="121"/>
                  </a:cubicBezTo>
                  <a:cubicBezTo>
                    <a:pt x="68" y="128"/>
                    <a:pt x="58" y="132"/>
                    <a:pt x="44" y="132"/>
                  </a:cubicBezTo>
                  <a:cubicBezTo>
                    <a:pt x="28" y="132"/>
                    <a:pt x="16" y="126"/>
                    <a:pt x="8" y="114"/>
                  </a:cubicBezTo>
                  <a:cubicBezTo>
                    <a:pt x="4"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20"/>
            <p:cNvSpPr>
              <a:spLocks/>
            </p:cNvSpPr>
            <p:nvPr userDrawn="1"/>
          </p:nvSpPr>
          <p:spPr bwMode="black">
            <a:xfrm>
              <a:off x="4227513" y="6792913"/>
              <a:ext cx="136525" cy="182563"/>
            </a:xfrm>
            <a:custGeom>
              <a:avLst/>
              <a:gdLst>
                <a:gd name="T0" fmla="*/ 0 w 86"/>
                <a:gd name="T1" fmla="*/ 115 h 115"/>
                <a:gd name="T2" fmla="*/ 0 w 86"/>
                <a:gd name="T3" fmla="*/ 0 h 115"/>
                <a:gd name="T4" fmla="*/ 25 w 86"/>
                <a:gd name="T5" fmla="*/ 0 h 115"/>
                <a:gd name="T6" fmla="*/ 25 w 86"/>
                <a:gd name="T7" fmla="*/ 44 h 115"/>
                <a:gd name="T8" fmla="*/ 62 w 86"/>
                <a:gd name="T9" fmla="*/ 44 h 115"/>
                <a:gd name="T10" fmla="*/ 62 w 86"/>
                <a:gd name="T11" fmla="*/ 0 h 115"/>
                <a:gd name="T12" fmla="*/ 86 w 86"/>
                <a:gd name="T13" fmla="*/ 0 h 115"/>
                <a:gd name="T14" fmla="*/ 86 w 86"/>
                <a:gd name="T15" fmla="*/ 115 h 115"/>
                <a:gd name="T16" fmla="*/ 62 w 86"/>
                <a:gd name="T17" fmla="*/ 115 h 115"/>
                <a:gd name="T18" fmla="*/ 62 w 86"/>
                <a:gd name="T19" fmla="*/ 65 h 115"/>
                <a:gd name="T20" fmla="*/ 25 w 86"/>
                <a:gd name="T21" fmla="*/ 65 h 115"/>
                <a:gd name="T22" fmla="*/ 25 w 86"/>
                <a:gd name="T23" fmla="*/ 115 h 115"/>
                <a:gd name="T24" fmla="*/ 0 w 86"/>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 h="115">
                  <a:moveTo>
                    <a:pt x="0" y="115"/>
                  </a:moveTo>
                  <a:lnTo>
                    <a:pt x="0" y="0"/>
                  </a:lnTo>
                  <a:lnTo>
                    <a:pt x="25" y="0"/>
                  </a:lnTo>
                  <a:lnTo>
                    <a:pt x="25" y="44"/>
                  </a:lnTo>
                  <a:lnTo>
                    <a:pt x="62" y="44"/>
                  </a:lnTo>
                  <a:lnTo>
                    <a:pt x="62" y="0"/>
                  </a:lnTo>
                  <a:lnTo>
                    <a:pt x="86" y="0"/>
                  </a:lnTo>
                  <a:lnTo>
                    <a:pt x="86" y="115"/>
                  </a:lnTo>
                  <a:lnTo>
                    <a:pt x="62" y="115"/>
                  </a:lnTo>
                  <a:lnTo>
                    <a:pt x="62" y="65"/>
                  </a:lnTo>
                  <a:lnTo>
                    <a:pt x="25" y="65"/>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21"/>
            <p:cNvSpPr>
              <a:spLocks noEditPoints="1"/>
            </p:cNvSpPr>
            <p:nvPr userDrawn="1"/>
          </p:nvSpPr>
          <p:spPr bwMode="black">
            <a:xfrm>
              <a:off x="4384676" y="6792913"/>
              <a:ext cx="155575" cy="182563"/>
            </a:xfrm>
            <a:custGeom>
              <a:avLst/>
              <a:gdLst>
                <a:gd name="T0" fmla="*/ 37 w 98"/>
                <a:gd name="T1" fmla="*/ 0 h 115"/>
                <a:gd name="T2" fmla="*/ 61 w 98"/>
                <a:gd name="T3" fmla="*/ 0 h 115"/>
                <a:gd name="T4" fmla="*/ 98 w 98"/>
                <a:gd name="T5" fmla="*/ 115 h 115"/>
                <a:gd name="T6" fmla="*/ 72 w 98"/>
                <a:gd name="T7" fmla="*/ 115 h 115"/>
                <a:gd name="T8" fmla="*/ 65 w 98"/>
                <a:gd name="T9" fmla="*/ 89 h 115"/>
                <a:gd name="T10" fmla="*/ 32 w 98"/>
                <a:gd name="T11" fmla="*/ 89 h 115"/>
                <a:gd name="T12" fmla="*/ 26 w 98"/>
                <a:gd name="T13" fmla="*/ 115 h 115"/>
                <a:gd name="T14" fmla="*/ 0 w 98"/>
                <a:gd name="T15" fmla="*/ 115 h 115"/>
                <a:gd name="T16" fmla="*/ 37 w 98"/>
                <a:gd name="T17" fmla="*/ 0 h 115"/>
                <a:gd name="T18" fmla="*/ 37 w 98"/>
                <a:gd name="T19" fmla="*/ 70 h 115"/>
                <a:gd name="T20" fmla="*/ 60 w 98"/>
                <a:gd name="T21" fmla="*/ 70 h 115"/>
                <a:gd name="T22" fmla="*/ 48 w 98"/>
                <a:gd name="T23" fmla="*/ 31 h 115"/>
                <a:gd name="T24" fmla="*/ 37 w 98"/>
                <a:gd name="T25" fmla="*/ 7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115">
                  <a:moveTo>
                    <a:pt x="37" y="0"/>
                  </a:moveTo>
                  <a:lnTo>
                    <a:pt x="61" y="0"/>
                  </a:lnTo>
                  <a:lnTo>
                    <a:pt x="98" y="115"/>
                  </a:lnTo>
                  <a:lnTo>
                    <a:pt x="72" y="115"/>
                  </a:lnTo>
                  <a:lnTo>
                    <a:pt x="65" y="89"/>
                  </a:lnTo>
                  <a:lnTo>
                    <a:pt x="32" y="89"/>
                  </a:lnTo>
                  <a:lnTo>
                    <a:pt x="26" y="115"/>
                  </a:lnTo>
                  <a:lnTo>
                    <a:pt x="0" y="115"/>
                  </a:lnTo>
                  <a:lnTo>
                    <a:pt x="37" y="0"/>
                  </a:lnTo>
                  <a:close/>
                  <a:moveTo>
                    <a:pt x="37" y="70"/>
                  </a:moveTo>
                  <a:lnTo>
                    <a:pt x="60" y="70"/>
                  </a:lnTo>
                  <a:lnTo>
                    <a:pt x="48" y="31"/>
                  </a:lnTo>
                  <a:lnTo>
                    <a:pt x="37"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22"/>
            <p:cNvSpPr>
              <a:spLocks noEditPoints="1"/>
            </p:cNvSpPr>
            <p:nvPr userDrawn="1"/>
          </p:nvSpPr>
          <p:spPr bwMode="black">
            <a:xfrm>
              <a:off x="4559301" y="6792913"/>
              <a:ext cx="134938" cy="182563"/>
            </a:xfrm>
            <a:custGeom>
              <a:avLst/>
              <a:gdLst>
                <a:gd name="T0" fmla="*/ 0 w 93"/>
                <a:gd name="T1" fmla="*/ 126 h 126"/>
                <a:gd name="T2" fmla="*/ 0 w 93"/>
                <a:gd name="T3" fmla="*/ 0 h 126"/>
                <a:gd name="T4" fmla="*/ 48 w 93"/>
                <a:gd name="T5" fmla="*/ 0 h 126"/>
                <a:gd name="T6" fmla="*/ 77 w 93"/>
                <a:gd name="T7" fmla="*/ 9 h 126"/>
                <a:gd name="T8" fmla="*/ 89 w 93"/>
                <a:gd name="T9" fmla="*/ 35 h 126"/>
                <a:gd name="T10" fmla="*/ 81 w 93"/>
                <a:gd name="T11" fmla="*/ 59 h 126"/>
                <a:gd name="T12" fmla="*/ 71 w 93"/>
                <a:gd name="T13" fmla="*/ 66 h 126"/>
                <a:gd name="T14" fmla="*/ 83 w 93"/>
                <a:gd name="T15" fmla="*/ 76 h 126"/>
                <a:gd name="T16" fmla="*/ 87 w 93"/>
                <a:gd name="T17" fmla="*/ 89 h 126"/>
                <a:gd name="T18" fmla="*/ 89 w 93"/>
                <a:gd name="T19" fmla="*/ 108 h 126"/>
                <a:gd name="T20" fmla="*/ 91 w 93"/>
                <a:gd name="T21" fmla="*/ 121 h 126"/>
                <a:gd name="T22" fmla="*/ 93 w 93"/>
                <a:gd name="T23" fmla="*/ 126 h 126"/>
                <a:gd name="T24" fmla="*/ 65 w 93"/>
                <a:gd name="T25" fmla="*/ 126 h 126"/>
                <a:gd name="T26" fmla="*/ 63 w 93"/>
                <a:gd name="T27" fmla="*/ 119 h 126"/>
                <a:gd name="T28" fmla="*/ 62 w 93"/>
                <a:gd name="T29" fmla="*/ 102 h 126"/>
                <a:gd name="T30" fmla="*/ 59 w 93"/>
                <a:gd name="T31" fmla="*/ 85 h 126"/>
                <a:gd name="T32" fmla="*/ 50 w 93"/>
                <a:gd name="T33" fmla="*/ 77 h 126"/>
                <a:gd name="T34" fmla="*/ 42 w 93"/>
                <a:gd name="T35" fmla="*/ 76 h 126"/>
                <a:gd name="T36" fmla="*/ 27 w 93"/>
                <a:gd name="T37" fmla="*/ 76 h 126"/>
                <a:gd name="T38" fmla="*/ 27 w 93"/>
                <a:gd name="T39" fmla="*/ 126 h 126"/>
                <a:gd name="T40" fmla="*/ 0 w 93"/>
                <a:gd name="T41" fmla="*/ 126 h 126"/>
                <a:gd name="T42" fmla="*/ 27 w 93"/>
                <a:gd name="T43" fmla="*/ 56 h 126"/>
                <a:gd name="T44" fmla="*/ 41 w 93"/>
                <a:gd name="T45" fmla="*/ 56 h 126"/>
                <a:gd name="T46" fmla="*/ 58 w 93"/>
                <a:gd name="T47" fmla="*/ 51 h 126"/>
                <a:gd name="T48" fmla="*/ 62 w 93"/>
                <a:gd name="T49" fmla="*/ 38 h 126"/>
                <a:gd name="T50" fmla="*/ 56 w 93"/>
                <a:gd name="T51" fmla="*/ 24 h 126"/>
                <a:gd name="T52" fmla="*/ 42 w 93"/>
                <a:gd name="T53" fmla="*/ 22 h 126"/>
                <a:gd name="T54" fmla="*/ 27 w 93"/>
                <a:gd name="T55" fmla="*/ 22 h 126"/>
                <a:gd name="T56" fmla="*/ 27 w 93"/>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3" h="126">
                  <a:moveTo>
                    <a:pt x="0" y="126"/>
                  </a:moveTo>
                  <a:cubicBezTo>
                    <a:pt x="0" y="0"/>
                    <a:pt x="0" y="0"/>
                    <a:pt x="0" y="0"/>
                  </a:cubicBezTo>
                  <a:cubicBezTo>
                    <a:pt x="48" y="0"/>
                    <a:pt x="48" y="0"/>
                    <a:pt x="48" y="0"/>
                  </a:cubicBezTo>
                  <a:cubicBezTo>
                    <a:pt x="61" y="0"/>
                    <a:pt x="70" y="3"/>
                    <a:pt x="77" y="9"/>
                  </a:cubicBezTo>
                  <a:cubicBezTo>
                    <a:pt x="85" y="15"/>
                    <a:pt x="89" y="24"/>
                    <a:pt x="89" y="35"/>
                  </a:cubicBezTo>
                  <a:cubicBezTo>
                    <a:pt x="89" y="45"/>
                    <a:pt x="86" y="53"/>
                    <a:pt x="81" y="59"/>
                  </a:cubicBezTo>
                  <a:cubicBezTo>
                    <a:pt x="78" y="62"/>
                    <a:pt x="75" y="64"/>
                    <a:pt x="71" y="66"/>
                  </a:cubicBezTo>
                  <a:cubicBezTo>
                    <a:pt x="76" y="68"/>
                    <a:pt x="80" y="71"/>
                    <a:pt x="83" y="76"/>
                  </a:cubicBezTo>
                  <a:cubicBezTo>
                    <a:pt x="85" y="79"/>
                    <a:pt x="86" y="83"/>
                    <a:pt x="87" y="89"/>
                  </a:cubicBezTo>
                  <a:cubicBezTo>
                    <a:pt x="87" y="91"/>
                    <a:pt x="88" y="97"/>
                    <a:pt x="89" y="108"/>
                  </a:cubicBezTo>
                  <a:cubicBezTo>
                    <a:pt x="89" y="115"/>
                    <a:pt x="90" y="119"/>
                    <a:pt x="91" y="121"/>
                  </a:cubicBezTo>
                  <a:cubicBezTo>
                    <a:pt x="91" y="122"/>
                    <a:pt x="92" y="124"/>
                    <a:pt x="93" y="126"/>
                  </a:cubicBezTo>
                  <a:cubicBezTo>
                    <a:pt x="65" y="126"/>
                    <a:pt x="65" y="126"/>
                    <a:pt x="65" y="126"/>
                  </a:cubicBezTo>
                  <a:cubicBezTo>
                    <a:pt x="64" y="124"/>
                    <a:pt x="64" y="121"/>
                    <a:pt x="63" y="119"/>
                  </a:cubicBezTo>
                  <a:cubicBezTo>
                    <a:pt x="63" y="117"/>
                    <a:pt x="63" y="112"/>
                    <a:pt x="62" y="102"/>
                  </a:cubicBezTo>
                  <a:cubicBezTo>
                    <a:pt x="61" y="94"/>
                    <a:pt x="60" y="88"/>
                    <a:pt x="59" y="85"/>
                  </a:cubicBezTo>
                  <a:cubicBezTo>
                    <a:pt x="57" y="81"/>
                    <a:pt x="54" y="78"/>
                    <a:pt x="50" y="77"/>
                  </a:cubicBezTo>
                  <a:cubicBezTo>
                    <a:pt x="48" y="77"/>
                    <a:pt x="46" y="76"/>
                    <a:pt x="42" y="76"/>
                  </a:cubicBezTo>
                  <a:cubicBezTo>
                    <a:pt x="27" y="76"/>
                    <a:pt x="27" y="76"/>
                    <a:pt x="27" y="76"/>
                  </a:cubicBezTo>
                  <a:cubicBezTo>
                    <a:pt x="27" y="126"/>
                    <a:pt x="27" y="126"/>
                    <a:pt x="27" y="126"/>
                  </a:cubicBezTo>
                  <a:lnTo>
                    <a:pt x="0" y="126"/>
                  </a:lnTo>
                  <a:close/>
                  <a:moveTo>
                    <a:pt x="27" y="56"/>
                  </a:moveTo>
                  <a:cubicBezTo>
                    <a:pt x="41" y="56"/>
                    <a:pt x="41" y="56"/>
                    <a:pt x="41" y="56"/>
                  </a:cubicBezTo>
                  <a:cubicBezTo>
                    <a:pt x="50" y="56"/>
                    <a:pt x="55" y="54"/>
                    <a:pt x="58" y="51"/>
                  </a:cubicBezTo>
                  <a:cubicBezTo>
                    <a:pt x="61" y="48"/>
                    <a:pt x="62" y="44"/>
                    <a:pt x="62" y="38"/>
                  </a:cubicBezTo>
                  <a:cubicBezTo>
                    <a:pt x="62" y="32"/>
                    <a:pt x="60" y="27"/>
                    <a:pt x="56" y="24"/>
                  </a:cubicBezTo>
                  <a:cubicBezTo>
                    <a:pt x="53" y="23"/>
                    <a:pt x="48" y="22"/>
                    <a:pt x="42"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23"/>
            <p:cNvSpPr>
              <a:spLocks/>
            </p:cNvSpPr>
            <p:nvPr userDrawn="1"/>
          </p:nvSpPr>
          <p:spPr bwMode="black">
            <a:xfrm>
              <a:off x="4724401" y="6792913"/>
              <a:ext cx="38100" cy="182563"/>
            </a:xfrm>
            <a:custGeom>
              <a:avLst/>
              <a:gdLst>
                <a:gd name="T0" fmla="*/ 0 w 24"/>
                <a:gd name="T1" fmla="*/ 115 h 115"/>
                <a:gd name="T2" fmla="*/ 0 w 24"/>
                <a:gd name="T3" fmla="*/ 0 h 115"/>
                <a:gd name="T4" fmla="*/ 12 w 24"/>
                <a:gd name="T5" fmla="*/ 0 h 115"/>
                <a:gd name="T6" fmla="*/ 24 w 24"/>
                <a:gd name="T7" fmla="*/ 0 h 115"/>
                <a:gd name="T8" fmla="*/ 24 w 24"/>
                <a:gd name="T9" fmla="*/ 115 h 115"/>
                <a:gd name="T10" fmla="*/ 0 w 24"/>
                <a:gd name="T11" fmla="*/ 115 h 115"/>
              </a:gdLst>
              <a:ahLst/>
              <a:cxnLst>
                <a:cxn ang="0">
                  <a:pos x="T0" y="T1"/>
                </a:cxn>
                <a:cxn ang="0">
                  <a:pos x="T2" y="T3"/>
                </a:cxn>
                <a:cxn ang="0">
                  <a:pos x="T4" y="T5"/>
                </a:cxn>
                <a:cxn ang="0">
                  <a:pos x="T6" y="T7"/>
                </a:cxn>
                <a:cxn ang="0">
                  <a:pos x="T8" y="T9"/>
                </a:cxn>
                <a:cxn ang="0">
                  <a:pos x="T10" y="T11"/>
                </a:cxn>
              </a:cxnLst>
              <a:rect l="0" t="0" r="r" b="b"/>
              <a:pathLst>
                <a:path w="24" h="115">
                  <a:moveTo>
                    <a:pt x="0" y="115"/>
                  </a:moveTo>
                  <a:lnTo>
                    <a:pt x="0" y="0"/>
                  </a:lnTo>
                  <a:lnTo>
                    <a:pt x="12" y="0"/>
                  </a:lnTo>
                  <a:lnTo>
                    <a:pt x="24" y="0"/>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24"/>
            <p:cNvSpPr>
              <a:spLocks/>
            </p:cNvSpPr>
            <p:nvPr userDrawn="1"/>
          </p:nvSpPr>
          <p:spPr bwMode="black">
            <a:xfrm>
              <a:off x="4797426" y="6792913"/>
              <a:ext cx="134938" cy="182563"/>
            </a:xfrm>
            <a:custGeom>
              <a:avLst/>
              <a:gdLst>
                <a:gd name="T0" fmla="*/ 0 w 85"/>
                <a:gd name="T1" fmla="*/ 115 h 115"/>
                <a:gd name="T2" fmla="*/ 0 w 85"/>
                <a:gd name="T3" fmla="*/ 0 h 115"/>
                <a:gd name="T4" fmla="*/ 25 w 85"/>
                <a:gd name="T5" fmla="*/ 0 h 115"/>
                <a:gd name="T6" fmla="*/ 61 w 85"/>
                <a:gd name="T7" fmla="*/ 74 h 115"/>
                <a:gd name="T8" fmla="*/ 61 w 85"/>
                <a:gd name="T9" fmla="*/ 0 h 115"/>
                <a:gd name="T10" fmla="*/ 85 w 85"/>
                <a:gd name="T11" fmla="*/ 0 h 115"/>
                <a:gd name="T12" fmla="*/ 85 w 85"/>
                <a:gd name="T13" fmla="*/ 115 h 115"/>
                <a:gd name="T14" fmla="*/ 60 w 85"/>
                <a:gd name="T15" fmla="*/ 115 h 115"/>
                <a:gd name="T16" fmla="*/ 24 w 85"/>
                <a:gd name="T17" fmla="*/ 41 h 115"/>
                <a:gd name="T18" fmla="*/ 24 w 85"/>
                <a:gd name="T19" fmla="*/ 115 h 115"/>
                <a:gd name="T20" fmla="*/ 0 w 85"/>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115">
                  <a:moveTo>
                    <a:pt x="0" y="115"/>
                  </a:moveTo>
                  <a:lnTo>
                    <a:pt x="0" y="0"/>
                  </a:lnTo>
                  <a:lnTo>
                    <a:pt x="25" y="0"/>
                  </a:lnTo>
                  <a:lnTo>
                    <a:pt x="61" y="74"/>
                  </a:lnTo>
                  <a:lnTo>
                    <a:pt x="61" y="0"/>
                  </a:lnTo>
                  <a:lnTo>
                    <a:pt x="85" y="0"/>
                  </a:lnTo>
                  <a:lnTo>
                    <a:pt x="85" y="115"/>
                  </a:lnTo>
                  <a:lnTo>
                    <a:pt x="60" y="115"/>
                  </a:lnTo>
                  <a:lnTo>
                    <a:pt x="24" y="41"/>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25"/>
            <p:cNvSpPr>
              <a:spLocks/>
            </p:cNvSpPr>
            <p:nvPr userDrawn="1"/>
          </p:nvSpPr>
          <p:spPr bwMode="black">
            <a:xfrm>
              <a:off x="4959351" y="6788150"/>
              <a:ext cx="149225" cy="192088"/>
            </a:xfrm>
            <a:custGeom>
              <a:avLst/>
              <a:gdLst>
                <a:gd name="T0" fmla="*/ 102 w 102"/>
                <a:gd name="T1" fmla="*/ 129 h 132"/>
                <a:gd name="T2" fmla="*/ 82 w 102"/>
                <a:gd name="T3" fmla="*/ 129 h 132"/>
                <a:gd name="T4" fmla="*/ 82 w 102"/>
                <a:gd name="T5" fmla="*/ 115 h 132"/>
                <a:gd name="T6" fmla="*/ 73 w 102"/>
                <a:gd name="T7" fmla="*/ 124 h 132"/>
                <a:gd name="T8" fmla="*/ 51 w 102"/>
                <a:gd name="T9" fmla="*/ 132 h 132"/>
                <a:gd name="T10" fmla="*/ 14 w 102"/>
                <a:gd name="T11" fmla="*/ 113 h 132"/>
                <a:gd name="T12" fmla="*/ 0 w 102"/>
                <a:gd name="T13" fmla="*/ 67 h 132"/>
                <a:gd name="T14" fmla="*/ 14 w 102"/>
                <a:gd name="T15" fmla="*/ 20 h 132"/>
                <a:gd name="T16" fmla="*/ 54 w 102"/>
                <a:gd name="T17" fmla="*/ 0 h 132"/>
                <a:gd name="T18" fmla="*/ 89 w 102"/>
                <a:gd name="T19" fmla="*/ 16 h 132"/>
                <a:gd name="T20" fmla="*/ 100 w 102"/>
                <a:gd name="T21" fmla="*/ 39 h 132"/>
                <a:gd name="T22" fmla="*/ 100 w 102"/>
                <a:gd name="T23" fmla="*/ 45 h 132"/>
                <a:gd name="T24" fmla="*/ 74 w 102"/>
                <a:gd name="T25" fmla="*/ 45 h 132"/>
                <a:gd name="T26" fmla="*/ 70 w 102"/>
                <a:gd name="T27" fmla="*/ 32 h 132"/>
                <a:gd name="T28" fmla="*/ 53 w 102"/>
                <a:gd name="T29" fmla="*/ 23 h 132"/>
                <a:gd name="T30" fmla="*/ 34 w 102"/>
                <a:gd name="T31" fmla="*/ 35 h 132"/>
                <a:gd name="T32" fmla="*/ 27 w 102"/>
                <a:gd name="T33" fmla="*/ 66 h 132"/>
                <a:gd name="T34" fmla="*/ 35 w 102"/>
                <a:gd name="T35" fmla="*/ 99 h 132"/>
                <a:gd name="T36" fmla="*/ 54 w 102"/>
                <a:gd name="T37" fmla="*/ 109 h 132"/>
                <a:gd name="T38" fmla="*/ 72 w 102"/>
                <a:gd name="T39" fmla="*/ 100 h 132"/>
                <a:gd name="T40" fmla="*/ 77 w 102"/>
                <a:gd name="T41" fmla="*/ 81 h 132"/>
                <a:gd name="T42" fmla="*/ 55 w 102"/>
                <a:gd name="T43" fmla="*/ 81 h 132"/>
                <a:gd name="T44" fmla="*/ 55 w 102"/>
                <a:gd name="T45" fmla="*/ 61 h 132"/>
                <a:gd name="T46" fmla="*/ 102 w 102"/>
                <a:gd name="T47" fmla="*/ 61 h 132"/>
                <a:gd name="T48" fmla="*/ 102 w 102"/>
                <a:gd name="T49" fmla="*/ 12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2" h="132">
                  <a:moveTo>
                    <a:pt x="102" y="129"/>
                  </a:moveTo>
                  <a:cubicBezTo>
                    <a:pt x="82" y="129"/>
                    <a:pt x="82" y="129"/>
                    <a:pt x="82" y="129"/>
                  </a:cubicBezTo>
                  <a:cubicBezTo>
                    <a:pt x="82" y="115"/>
                    <a:pt x="82" y="115"/>
                    <a:pt x="82" y="115"/>
                  </a:cubicBezTo>
                  <a:cubicBezTo>
                    <a:pt x="79" y="119"/>
                    <a:pt x="76" y="122"/>
                    <a:pt x="73" y="124"/>
                  </a:cubicBezTo>
                  <a:cubicBezTo>
                    <a:pt x="67" y="129"/>
                    <a:pt x="59" y="132"/>
                    <a:pt x="51" y="132"/>
                  </a:cubicBezTo>
                  <a:cubicBezTo>
                    <a:pt x="35" y="132"/>
                    <a:pt x="23" y="125"/>
                    <a:pt x="14" y="113"/>
                  </a:cubicBezTo>
                  <a:cubicBezTo>
                    <a:pt x="5" y="101"/>
                    <a:pt x="0" y="85"/>
                    <a:pt x="0" y="67"/>
                  </a:cubicBezTo>
                  <a:cubicBezTo>
                    <a:pt x="0" y="48"/>
                    <a:pt x="5" y="33"/>
                    <a:pt x="14" y="20"/>
                  </a:cubicBezTo>
                  <a:cubicBezTo>
                    <a:pt x="24" y="7"/>
                    <a:pt x="37" y="0"/>
                    <a:pt x="54" y="0"/>
                  </a:cubicBezTo>
                  <a:cubicBezTo>
                    <a:pt x="68" y="0"/>
                    <a:pt x="79" y="5"/>
                    <a:pt x="89" y="16"/>
                  </a:cubicBezTo>
                  <a:cubicBezTo>
                    <a:pt x="94" y="23"/>
                    <a:pt x="98" y="30"/>
                    <a:pt x="100" y="39"/>
                  </a:cubicBezTo>
                  <a:cubicBezTo>
                    <a:pt x="100" y="40"/>
                    <a:pt x="100" y="42"/>
                    <a:pt x="100" y="45"/>
                  </a:cubicBezTo>
                  <a:cubicBezTo>
                    <a:pt x="74" y="45"/>
                    <a:pt x="74" y="45"/>
                    <a:pt x="74" y="45"/>
                  </a:cubicBezTo>
                  <a:cubicBezTo>
                    <a:pt x="73" y="40"/>
                    <a:pt x="72" y="35"/>
                    <a:pt x="70" y="32"/>
                  </a:cubicBezTo>
                  <a:cubicBezTo>
                    <a:pt x="66" y="26"/>
                    <a:pt x="60" y="23"/>
                    <a:pt x="53" y="23"/>
                  </a:cubicBezTo>
                  <a:cubicBezTo>
                    <a:pt x="45" y="23"/>
                    <a:pt x="39" y="27"/>
                    <a:pt x="34" y="35"/>
                  </a:cubicBezTo>
                  <a:cubicBezTo>
                    <a:pt x="30" y="43"/>
                    <a:pt x="27" y="53"/>
                    <a:pt x="27" y="66"/>
                  </a:cubicBezTo>
                  <a:cubicBezTo>
                    <a:pt x="27" y="80"/>
                    <a:pt x="30" y="91"/>
                    <a:pt x="35" y="99"/>
                  </a:cubicBezTo>
                  <a:cubicBezTo>
                    <a:pt x="39" y="106"/>
                    <a:pt x="46" y="109"/>
                    <a:pt x="54" y="109"/>
                  </a:cubicBezTo>
                  <a:cubicBezTo>
                    <a:pt x="62" y="109"/>
                    <a:pt x="68" y="106"/>
                    <a:pt x="72" y="100"/>
                  </a:cubicBezTo>
                  <a:cubicBezTo>
                    <a:pt x="75" y="95"/>
                    <a:pt x="77" y="89"/>
                    <a:pt x="77" y="81"/>
                  </a:cubicBezTo>
                  <a:cubicBezTo>
                    <a:pt x="55" y="81"/>
                    <a:pt x="55" y="81"/>
                    <a:pt x="55" y="81"/>
                  </a:cubicBezTo>
                  <a:cubicBezTo>
                    <a:pt x="55" y="61"/>
                    <a:pt x="55" y="61"/>
                    <a:pt x="55" y="61"/>
                  </a:cubicBezTo>
                  <a:cubicBezTo>
                    <a:pt x="102" y="61"/>
                    <a:pt x="102" y="61"/>
                    <a:pt x="102" y="61"/>
                  </a:cubicBezTo>
                  <a:lnTo>
                    <a:pt x="102" y="1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26"/>
            <p:cNvSpPr>
              <a:spLocks/>
            </p:cNvSpPr>
            <p:nvPr userDrawn="1"/>
          </p:nvSpPr>
          <p:spPr bwMode="black">
            <a:xfrm>
              <a:off x="5141913" y="6935788"/>
              <a:ext cx="41275" cy="39688"/>
            </a:xfrm>
            <a:custGeom>
              <a:avLst/>
              <a:gdLst>
                <a:gd name="T0" fmla="*/ 26 w 26"/>
                <a:gd name="T1" fmla="*/ 0 h 25"/>
                <a:gd name="T2" fmla="*/ 26 w 26"/>
                <a:gd name="T3" fmla="*/ 25 h 25"/>
                <a:gd name="T4" fmla="*/ 0 w 26"/>
                <a:gd name="T5" fmla="*/ 25 h 25"/>
                <a:gd name="T6" fmla="*/ 0 w 26"/>
                <a:gd name="T7" fmla="*/ 0 h 25"/>
                <a:gd name="T8" fmla="*/ 14 w 26"/>
                <a:gd name="T9" fmla="*/ 0 h 25"/>
                <a:gd name="T10" fmla="*/ 26 w 26"/>
                <a:gd name="T11" fmla="*/ 0 h 25"/>
              </a:gdLst>
              <a:ahLst/>
              <a:cxnLst>
                <a:cxn ang="0">
                  <a:pos x="T0" y="T1"/>
                </a:cxn>
                <a:cxn ang="0">
                  <a:pos x="T2" y="T3"/>
                </a:cxn>
                <a:cxn ang="0">
                  <a:pos x="T4" y="T5"/>
                </a:cxn>
                <a:cxn ang="0">
                  <a:pos x="T6" y="T7"/>
                </a:cxn>
                <a:cxn ang="0">
                  <a:pos x="T8" y="T9"/>
                </a:cxn>
                <a:cxn ang="0">
                  <a:pos x="T10" y="T11"/>
                </a:cxn>
              </a:cxnLst>
              <a:rect l="0" t="0" r="r" b="b"/>
              <a:pathLst>
                <a:path w="26" h="25">
                  <a:moveTo>
                    <a:pt x="26" y="0"/>
                  </a:moveTo>
                  <a:lnTo>
                    <a:pt x="26" y="25"/>
                  </a:lnTo>
                  <a:lnTo>
                    <a:pt x="0" y="25"/>
                  </a:lnTo>
                  <a:lnTo>
                    <a:pt x="0" y="0"/>
                  </a:lnTo>
                  <a:lnTo>
                    <a:pt x="14" y="0"/>
                  </a:lnTo>
                  <a:lnTo>
                    <a:pt x="2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042903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ext (4 columns)">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326551" y="1469326"/>
            <a:ext cx="2024617"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4" name="Inhaltsplatzhalter 3"/>
          <p:cNvSpPr>
            <a:spLocks noGrp="1"/>
          </p:cNvSpPr>
          <p:nvPr>
            <p:ph sz="half" idx="2" hasCustomPrompt="1"/>
          </p:nvPr>
        </p:nvSpPr>
        <p:spPr>
          <a:xfrm>
            <a:off x="4637760" y="1469326"/>
            <a:ext cx="2024617"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6" name="Inhaltsplatzhalter 5"/>
          <p:cNvSpPr>
            <a:spLocks noGrp="1"/>
          </p:cNvSpPr>
          <p:nvPr>
            <p:ph sz="quarter" idx="13" hasCustomPrompt="1"/>
          </p:nvPr>
        </p:nvSpPr>
        <p:spPr>
          <a:xfrm>
            <a:off x="2483039" y="1469326"/>
            <a:ext cx="2024617" cy="4407978"/>
          </a:xfrm>
        </p:spPr>
        <p:txBody>
          <a:body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10" name="Inhaltsplatzhalter 3"/>
          <p:cNvSpPr>
            <a:spLocks noGrp="1"/>
          </p:cNvSpPr>
          <p:nvPr>
            <p:ph sz="half" idx="14" hasCustomPrompt="1"/>
          </p:nvPr>
        </p:nvSpPr>
        <p:spPr>
          <a:xfrm>
            <a:off x="6792481" y="1469326"/>
            <a:ext cx="2024617"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5" name="Titel 4"/>
          <p:cNvSpPr>
            <a:spLocks noGrp="1"/>
          </p:cNvSpPr>
          <p:nvPr>
            <p:ph type="title" hasCustomPrompt="1"/>
          </p:nvPr>
        </p:nvSpPr>
        <p:spPr/>
        <p:txBody>
          <a:bodyPr/>
          <a:lstStyle/>
          <a:p>
            <a:r>
              <a:rPr lang="en-US" dirty="0" err="1" smtClean="0"/>
              <a:t>TeleGrotesk</a:t>
            </a:r>
            <a:r>
              <a:rPr lang="en-US" dirty="0" smtClean="0"/>
              <a:t> Headline Ultra 28 (32) 40 </a:t>
            </a:r>
            <a:r>
              <a:rPr lang="en-US" dirty="0" err="1" smtClean="0"/>
              <a:t>pt</a:t>
            </a:r>
            <a:endParaRPr lang="en-US" dirty="0"/>
          </a:p>
        </p:txBody>
      </p:sp>
      <p:sp>
        <p:nvSpPr>
          <p:cNvPr id="2" name="Datumsplatzhalter 1"/>
          <p:cNvSpPr>
            <a:spLocks noGrp="1"/>
          </p:cNvSpPr>
          <p:nvPr>
            <p:ph type="dt" sz="half" idx="15"/>
          </p:nvPr>
        </p:nvSpPr>
        <p:spPr/>
        <p:txBody>
          <a:bodyPr/>
          <a:lstStyle/>
          <a:p>
            <a:fld id="{3527C144-DBFC-4ED1-9D53-CC97618D9080}" type="datetime1">
              <a:rPr lang="cs-CZ" smtClean="0"/>
              <a:pPr/>
              <a:t>11.07.2018</a:t>
            </a:fld>
            <a:endParaRPr lang="en-US"/>
          </a:p>
        </p:txBody>
      </p:sp>
      <p:sp>
        <p:nvSpPr>
          <p:cNvPr id="7" name="Fußzeilenplatzhalter 6"/>
          <p:cNvSpPr>
            <a:spLocks noGrp="1"/>
          </p:cNvSpPr>
          <p:nvPr>
            <p:ph type="ftr" sz="quarter" idx="16"/>
          </p:nvPr>
        </p:nvSpPr>
        <p:spPr/>
        <p:txBody>
          <a:bodyPr/>
          <a:lstStyle/>
          <a:p>
            <a:r>
              <a:rPr lang="en-US" smtClean="0"/>
              <a:t>Portfolio služeb</a:t>
            </a:r>
            <a:endParaRPr lang="en-US"/>
          </a:p>
        </p:txBody>
      </p:sp>
      <p:sp>
        <p:nvSpPr>
          <p:cNvPr id="8" name="Foliennummernplatzhalter 7"/>
          <p:cNvSpPr>
            <a:spLocks noGrp="1"/>
          </p:cNvSpPr>
          <p:nvPr>
            <p:ph type="sldNum" sz="quarter" idx="17"/>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1520402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Title slide with shaded boxes">
    <p:spTree>
      <p:nvGrpSpPr>
        <p:cNvPr id="1" name=""/>
        <p:cNvGrpSpPr/>
        <p:nvPr/>
      </p:nvGrpSpPr>
      <p:grpSpPr>
        <a:xfrm>
          <a:off x="0" y="0"/>
          <a:ext cx="0" cy="0"/>
          <a:chOff x="0" y="0"/>
          <a:chExt cx="0" cy="0"/>
        </a:xfrm>
      </p:grpSpPr>
      <p:sp>
        <p:nvSpPr>
          <p:cNvPr id="12" name="Titel 3"/>
          <p:cNvSpPr>
            <a:spLocks/>
          </p:cNvSpPr>
          <p:nvPr/>
        </p:nvSpPr>
        <p:spPr bwMode="invGray">
          <a:xfrm>
            <a:off x="326552" y="3229352"/>
            <a:ext cx="8490241" cy="2322705"/>
          </a:xfrm>
          <a:prstGeom prst="rect">
            <a:avLst/>
          </a:prstGeom>
          <a:solidFill>
            <a:srgbClr val="E20074">
              <a:alpha val="70000"/>
            </a:srgbClr>
          </a:solidFill>
          <a:ln w="9525">
            <a:noFill/>
            <a:miter lim="800000"/>
            <a:headEnd/>
            <a:tailEnd/>
          </a:ln>
        </p:spPr>
        <p:txBody>
          <a:bodyPr lIns="130607" tIns="65303" rIns="130607" bIns="65303"/>
          <a:lstStyle/>
          <a:p>
            <a:pPr defTabSz="522671" fontAlgn="base">
              <a:lnSpc>
                <a:spcPts val="3628"/>
              </a:lnSpc>
              <a:spcBef>
                <a:spcPct val="0"/>
              </a:spcBef>
              <a:spcAft>
                <a:spcPct val="0"/>
              </a:spcAft>
            </a:pPr>
            <a:endParaRPr lang="en-US" sz="3628" dirty="0">
              <a:solidFill>
                <a:srgbClr val="E20074"/>
              </a:solidFill>
              <a:latin typeface="TeleGrotesk Headline Ultra" pitchFamily="2" charset="0"/>
              <a:cs typeface="Arial Unicode MS" panose="020B0604020202020204" pitchFamily="34" charset="-128"/>
            </a:endParaRPr>
          </a:p>
        </p:txBody>
      </p:sp>
      <p:sp>
        <p:nvSpPr>
          <p:cNvPr id="13" name="Titel 3"/>
          <p:cNvSpPr>
            <a:spLocks/>
          </p:cNvSpPr>
          <p:nvPr/>
        </p:nvSpPr>
        <p:spPr bwMode="invGray">
          <a:xfrm>
            <a:off x="326552" y="2058731"/>
            <a:ext cx="8195140" cy="3493326"/>
          </a:xfrm>
          <a:prstGeom prst="rect">
            <a:avLst/>
          </a:prstGeom>
          <a:solidFill>
            <a:srgbClr val="E20074">
              <a:alpha val="70000"/>
            </a:srgbClr>
          </a:solidFill>
          <a:ln w="9525">
            <a:noFill/>
            <a:miter lim="800000"/>
            <a:headEnd/>
            <a:tailEnd/>
          </a:ln>
        </p:spPr>
        <p:txBody>
          <a:bodyPr lIns="130607" tIns="65303" rIns="130607" bIns="65303"/>
          <a:lstStyle/>
          <a:p>
            <a:pPr defTabSz="522671" fontAlgn="base">
              <a:lnSpc>
                <a:spcPts val="3628"/>
              </a:lnSpc>
              <a:spcBef>
                <a:spcPct val="0"/>
              </a:spcBef>
              <a:spcAft>
                <a:spcPct val="0"/>
              </a:spcAft>
            </a:pPr>
            <a:endParaRPr lang="en-US" sz="3628" noProof="0" dirty="0">
              <a:solidFill>
                <a:srgbClr val="E20074"/>
              </a:solidFill>
              <a:latin typeface="TeleGrotesk Headline Ultra" pitchFamily="2" charset="0"/>
              <a:cs typeface="Arial Unicode MS" panose="020B0604020202020204" pitchFamily="34" charset="-128"/>
            </a:endParaRPr>
          </a:p>
        </p:txBody>
      </p:sp>
      <p:sp>
        <p:nvSpPr>
          <p:cNvPr id="45058" name="Titelplatzhalter 1"/>
          <p:cNvSpPr>
            <a:spLocks noGrp="1"/>
          </p:cNvSpPr>
          <p:nvPr>
            <p:ph type="ctrTitle" hasCustomPrompt="1"/>
          </p:nvPr>
        </p:nvSpPr>
        <p:spPr bwMode="ltGray">
          <a:xfrm>
            <a:off x="326551" y="2386505"/>
            <a:ext cx="7889164" cy="3165552"/>
          </a:xfrm>
          <a:solidFill>
            <a:schemeClr val="tx2"/>
          </a:solidFill>
        </p:spPr>
        <p:txBody>
          <a:bodyPr lIns="144000">
            <a:noAutofit/>
          </a:bodyPr>
          <a:lstStyle>
            <a:lvl1pPr>
              <a:defRPr sz="4354" smtClean="0">
                <a:solidFill>
                  <a:schemeClr val="bg1"/>
                </a:solidFill>
                <a:latin typeface="+mj-lt"/>
              </a:defRPr>
            </a:lvl1pPr>
          </a:lstStyle>
          <a:p>
            <a:r>
              <a:rPr lang="en-US" sz="4354" dirty="0" smtClean="0"/>
              <a:t>TELEGROTESK Headline ULTRA</a:t>
            </a:r>
            <a:br>
              <a:rPr lang="en-US" sz="4354" dirty="0" smtClean="0"/>
            </a:br>
            <a:r>
              <a:rPr lang="en-US" sz="4354" dirty="0" smtClean="0">
                <a:latin typeface="TeleGrotesk Headline" pitchFamily="2" charset="0"/>
              </a:rPr>
              <a:t>Maximum of 3 lines</a:t>
            </a:r>
            <a:br>
              <a:rPr lang="en-US" sz="4354" dirty="0" smtClean="0">
                <a:latin typeface="TeleGrotesk Headline" pitchFamily="2" charset="0"/>
              </a:rPr>
            </a:br>
            <a:r>
              <a:rPr lang="en-US" sz="4354" dirty="0" smtClean="0">
                <a:latin typeface="TeleGrotesk Headline" pitchFamily="2" charset="0"/>
              </a:rPr>
              <a:t>40 (48) 60 PT</a:t>
            </a:r>
            <a:endParaRPr lang="en-US" dirty="0" smtClean="0"/>
          </a:p>
        </p:txBody>
      </p:sp>
      <p:sp>
        <p:nvSpPr>
          <p:cNvPr id="45059" name="Textplatzhalter 2"/>
          <p:cNvSpPr>
            <a:spLocks noGrp="1"/>
          </p:cNvSpPr>
          <p:nvPr>
            <p:ph type="subTitle" idx="1" hasCustomPrompt="1"/>
          </p:nvPr>
        </p:nvSpPr>
        <p:spPr bwMode="white">
          <a:xfrm>
            <a:off x="326552" y="4848776"/>
            <a:ext cx="7641072" cy="348357"/>
          </a:xfrm>
        </p:spPr>
        <p:txBody>
          <a:bodyPr wrap="square" lIns="144000">
            <a:spAutoFit/>
          </a:bodyPr>
          <a:lstStyle>
            <a:lvl1pPr>
              <a:spcBef>
                <a:spcPts val="0"/>
              </a:spcBef>
              <a:defRPr sz="2177" smtClean="0">
                <a:solidFill>
                  <a:schemeClr val="bg1"/>
                </a:solidFill>
                <a:latin typeface="Tele-GroteskNor" pitchFamily="2" charset="0"/>
              </a:defRPr>
            </a:lvl1pPr>
          </a:lstStyle>
          <a:p>
            <a:r>
              <a:rPr lang="en-US" dirty="0" smtClean="0"/>
              <a:t>Sub-heading: Tele-</a:t>
            </a:r>
            <a:r>
              <a:rPr lang="en-US" dirty="0" err="1" smtClean="0"/>
              <a:t>Grotesk</a:t>
            </a:r>
            <a:r>
              <a:rPr lang="en-US" dirty="0" smtClean="0"/>
              <a:t> Normal, 24 </a:t>
            </a:r>
            <a:r>
              <a:rPr lang="en-US" dirty="0" err="1" smtClean="0"/>
              <a:t>pt</a:t>
            </a:r>
            <a:endParaRPr lang="en-US" dirty="0" smtClean="0"/>
          </a:p>
        </p:txBody>
      </p:sp>
      <p:grpSp>
        <p:nvGrpSpPr>
          <p:cNvPr id="8" name="Gruppieren 7"/>
          <p:cNvGrpSpPr/>
          <p:nvPr/>
        </p:nvGrpSpPr>
        <p:grpSpPr bwMode="black">
          <a:xfrm>
            <a:off x="326881" y="6040562"/>
            <a:ext cx="996462" cy="489775"/>
            <a:chOff x="323850" y="6589413"/>
            <a:chExt cx="1318236" cy="648000"/>
          </a:xfrm>
          <a:solidFill>
            <a:schemeClr val="tx2"/>
          </a:solidFill>
        </p:grpSpPr>
        <p:sp>
          <p:nvSpPr>
            <p:cNvPr id="9" name="Freeform 5"/>
            <p:cNvSpPr>
              <a:spLocks/>
            </p:cNvSpPr>
            <p:nvPr userDrawn="1"/>
          </p:nvSpPr>
          <p:spPr bwMode="black">
            <a:xfrm>
              <a:off x="323850" y="6888001"/>
              <a:ext cx="133412" cy="130236"/>
            </a:xfrm>
            <a:custGeom>
              <a:avLst/>
              <a:gdLst>
                <a:gd name="T0" fmla="*/ 0 w 42"/>
                <a:gd name="T1" fmla="*/ 41 h 41"/>
                <a:gd name="T2" fmla="*/ 0 w 42"/>
                <a:gd name="T3" fmla="*/ 0 h 41"/>
                <a:gd name="T4" fmla="*/ 20 w 42"/>
                <a:gd name="T5" fmla="*/ 0 h 41"/>
                <a:gd name="T6" fmla="*/ 42 w 42"/>
                <a:gd name="T7" fmla="*/ 0 h 41"/>
                <a:gd name="T8" fmla="*/ 42 w 42"/>
                <a:gd name="T9" fmla="*/ 41 h 41"/>
                <a:gd name="T10" fmla="*/ 0 w 42"/>
                <a:gd name="T11" fmla="*/ 41 h 41"/>
              </a:gdLst>
              <a:ahLst/>
              <a:cxnLst>
                <a:cxn ang="0">
                  <a:pos x="T0" y="T1"/>
                </a:cxn>
                <a:cxn ang="0">
                  <a:pos x="T2" y="T3"/>
                </a:cxn>
                <a:cxn ang="0">
                  <a:pos x="T4" y="T5"/>
                </a:cxn>
                <a:cxn ang="0">
                  <a:pos x="T6" y="T7"/>
                </a:cxn>
                <a:cxn ang="0">
                  <a:pos x="T8" y="T9"/>
                </a:cxn>
                <a:cxn ang="0">
                  <a:pos x="T10" y="T11"/>
                </a:cxn>
              </a:cxnLst>
              <a:rect l="0" t="0" r="r" b="b"/>
              <a:pathLst>
                <a:path w="42" h="41">
                  <a:moveTo>
                    <a:pt x="0" y="41"/>
                  </a:moveTo>
                  <a:lnTo>
                    <a:pt x="0" y="0"/>
                  </a:lnTo>
                  <a:lnTo>
                    <a:pt x="20" y="0"/>
                  </a:lnTo>
                  <a:lnTo>
                    <a:pt x="42" y="0"/>
                  </a:lnTo>
                  <a:lnTo>
                    <a:pt x="42" y="41"/>
                  </a:lnTo>
                  <a:lnTo>
                    <a:pt x="0"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black">
            <a:xfrm>
              <a:off x="724085" y="6888001"/>
              <a:ext cx="130236" cy="130236"/>
            </a:xfrm>
            <a:custGeom>
              <a:avLst/>
              <a:gdLst>
                <a:gd name="T0" fmla="*/ 0 w 41"/>
                <a:gd name="T1" fmla="*/ 41 h 41"/>
                <a:gd name="T2" fmla="*/ 0 w 41"/>
                <a:gd name="T3" fmla="*/ 0 h 41"/>
                <a:gd name="T4" fmla="*/ 20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0" y="0"/>
                  </a:lnTo>
                  <a:lnTo>
                    <a:pt x="41" y="0"/>
                  </a:lnTo>
                  <a:lnTo>
                    <a:pt x="41" y="41"/>
                  </a:lnTo>
                  <a:lnTo>
                    <a:pt x="0"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7"/>
            <p:cNvSpPr>
              <a:spLocks/>
            </p:cNvSpPr>
            <p:nvPr userDrawn="1"/>
          </p:nvSpPr>
          <p:spPr bwMode="black">
            <a:xfrm>
              <a:off x="1117968" y="6888001"/>
              <a:ext cx="130236" cy="130236"/>
            </a:xfrm>
            <a:custGeom>
              <a:avLst/>
              <a:gdLst>
                <a:gd name="T0" fmla="*/ 0 w 41"/>
                <a:gd name="T1" fmla="*/ 41 h 41"/>
                <a:gd name="T2" fmla="*/ 0 w 41"/>
                <a:gd name="T3" fmla="*/ 0 h 41"/>
                <a:gd name="T4" fmla="*/ 19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19" y="0"/>
                  </a:lnTo>
                  <a:lnTo>
                    <a:pt x="41" y="0"/>
                  </a:lnTo>
                  <a:lnTo>
                    <a:pt x="41" y="41"/>
                  </a:lnTo>
                  <a:lnTo>
                    <a:pt x="0"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8"/>
            <p:cNvSpPr>
              <a:spLocks/>
            </p:cNvSpPr>
            <p:nvPr userDrawn="1"/>
          </p:nvSpPr>
          <p:spPr bwMode="black">
            <a:xfrm>
              <a:off x="1511850" y="6888001"/>
              <a:ext cx="130236" cy="130236"/>
            </a:xfrm>
            <a:custGeom>
              <a:avLst/>
              <a:gdLst>
                <a:gd name="T0" fmla="*/ 0 w 41"/>
                <a:gd name="T1" fmla="*/ 41 h 41"/>
                <a:gd name="T2" fmla="*/ 0 w 41"/>
                <a:gd name="T3" fmla="*/ 0 h 41"/>
                <a:gd name="T4" fmla="*/ 22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2" y="0"/>
                  </a:lnTo>
                  <a:lnTo>
                    <a:pt x="41" y="0"/>
                  </a:lnTo>
                  <a:lnTo>
                    <a:pt x="41" y="41"/>
                  </a:lnTo>
                  <a:lnTo>
                    <a:pt x="0"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9"/>
            <p:cNvSpPr>
              <a:spLocks/>
            </p:cNvSpPr>
            <p:nvPr userDrawn="1"/>
          </p:nvSpPr>
          <p:spPr bwMode="black">
            <a:xfrm>
              <a:off x="323850" y="6589413"/>
              <a:ext cx="530472" cy="648000"/>
            </a:xfrm>
            <a:custGeom>
              <a:avLst/>
              <a:gdLst>
                <a:gd name="T0" fmla="*/ 402 w 407"/>
                <a:gd name="T1" fmla="*/ 0 h 496"/>
                <a:gd name="T2" fmla="*/ 5 w 407"/>
                <a:gd name="T3" fmla="*/ 0 h 496"/>
                <a:gd name="T4" fmla="*/ 0 w 407"/>
                <a:gd name="T5" fmla="*/ 175 h 496"/>
                <a:gd name="T6" fmla="*/ 27 w 407"/>
                <a:gd name="T7" fmla="*/ 179 h 496"/>
                <a:gd name="T8" fmla="*/ 67 w 407"/>
                <a:gd name="T9" fmla="*/ 64 h 496"/>
                <a:gd name="T10" fmla="*/ 164 w 407"/>
                <a:gd name="T11" fmla="*/ 23 h 496"/>
                <a:gd name="T12" fmla="*/ 164 w 407"/>
                <a:gd name="T13" fmla="*/ 390 h 496"/>
                <a:gd name="T14" fmla="*/ 150 w 407"/>
                <a:gd name="T15" fmla="*/ 452 h 496"/>
                <a:gd name="T16" fmla="*/ 110 w 407"/>
                <a:gd name="T17" fmla="*/ 467 h 496"/>
                <a:gd name="T18" fmla="*/ 81 w 407"/>
                <a:gd name="T19" fmla="*/ 468 h 496"/>
                <a:gd name="T20" fmla="*/ 81 w 407"/>
                <a:gd name="T21" fmla="*/ 496 h 496"/>
                <a:gd name="T22" fmla="*/ 326 w 407"/>
                <a:gd name="T23" fmla="*/ 496 h 496"/>
                <a:gd name="T24" fmla="*/ 326 w 407"/>
                <a:gd name="T25" fmla="*/ 468 h 496"/>
                <a:gd name="T26" fmla="*/ 297 w 407"/>
                <a:gd name="T27" fmla="*/ 467 h 496"/>
                <a:gd name="T28" fmla="*/ 257 w 407"/>
                <a:gd name="T29" fmla="*/ 452 h 496"/>
                <a:gd name="T30" fmla="*/ 243 w 407"/>
                <a:gd name="T31" fmla="*/ 390 h 496"/>
                <a:gd name="T32" fmla="*/ 243 w 407"/>
                <a:gd name="T33" fmla="*/ 23 h 496"/>
                <a:gd name="T34" fmla="*/ 340 w 407"/>
                <a:gd name="T35" fmla="*/ 64 h 496"/>
                <a:gd name="T36" fmla="*/ 381 w 407"/>
                <a:gd name="T37" fmla="*/ 179 h 496"/>
                <a:gd name="T38" fmla="*/ 407 w 407"/>
                <a:gd name="T39" fmla="*/ 175 h 496"/>
                <a:gd name="T40" fmla="*/ 402 w 407"/>
                <a:gd name="T41" fmla="*/ 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7" h="496">
                  <a:moveTo>
                    <a:pt x="402" y="0"/>
                  </a:moveTo>
                  <a:cubicBezTo>
                    <a:pt x="5" y="0"/>
                    <a:pt x="5" y="0"/>
                    <a:pt x="5" y="0"/>
                  </a:cubicBezTo>
                  <a:cubicBezTo>
                    <a:pt x="0" y="175"/>
                    <a:pt x="0" y="175"/>
                    <a:pt x="0" y="175"/>
                  </a:cubicBezTo>
                  <a:cubicBezTo>
                    <a:pt x="27" y="179"/>
                    <a:pt x="27" y="179"/>
                    <a:pt x="27" y="179"/>
                  </a:cubicBezTo>
                  <a:cubicBezTo>
                    <a:pt x="31" y="128"/>
                    <a:pt x="45" y="89"/>
                    <a:pt x="67" y="64"/>
                  </a:cubicBezTo>
                  <a:cubicBezTo>
                    <a:pt x="90" y="38"/>
                    <a:pt x="123" y="25"/>
                    <a:pt x="164" y="23"/>
                  </a:cubicBezTo>
                  <a:cubicBezTo>
                    <a:pt x="164" y="390"/>
                    <a:pt x="164" y="390"/>
                    <a:pt x="164" y="390"/>
                  </a:cubicBezTo>
                  <a:cubicBezTo>
                    <a:pt x="164" y="422"/>
                    <a:pt x="159" y="442"/>
                    <a:pt x="150" y="452"/>
                  </a:cubicBezTo>
                  <a:cubicBezTo>
                    <a:pt x="142" y="460"/>
                    <a:pt x="129" y="465"/>
                    <a:pt x="110" y="467"/>
                  </a:cubicBezTo>
                  <a:cubicBezTo>
                    <a:pt x="104" y="467"/>
                    <a:pt x="95" y="468"/>
                    <a:pt x="81" y="468"/>
                  </a:cubicBezTo>
                  <a:cubicBezTo>
                    <a:pt x="81" y="496"/>
                    <a:pt x="81" y="496"/>
                    <a:pt x="81" y="496"/>
                  </a:cubicBezTo>
                  <a:cubicBezTo>
                    <a:pt x="326" y="496"/>
                    <a:pt x="326" y="496"/>
                    <a:pt x="326" y="496"/>
                  </a:cubicBezTo>
                  <a:cubicBezTo>
                    <a:pt x="326" y="468"/>
                    <a:pt x="326" y="468"/>
                    <a:pt x="326" y="468"/>
                  </a:cubicBezTo>
                  <a:cubicBezTo>
                    <a:pt x="313" y="468"/>
                    <a:pt x="303" y="467"/>
                    <a:pt x="297" y="467"/>
                  </a:cubicBezTo>
                  <a:cubicBezTo>
                    <a:pt x="278" y="465"/>
                    <a:pt x="265" y="460"/>
                    <a:pt x="257" y="452"/>
                  </a:cubicBezTo>
                  <a:cubicBezTo>
                    <a:pt x="248" y="442"/>
                    <a:pt x="243" y="422"/>
                    <a:pt x="243" y="390"/>
                  </a:cubicBezTo>
                  <a:cubicBezTo>
                    <a:pt x="243" y="23"/>
                    <a:pt x="243" y="23"/>
                    <a:pt x="243" y="23"/>
                  </a:cubicBezTo>
                  <a:cubicBezTo>
                    <a:pt x="285" y="25"/>
                    <a:pt x="317" y="38"/>
                    <a:pt x="340" y="64"/>
                  </a:cubicBezTo>
                  <a:cubicBezTo>
                    <a:pt x="362" y="89"/>
                    <a:pt x="376" y="128"/>
                    <a:pt x="381" y="179"/>
                  </a:cubicBezTo>
                  <a:cubicBezTo>
                    <a:pt x="407" y="175"/>
                    <a:pt x="407" y="175"/>
                    <a:pt x="407" y="175"/>
                  </a:cubicBezTo>
                  <a:lnTo>
                    <a:pt x="40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6" name="Gruppieren 25"/>
          <p:cNvGrpSpPr/>
          <p:nvPr/>
        </p:nvGrpSpPr>
        <p:grpSpPr>
          <a:xfrm>
            <a:off x="7125886" y="6250876"/>
            <a:ext cx="1691280" cy="130667"/>
            <a:chOff x="2697163" y="6788150"/>
            <a:chExt cx="2486025" cy="192088"/>
          </a:xfrm>
          <a:solidFill>
            <a:schemeClr val="tx2"/>
          </a:solidFill>
        </p:grpSpPr>
        <p:sp>
          <p:nvSpPr>
            <p:cNvPr id="27" name="Freeform 10"/>
            <p:cNvSpPr>
              <a:spLocks/>
            </p:cNvSpPr>
            <p:nvPr userDrawn="1"/>
          </p:nvSpPr>
          <p:spPr bwMode="auto">
            <a:xfrm>
              <a:off x="2697163" y="6792913"/>
              <a:ext cx="111125" cy="182563"/>
            </a:xfrm>
            <a:custGeom>
              <a:avLst/>
              <a:gdLst>
                <a:gd name="T0" fmla="*/ 0 w 70"/>
                <a:gd name="T1" fmla="*/ 115 h 115"/>
                <a:gd name="T2" fmla="*/ 0 w 70"/>
                <a:gd name="T3" fmla="*/ 0 h 115"/>
                <a:gd name="T4" fmla="*/ 24 w 70"/>
                <a:gd name="T5" fmla="*/ 0 h 115"/>
                <a:gd name="T6" fmla="*/ 24 w 70"/>
                <a:gd name="T7" fmla="*/ 93 h 115"/>
                <a:gd name="T8" fmla="*/ 70 w 70"/>
                <a:gd name="T9" fmla="*/ 93 h 115"/>
                <a:gd name="T10" fmla="*/ 70 w 70"/>
                <a:gd name="T11" fmla="*/ 115 h 115"/>
                <a:gd name="T12" fmla="*/ 0 w 70"/>
                <a:gd name="T13" fmla="*/ 115 h 115"/>
              </a:gdLst>
              <a:ahLst/>
              <a:cxnLst>
                <a:cxn ang="0">
                  <a:pos x="T0" y="T1"/>
                </a:cxn>
                <a:cxn ang="0">
                  <a:pos x="T2" y="T3"/>
                </a:cxn>
                <a:cxn ang="0">
                  <a:pos x="T4" y="T5"/>
                </a:cxn>
                <a:cxn ang="0">
                  <a:pos x="T6" y="T7"/>
                </a:cxn>
                <a:cxn ang="0">
                  <a:pos x="T8" y="T9"/>
                </a:cxn>
                <a:cxn ang="0">
                  <a:pos x="T10" y="T11"/>
                </a:cxn>
                <a:cxn ang="0">
                  <a:pos x="T12" y="T13"/>
                </a:cxn>
              </a:cxnLst>
              <a:rect l="0" t="0" r="r" b="b"/>
              <a:pathLst>
                <a:path w="70" h="115">
                  <a:moveTo>
                    <a:pt x="0" y="115"/>
                  </a:moveTo>
                  <a:lnTo>
                    <a:pt x="0" y="0"/>
                  </a:lnTo>
                  <a:lnTo>
                    <a:pt x="24" y="0"/>
                  </a:lnTo>
                  <a:lnTo>
                    <a:pt x="24" y="93"/>
                  </a:lnTo>
                  <a:lnTo>
                    <a:pt x="70" y="93"/>
                  </a:lnTo>
                  <a:lnTo>
                    <a:pt x="70"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1"/>
            <p:cNvSpPr>
              <a:spLocks/>
            </p:cNvSpPr>
            <p:nvPr userDrawn="1"/>
          </p:nvSpPr>
          <p:spPr bwMode="auto">
            <a:xfrm>
              <a:off x="2830513"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12"/>
            <p:cNvSpPr>
              <a:spLocks/>
            </p:cNvSpPr>
            <p:nvPr userDrawn="1"/>
          </p:nvSpPr>
          <p:spPr bwMode="auto">
            <a:xfrm>
              <a:off x="2905126" y="6792913"/>
              <a:ext cx="109538" cy="182563"/>
            </a:xfrm>
            <a:custGeom>
              <a:avLst/>
              <a:gdLst>
                <a:gd name="T0" fmla="*/ 0 w 69"/>
                <a:gd name="T1" fmla="*/ 115 h 115"/>
                <a:gd name="T2" fmla="*/ 0 w 69"/>
                <a:gd name="T3" fmla="*/ 0 h 115"/>
                <a:gd name="T4" fmla="*/ 69 w 69"/>
                <a:gd name="T5" fmla="*/ 0 h 115"/>
                <a:gd name="T6" fmla="*/ 69 w 69"/>
                <a:gd name="T7" fmla="*/ 21 h 115"/>
                <a:gd name="T8" fmla="*/ 25 w 69"/>
                <a:gd name="T9" fmla="*/ 21 h 115"/>
                <a:gd name="T10" fmla="*/ 25 w 69"/>
                <a:gd name="T11" fmla="*/ 47 h 115"/>
                <a:gd name="T12" fmla="*/ 64 w 69"/>
                <a:gd name="T13" fmla="*/ 47 h 115"/>
                <a:gd name="T14" fmla="*/ 64 w 69"/>
                <a:gd name="T15" fmla="*/ 68 h 115"/>
                <a:gd name="T16" fmla="*/ 25 w 69"/>
                <a:gd name="T17" fmla="*/ 68 h 115"/>
                <a:gd name="T18" fmla="*/ 25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5" y="21"/>
                  </a:lnTo>
                  <a:lnTo>
                    <a:pt x="25" y="47"/>
                  </a:lnTo>
                  <a:lnTo>
                    <a:pt x="64" y="47"/>
                  </a:lnTo>
                  <a:lnTo>
                    <a:pt x="64" y="68"/>
                  </a:lnTo>
                  <a:lnTo>
                    <a:pt x="25" y="68"/>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13"/>
            <p:cNvSpPr>
              <a:spLocks/>
            </p:cNvSpPr>
            <p:nvPr userDrawn="1"/>
          </p:nvSpPr>
          <p:spPr bwMode="auto">
            <a:xfrm>
              <a:off x="3038476" y="6792913"/>
              <a:ext cx="119063" cy="182563"/>
            </a:xfrm>
            <a:custGeom>
              <a:avLst/>
              <a:gdLst>
                <a:gd name="T0" fmla="*/ 0 w 75"/>
                <a:gd name="T1" fmla="*/ 115 h 115"/>
                <a:gd name="T2" fmla="*/ 0 w 75"/>
                <a:gd name="T3" fmla="*/ 0 h 115"/>
                <a:gd name="T4" fmla="*/ 74 w 75"/>
                <a:gd name="T5" fmla="*/ 0 h 115"/>
                <a:gd name="T6" fmla="*/ 74 w 75"/>
                <a:gd name="T7" fmla="*/ 21 h 115"/>
                <a:gd name="T8" fmla="*/ 25 w 75"/>
                <a:gd name="T9" fmla="*/ 21 h 115"/>
                <a:gd name="T10" fmla="*/ 25 w 75"/>
                <a:gd name="T11" fmla="*/ 46 h 115"/>
                <a:gd name="T12" fmla="*/ 69 w 75"/>
                <a:gd name="T13" fmla="*/ 46 h 115"/>
                <a:gd name="T14" fmla="*/ 69 w 75"/>
                <a:gd name="T15" fmla="*/ 66 h 115"/>
                <a:gd name="T16" fmla="*/ 25 w 75"/>
                <a:gd name="T17" fmla="*/ 66 h 115"/>
                <a:gd name="T18" fmla="*/ 25 w 75"/>
                <a:gd name="T19" fmla="*/ 94 h 115"/>
                <a:gd name="T20" fmla="*/ 75 w 75"/>
                <a:gd name="T21" fmla="*/ 94 h 115"/>
                <a:gd name="T22" fmla="*/ 75 w 75"/>
                <a:gd name="T23" fmla="*/ 115 h 115"/>
                <a:gd name="T24" fmla="*/ 0 w 75"/>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115">
                  <a:moveTo>
                    <a:pt x="0" y="115"/>
                  </a:moveTo>
                  <a:lnTo>
                    <a:pt x="0" y="0"/>
                  </a:lnTo>
                  <a:lnTo>
                    <a:pt x="74" y="0"/>
                  </a:lnTo>
                  <a:lnTo>
                    <a:pt x="74" y="21"/>
                  </a:lnTo>
                  <a:lnTo>
                    <a:pt x="25" y="21"/>
                  </a:lnTo>
                  <a:lnTo>
                    <a:pt x="25" y="46"/>
                  </a:lnTo>
                  <a:lnTo>
                    <a:pt x="69" y="46"/>
                  </a:lnTo>
                  <a:lnTo>
                    <a:pt x="69" y="66"/>
                  </a:lnTo>
                  <a:lnTo>
                    <a:pt x="25" y="66"/>
                  </a:lnTo>
                  <a:lnTo>
                    <a:pt x="25" y="94"/>
                  </a:lnTo>
                  <a:lnTo>
                    <a:pt x="75" y="94"/>
                  </a:lnTo>
                  <a:lnTo>
                    <a:pt x="7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14"/>
            <p:cNvSpPr>
              <a:spLocks/>
            </p:cNvSpPr>
            <p:nvPr userDrawn="1"/>
          </p:nvSpPr>
          <p:spPr bwMode="auto">
            <a:xfrm>
              <a:off x="3254376"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15"/>
            <p:cNvSpPr>
              <a:spLocks/>
            </p:cNvSpPr>
            <p:nvPr userDrawn="1"/>
          </p:nvSpPr>
          <p:spPr bwMode="auto">
            <a:xfrm>
              <a:off x="3321051" y="6788150"/>
              <a:ext cx="127000" cy="192088"/>
            </a:xfrm>
            <a:custGeom>
              <a:avLst/>
              <a:gdLst>
                <a:gd name="T0" fmla="*/ 0 w 88"/>
                <a:gd name="T1" fmla="*/ 92 h 132"/>
                <a:gd name="T2" fmla="*/ 27 w 88"/>
                <a:gd name="T3" fmla="*/ 92 h 132"/>
                <a:gd name="T4" fmla="*/ 30 w 88"/>
                <a:gd name="T5" fmla="*/ 103 h 132"/>
                <a:gd name="T6" fmla="*/ 44 w 88"/>
                <a:gd name="T7" fmla="*/ 110 h 132"/>
                <a:gd name="T8" fmla="*/ 57 w 88"/>
                <a:gd name="T9" fmla="*/ 105 h 132"/>
                <a:gd name="T10" fmla="*/ 60 w 88"/>
                <a:gd name="T11" fmla="*/ 95 h 132"/>
                <a:gd name="T12" fmla="*/ 54 w 88"/>
                <a:gd name="T13" fmla="*/ 82 h 132"/>
                <a:gd name="T14" fmla="*/ 47 w 88"/>
                <a:gd name="T15" fmla="*/ 78 h 132"/>
                <a:gd name="T16" fmla="*/ 38 w 88"/>
                <a:gd name="T17" fmla="*/ 75 h 132"/>
                <a:gd name="T18" fmla="*/ 15 w 88"/>
                <a:gd name="T19" fmla="*/ 64 h 132"/>
                <a:gd name="T20" fmla="*/ 1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5 h 132"/>
                <a:gd name="T40" fmla="*/ 33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4" y="108"/>
                    <a:pt x="38" y="110"/>
                    <a:pt x="44" y="110"/>
                  </a:cubicBezTo>
                  <a:cubicBezTo>
                    <a:pt x="49" y="110"/>
                    <a:pt x="54" y="109"/>
                    <a:pt x="57" y="105"/>
                  </a:cubicBezTo>
                  <a:cubicBezTo>
                    <a:pt x="59" y="103"/>
                    <a:pt x="60" y="99"/>
                    <a:pt x="60" y="95"/>
                  </a:cubicBezTo>
                  <a:cubicBezTo>
                    <a:pt x="60" y="90"/>
                    <a:pt x="58" y="86"/>
                    <a:pt x="54" y="82"/>
                  </a:cubicBezTo>
                  <a:cubicBezTo>
                    <a:pt x="52" y="81"/>
                    <a:pt x="50" y="79"/>
                    <a:pt x="47" y="78"/>
                  </a:cubicBezTo>
                  <a:cubicBezTo>
                    <a:pt x="46" y="78"/>
                    <a:pt x="43" y="77"/>
                    <a:pt x="38" y="75"/>
                  </a:cubicBezTo>
                  <a:cubicBezTo>
                    <a:pt x="27" y="71"/>
                    <a:pt x="20" y="67"/>
                    <a:pt x="15" y="64"/>
                  </a:cubicBezTo>
                  <a:cubicBezTo>
                    <a:pt x="6" y="57"/>
                    <a:pt x="1" y="47"/>
                    <a:pt x="1" y="35"/>
                  </a:cubicBezTo>
                  <a:cubicBezTo>
                    <a:pt x="1"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49" y="23"/>
                    <a:pt x="45" y="22"/>
                    <a:pt x="40" y="22"/>
                  </a:cubicBezTo>
                  <a:cubicBezTo>
                    <a:pt x="36" y="22"/>
                    <a:pt x="33" y="23"/>
                    <a:pt x="30" y="25"/>
                  </a:cubicBezTo>
                  <a:cubicBezTo>
                    <a:pt x="28" y="27"/>
                    <a:pt x="26" y="30"/>
                    <a:pt x="26" y="35"/>
                  </a:cubicBezTo>
                  <a:cubicBezTo>
                    <a:pt x="26" y="39"/>
                    <a:pt x="28" y="43"/>
                    <a:pt x="33" y="46"/>
                  </a:cubicBezTo>
                  <a:cubicBezTo>
                    <a:pt x="36" y="48"/>
                    <a:pt x="42" y="51"/>
                    <a:pt x="51" y="54"/>
                  </a:cubicBezTo>
                  <a:cubicBezTo>
                    <a:pt x="61" y="57"/>
                    <a:pt x="70" y="61"/>
                    <a:pt x="75" y="66"/>
                  </a:cubicBezTo>
                  <a:cubicBezTo>
                    <a:pt x="84" y="73"/>
                    <a:pt x="88" y="82"/>
                    <a:pt x="88" y="93"/>
                  </a:cubicBezTo>
                  <a:cubicBezTo>
                    <a:pt x="88" y="104"/>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16"/>
            <p:cNvSpPr>
              <a:spLocks/>
            </p:cNvSpPr>
            <p:nvPr userDrawn="1"/>
          </p:nvSpPr>
          <p:spPr bwMode="auto">
            <a:xfrm>
              <a:off x="3541713" y="6792913"/>
              <a:ext cx="109538" cy="182563"/>
            </a:xfrm>
            <a:custGeom>
              <a:avLst/>
              <a:gdLst>
                <a:gd name="T0" fmla="*/ 0 w 69"/>
                <a:gd name="T1" fmla="*/ 115 h 115"/>
                <a:gd name="T2" fmla="*/ 0 w 69"/>
                <a:gd name="T3" fmla="*/ 0 h 115"/>
                <a:gd name="T4" fmla="*/ 69 w 69"/>
                <a:gd name="T5" fmla="*/ 0 h 115"/>
                <a:gd name="T6" fmla="*/ 69 w 69"/>
                <a:gd name="T7" fmla="*/ 21 h 115"/>
                <a:gd name="T8" fmla="*/ 24 w 69"/>
                <a:gd name="T9" fmla="*/ 21 h 115"/>
                <a:gd name="T10" fmla="*/ 24 w 69"/>
                <a:gd name="T11" fmla="*/ 47 h 115"/>
                <a:gd name="T12" fmla="*/ 64 w 69"/>
                <a:gd name="T13" fmla="*/ 47 h 115"/>
                <a:gd name="T14" fmla="*/ 64 w 69"/>
                <a:gd name="T15" fmla="*/ 68 h 115"/>
                <a:gd name="T16" fmla="*/ 24 w 69"/>
                <a:gd name="T17" fmla="*/ 68 h 115"/>
                <a:gd name="T18" fmla="*/ 24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4" y="21"/>
                  </a:lnTo>
                  <a:lnTo>
                    <a:pt x="24" y="47"/>
                  </a:lnTo>
                  <a:lnTo>
                    <a:pt x="64" y="47"/>
                  </a:lnTo>
                  <a:lnTo>
                    <a:pt x="64" y="68"/>
                  </a:lnTo>
                  <a:lnTo>
                    <a:pt x="24" y="68"/>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17"/>
            <p:cNvSpPr>
              <a:spLocks noEditPoints="1"/>
            </p:cNvSpPr>
            <p:nvPr userDrawn="1"/>
          </p:nvSpPr>
          <p:spPr bwMode="auto">
            <a:xfrm>
              <a:off x="3667126" y="6788150"/>
              <a:ext cx="155575" cy="192088"/>
            </a:xfrm>
            <a:custGeom>
              <a:avLst/>
              <a:gdLst>
                <a:gd name="T0" fmla="*/ 54 w 107"/>
                <a:gd name="T1" fmla="*/ 0 h 132"/>
                <a:gd name="T2" fmla="*/ 90 w 107"/>
                <a:gd name="T3" fmla="*/ 17 h 132"/>
                <a:gd name="T4" fmla="*/ 107 w 107"/>
                <a:gd name="T5" fmla="*/ 66 h 132"/>
                <a:gd name="T6" fmla="*/ 94 w 107"/>
                <a:gd name="T7" fmla="*/ 111 h 132"/>
                <a:gd name="T8" fmla="*/ 76 w 107"/>
                <a:gd name="T9" fmla="*/ 127 h 132"/>
                <a:gd name="T10" fmla="*/ 53 w 107"/>
                <a:gd name="T11" fmla="*/ 132 h 132"/>
                <a:gd name="T12" fmla="*/ 12 w 107"/>
                <a:gd name="T13" fmla="*/ 110 h 132"/>
                <a:gd name="T14" fmla="*/ 0 w 107"/>
                <a:gd name="T15" fmla="*/ 66 h 132"/>
                <a:gd name="T16" fmla="*/ 15 w 107"/>
                <a:gd name="T17" fmla="*/ 17 h 132"/>
                <a:gd name="T18" fmla="*/ 54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6 h 132"/>
                <a:gd name="T30" fmla="*/ 53 w 107"/>
                <a:gd name="T31" fmla="*/ 109 h 132"/>
                <a:gd name="T32" fmla="*/ 67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4" y="0"/>
                  </a:moveTo>
                  <a:cubicBezTo>
                    <a:pt x="69" y="0"/>
                    <a:pt x="81" y="6"/>
                    <a:pt x="90" y="17"/>
                  </a:cubicBezTo>
                  <a:cubicBezTo>
                    <a:pt x="101" y="29"/>
                    <a:pt x="107" y="45"/>
                    <a:pt x="107" y="66"/>
                  </a:cubicBezTo>
                  <a:cubicBezTo>
                    <a:pt x="107" y="84"/>
                    <a:pt x="103" y="99"/>
                    <a:pt x="94" y="111"/>
                  </a:cubicBezTo>
                  <a:cubicBezTo>
                    <a:pt x="89" y="118"/>
                    <a:pt x="83" y="123"/>
                    <a:pt x="76" y="127"/>
                  </a:cubicBezTo>
                  <a:cubicBezTo>
                    <a:pt x="69" y="130"/>
                    <a:pt x="62" y="132"/>
                    <a:pt x="53" y="132"/>
                  </a:cubicBezTo>
                  <a:cubicBezTo>
                    <a:pt x="36" y="132"/>
                    <a:pt x="22" y="125"/>
                    <a:pt x="12" y="110"/>
                  </a:cubicBezTo>
                  <a:cubicBezTo>
                    <a:pt x="4" y="99"/>
                    <a:pt x="0" y="84"/>
                    <a:pt x="0" y="66"/>
                  </a:cubicBezTo>
                  <a:cubicBezTo>
                    <a:pt x="0" y="46"/>
                    <a:pt x="5" y="29"/>
                    <a:pt x="15" y="17"/>
                  </a:cubicBezTo>
                  <a:cubicBezTo>
                    <a:pt x="25" y="6"/>
                    <a:pt x="38" y="0"/>
                    <a:pt x="54" y="0"/>
                  </a:cubicBezTo>
                  <a:close/>
                  <a:moveTo>
                    <a:pt x="53" y="23"/>
                  </a:moveTo>
                  <a:cubicBezTo>
                    <a:pt x="45" y="23"/>
                    <a:pt x="38" y="27"/>
                    <a:pt x="34" y="35"/>
                  </a:cubicBezTo>
                  <a:cubicBezTo>
                    <a:pt x="29" y="44"/>
                    <a:pt x="27" y="54"/>
                    <a:pt x="27" y="66"/>
                  </a:cubicBezTo>
                  <a:cubicBezTo>
                    <a:pt x="27" y="78"/>
                    <a:pt x="29" y="89"/>
                    <a:pt x="34" y="97"/>
                  </a:cubicBezTo>
                  <a:cubicBezTo>
                    <a:pt x="36" y="101"/>
                    <a:pt x="39" y="104"/>
                    <a:pt x="44" y="106"/>
                  </a:cubicBezTo>
                  <a:cubicBezTo>
                    <a:pt x="47" y="108"/>
                    <a:pt x="50" y="109"/>
                    <a:pt x="53" y="109"/>
                  </a:cubicBezTo>
                  <a:cubicBezTo>
                    <a:pt x="59" y="109"/>
                    <a:pt x="63" y="107"/>
                    <a:pt x="67" y="104"/>
                  </a:cubicBezTo>
                  <a:cubicBezTo>
                    <a:pt x="71" y="100"/>
                    <a:pt x="75" y="94"/>
                    <a:pt x="77" y="87"/>
                  </a:cubicBezTo>
                  <a:cubicBezTo>
                    <a:pt x="79" y="80"/>
                    <a:pt x="80" y="73"/>
                    <a:pt x="80" y="66"/>
                  </a:cubicBezTo>
                  <a:cubicBezTo>
                    <a:pt x="80" y="54"/>
                    <a:pt x="77" y="43"/>
                    <a:pt x="73" y="35"/>
                  </a:cubicBezTo>
                  <a:cubicBezTo>
                    <a:pt x="68" y="27"/>
                    <a:pt x="61"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18"/>
            <p:cNvSpPr>
              <a:spLocks noEditPoints="1"/>
            </p:cNvSpPr>
            <p:nvPr userDrawn="1"/>
          </p:nvSpPr>
          <p:spPr bwMode="auto">
            <a:xfrm>
              <a:off x="3849688" y="6792913"/>
              <a:ext cx="136525" cy="182563"/>
            </a:xfrm>
            <a:custGeom>
              <a:avLst/>
              <a:gdLst>
                <a:gd name="T0" fmla="*/ 0 w 94"/>
                <a:gd name="T1" fmla="*/ 126 h 126"/>
                <a:gd name="T2" fmla="*/ 0 w 94"/>
                <a:gd name="T3" fmla="*/ 0 h 126"/>
                <a:gd name="T4" fmla="*/ 49 w 94"/>
                <a:gd name="T5" fmla="*/ 0 h 126"/>
                <a:gd name="T6" fmla="*/ 78 w 94"/>
                <a:gd name="T7" fmla="*/ 9 h 126"/>
                <a:gd name="T8" fmla="*/ 90 w 94"/>
                <a:gd name="T9" fmla="*/ 35 h 126"/>
                <a:gd name="T10" fmla="*/ 81 w 94"/>
                <a:gd name="T11" fmla="*/ 59 h 126"/>
                <a:gd name="T12" fmla="*/ 72 w 94"/>
                <a:gd name="T13" fmla="*/ 66 h 126"/>
                <a:gd name="T14" fmla="*/ 84 w 94"/>
                <a:gd name="T15" fmla="*/ 76 h 126"/>
                <a:gd name="T16" fmla="*/ 88 w 94"/>
                <a:gd name="T17" fmla="*/ 89 h 126"/>
                <a:gd name="T18" fmla="*/ 89 w 94"/>
                <a:gd name="T19" fmla="*/ 108 h 126"/>
                <a:gd name="T20" fmla="*/ 91 w 94"/>
                <a:gd name="T21" fmla="*/ 121 h 126"/>
                <a:gd name="T22" fmla="*/ 94 w 94"/>
                <a:gd name="T23" fmla="*/ 126 h 126"/>
                <a:gd name="T24" fmla="*/ 66 w 94"/>
                <a:gd name="T25" fmla="*/ 126 h 126"/>
                <a:gd name="T26" fmla="*/ 64 w 94"/>
                <a:gd name="T27" fmla="*/ 119 h 126"/>
                <a:gd name="T28" fmla="*/ 63 w 94"/>
                <a:gd name="T29" fmla="*/ 102 h 126"/>
                <a:gd name="T30" fmla="*/ 59 w 94"/>
                <a:gd name="T31" fmla="*/ 85 h 126"/>
                <a:gd name="T32" fmla="*/ 51 w 94"/>
                <a:gd name="T33" fmla="*/ 77 h 126"/>
                <a:gd name="T34" fmla="*/ 43 w 94"/>
                <a:gd name="T35" fmla="*/ 76 h 126"/>
                <a:gd name="T36" fmla="*/ 27 w 94"/>
                <a:gd name="T37" fmla="*/ 76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2 h 126"/>
                <a:gd name="T54" fmla="*/ 27 w 94"/>
                <a:gd name="T55" fmla="*/ 22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9"/>
                  </a:cubicBezTo>
                  <a:cubicBezTo>
                    <a:pt x="86" y="15"/>
                    <a:pt x="90" y="24"/>
                    <a:pt x="90" y="35"/>
                  </a:cubicBezTo>
                  <a:cubicBezTo>
                    <a:pt x="90" y="45"/>
                    <a:pt x="87" y="53"/>
                    <a:pt x="81" y="59"/>
                  </a:cubicBezTo>
                  <a:cubicBezTo>
                    <a:pt x="79" y="62"/>
                    <a:pt x="76" y="64"/>
                    <a:pt x="72" y="66"/>
                  </a:cubicBezTo>
                  <a:cubicBezTo>
                    <a:pt x="77" y="68"/>
                    <a:pt x="81" y="71"/>
                    <a:pt x="84" y="76"/>
                  </a:cubicBezTo>
                  <a:cubicBezTo>
                    <a:pt x="85" y="79"/>
                    <a:pt x="87" y="83"/>
                    <a:pt x="88" y="89"/>
                  </a:cubicBezTo>
                  <a:cubicBezTo>
                    <a:pt x="88" y="91"/>
                    <a:pt x="88" y="97"/>
                    <a:pt x="89" y="108"/>
                  </a:cubicBezTo>
                  <a:cubicBezTo>
                    <a:pt x="90" y="115"/>
                    <a:pt x="90" y="119"/>
                    <a:pt x="91" y="121"/>
                  </a:cubicBezTo>
                  <a:cubicBezTo>
                    <a:pt x="92" y="122"/>
                    <a:pt x="92" y="124"/>
                    <a:pt x="94" y="126"/>
                  </a:cubicBezTo>
                  <a:cubicBezTo>
                    <a:pt x="66" y="126"/>
                    <a:pt x="66" y="126"/>
                    <a:pt x="66" y="126"/>
                  </a:cubicBezTo>
                  <a:cubicBezTo>
                    <a:pt x="65" y="124"/>
                    <a:pt x="64" y="121"/>
                    <a:pt x="64" y="119"/>
                  </a:cubicBezTo>
                  <a:cubicBezTo>
                    <a:pt x="64" y="117"/>
                    <a:pt x="63" y="112"/>
                    <a:pt x="63" y="102"/>
                  </a:cubicBezTo>
                  <a:cubicBezTo>
                    <a:pt x="62" y="94"/>
                    <a:pt x="61" y="88"/>
                    <a:pt x="59" y="85"/>
                  </a:cubicBezTo>
                  <a:cubicBezTo>
                    <a:pt x="57" y="81"/>
                    <a:pt x="55" y="78"/>
                    <a:pt x="51" y="77"/>
                  </a:cubicBezTo>
                  <a:cubicBezTo>
                    <a:pt x="49" y="77"/>
                    <a:pt x="46" y="76"/>
                    <a:pt x="43" y="76"/>
                  </a:cubicBezTo>
                  <a:cubicBezTo>
                    <a:pt x="27" y="76"/>
                    <a:pt x="27" y="76"/>
                    <a:pt x="27" y="76"/>
                  </a:cubicBezTo>
                  <a:cubicBezTo>
                    <a:pt x="27" y="126"/>
                    <a:pt x="27" y="126"/>
                    <a:pt x="27" y="126"/>
                  </a:cubicBezTo>
                  <a:lnTo>
                    <a:pt x="0" y="126"/>
                  </a:lnTo>
                  <a:close/>
                  <a:moveTo>
                    <a:pt x="27" y="56"/>
                  </a:moveTo>
                  <a:cubicBezTo>
                    <a:pt x="42" y="56"/>
                    <a:pt x="42" y="56"/>
                    <a:pt x="42" y="56"/>
                  </a:cubicBezTo>
                  <a:cubicBezTo>
                    <a:pt x="50" y="56"/>
                    <a:pt x="56" y="54"/>
                    <a:pt x="59" y="51"/>
                  </a:cubicBezTo>
                  <a:cubicBezTo>
                    <a:pt x="61" y="48"/>
                    <a:pt x="63" y="44"/>
                    <a:pt x="63" y="38"/>
                  </a:cubicBezTo>
                  <a:cubicBezTo>
                    <a:pt x="63" y="32"/>
                    <a:pt x="61" y="27"/>
                    <a:pt x="56" y="24"/>
                  </a:cubicBezTo>
                  <a:cubicBezTo>
                    <a:pt x="54" y="23"/>
                    <a:pt x="49" y="22"/>
                    <a:pt x="43"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19"/>
            <p:cNvSpPr>
              <a:spLocks/>
            </p:cNvSpPr>
            <p:nvPr userDrawn="1"/>
          </p:nvSpPr>
          <p:spPr bwMode="auto">
            <a:xfrm>
              <a:off x="4075113" y="6788150"/>
              <a:ext cx="127000" cy="192088"/>
            </a:xfrm>
            <a:custGeom>
              <a:avLst/>
              <a:gdLst>
                <a:gd name="T0" fmla="*/ 0 w 88"/>
                <a:gd name="T1" fmla="*/ 92 h 132"/>
                <a:gd name="T2" fmla="*/ 27 w 88"/>
                <a:gd name="T3" fmla="*/ 92 h 132"/>
                <a:gd name="T4" fmla="*/ 31 w 88"/>
                <a:gd name="T5" fmla="*/ 103 h 132"/>
                <a:gd name="T6" fmla="*/ 44 w 88"/>
                <a:gd name="T7" fmla="*/ 110 h 132"/>
                <a:gd name="T8" fmla="*/ 57 w 88"/>
                <a:gd name="T9" fmla="*/ 105 h 132"/>
                <a:gd name="T10" fmla="*/ 61 w 88"/>
                <a:gd name="T11" fmla="*/ 95 h 132"/>
                <a:gd name="T12" fmla="*/ 54 w 88"/>
                <a:gd name="T13" fmla="*/ 82 h 132"/>
                <a:gd name="T14" fmla="*/ 47 w 88"/>
                <a:gd name="T15" fmla="*/ 78 h 132"/>
                <a:gd name="T16" fmla="*/ 38 w 88"/>
                <a:gd name="T17" fmla="*/ 75 h 132"/>
                <a:gd name="T18" fmla="*/ 15 w 88"/>
                <a:gd name="T19" fmla="*/ 64 h 132"/>
                <a:gd name="T20" fmla="*/ 2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1 w 88"/>
                <a:gd name="T35" fmla="*/ 22 h 132"/>
                <a:gd name="T36" fmla="*/ 31 w 88"/>
                <a:gd name="T37" fmla="*/ 25 h 132"/>
                <a:gd name="T38" fmla="*/ 27 w 88"/>
                <a:gd name="T39" fmla="*/ 35 h 132"/>
                <a:gd name="T40" fmla="*/ 33 w 88"/>
                <a:gd name="T41" fmla="*/ 46 h 132"/>
                <a:gd name="T42" fmla="*/ 51 w 88"/>
                <a:gd name="T43" fmla="*/ 54 h 132"/>
                <a:gd name="T44" fmla="*/ 76 w 88"/>
                <a:gd name="T45" fmla="*/ 66 h 132"/>
                <a:gd name="T46" fmla="*/ 88 w 88"/>
                <a:gd name="T47" fmla="*/ 93 h 132"/>
                <a:gd name="T48" fmla="*/ 77 w 88"/>
                <a:gd name="T49" fmla="*/ 121 h 132"/>
                <a:gd name="T50" fmla="*/ 44 w 88"/>
                <a:gd name="T51" fmla="*/ 132 h 132"/>
                <a:gd name="T52" fmla="*/ 8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1" y="103"/>
                  </a:cubicBezTo>
                  <a:cubicBezTo>
                    <a:pt x="34" y="108"/>
                    <a:pt x="38" y="110"/>
                    <a:pt x="44" y="110"/>
                  </a:cubicBezTo>
                  <a:cubicBezTo>
                    <a:pt x="50" y="110"/>
                    <a:pt x="54" y="109"/>
                    <a:pt x="57" y="105"/>
                  </a:cubicBezTo>
                  <a:cubicBezTo>
                    <a:pt x="59" y="103"/>
                    <a:pt x="61" y="99"/>
                    <a:pt x="61" y="95"/>
                  </a:cubicBezTo>
                  <a:cubicBezTo>
                    <a:pt x="61" y="90"/>
                    <a:pt x="59" y="86"/>
                    <a:pt x="54" y="82"/>
                  </a:cubicBezTo>
                  <a:cubicBezTo>
                    <a:pt x="53" y="81"/>
                    <a:pt x="50" y="79"/>
                    <a:pt x="47" y="78"/>
                  </a:cubicBezTo>
                  <a:cubicBezTo>
                    <a:pt x="46" y="78"/>
                    <a:pt x="43" y="77"/>
                    <a:pt x="38" y="75"/>
                  </a:cubicBezTo>
                  <a:cubicBezTo>
                    <a:pt x="27" y="71"/>
                    <a:pt x="20" y="67"/>
                    <a:pt x="15" y="64"/>
                  </a:cubicBezTo>
                  <a:cubicBezTo>
                    <a:pt x="6" y="57"/>
                    <a:pt x="2" y="47"/>
                    <a:pt x="2" y="35"/>
                  </a:cubicBezTo>
                  <a:cubicBezTo>
                    <a:pt x="2"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50" y="23"/>
                    <a:pt x="46" y="22"/>
                    <a:pt x="41" y="22"/>
                  </a:cubicBezTo>
                  <a:cubicBezTo>
                    <a:pt x="36" y="22"/>
                    <a:pt x="33" y="23"/>
                    <a:pt x="31" y="25"/>
                  </a:cubicBezTo>
                  <a:cubicBezTo>
                    <a:pt x="28" y="27"/>
                    <a:pt x="27" y="30"/>
                    <a:pt x="27" y="35"/>
                  </a:cubicBezTo>
                  <a:cubicBezTo>
                    <a:pt x="27" y="39"/>
                    <a:pt x="29" y="43"/>
                    <a:pt x="33" y="46"/>
                  </a:cubicBezTo>
                  <a:cubicBezTo>
                    <a:pt x="36" y="48"/>
                    <a:pt x="42" y="51"/>
                    <a:pt x="51" y="54"/>
                  </a:cubicBezTo>
                  <a:cubicBezTo>
                    <a:pt x="62" y="57"/>
                    <a:pt x="70" y="61"/>
                    <a:pt x="76" y="66"/>
                  </a:cubicBezTo>
                  <a:cubicBezTo>
                    <a:pt x="84" y="73"/>
                    <a:pt x="88" y="82"/>
                    <a:pt x="88" y="93"/>
                  </a:cubicBezTo>
                  <a:cubicBezTo>
                    <a:pt x="88" y="104"/>
                    <a:pt x="84" y="114"/>
                    <a:pt x="77" y="121"/>
                  </a:cubicBezTo>
                  <a:cubicBezTo>
                    <a:pt x="68" y="128"/>
                    <a:pt x="58" y="132"/>
                    <a:pt x="44" y="132"/>
                  </a:cubicBezTo>
                  <a:cubicBezTo>
                    <a:pt x="28" y="132"/>
                    <a:pt x="16" y="126"/>
                    <a:pt x="8" y="114"/>
                  </a:cubicBezTo>
                  <a:cubicBezTo>
                    <a:pt x="4"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20"/>
            <p:cNvSpPr>
              <a:spLocks/>
            </p:cNvSpPr>
            <p:nvPr userDrawn="1"/>
          </p:nvSpPr>
          <p:spPr bwMode="auto">
            <a:xfrm>
              <a:off x="4227513" y="6792913"/>
              <a:ext cx="136525" cy="182563"/>
            </a:xfrm>
            <a:custGeom>
              <a:avLst/>
              <a:gdLst>
                <a:gd name="T0" fmla="*/ 0 w 86"/>
                <a:gd name="T1" fmla="*/ 115 h 115"/>
                <a:gd name="T2" fmla="*/ 0 w 86"/>
                <a:gd name="T3" fmla="*/ 0 h 115"/>
                <a:gd name="T4" fmla="*/ 25 w 86"/>
                <a:gd name="T5" fmla="*/ 0 h 115"/>
                <a:gd name="T6" fmla="*/ 25 w 86"/>
                <a:gd name="T7" fmla="*/ 44 h 115"/>
                <a:gd name="T8" fmla="*/ 62 w 86"/>
                <a:gd name="T9" fmla="*/ 44 h 115"/>
                <a:gd name="T10" fmla="*/ 62 w 86"/>
                <a:gd name="T11" fmla="*/ 0 h 115"/>
                <a:gd name="T12" fmla="*/ 86 w 86"/>
                <a:gd name="T13" fmla="*/ 0 h 115"/>
                <a:gd name="T14" fmla="*/ 86 w 86"/>
                <a:gd name="T15" fmla="*/ 115 h 115"/>
                <a:gd name="T16" fmla="*/ 62 w 86"/>
                <a:gd name="T17" fmla="*/ 115 h 115"/>
                <a:gd name="T18" fmla="*/ 62 w 86"/>
                <a:gd name="T19" fmla="*/ 65 h 115"/>
                <a:gd name="T20" fmla="*/ 25 w 86"/>
                <a:gd name="T21" fmla="*/ 65 h 115"/>
                <a:gd name="T22" fmla="*/ 25 w 86"/>
                <a:gd name="T23" fmla="*/ 115 h 115"/>
                <a:gd name="T24" fmla="*/ 0 w 86"/>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 h="115">
                  <a:moveTo>
                    <a:pt x="0" y="115"/>
                  </a:moveTo>
                  <a:lnTo>
                    <a:pt x="0" y="0"/>
                  </a:lnTo>
                  <a:lnTo>
                    <a:pt x="25" y="0"/>
                  </a:lnTo>
                  <a:lnTo>
                    <a:pt x="25" y="44"/>
                  </a:lnTo>
                  <a:lnTo>
                    <a:pt x="62" y="44"/>
                  </a:lnTo>
                  <a:lnTo>
                    <a:pt x="62" y="0"/>
                  </a:lnTo>
                  <a:lnTo>
                    <a:pt x="86" y="0"/>
                  </a:lnTo>
                  <a:lnTo>
                    <a:pt x="86" y="115"/>
                  </a:lnTo>
                  <a:lnTo>
                    <a:pt x="62" y="115"/>
                  </a:lnTo>
                  <a:lnTo>
                    <a:pt x="62" y="65"/>
                  </a:lnTo>
                  <a:lnTo>
                    <a:pt x="25" y="65"/>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21"/>
            <p:cNvSpPr>
              <a:spLocks noEditPoints="1"/>
            </p:cNvSpPr>
            <p:nvPr userDrawn="1"/>
          </p:nvSpPr>
          <p:spPr bwMode="auto">
            <a:xfrm>
              <a:off x="4384676" y="6792913"/>
              <a:ext cx="155575" cy="182563"/>
            </a:xfrm>
            <a:custGeom>
              <a:avLst/>
              <a:gdLst>
                <a:gd name="T0" fmla="*/ 37 w 98"/>
                <a:gd name="T1" fmla="*/ 0 h 115"/>
                <a:gd name="T2" fmla="*/ 61 w 98"/>
                <a:gd name="T3" fmla="*/ 0 h 115"/>
                <a:gd name="T4" fmla="*/ 98 w 98"/>
                <a:gd name="T5" fmla="*/ 115 h 115"/>
                <a:gd name="T6" fmla="*/ 72 w 98"/>
                <a:gd name="T7" fmla="*/ 115 h 115"/>
                <a:gd name="T8" fmla="*/ 65 w 98"/>
                <a:gd name="T9" fmla="*/ 89 h 115"/>
                <a:gd name="T10" fmla="*/ 32 w 98"/>
                <a:gd name="T11" fmla="*/ 89 h 115"/>
                <a:gd name="T12" fmla="*/ 26 w 98"/>
                <a:gd name="T13" fmla="*/ 115 h 115"/>
                <a:gd name="T14" fmla="*/ 0 w 98"/>
                <a:gd name="T15" fmla="*/ 115 h 115"/>
                <a:gd name="T16" fmla="*/ 37 w 98"/>
                <a:gd name="T17" fmla="*/ 0 h 115"/>
                <a:gd name="T18" fmla="*/ 37 w 98"/>
                <a:gd name="T19" fmla="*/ 70 h 115"/>
                <a:gd name="T20" fmla="*/ 60 w 98"/>
                <a:gd name="T21" fmla="*/ 70 h 115"/>
                <a:gd name="T22" fmla="*/ 48 w 98"/>
                <a:gd name="T23" fmla="*/ 31 h 115"/>
                <a:gd name="T24" fmla="*/ 37 w 98"/>
                <a:gd name="T25" fmla="*/ 7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115">
                  <a:moveTo>
                    <a:pt x="37" y="0"/>
                  </a:moveTo>
                  <a:lnTo>
                    <a:pt x="61" y="0"/>
                  </a:lnTo>
                  <a:lnTo>
                    <a:pt x="98" y="115"/>
                  </a:lnTo>
                  <a:lnTo>
                    <a:pt x="72" y="115"/>
                  </a:lnTo>
                  <a:lnTo>
                    <a:pt x="65" y="89"/>
                  </a:lnTo>
                  <a:lnTo>
                    <a:pt x="32" y="89"/>
                  </a:lnTo>
                  <a:lnTo>
                    <a:pt x="26" y="115"/>
                  </a:lnTo>
                  <a:lnTo>
                    <a:pt x="0" y="115"/>
                  </a:lnTo>
                  <a:lnTo>
                    <a:pt x="37" y="0"/>
                  </a:lnTo>
                  <a:close/>
                  <a:moveTo>
                    <a:pt x="37" y="70"/>
                  </a:moveTo>
                  <a:lnTo>
                    <a:pt x="60" y="70"/>
                  </a:lnTo>
                  <a:lnTo>
                    <a:pt x="48" y="31"/>
                  </a:lnTo>
                  <a:lnTo>
                    <a:pt x="37"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22"/>
            <p:cNvSpPr>
              <a:spLocks noEditPoints="1"/>
            </p:cNvSpPr>
            <p:nvPr userDrawn="1"/>
          </p:nvSpPr>
          <p:spPr bwMode="auto">
            <a:xfrm>
              <a:off x="4559301" y="6792913"/>
              <a:ext cx="134938" cy="182563"/>
            </a:xfrm>
            <a:custGeom>
              <a:avLst/>
              <a:gdLst>
                <a:gd name="T0" fmla="*/ 0 w 93"/>
                <a:gd name="T1" fmla="*/ 126 h 126"/>
                <a:gd name="T2" fmla="*/ 0 w 93"/>
                <a:gd name="T3" fmla="*/ 0 h 126"/>
                <a:gd name="T4" fmla="*/ 48 w 93"/>
                <a:gd name="T5" fmla="*/ 0 h 126"/>
                <a:gd name="T6" fmla="*/ 77 w 93"/>
                <a:gd name="T7" fmla="*/ 9 h 126"/>
                <a:gd name="T8" fmla="*/ 89 w 93"/>
                <a:gd name="T9" fmla="*/ 35 h 126"/>
                <a:gd name="T10" fmla="*/ 81 w 93"/>
                <a:gd name="T11" fmla="*/ 59 h 126"/>
                <a:gd name="T12" fmla="*/ 71 w 93"/>
                <a:gd name="T13" fmla="*/ 66 h 126"/>
                <a:gd name="T14" fmla="*/ 83 w 93"/>
                <a:gd name="T15" fmla="*/ 76 h 126"/>
                <a:gd name="T16" fmla="*/ 87 w 93"/>
                <a:gd name="T17" fmla="*/ 89 h 126"/>
                <a:gd name="T18" fmla="*/ 89 w 93"/>
                <a:gd name="T19" fmla="*/ 108 h 126"/>
                <a:gd name="T20" fmla="*/ 91 w 93"/>
                <a:gd name="T21" fmla="*/ 121 h 126"/>
                <a:gd name="T22" fmla="*/ 93 w 93"/>
                <a:gd name="T23" fmla="*/ 126 h 126"/>
                <a:gd name="T24" fmla="*/ 65 w 93"/>
                <a:gd name="T25" fmla="*/ 126 h 126"/>
                <a:gd name="T26" fmla="*/ 63 w 93"/>
                <a:gd name="T27" fmla="*/ 119 h 126"/>
                <a:gd name="T28" fmla="*/ 62 w 93"/>
                <a:gd name="T29" fmla="*/ 102 h 126"/>
                <a:gd name="T30" fmla="*/ 59 w 93"/>
                <a:gd name="T31" fmla="*/ 85 h 126"/>
                <a:gd name="T32" fmla="*/ 50 w 93"/>
                <a:gd name="T33" fmla="*/ 77 h 126"/>
                <a:gd name="T34" fmla="*/ 42 w 93"/>
                <a:gd name="T35" fmla="*/ 76 h 126"/>
                <a:gd name="T36" fmla="*/ 27 w 93"/>
                <a:gd name="T37" fmla="*/ 76 h 126"/>
                <a:gd name="T38" fmla="*/ 27 w 93"/>
                <a:gd name="T39" fmla="*/ 126 h 126"/>
                <a:gd name="T40" fmla="*/ 0 w 93"/>
                <a:gd name="T41" fmla="*/ 126 h 126"/>
                <a:gd name="T42" fmla="*/ 27 w 93"/>
                <a:gd name="T43" fmla="*/ 56 h 126"/>
                <a:gd name="T44" fmla="*/ 41 w 93"/>
                <a:gd name="T45" fmla="*/ 56 h 126"/>
                <a:gd name="T46" fmla="*/ 58 w 93"/>
                <a:gd name="T47" fmla="*/ 51 h 126"/>
                <a:gd name="T48" fmla="*/ 62 w 93"/>
                <a:gd name="T49" fmla="*/ 38 h 126"/>
                <a:gd name="T50" fmla="*/ 56 w 93"/>
                <a:gd name="T51" fmla="*/ 24 h 126"/>
                <a:gd name="T52" fmla="*/ 42 w 93"/>
                <a:gd name="T53" fmla="*/ 22 h 126"/>
                <a:gd name="T54" fmla="*/ 27 w 93"/>
                <a:gd name="T55" fmla="*/ 22 h 126"/>
                <a:gd name="T56" fmla="*/ 27 w 93"/>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3" h="126">
                  <a:moveTo>
                    <a:pt x="0" y="126"/>
                  </a:moveTo>
                  <a:cubicBezTo>
                    <a:pt x="0" y="0"/>
                    <a:pt x="0" y="0"/>
                    <a:pt x="0" y="0"/>
                  </a:cubicBezTo>
                  <a:cubicBezTo>
                    <a:pt x="48" y="0"/>
                    <a:pt x="48" y="0"/>
                    <a:pt x="48" y="0"/>
                  </a:cubicBezTo>
                  <a:cubicBezTo>
                    <a:pt x="61" y="0"/>
                    <a:pt x="70" y="3"/>
                    <a:pt x="77" y="9"/>
                  </a:cubicBezTo>
                  <a:cubicBezTo>
                    <a:pt x="85" y="15"/>
                    <a:pt x="89" y="24"/>
                    <a:pt x="89" y="35"/>
                  </a:cubicBezTo>
                  <a:cubicBezTo>
                    <a:pt x="89" y="45"/>
                    <a:pt x="86" y="53"/>
                    <a:pt x="81" y="59"/>
                  </a:cubicBezTo>
                  <a:cubicBezTo>
                    <a:pt x="78" y="62"/>
                    <a:pt x="75" y="64"/>
                    <a:pt x="71" y="66"/>
                  </a:cubicBezTo>
                  <a:cubicBezTo>
                    <a:pt x="76" y="68"/>
                    <a:pt x="80" y="71"/>
                    <a:pt x="83" y="76"/>
                  </a:cubicBezTo>
                  <a:cubicBezTo>
                    <a:pt x="85" y="79"/>
                    <a:pt x="86" y="83"/>
                    <a:pt x="87" y="89"/>
                  </a:cubicBezTo>
                  <a:cubicBezTo>
                    <a:pt x="87" y="91"/>
                    <a:pt x="88" y="97"/>
                    <a:pt x="89" y="108"/>
                  </a:cubicBezTo>
                  <a:cubicBezTo>
                    <a:pt x="89" y="115"/>
                    <a:pt x="90" y="119"/>
                    <a:pt x="91" y="121"/>
                  </a:cubicBezTo>
                  <a:cubicBezTo>
                    <a:pt x="91" y="122"/>
                    <a:pt x="92" y="124"/>
                    <a:pt x="93" y="126"/>
                  </a:cubicBezTo>
                  <a:cubicBezTo>
                    <a:pt x="65" y="126"/>
                    <a:pt x="65" y="126"/>
                    <a:pt x="65" y="126"/>
                  </a:cubicBezTo>
                  <a:cubicBezTo>
                    <a:pt x="64" y="124"/>
                    <a:pt x="64" y="121"/>
                    <a:pt x="63" y="119"/>
                  </a:cubicBezTo>
                  <a:cubicBezTo>
                    <a:pt x="63" y="117"/>
                    <a:pt x="63" y="112"/>
                    <a:pt x="62" y="102"/>
                  </a:cubicBezTo>
                  <a:cubicBezTo>
                    <a:pt x="61" y="94"/>
                    <a:pt x="60" y="88"/>
                    <a:pt x="59" y="85"/>
                  </a:cubicBezTo>
                  <a:cubicBezTo>
                    <a:pt x="57" y="81"/>
                    <a:pt x="54" y="78"/>
                    <a:pt x="50" y="77"/>
                  </a:cubicBezTo>
                  <a:cubicBezTo>
                    <a:pt x="48" y="77"/>
                    <a:pt x="46" y="76"/>
                    <a:pt x="42" y="76"/>
                  </a:cubicBezTo>
                  <a:cubicBezTo>
                    <a:pt x="27" y="76"/>
                    <a:pt x="27" y="76"/>
                    <a:pt x="27" y="76"/>
                  </a:cubicBezTo>
                  <a:cubicBezTo>
                    <a:pt x="27" y="126"/>
                    <a:pt x="27" y="126"/>
                    <a:pt x="27" y="126"/>
                  </a:cubicBezTo>
                  <a:lnTo>
                    <a:pt x="0" y="126"/>
                  </a:lnTo>
                  <a:close/>
                  <a:moveTo>
                    <a:pt x="27" y="56"/>
                  </a:moveTo>
                  <a:cubicBezTo>
                    <a:pt x="41" y="56"/>
                    <a:pt x="41" y="56"/>
                    <a:pt x="41" y="56"/>
                  </a:cubicBezTo>
                  <a:cubicBezTo>
                    <a:pt x="50" y="56"/>
                    <a:pt x="55" y="54"/>
                    <a:pt x="58" y="51"/>
                  </a:cubicBezTo>
                  <a:cubicBezTo>
                    <a:pt x="61" y="48"/>
                    <a:pt x="62" y="44"/>
                    <a:pt x="62" y="38"/>
                  </a:cubicBezTo>
                  <a:cubicBezTo>
                    <a:pt x="62" y="32"/>
                    <a:pt x="60" y="27"/>
                    <a:pt x="56" y="24"/>
                  </a:cubicBezTo>
                  <a:cubicBezTo>
                    <a:pt x="53" y="23"/>
                    <a:pt x="48" y="22"/>
                    <a:pt x="42"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23"/>
            <p:cNvSpPr>
              <a:spLocks/>
            </p:cNvSpPr>
            <p:nvPr userDrawn="1"/>
          </p:nvSpPr>
          <p:spPr bwMode="auto">
            <a:xfrm>
              <a:off x="4724401" y="6792913"/>
              <a:ext cx="38100" cy="182563"/>
            </a:xfrm>
            <a:custGeom>
              <a:avLst/>
              <a:gdLst>
                <a:gd name="T0" fmla="*/ 0 w 24"/>
                <a:gd name="T1" fmla="*/ 115 h 115"/>
                <a:gd name="T2" fmla="*/ 0 w 24"/>
                <a:gd name="T3" fmla="*/ 0 h 115"/>
                <a:gd name="T4" fmla="*/ 12 w 24"/>
                <a:gd name="T5" fmla="*/ 0 h 115"/>
                <a:gd name="T6" fmla="*/ 24 w 24"/>
                <a:gd name="T7" fmla="*/ 0 h 115"/>
                <a:gd name="T8" fmla="*/ 24 w 24"/>
                <a:gd name="T9" fmla="*/ 115 h 115"/>
                <a:gd name="T10" fmla="*/ 0 w 24"/>
                <a:gd name="T11" fmla="*/ 115 h 115"/>
              </a:gdLst>
              <a:ahLst/>
              <a:cxnLst>
                <a:cxn ang="0">
                  <a:pos x="T0" y="T1"/>
                </a:cxn>
                <a:cxn ang="0">
                  <a:pos x="T2" y="T3"/>
                </a:cxn>
                <a:cxn ang="0">
                  <a:pos x="T4" y="T5"/>
                </a:cxn>
                <a:cxn ang="0">
                  <a:pos x="T6" y="T7"/>
                </a:cxn>
                <a:cxn ang="0">
                  <a:pos x="T8" y="T9"/>
                </a:cxn>
                <a:cxn ang="0">
                  <a:pos x="T10" y="T11"/>
                </a:cxn>
              </a:cxnLst>
              <a:rect l="0" t="0" r="r" b="b"/>
              <a:pathLst>
                <a:path w="24" h="115">
                  <a:moveTo>
                    <a:pt x="0" y="115"/>
                  </a:moveTo>
                  <a:lnTo>
                    <a:pt x="0" y="0"/>
                  </a:lnTo>
                  <a:lnTo>
                    <a:pt x="12" y="0"/>
                  </a:lnTo>
                  <a:lnTo>
                    <a:pt x="24" y="0"/>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24"/>
            <p:cNvSpPr>
              <a:spLocks/>
            </p:cNvSpPr>
            <p:nvPr userDrawn="1"/>
          </p:nvSpPr>
          <p:spPr bwMode="auto">
            <a:xfrm>
              <a:off x="4797426" y="6792913"/>
              <a:ext cx="134938" cy="182563"/>
            </a:xfrm>
            <a:custGeom>
              <a:avLst/>
              <a:gdLst>
                <a:gd name="T0" fmla="*/ 0 w 85"/>
                <a:gd name="T1" fmla="*/ 115 h 115"/>
                <a:gd name="T2" fmla="*/ 0 w 85"/>
                <a:gd name="T3" fmla="*/ 0 h 115"/>
                <a:gd name="T4" fmla="*/ 25 w 85"/>
                <a:gd name="T5" fmla="*/ 0 h 115"/>
                <a:gd name="T6" fmla="*/ 61 w 85"/>
                <a:gd name="T7" fmla="*/ 74 h 115"/>
                <a:gd name="T8" fmla="*/ 61 w 85"/>
                <a:gd name="T9" fmla="*/ 0 h 115"/>
                <a:gd name="T10" fmla="*/ 85 w 85"/>
                <a:gd name="T11" fmla="*/ 0 h 115"/>
                <a:gd name="T12" fmla="*/ 85 w 85"/>
                <a:gd name="T13" fmla="*/ 115 h 115"/>
                <a:gd name="T14" fmla="*/ 60 w 85"/>
                <a:gd name="T15" fmla="*/ 115 h 115"/>
                <a:gd name="T16" fmla="*/ 24 w 85"/>
                <a:gd name="T17" fmla="*/ 41 h 115"/>
                <a:gd name="T18" fmla="*/ 24 w 85"/>
                <a:gd name="T19" fmla="*/ 115 h 115"/>
                <a:gd name="T20" fmla="*/ 0 w 85"/>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115">
                  <a:moveTo>
                    <a:pt x="0" y="115"/>
                  </a:moveTo>
                  <a:lnTo>
                    <a:pt x="0" y="0"/>
                  </a:lnTo>
                  <a:lnTo>
                    <a:pt x="25" y="0"/>
                  </a:lnTo>
                  <a:lnTo>
                    <a:pt x="61" y="74"/>
                  </a:lnTo>
                  <a:lnTo>
                    <a:pt x="61" y="0"/>
                  </a:lnTo>
                  <a:lnTo>
                    <a:pt x="85" y="0"/>
                  </a:lnTo>
                  <a:lnTo>
                    <a:pt x="85" y="115"/>
                  </a:lnTo>
                  <a:lnTo>
                    <a:pt x="60" y="115"/>
                  </a:lnTo>
                  <a:lnTo>
                    <a:pt x="24" y="41"/>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25"/>
            <p:cNvSpPr>
              <a:spLocks/>
            </p:cNvSpPr>
            <p:nvPr userDrawn="1"/>
          </p:nvSpPr>
          <p:spPr bwMode="auto">
            <a:xfrm>
              <a:off x="4959351" y="6788150"/>
              <a:ext cx="149225" cy="192088"/>
            </a:xfrm>
            <a:custGeom>
              <a:avLst/>
              <a:gdLst>
                <a:gd name="T0" fmla="*/ 102 w 102"/>
                <a:gd name="T1" fmla="*/ 129 h 132"/>
                <a:gd name="T2" fmla="*/ 82 w 102"/>
                <a:gd name="T3" fmla="*/ 129 h 132"/>
                <a:gd name="T4" fmla="*/ 82 w 102"/>
                <a:gd name="T5" fmla="*/ 115 h 132"/>
                <a:gd name="T6" fmla="*/ 73 w 102"/>
                <a:gd name="T7" fmla="*/ 124 h 132"/>
                <a:gd name="T8" fmla="*/ 51 w 102"/>
                <a:gd name="T9" fmla="*/ 132 h 132"/>
                <a:gd name="T10" fmla="*/ 14 w 102"/>
                <a:gd name="T11" fmla="*/ 113 h 132"/>
                <a:gd name="T12" fmla="*/ 0 w 102"/>
                <a:gd name="T13" fmla="*/ 67 h 132"/>
                <a:gd name="T14" fmla="*/ 14 w 102"/>
                <a:gd name="T15" fmla="*/ 20 h 132"/>
                <a:gd name="T16" fmla="*/ 54 w 102"/>
                <a:gd name="T17" fmla="*/ 0 h 132"/>
                <a:gd name="T18" fmla="*/ 89 w 102"/>
                <a:gd name="T19" fmla="*/ 16 h 132"/>
                <a:gd name="T20" fmla="*/ 100 w 102"/>
                <a:gd name="T21" fmla="*/ 39 h 132"/>
                <a:gd name="T22" fmla="*/ 100 w 102"/>
                <a:gd name="T23" fmla="*/ 45 h 132"/>
                <a:gd name="T24" fmla="*/ 74 w 102"/>
                <a:gd name="T25" fmla="*/ 45 h 132"/>
                <a:gd name="T26" fmla="*/ 70 w 102"/>
                <a:gd name="T27" fmla="*/ 32 h 132"/>
                <a:gd name="T28" fmla="*/ 53 w 102"/>
                <a:gd name="T29" fmla="*/ 23 h 132"/>
                <a:gd name="T30" fmla="*/ 34 w 102"/>
                <a:gd name="T31" fmla="*/ 35 h 132"/>
                <a:gd name="T32" fmla="*/ 27 w 102"/>
                <a:gd name="T33" fmla="*/ 66 h 132"/>
                <a:gd name="T34" fmla="*/ 35 w 102"/>
                <a:gd name="T35" fmla="*/ 99 h 132"/>
                <a:gd name="T36" fmla="*/ 54 w 102"/>
                <a:gd name="T37" fmla="*/ 109 h 132"/>
                <a:gd name="T38" fmla="*/ 72 w 102"/>
                <a:gd name="T39" fmla="*/ 100 h 132"/>
                <a:gd name="T40" fmla="*/ 77 w 102"/>
                <a:gd name="T41" fmla="*/ 81 h 132"/>
                <a:gd name="T42" fmla="*/ 55 w 102"/>
                <a:gd name="T43" fmla="*/ 81 h 132"/>
                <a:gd name="T44" fmla="*/ 55 w 102"/>
                <a:gd name="T45" fmla="*/ 61 h 132"/>
                <a:gd name="T46" fmla="*/ 102 w 102"/>
                <a:gd name="T47" fmla="*/ 61 h 132"/>
                <a:gd name="T48" fmla="*/ 102 w 102"/>
                <a:gd name="T49" fmla="*/ 12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2" h="132">
                  <a:moveTo>
                    <a:pt x="102" y="129"/>
                  </a:moveTo>
                  <a:cubicBezTo>
                    <a:pt x="82" y="129"/>
                    <a:pt x="82" y="129"/>
                    <a:pt x="82" y="129"/>
                  </a:cubicBezTo>
                  <a:cubicBezTo>
                    <a:pt x="82" y="115"/>
                    <a:pt x="82" y="115"/>
                    <a:pt x="82" y="115"/>
                  </a:cubicBezTo>
                  <a:cubicBezTo>
                    <a:pt x="79" y="119"/>
                    <a:pt x="76" y="122"/>
                    <a:pt x="73" y="124"/>
                  </a:cubicBezTo>
                  <a:cubicBezTo>
                    <a:pt x="67" y="129"/>
                    <a:pt x="59" y="132"/>
                    <a:pt x="51" y="132"/>
                  </a:cubicBezTo>
                  <a:cubicBezTo>
                    <a:pt x="35" y="132"/>
                    <a:pt x="23" y="125"/>
                    <a:pt x="14" y="113"/>
                  </a:cubicBezTo>
                  <a:cubicBezTo>
                    <a:pt x="5" y="101"/>
                    <a:pt x="0" y="85"/>
                    <a:pt x="0" y="67"/>
                  </a:cubicBezTo>
                  <a:cubicBezTo>
                    <a:pt x="0" y="48"/>
                    <a:pt x="5" y="33"/>
                    <a:pt x="14" y="20"/>
                  </a:cubicBezTo>
                  <a:cubicBezTo>
                    <a:pt x="24" y="7"/>
                    <a:pt x="37" y="0"/>
                    <a:pt x="54" y="0"/>
                  </a:cubicBezTo>
                  <a:cubicBezTo>
                    <a:pt x="68" y="0"/>
                    <a:pt x="79" y="5"/>
                    <a:pt x="89" y="16"/>
                  </a:cubicBezTo>
                  <a:cubicBezTo>
                    <a:pt x="94" y="23"/>
                    <a:pt x="98" y="30"/>
                    <a:pt x="100" y="39"/>
                  </a:cubicBezTo>
                  <a:cubicBezTo>
                    <a:pt x="100" y="40"/>
                    <a:pt x="100" y="42"/>
                    <a:pt x="100" y="45"/>
                  </a:cubicBezTo>
                  <a:cubicBezTo>
                    <a:pt x="74" y="45"/>
                    <a:pt x="74" y="45"/>
                    <a:pt x="74" y="45"/>
                  </a:cubicBezTo>
                  <a:cubicBezTo>
                    <a:pt x="73" y="40"/>
                    <a:pt x="72" y="35"/>
                    <a:pt x="70" y="32"/>
                  </a:cubicBezTo>
                  <a:cubicBezTo>
                    <a:pt x="66" y="26"/>
                    <a:pt x="60" y="23"/>
                    <a:pt x="53" y="23"/>
                  </a:cubicBezTo>
                  <a:cubicBezTo>
                    <a:pt x="45" y="23"/>
                    <a:pt x="39" y="27"/>
                    <a:pt x="34" y="35"/>
                  </a:cubicBezTo>
                  <a:cubicBezTo>
                    <a:pt x="30" y="43"/>
                    <a:pt x="27" y="53"/>
                    <a:pt x="27" y="66"/>
                  </a:cubicBezTo>
                  <a:cubicBezTo>
                    <a:pt x="27" y="80"/>
                    <a:pt x="30" y="91"/>
                    <a:pt x="35" y="99"/>
                  </a:cubicBezTo>
                  <a:cubicBezTo>
                    <a:pt x="39" y="106"/>
                    <a:pt x="46" y="109"/>
                    <a:pt x="54" y="109"/>
                  </a:cubicBezTo>
                  <a:cubicBezTo>
                    <a:pt x="62" y="109"/>
                    <a:pt x="68" y="106"/>
                    <a:pt x="72" y="100"/>
                  </a:cubicBezTo>
                  <a:cubicBezTo>
                    <a:pt x="75" y="95"/>
                    <a:pt x="77" y="89"/>
                    <a:pt x="77" y="81"/>
                  </a:cubicBezTo>
                  <a:cubicBezTo>
                    <a:pt x="55" y="81"/>
                    <a:pt x="55" y="81"/>
                    <a:pt x="55" y="81"/>
                  </a:cubicBezTo>
                  <a:cubicBezTo>
                    <a:pt x="55" y="61"/>
                    <a:pt x="55" y="61"/>
                    <a:pt x="55" y="61"/>
                  </a:cubicBezTo>
                  <a:cubicBezTo>
                    <a:pt x="102" y="61"/>
                    <a:pt x="102" y="61"/>
                    <a:pt x="102" y="61"/>
                  </a:cubicBezTo>
                  <a:lnTo>
                    <a:pt x="102" y="1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26"/>
            <p:cNvSpPr>
              <a:spLocks/>
            </p:cNvSpPr>
            <p:nvPr userDrawn="1"/>
          </p:nvSpPr>
          <p:spPr bwMode="auto">
            <a:xfrm>
              <a:off x="5141913" y="6935788"/>
              <a:ext cx="41275" cy="39688"/>
            </a:xfrm>
            <a:custGeom>
              <a:avLst/>
              <a:gdLst>
                <a:gd name="T0" fmla="*/ 26 w 26"/>
                <a:gd name="T1" fmla="*/ 0 h 25"/>
                <a:gd name="T2" fmla="*/ 26 w 26"/>
                <a:gd name="T3" fmla="*/ 25 h 25"/>
                <a:gd name="T4" fmla="*/ 0 w 26"/>
                <a:gd name="T5" fmla="*/ 25 h 25"/>
                <a:gd name="T6" fmla="*/ 0 w 26"/>
                <a:gd name="T7" fmla="*/ 0 h 25"/>
                <a:gd name="T8" fmla="*/ 14 w 26"/>
                <a:gd name="T9" fmla="*/ 0 h 25"/>
                <a:gd name="T10" fmla="*/ 26 w 26"/>
                <a:gd name="T11" fmla="*/ 0 h 25"/>
              </a:gdLst>
              <a:ahLst/>
              <a:cxnLst>
                <a:cxn ang="0">
                  <a:pos x="T0" y="T1"/>
                </a:cxn>
                <a:cxn ang="0">
                  <a:pos x="T2" y="T3"/>
                </a:cxn>
                <a:cxn ang="0">
                  <a:pos x="T4" y="T5"/>
                </a:cxn>
                <a:cxn ang="0">
                  <a:pos x="T6" y="T7"/>
                </a:cxn>
                <a:cxn ang="0">
                  <a:pos x="T8" y="T9"/>
                </a:cxn>
                <a:cxn ang="0">
                  <a:pos x="T10" y="T11"/>
                </a:cxn>
              </a:cxnLst>
              <a:rect l="0" t="0" r="r" b="b"/>
              <a:pathLst>
                <a:path w="26" h="25">
                  <a:moveTo>
                    <a:pt x="26" y="0"/>
                  </a:moveTo>
                  <a:lnTo>
                    <a:pt x="26" y="25"/>
                  </a:lnTo>
                  <a:lnTo>
                    <a:pt x="0" y="25"/>
                  </a:lnTo>
                  <a:lnTo>
                    <a:pt x="0" y="0"/>
                  </a:lnTo>
                  <a:lnTo>
                    <a:pt x="14" y="0"/>
                  </a:lnTo>
                  <a:lnTo>
                    <a:pt x="2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2843889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Title slide with image">
    <p:spTree>
      <p:nvGrpSpPr>
        <p:cNvPr id="1" name=""/>
        <p:cNvGrpSpPr/>
        <p:nvPr/>
      </p:nvGrpSpPr>
      <p:grpSpPr>
        <a:xfrm>
          <a:off x="0" y="0"/>
          <a:ext cx="0" cy="0"/>
          <a:chOff x="0" y="0"/>
          <a:chExt cx="0" cy="0"/>
        </a:xfrm>
      </p:grpSpPr>
      <p:pic>
        <p:nvPicPr>
          <p:cNvPr id="36" name="Picture 19"/>
          <p:cNvPicPr preferRelativeResize="0">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ltGray">
          <a:xfrm>
            <a:off x="326880" y="326517"/>
            <a:ext cx="8490331" cy="3476496"/>
          </a:xfrm>
          <a:prstGeom prst="rect">
            <a:avLst/>
          </a:prstGeom>
          <a:noFill/>
        </p:spPr>
      </p:pic>
      <p:pic>
        <p:nvPicPr>
          <p:cNvPr id="10" name="Picture 27" descr="magenta_flaeche_70"/>
          <p:cNvPicPr>
            <a:picLocks noChangeArrowheads="1"/>
          </p:cNvPicPr>
          <p:nvPr/>
        </p:nvPicPr>
        <p:blipFill>
          <a:blip r:embed="rId3" cstate="screen">
            <a:extLst>
              <a:ext uri="{28A0092B-C50C-407E-A947-70E740481C1C}">
                <a14:useLocalDpi xmlns:a14="http://schemas.microsoft.com/office/drawing/2010/main"/>
              </a:ext>
            </a:extLst>
          </a:blip>
          <a:srcRect b="-468"/>
          <a:stretch>
            <a:fillRect/>
          </a:stretch>
        </p:blipFill>
        <p:spPr bwMode="gray">
          <a:xfrm>
            <a:off x="326551" y="3319796"/>
            <a:ext cx="8490331" cy="485538"/>
          </a:xfrm>
          <a:prstGeom prst="rect">
            <a:avLst/>
          </a:prstGeom>
          <a:noFill/>
        </p:spPr>
      </p:pic>
      <p:sp>
        <p:nvSpPr>
          <p:cNvPr id="45058" name="Titelplatzhalter 1"/>
          <p:cNvSpPr>
            <a:spLocks noGrp="1"/>
          </p:cNvSpPr>
          <p:nvPr>
            <p:ph type="ctrTitle" hasCustomPrompt="1"/>
          </p:nvPr>
        </p:nvSpPr>
        <p:spPr bwMode="gray">
          <a:xfrm>
            <a:off x="326551" y="3644047"/>
            <a:ext cx="8490331" cy="1908010"/>
          </a:xfrm>
          <a:solidFill>
            <a:schemeClr val="tx2"/>
          </a:solidFill>
        </p:spPr>
        <p:txBody>
          <a:bodyPr lIns="143990">
            <a:noAutofit/>
          </a:bodyPr>
          <a:lstStyle>
            <a:lvl1pPr>
              <a:defRPr sz="3628" smtClean="0">
                <a:solidFill>
                  <a:schemeClr val="bg1"/>
                </a:solidFill>
                <a:latin typeface="TeleGrotesk Headline Ultra" pitchFamily="2" charset="0"/>
              </a:defRPr>
            </a:lvl1pPr>
          </a:lstStyle>
          <a:p>
            <a:r>
              <a:rPr lang="en-US" dirty="0" err="1" smtClean="0"/>
              <a:t>TeleGrotesk</a:t>
            </a:r>
            <a:r>
              <a:rPr lang="en-US" dirty="0" smtClean="0"/>
              <a:t> Headline Ultra</a:t>
            </a:r>
            <a:br>
              <a:rPr lang="en-US" dirty="0" smtClean="0"/>
            </a:br>
            <a:r>
              <a:rPr kumimoji="0" lang="en-US" sz="3628" b="0" i="0" u="none" strike="noStrike" kern="1200" cap="none" spc="0" normalizeH="0" baseline="0" noProof="0" dirty="0" smtClean="0">
                <a:ln>
                  <a:noFill/>
                </a:ln>
                <a:solidFill>
                  <a:schemeClr val="bg1"/>
                </a:solidFill>
                <a:effectLst/>
                <a:uLnTx/>
                <a:uFillTx/>
                <a:latin typeface="TeleGrotesk Headline" pitchFamily="2" charset="0"/>
                <a:ea typeface="+mj-ea"/>
                <a:cs typeface="TeleGrotesk Headline Ultra" pitchFamily="2" charset="0"/>
              </a:rPr>
              <a:t>Maximum of 2 lines, (40) 48 PT</a:t>
            </a:r>
            <a:endParaRPr lang="en-US" dirty="0" smtClean="0"/>
          </a:p>
        </p:txBody>
      </p:sp>
      <p:sp>
        <p:nvSpPr>
          <p:cNvPr id="45059" name="Textplatzhalter 2"/>
          <p:cNvSpPr>
            <a:spLocks noGrp="1"/>
          </p:cNvSpPr>
          <p:nvPr>
            <p:ph type="subTitle" idx="1" hasCustomPrompt="1"/>
          </p:nvPr>
        </p:nvSpPr>
        <p:spPr bwMode="gray">
          <a:xfrm>
            <a:off x="326552" y="4848737"/>
            <a:ext cx="8496329" cy="348357"/>
          </a:xfrm>
        </p:spPr>
        <p:txBody>
          <a:bodyPr wrap="square" lIns="143990">
            <a:spAutoFit/>
          </a:bodyPr>
          <a:lstStyle>
            <a:lvl1pPr marL="0" marR="0" indent="0" algn="l" defTabSz="522637" rtl="0" eaLnBrk="1" fontAlgn="base" latinLnBrk="0" hangingPunct="1">
              <a:lnSpc>
                <a:spcPct val="104000"/>
              </a:lnSpc>
              <a:spcBef>
                <a:spcPts val="0"/>
              </a:spcBef>
              <a:spcAft>
                <a:spcPct val="0"/>
              </a:spcAft>
              <a:buClr>
                <a:schemeClr val="tx2"/>
              </a:buClr>
              <a:buSzTx/>
              <a:buFont typeface="Wingdings" pitchFamily="2" charset="2"/>
              <a:buNone/>
              <a:tabLst/>
              <a:defRPr sz="2177" smtClean="0">
                <a:solidFill>
                  <a:schemeClr val="bg1"/>
                </a:solidFill>
                <a:latin typeface="Tele-GroteskNor" pitchFamily="2" charset="0"/>
              </a:defRPr>
            </a:lvl1pPr>
          </a:lstStyle>
          <a:p>
            <a:r>
              <a:rPr lang="en-US" dirty="0" smtClean="0"/>
              <a:t>Sub-heading: Tele-</a:t>
            </a:r>
            <a:r>
              <a:rPr lang="en-US" dirty="0" err="1" smtClean="0"/>
              <a:t>Grotesk</a:t>
            </a:r>
            <a:r>
              <a:rPr lang="en-US" dirty="0" smtClean="0"/>
              <a:t> Normal, 24 </a:t>
            </a:r>
            <a:r>
              <a:rPr lang="en-US" dirty="0" err="1" smtClean="0"/>
              <a:t>pt</a:t>
            </a:r>
            <a:endParaRPr lang="en-US" dirty="0" smtClean="0"/>
          </a:p>
        </p:txBody>
      </p:sp>
      <p:pic>
        <p:nvPicPr>
          <p:cNvPr id="9" name="Grafik 8" descr="T_Logo_3c_Slogan_n_DE-100%.emf"/>
          <p:cNvPicPr>
            <a:picLocks noChangeAspect="1"/>
          </p:cNvPicPr>
          <p:nvPr/>
        </p:nvPicPr>
        <p:blipFill>
          <a:blip r:embed="rId4" cstate="screen">
            <a:extLst>
              <a:ext uri="{28A0092B-C50C-407E-A947-70E740481C1C}">
                <a14:useLocalDpi xmlns:a14="http://schemas.microsoft.com/office/drawing/2010/main"/>
              </a:ext>
            </a:extLst>
          </a:blip>
          <a:srcRect r="68152"/>
          <a:stretch>
            <a:fillRect/>
          </a:stretch>
        </p:blipFill>
        <p:spPr>
          <a:xfrm>
            <a:off x="326551" y="6040562"/>
            <a:ext cx="1176752" cy="489775"/>
          </a:xfrm>
          <a:prstGeom prst="rect">
            <a:avLst/>
          </a:prstGeom>
        </p:spPr>
      </p:pic>
      <p:grpSp>
        <p:nvGrpSpPr>
          <p:cNvPr id="21" name="Gruppieren 20"/>
          <p:cNvGrpSpPr/>
          <p:nvPr/>
        </p:nvGrpSpPr>
        <p:grpSpPr>
          <a:xfrm>
            <a:off x="7125886" y="6250876"/>
            <a:ext cx="1691280" cy="130667"/>
            <a:chOff x="2697163" y="6788150"/>
            <a:chExt cx="2486025" cy="192088"/>
          </a:xfrm>
          <a:solidFill>
            <a:schemeClr val="tx2"/>
          </a:solidFill>
        </p:grpSpPr>
        <p:sp>
          <p:nvSpPr>
            <p:cNvPr id="22" name="Freeform 10"/>
            <p:cNvSpPr>
              <a:spLocks/>
            </p:cNvSpPr>
            <p:nvPr userDrawn="1"/>
          </p:nvSpPr>
          <p:spPr bwMode="auto">
            <a:xfrm>
              <a:off x="2697163" y="6792913"/>
              <a:ext cx="111125" cy="182563"/>
            </a:xfrm>
            <a:custGeom>
              <a:avLst/>
              <a:gdLst>
                <a:gd name="T0" fmla="*/ 0 w 70"/>
                <a:gd name="T1" fmla="*/ 115 h 115"/>
                <a:gd name="T2" fmla="*/ 0 w 70"/>
                <a:gd name="T3" fmla="*/ 0 h 115"/>
                <a:gd name="T4" fmla="*/ 24 w 70"/>
                <a:gd name="T5" fmla="*/ 0 h 115"/>
                <a:gd name="T6" fmla="*/ 24 w 70"/>
                <a:gd name="T7" fmla="*/ 93 h 115"/>
                <a:gd name="T8" fmla="*/ 70 w 70"/>
                <a:gd name="T9" fmla="*/ 93 h 115"/>
                <a:gd name="T10" fmla="*/ 70 w 70"/>
                <a:gd name="T11" fmla="*/ 115 h 115"/>
                <a:gd name="T12" fmla="*/ 0 w 70"/>
                <a:gd name="T13" fmla="*/ 115 h 115"/>
              </a:gdLst>
              <a:ahLst/>
              <a:cxnLst>
                <a:cxn ang="0">
                  <a:pos x="T0" y="T1"/>
                </a:cxn>
                <a:cxn ang="0">
                  <a:pos x="T2" y="T3"/>
                </a:cxn>
                <a:cxn ang="0">
                  <a:pos x="T4" y="T5"/>
                </a:cxn>
                <a:cxn ang="0">
                  <a:pos x="T6" y="T7"/>
                </a:cxn>
                <a:cxn ang="0">
                  <a:pos x="T8" y="T9"/>
                </a:cxn>
                <a:cxn ang="0">
                  <a:pos x="T10" y="T11"/>
                </a:cxn>
                <a:cxn ang="0">
                  <a:pos x="T12" y="T13"/>
                </a:cxn>
              </a:cxnLst>
              <a:rect l="0" t="0" r="r" b="b"/>
              <a:pathLst>
                <a:path w="70" h="115">
                  <a:moveTo>
                    <a:pt x="0" y="115"/>
                  </a:moveTo>
                  <a:lnTo>
                    <a:pt x="0" y="0"/>
                  </a:lnTo>
                  <a:lnTo>
                    <a:pt x="24" y="0"/>
                  </a:lnTo>
                  <a:lnTo>
                    <a:pt x="24" y="93"/>
                  </a:lnTo>
                  <a:lnTo>
                    <a:pt x="70" y="93"/>
                  </a:lnTo>
                  <a:lnTo>
                    <a:pt x="70"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1"/>
            <p:cNvSpPr>
              <a:spLocks/>
            </p:cNvSpPr>
            <p:nvPr userDrawn="1"/>
          </p:nvSpPr>
          <p:spPr bwMode="auto">
            <a:xfrm>
              <a:off x="2830513"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2"/>
            <p:cNvSpPr>
              <a:spLocks/>
            </p:cNvSpPr>
            <p:nvPr userDrawn="1"/>
          </p:nvSpPr>
          <p:spPr bwMode="auto">
            <a:xfrm>
              <a:off x="2905126" y="6792913"/>
              <a:ext cx="109538" cy="182563"/>
            </a:xfrm>
            <a:custGeom>
              <a:avLst/>
              <a:gdLst>
                <a:gd name="T0" fmla="*/ 0 w 69"/>
                <a:gd name="T1" fmla="*/ 115 h 115"/>
                <a:gd name="T2" fmla="*/ 0 w 69"/>
                <a:gd name="T3" fmla="*/ 0 h 115"/>
                <a:gd name="T4" fmla="*/ 69 w 69"/>
                <a:gd name="T5" fmla="*/ 0 h 115"/>
                <a:gd name="T6" fmla="*/ 69 w 69"/>
                <a:gd name="T7" fmla="*/ 21 h 115"/>
                <a:gd name="T8" fmla="*/ 25 w 69"/>
                <a:gd name="T9" fmla="*/ 21 h 115"/>
                <a:gd name="T10" fmla="*/ 25 w 69"/>
                <a:gd name="T11" fmla="*/ 47 h 115"/>
                <a:gd name="T12" fmla="*/ 64 w 69"/>
                <a:gd name="T13" fmla="*/ 47 h 115"/>
                <a:gd name="T14" fmla="*/ 64 w 69"/>
                <a:gd name="T15" fmla="*/ 68 h 115"/>
                <a:gd name="T16" fmla="*/ 25 w 69"/>
                <a:gd name="T17" fmla="*/ 68 h 115"/>
                <a:gd name="T18" fmla="*/ 25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5" y="21"/>
                  </a:lnTo>
                  <a:lnTo>
                    <a:pt x="25" y="47"/>
                  </a:lnTo>
                  <a:lnTo>
                    <a:pt x="64" y="47"/>
                  </a:lnTo>
                  <a:lnTo>
                    <a:pt x="64" y="68"/>
                  </a:lnTo>
                  <a:lnTo>
                    <a:pt x="25" y="68"/>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3"/>
            <p:cNvSpPr>
              <a:spLocks/>
            </p:cNvSpPr>
            <p:nvPr userDrawn="1"/>
          </p:nvSpPr>
          <p:spPr bwMode="auto">
            <a:xfrm>
              <a:off x="3038476" y="6792913"/>
              <a:ext cx="119063" cy="182563"/>
            </a:xfrm>
            <a:custGeom>
              <a:avLst/>
              <a:gdLst>
                <a:gd name="T0" fmla="*/ 0 w 75"/>
                <a:gd name="T1" fmla="*/ 115 h 115"/>
                <a:gd name="T2" fmla="*/ 0 w 75"/>
                <a:gd name="T3" fmla="*/ 0 h 115"/>
                <a:gd name="T4" fmla="*/ 74 w 75"/>
                <a:gd name="T5" fmla="*/ 0 h 115"/>
                <a:gd name="T6" fmla="*/ 74 w 75"/>
                <a:gd name="T7" fmla="*/ 21 h 115"/>
                <a:gd name="T8" fmla="*/ 25 w 75"/>
                <a:gd name="T9" fmla="*/ 21 h 115"/>
                <a:gd name="T10" fmla="*/ 25 w 75"/>
                <a:gd name="T11" fmla="*/ 46 h 115"/>
                <a:gd name="T12" fmla="*/ 69 w 75"/>
                <a:gd name="T13" fmla="*/ 46 h 115"/>
                <a:gd name="T14" fmla="*/ 69 w 75"/>
                <a:gd name="T15" fmla="*/ 66 h 115"/>
                <a:gd name="T16" fmla="*/ 25 w 75"/>
                <a:gd name="T17" fmla="*/ 66 h 115"/>
                <a:gd name="T18" fmla="*/ 25 w 75"/>
                <a:gd name="T19" fmla="*/ 94 h 115"/>
                <a:gd name="T20" fmla="*/ 75 w 75"/>
                <a:gd name="T21" fmla="*/ 94 h 115"/>
                <a:gd name="T22" fmla="*/ 75 w 75"/>
                <a:gd name="T23" fmla="*/ 115 h 115"/>
                <a:gd name="T24" fmla="*/ 0 w 75"/>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115">
                  <a:moveTo>
                    <a:pt x="0" y="115"/>
                  </a:moveTo>
                  <a:lnTo>
                    <a:pt x="0" y="0"/>
                  </a:lnTo>
                  <a:lnTo>
                    <a:pt x="74" y="0"/>
                  </a:lnTo>
                  <a:lnTo>
                    <a:pt x="74" y="21"/>
                  </a:lnTo>
                  <a:lnTo>
                    <a:pt x="25" y="21"/>
                  </a:lnTo>
                  <a:lnTo>
                    <a:pt x="25" y="46"/>
                  </a:lnTo>
                  <a:lnTo>
                    <a:pt x="69" y="46"/>
                  </a:lnTo>
                  <a:lnTo>
                    <a:pt x="69" y="66"/>
                  </a:lnTo>
                  <a:lnTo>
                    <a:pt x="25" y="66"/>
                  </a:lnTo>
                  <a:lnTo>
                    <a:pt x="25" y="94"/>
                  </a:lnTo>
                  <a:lnTo>
                    <a:pt x="75" y="94"/>
                  </a:lnTo>
                  <a:lnTo>
                    <a:pt x="7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4"/>
            <p:cNvSpPr>
              <a:spLocks/>
            </p:cNvSpPr>
            <p:nvPr userDrawn="1"/>
          </p:nvSpPr>
          <p:spPr bwMode="auto">
            <a:xfrm>
              <a:off x="3254376"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5"/>
            <p:cNvSpPr>
              <a:spLocks/>
            </p:cNvSpPr>
            <p:nvPr userDrawn="1"/>
          </p:nvSpPr>
          <p:spPr bwMode="auto">
            <a:xfrm>
              <a:off x="3321051" y="6788150"/>
              <a:ext cx="127000" cy="192088"/>
            </a:xfrm>
            <a:custGeom>
              <a:avLst/>
              <a:gdLst>
                <a:gd name="T0" fmla="*/ 0 w 88"/>
                <a:gd name="T1" fmla="*/ 92 h 132"/>
                <a:gd name="T2" fmla="*/ 27 w 88"/>
                <a:gd name="T3" fmla="*/ 92 h 132"/>
                <a:gd name="T4" fmla="*/ 30 w 88"/>
                <a:gd name="T5" fmla="*/ 103 h 132"/>
                <a:gd name="T6" fmla="*/ 44 w 88"/>
                <a:gd name="T7" fmla="*/ 110 h 132"/>
                <a:gd name="T8" fmla="*/ 57 w 88"/>
                <a:gd name="T9" fmla="*/ 105 h 132"/>
                <a:gd name="T10" fmla="*/ 60 w 88"/>
                <a:gd name="T11" fmla="*/ 95 h 132"/>
                <a:gd name="T12" fmla="*/ 54 w 88"/>
                <a:gd name="T13" fmla="*/ 82 h 132"/>
                <a:gd name="T14" fmla="*/ 47 w 88"/>
                <a:gd name="T15" fmla="*/ 78 h 132"/>
                <a:gd name="T16" fmla="*/ 38 w 88"/>
                <a:gd name="T17" fmla="*/ 75 h 132"/>
                <a:gd name="T18" fmla="*/ 15 w 88"/>
                <a:gd name="T19" fmla="*/ 64 h 132"/>
                <a:gd name="T20" fmla="*/ 1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5 h 132"/>
                <a:gd name="T40" fmla="*/ 33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4" y="108"/>
                    <a:pt x="38" y="110"/>
                    <a:pt x="44" y="110"/>
                  </a:cubicBezTo>
                  <a:cubicBezTo>
                    <a:pt x="49" y="110"/>
                    <a:pt x="54" y="109"/>
                    <a:pt x="57" y="105"/>
                  </a:cubicBezTo>
                  <a:cubicBezTo>
                    <a:pt x="59" y="103"/>
                    <a:pt x="60" y="99"/>
                    <a:pt x="60" y="95"/>
                  </a:cubicBezTo>
                  <a:cubicBezTo>
                    <a:pt x="60" y="90"/>
                    <a:pt x="58" y="86"/>
                    <a:pt x="54" y="82"/>
                  </a:cubicBezTo>
                  <a:cubicBezTo>
                    <a:pt x="52" y="81"/>
                    <a:pt x="50" y="79"/>
                    <a:pt x="47" y="78"/>
                  </a:cubicBezTo>
                  <a:cubicBezTo>
                    <a:pt x="46" y="78"/>
                    <a:pt x="43" y="77"/>
                    <a:pt x="38" y="75"/>
                  </a:cubicBezTo>
                  <a:cubicBezTo>
                    <a:pt x="27" y="71"/>
                    <a:pt x="20" y="67"/>
                    <a:pt x="15" y="64"/>
                  </a:cubicBezTo>
                  <a:cubicBezTo>
                    <a:pt x="6" y="57"/>
                    <a:pt x="1" y="47"/>
                    <a:pt x="1" y="35"/>
                  </a:cubicBezTo>
                  <a:cubicBezTo>
                    <a:pt x="1"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49" y="23"/>
                    <a:pt x="45" y="22"/>
                    <a:pt x="40" y="22"/>
                  </a:cubicBezTo>
                  <a:cubicBezTo>
                    <a:pt x="36" y="22"/>
                    <a:pt x="33" y="23"/>
                    <a:pt x="30" y="25"/>
                  </a:cubicBezTo>
                  <a:cubicBezTo>
                    <a:pt x="28" y="27"/>
                    <a:pt x="26" y="30"/>
                    <a:pt x="26" y="35"/>
                  </a:cubicBezTo>
                  <a:cubicBezTo>
                    <a:pt x="26" y="39"/>
                    <a:pt x="28" y="43"/>
                    <a:pt x="33" y="46"/>
                  </a:cubicBezTo>
                  <a:cubicBezTo>
                    <a:pt x="36" y="48"/>
                    <a:pt x="42" y="51"/>
                    <a:pt x="51" y="54"/>
                  </a:cubicBezTo>
                  <a:cubicBezTo>
                    <a:pt x="61" y="57"/>
                    <a:pt x="70" y="61"/>
                    <a:pt x="75" y="66"/>
                  </a:cubicBezTo>
                  <a:cubicBezTo>
                    <a:pt x="84" y="73"/>
                    <a:pt x="88" y="82"/>
                    <a:pt x="88" y="93"/>
                  </a:cubicBezTo>
                  <a:cubicBezTo>
                    <a:pt x="88" y="104"/>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6"/>
            <p:cNvSpPr>
              <a:spLocks/>
            </p:cNvSpPr>
            <p:nvPr userDrawn="1"/>
          </p:nvSpPr>
          <p:spPr bwMode="auto">
            <a:xfrm>
              <a:off x="3541713" y="6792913"/>
              <a:ext cx="109538" cy="182563"/>
            </a:xfrm>
            <a:custGeom>
              <a:avLst/>
              <a:gdLst>
                <a:gd name="T0" fmla="*/ 0 w 69"/>
                <a:gd name="T1" fmla="*/ 115 h 115"/>
                <a:gd name="T2" fmla="*/ 0 w 69"/>
                <a:gd name="T3" fmla="*/ 0 h 115"/>
                <a:gd name="T4" fmla="*/ 69 w 69"/>
                <a:gd name="T5" fmla="*/ 0 h 115"/>
                <a:gd name="T6" fmla="*/ 69 w 69"/>
                <a:gd name="T7" fmla="*/ 21 h 115"/>
                <a:gd name="T8" fmla="*/ 24 w 69"/>
                <a:gd name="T9" fmla="*/ 21 h 115"/>
                <a:gd name="T10" fmla="*/ 24 w 69"/>
                <a:gd name="T11" fmla="*/ 47 h 115"/>
                <a:gd name="T12" fmla="*/ 64 w 69"/>
                <a:gd name="T13" fmla="*/ 47 h 115"/>
                <a:gd name="T14" fmla="*/ 64 w 69"/>
                <a:gd name="T15" fmla="*/ 68 h 115"/>
                <a:gd name="T16" fmla="*/ 24 w 69"/>
                <a:gd name="T17" fmla="*/ 68 h 115"/>
                <a:gd name="T18" fmla="*/ 24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4" y="21"/>
                  </a:lnTo>
                  <a:lnTo>
                    <a:pt x="24" y="47"/>
                  </a:lnTo>
                  <a:lnTo>
                    <a:pt x="64" y="47"/>
                  </a:lnTo>
                  <a:lnTo>
                    <a:pt x="64" y="68"/>
                  </a:lnTo>
                  <a:lnTo>
                    <a:pt x="24" y="68"/>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17"/>
            <p:cNvSpPr>
              <a:spLocks noEditPoints="1"/>
            </p:cNvSpPr>
            <p:nvPr userDrawn="1"/>
          </p:nvSpPr>
          <p:spPr bwMode="auto">
            <a:xfrm>
              <a:off x="3667126" y="6788150"/>
              <a:ext cx="155575" cy="192088"/>
            </a:xfrm>
            <a:custGeom>
              <a:avLst/>
              <a:gdLst>
                <a:gd name="T0" fmla="*/ 54 w 107"/>
                <a:gd name="T1" fmla="*/ 0 h 132"/>
                <a:gd name="T2" fmla="*/ 90 w 107"/>
                <a:gd name="T3" fmla="*/ 17 h 132"/>
                <a:gd name="T4" fmla="*/ 107 w 107"/>
                <a:gd name="T5" fmla="*/ 66 h 132"/>
                <a:gd name="T6" fmla="*/ 94 w 107"/>
                <a:gd name="T7" fmla="*/ 111 h 132"/>
                <a:gd name="T8" fmla="*/ 76 w 107"/>
                <a:gd name="T9" fmla="*/ 127 h 132"/>
                <a:gd name="T10" fmla="*/ 53 w 107"/>
                <a:gd name="T11" fmla="*/ 132 h 132"/>
                <a:gd name="T12" fmla="*/ 12 w 107"/>
                <a:gd name="T13" fmla="*/ 110 h 132"/>
                <a:gd name="T14" fmla="*/ 0 w 107"/>
                <a:gd name="T15" fmla="*/ 66 h 132"/>
                <a:gd name="T16" fmla="*/ 15 w 107"/>
                <a:gd name="T17" fmla="*/ 17 h 132"/>
                <a:gd name="T18" fmla="*/ 54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6 h 132"/>
                <a:gd name="T30" fmla="*/ 53 w 107"/>
                <a:gd name="T31" fmla="*/ 109 h 132"/>
                <a:gd name="T32" fmla="*/ 67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4" y="0"/>
                  </a:moveTo>
                  <a:cubicBezTo>
                    <a:pt x="69" y="0"/>
                    <a:pt x="81" y="6"/>
                    <a:pt x="90" y="17"/>
                  </a:cubicBezTo>
                  <a:cubicBezTo>
                    <a:pt x="101" y="29"/>
                    <a:pt x="107" y="45"/>
                    <a:pt x="107" y="66"/>
                  </a:cubicBezTo>
                  <a:cubicBezTo>
                    <a:pt x="107" y="84"/>
                    <a:pt x="103" y="99"/>
                    <a:pt x="94" y="111"/>
                  </a:cubicBezTo>
                  <a:cubicBezTo>
                    <a:pt x="89" y="118"/>
                    <a:pt x="83" y="123"/>
                    <a:pt x="76" y="127"/>
                  </a:cubicBezTo>
                  <a:cubicBezTo>
                    <a:pt x="69" y="130"/>
                    <a:pt x="62" y="132"/>
                    <a:pt x="53" y="132"/>
                  </a:cubicBezTo>
                  <a:cubicBezTo>
                    <a:pt x="36" y="132"/>
                    <a:pt x="22" y="125"/>
                    <a:pt x="12" y="110"/>
                  </a:cubicBezTo>
                  <a:cubicBezTo>
                    <a:pt x="4" y="99"/>
                    <a:pt x="0" y="84"/>
                    <a:pt x="0" y="66"/>
                  </a:cubicBezTo>
                  <a:cubicBezTo>
                    <a:pt x="0" y="46"/>
                    <a:pt x="5" y="29"/>
                    <a:pt x="15" y="17"/>
                  </a:cubicBezTo>
                  <a:cubicBezTo>
                    <a:pt x="25" y="6"/>
                    <a:pt x="38" y="0"/>
                    <a:pt x="54" y="0"/>
                  </a:cubicBezTo>
                  <a:close/>
                  <a:moveTo>
                    <a:pt x="53" y="23"/>
                  </a:moveTo>
                  <a:cubicBezTo>
                    <a:pt x="45" y="23"/>
                    <a:pt x="38" y="27"/>
                    <a:pt x="34" y="35"/>
                  </a:cubicBezTo>
                  <a:cubicBezTo>
                    <a:pt x="29" y="44"/>
                    <a:pt x="27" y="54"/>
                    <a:pt x="27" y="66"/>
                  </a:cubicBezTo>
                  <a:cubicBezTo>
                    <a:pt x="27" y="78"/>
                    <a:pt x="29" y="89"/>
                    <a:pt x="34" y="97"/>
                  </a:cubicBezTo>
                  <a:cubicBezTo>
                    <a:pt x="36" y="101"/>
                    <a:pt x="39" y="104"/>
                    <a:pt x="44" y="106"/>
                  </a:cubicBezTo>
                  <a:cubicBezTo>
                    <a:pt x="47" y="108"/>
                    <a:pt x="50" y="109"/>
                    <a:pt x="53" y="109"/>
                  </a:cubicBezTo>
                  <a:cubicBezTo>
                    <a:pt x="59" y="109"/>
                    <a:pt x="63" y="107"/>
                    <a:pt x="67" y="104"/>
                  </a:cubicBezTo>
                  <a:cubicBezTo>
                    <a:pt x="71" y="100"/>
                    <a:pt x="75" y="94"/>
                    <a:pt x="77" y="87"/>
                  </a:cubicBezTo>
                  <a:cubicBezTo>
                    <a:pt x="79" y="80"/>
                    <a:pt x="80" y="73"/>
                    <a:pt x="80" y="66"/>
                  </a:cubicBezTo>
                  <a:cubicBezTo>
                    <a:pt x="80" y="54"/>
                    <a:pt x="77" y="43"/>
                    <a:pt x="73" y="35"/>
                  </a:cubicBezTo>
                  <a:cubicBezTo>
                    <a:pt x="68" y="27"/>
                    <a:pt x="61"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18"/>
            <p:cNvSpPr>
              <a:spLocks noEditPoints="1"/>
            </p:cNvSpPr>
            <p:nvPr userDrawn="1"/>
          </p:nvSpPr>
          <p:spPr bwMode="auto">
            <a:xfrm>
              <a:off x="3849688" y="6792913"/>
              <a:ext cx="136525" cy="182563"/>
            </a:xfrm>
            <a:custGeom>
              <a:avLst/>
              <a:gdLst>
                <a:gd name="T0" fmla="*/ 0 w 94"/>
                <a:gd name="T1" fmla="*/ 126 h 126"/>
                <a:gd name="T2" fmla="*/ 0 w 94"/>
                <a:gd name="T3" fmla="*/ 0 h 126"/>
                <a:gd name="T4" fmla="*/ 49 w 94"/>
                <a:gd name="T5" fmla="*/ 0 h 126"/>
                <a:gd name="T6" fmla="*/ 78 w 94"/>
                <a:gd name="T7" fmla="*/ 9 h 126"/>
                <a:gd name="T8" fmla="*/ 90 w 94"/>
                <a:gd name="T9" fmla="*/ 35 h 126"/>
                <a:gd name="T10" fmla="*/ 81 w 94"/>
                <a:gd name="T11" fmla="*/ 59 h 126"/>
                <a:gd name="T12" fmla="*/ 72 w 94"/>
                <a:gd name="T13" fmla="*/ 66 h 126"/>
                <a:gd name="T14" fmla="*/ 84 w 94"/>
                <a:gd name="T15" fmla="*/ 76 h 126"/>
                <a:gd name="T16" fmla="*/ 88 w 94"/>
                <a:gd name="T17" fmla="*/ 89 h 126"/>
                <a:gd name="T18" fmla="*/ 89 w 94"/>
                <a:gd name="T19" fmla="*/ 108 h 126"/>
                <a:gd name="T20" fmla="*/ 91 w 94"/>
                <a:gd name="T21" fmla="*/ 121 h 126"/>
                <a:gd name="T22" fmla="*/ 94 w 94"/>
                <a:gd name="T23" fmla="*/ 126 h 126"/>
                <a:gd name="T24" fmla="*/ 66 w 94"/>
                <a:gd name="T25" fmla="*/ 126 h 126"/>
                <a:gd name="T26" fmla="*/ 64 w 94"/>
                <a:gd name="T27" fmla="*/ 119 h 126"/>
                <a:gd name="T28" fmla="*/ 63 w 94"/>
                <a:gd name="T29" fmla="*/ 102 h 126"/>
                <a:gd name="T30" fmla="*/ 59 w 94"/>
                <a:gd name="T31" fmla="*/ 85 h 126"/>
                <a:gd name="T32" fmla="*/ 51 w 94"/>
                <a:gd name="T33" fmla="*/ 77 h 126"/>
                <a:gd name="T34" fmla="*/ 43 w 94"/>
                <a:gd name="T35" fmla="*/ 76 h 126"/>
                <a:gd name="T36" fmla="*/ 27 w 94"/>
                <a:gd name="T37" fmla="*/ 76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2 h 126"/>
                <a:gd name="T54" fmla="*/ 27 w 94"/>
                <a:gd name="T55" fmla="*/ 22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9"/>
                  </a:cubicBezTo>
                  <a:cubicBezTo>
                    <a:pt x="86" y="15"/>
                    <a:pt x="90" y="24"/>
                    <a:pt x="90" y="35"/>
                  </a:cubicBezTo>
                  <a:cubicBezTo>
                    <a:pt x="90" y="45"/>
                    <a:pt x="87" y="53"/>
                    <a:pt x="81" y="59"/>
                  </a:cubicBezTo>
                  <a:cubicBezTo>
                    <a:pt x="79" y="62"/>
                    <a:pt x="76" y="64"/>
                    <a:pt x="72" y="66"/>
                  </a:cubicBezTo>
                  <a:cubicBezTo>
                    <a:pt x="77" y="68"/>
                    <a:pt x="81" y="71"/>
                    <a:pt x="84" y="76"/>
                  </a:cubicBezTo>
                  <a:cubicBezTo>
                    <a:pt x="85" y="79"/>
                    <a:pt x="87" y="83"/>
                    <a:pt x="88" y="89"/>
                  </a:cubicBezTo>
                  <a:cubicBezTo>
                    <a:pt x="88" y="91"/>
                    <a:pt x="88" y="97"/>
                    <a:pt x="89" y="108"/>
                  </a:cubicBezTo>
                  <a:cubicBezTo>
                    <a:pt x="90" y="115"/>
                    <a:pt x="90" y="119"/>
                    <a:pt x="91" y="121"/>
                  </a:cubicBezTo>
                  <a:cubicBezTo>
                    <a:pt x="92" y="122"/>
                    <a:pt x="92" y="124"/>
                    <a:pt x="94" y="126"/>
                  </a:cubicBezTo>
                  <a:cubicBezTo>
                    <a:pt x="66" y="126"/>
                    <a:pt x="66" y="126"/>
                    <a:pt x="66" y="126"/>
                  </a:cubicBezTo>
                  <a:cubicBezTo>
                    <a:pt x="65" y="124"/>
                    <a:pt x="64" y="121"/>
                    <a:pt x="64" y="119"/>
                  </a:cubicBezTo>
                  <a:cubicBezTo>
                    <a:pt x="64" y="117"/>
                    <a:pt x="63" y="112"/>
                    <a:pt x="63" y="102"/>
                  </a:cubicBezTo>
                  <a:cubicBezTo>
                    <a:pt x="62" y="94"/>
                    <a:pt x="61" y="88"/>
                    <a:pt x="59" y="85"/>
                  </a:cubicBezTo>
                  <a:cubicBezTo>
                    <a:pt x="57" y="81"/>
                    <a:pt x="55" y="78"/>
                    <a:pt x="51" y="77"/>
                  </a:cubicBezTo>
                  <a:cubicBezTo>
                    <a:pt x="49" y="77"/>
                    <a:pt x="46" y="76"/>
                    <a:pt x="43" y="76"/>
                  </a:cubicBezTo>
                  <a:cubicBezTo>
                    <a:pt x="27" y="76"/>
                    <a:pt x="27" y="76"/>
                    <a:pt x="27" y="76"/>
                  </a:cubicBezTo>
                  <a:cubicBezTo>
                    <a:pt x="27" y="126"/>
                    <a:pt x="27" y="126"/>
                    <a:pt x="27" y="126"/>
                  </a:cubicBezTo>
                  <a:lnTo>
                    <a:pt x="0" y="126"/>
                  </a:lnTo>
                  <a:close/>
                  <a:moveTo>
                    <a:pt x="27" y="56"/>
                  </a:moveTo>
                  <a:cubicBezTo>
                    <a:pt x="42" y="56"/>
                    <a:pt x="42" y="56"/>
                    <a:pt x="42" y="56"/>
                  </a:cubicBezTo>
                  <a:cubicBezTo>
                    <a:pt x="50" y="56"/>
                    <a:pt x="56" y="54"/>
                    <a:pt x="59" y="51"/>
                  </a:cubicBezTo>
                  <a:cubicBezTo>
                    <a:pt x="61" y="48"/>
                    <a:pt x="63" y="44"/>
                    <a:pt x="63" y="38"/>
                  </a:cubicBezTo>
                  <a:cubicBezTo>
                    <a:pt x="63" y="32"/>
                    <a:pt x="61" y="27"/>
                    <a:pt x="56" y="24"/>
                  </a:cubicBezTo>
                  <a:cubicBezTo>
                    <a:pt x="54" y="23"/>
                    <a:pt x="49" y="22"/>
                    <a:pt x="43"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19"/>
            <p:cNvSpPr>
              <a:spLocks/>
            </p:cNvSpPr>
            <p:nvPr userDrawn="1"/>
          </p:nvSpPr>
          <p:spPr bwMode="auto">
            <a:xfrm>
              <a:off x="4075113" y="6788150"/>
              <a:ext cx="127000" cy="192088"/>
            </a:xfrm>
            <a:custGeom>
              <a:avLst/>
              <a:gdLst>
                <a:gd name="T0" fmla="*/ 0 w 88"/>
                <a:gd name="T1" fmla="*/ 92 h 132"/>
                <a:gd name="T2" fmla="*/ 27 w 88"/>
                <a:gd name="T3" fmla="*/ 92 h 132"/>
                <a:gd name="T4" fmla="*/ 31 w 88"/>
                <a:gd name="T5" fmla="*/ 103 h 132"/>
                <a:gd name="T6" fmla="*/ 44 w 88"/>
                <a:gd name="T7" fmla="*/ 110 h 132"/>
                <a:gd name="T8" fmla="*/ 57 w 88"/>
                <a:gd name="T9" fmla="*/ 105 h 132"/>
                <a:gd name="T10" fmla="*/ 61 w 88"/>
                <a:gd name="T11" fmla="*/ 95 h 132"/>
                <a:gd name="T12" fmla="*/ 54 w 88"/>
                <a:gd name="T13" fmla="*/ 82 h 132"/>
                <a:gd name="T14" fmla="*/ 47 w 88"/>
                <a:gd name="T15" fmla="*/ 78 h 132"/>
                <a:gd name="T16" fmla="*/ 38 w 88"/>
                <a:gd name="T17" fmla="*/ 75 h 132"/>
                <a:gd name="T18" fmla="*/ 15 w 88"/>
                <a:gd name="T19" fmla="*/ 64 h 132"/>
                <a:gd name="T20" fmla="*/ 2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1 w 88"/>
                <a:gd name="T35" fmla="*/ 22 h 132"/>
                <a:gd name="T36" fmla="*/ 31 w 88"/>
                <a:gd name="T37" fmla="*/ 25 h 132"/>
                <a:gd name="T38" fmla="*/ 27 w 88"/>
                <a:gd name="T39" fmla="*/ 35 h 132"/>
                <a:gd name="T40" fmla="*/ 33 w 88"/>
                <a:gd name="T41" fmla="*/ 46 h 132"/>
                <a:gd name="T42" fmla="*/ 51 w 88"/>
                <a:gd name="T43" fmla="*/ 54 h 132"/>
                <a:gd name="T44" fmla="*/ 76 w 88"/>
                <a:gd name="T45" fmla="*/ 66 h 132"/>
                <a:gd name="T46" fmla="*/ 88 w 88"/>
                <a:gd name="T47" fmla="*/ 93 h 132"/>
                <a:gd name="T48" fmla="*/ 77 w 88"/>
                <a:gd name="T49" fmla="*/ 121 h 132"/>
                <a:gd name="T50" fmla="*/ 44 w 88"/>
                <a:gd name="T51" fmla="*/ 132 h 132"/>
                <a:gd name="T52" fmla="*/ 8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1" y="103"/>
                  </a:cubicBezTo>
                  <a:cubicBezTo>
                    <a:pt x="34" y="108"/>
                    <a:pt x="38" y="110"/>
                    <a:pt x="44" y="110"/>
                  </a:cubicBezTo>
                  <a:cubicBezTo>
                    <a:pt x="50" y="110"/>
                    <a:pt x="54" y="109"/>
                    <a:pt x="57" y="105"/>
                  </a:cubicBezTo>
                  <a:cubicBezTo>
                    <a:pt x="59" y="103"/>
                    <a:pt x="61" y="99"/>
                    <a:pt x="61" y="95"/>
                  </a:cubicBezTo>
                  <a:cubicBezTo>
                    <a:pt x="61" y="90"/>
                    <a:pt x="59" y="86"/>
                    <a:pt x="54" y="82"/>
                  </a:cubicBezTo>
                  <a:cubicBezTo>
                    <a:pt x="53" y="81"/>
                    <a:pt x="50" y="79"/>
                    <a:pt x="47" y="78"/>
                  </a:cubicBezTo>
                  <a:cubicBezTo>
                    <a:pt x="46" y="78"/>
                    <a:pt x="43" y="77"/>
                    <a:pt x="38" y="75"/>
                  </a:cubicBezTo>
                  <a:cubicBezTo>
                    <a:pt x="27" y="71"/>
                    <a:pt x="20" y="67"/>
                    <a:pt x="15" y="64"/>
                  </a:cubicBezTo>
                  <a:cubicBezTo>
                    <a:pt x="6" y="57"/>
                    <a:pt x="2" y="47"/>
                    <a:pt x="2" y="35"/>
                  </a:cubicBezTo>
                  <a:cubicBezTo>
                    <a:pt x="2"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50" y="23"/>
                    <a:pt x="46" y="22"/>
                    <a:pt x="41" y="22"/>
                  </a:cubicBezTo>
                  <a:cubicBezTo>
                    <a:pt x="36" y="22"/>
                    <a:pt x="33" y="23"/>
                    <a:pt x="31" y="25"/>
                  </a:cubicBezTo>
                  <a:cubicBezTo>
                    <a:pt x="28" y="27"/>
                    <a:pt x="27" y="30"/>
                    <a:pt x="27" y="35"/>
                  </a:cubicBezTo>
                  <a:cubicBezTo>
                    <a:pt x="27" y="39"/>
                    <a:pt x="29" y="43"/>
                    <a:pt x="33" y="46"/>
                  </a:cubicBezTo>
                  <a:cubicBezTo>
                    <a:pt x="36" y="48"/>
                    <a:pt x="42" y="51"/>
                    <a:pt x="51" y="54"/>
                  </a:cubicBezTo>
                  <a:cubicBezTo>
                    <a:pt x="62" y="57"/>
                    <a:pt x="70" y="61"/>
                    <a:pt x="76" y="66"/>
                  </a:cubicBezTo>
                  <a:cubicBezTo>
                    <a:pt x="84" y="73"/>
                    <a:pt x="88" y="82"/>
                    <a:pt x="88" y="93"/>
                  </a:cubicBezTo>
                  <a:cubicBezTo>
                    <a:pt x="88" y="104"/>
                    <a:pt x="84" y="114"/>
                    <a:pt x="77" y="121"/>
                  </a:cubicBezTo>
                  <a:cubicBezTo>
                    <a:pt x="68" y="128"/>
                    <a:pt x="58" y="132"/>
                    <a:pt x="44" y="132"/>
                  </a:cubicBezTo>
                  <a:cubicBezTo>
                    <a:pt x="28" y="132"/>
                    <a:pt x="16" y="126"/>
                    <a:pt x="8" y="114"/>
                  </a:cubicBezTo>
                  <a:cubicBezTo>
                    <a:pt x="4"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20"/>
            <p:cNvSpPr>
              <a:spLocks/>
            </p:cNvSpPr>
            <p:nvPr userDrawn="1"/>
          </p:nvSpPr>
          <p:spPr bwMode="auto">
            <a:xfrm>
              <a:off x="4227513" y="6792913"/>
              <a:ext cx="136525" cy="182563"/>
            </a:xfrm>
            <a:custGeom>
              <a:avLst/>
              <a:gdLst>
                <a:gd name="T0" fmla="*/ 0 w 86"/>
                <a:gd name="T1" fmla="*/ 115 h 115"/>
                <a:gd name="T2" fmla="*/ 0 w 86"/>
                <a:gd name="T3" fmla="*/ 0 h 115"/>
                <a:gd name="T4" fmla="*/ 25 w 86"/>
                <a:gd name="T5" fmla="*/ 0 h 115"/>
                <a:gd name="T6" fmla="*/ 25 w 86"/>
                <a:gd name="T7" fmla="*/ 44 h 115"/>
                <a:gd name="T8" fmla="*/ 62 w 86"/>
                <a:gd name="T9" fmla="*/ 44 h 115"/>
                <a:gd name="T10" fmla="*/ 62 w 86"/>
                <a:gd name="T11" fmla="*/ 0 h 115"/>
                <a:gd name="T12" fmla="*/ 86 w 86"/>
                <a:gd name="T13" fmla="*/ 0 h 115"/>
                <a:gd name="T14" fmla="*/ 86 w 86"/>
                <a:gd name="T15" fmla="*/ 115 h 115"/>
                <a:gd name="T16" fmla="*/ 62 w 86"/>
                <a:gd name="T17" fmla="*/ 115 h 115"/>
                <a:gd name="T18" fmla="*/ 62 w 86"/>
                <a:gd name="T19" fmla="*/ 65 h 115"/>
                <a:gd name="T20" fmla="*/ 25 w 86"/>
                <a:gd name="T21" fmla="*/ 65 h 115"/>
                <a:gd name="T22" fmla="*/ 25 w 86"/>
                <a:gd name="T23" fmla="*/ 115 h 115"/>
                <a:gd name="T24" fmla="*/ 0 w 86"/>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 h="115">
                  <a:moveTo>
                    <a:pt x="0" y="115"/>
                  </a:moveTo>
                  <a:lnTo>
                    <a:pt x="0" y="0"/>
                  </a:lnTo>
                  <a:lnTo>
                    <a:pt x="25" y="0"/>
                  </a:lnTo>
                  <a:lnTo>
                    <a:pt x="25" y="44"/>
                  </a:lnTo>
                  <a:lnTo>
                    <a:pt x="62" y="44"/>
                  </a:lnTo>
                  <a:lnTo>
                    <a:pt x="62" y="0"/>
                  </a:lnTo>
                  <a:lnTo>
                    <a:pt x="86" y="0"/>
                  </a:lnTo>
                  <a:lnTo>
                    <a:pt x="86" y="115"/>
                  </a:lnTo>
                  <a:lnTo>
                    <a:pt x="62" y="115"/>
                  </a:lnTo>
                  <a:lnTo>
                    <a:pt x="62" y="65"/>
                  </a:lnTo>
                  <a:lnTo>
                    <a:pt x="25" y="65"/>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21"/>
            <p:cNvSpPr>
              <a:spLocks noEditPoints="1"/>
            </p:cNvSpPr>
            <p:nvPr userDrawn="1"/>
          </p:nvSpPr>
          <p:spPr bwMode="auto">
            <a:xfrm>
              <a:off x="4384676" y="6792913"/>
              <a:ext cx="155575" cy="182563"/>
            </a:xfrm>
            <a:custGeom>
              <a:avLst/>
              <a:gdLst>
                <a:gd name="T0" fmla="*/ 37 w 98"/>
                <a:gd name="T1" fmla="*/ 0 h 115"/>
                <a:gd name="T2" fmla="*/ 61 w 98"/>
                <a:gd name="T3" fmla="*/ 0 h 115"/>
                <a:gd name="T4" fmla="*/ 98 w 98"/>
                <a:gd name="T5" fmla="*/ 115 h 115"/>
                <a:gd name="T6" fmla="*/ 72 w 98"/>
                <a:gd name="T7" fmla="*/ 115 h 115"/>
                <a:gd name="T8" fmla="*/ 65 w 98"/>
                <a:gd name="T9" fmla="*/ 89 h 115"/>
                <a:gd name="T10" fmla="*/ 32 w 98"/>
                <a:gd name="T11" fmla="*/ 89 h 115"/>
                <a:gd name="T12" fmla="*/ 26 w 98"/>
                <a:gd name="T13" fmla="*/ 115 h 115"/>
                <a:gd name="T14" fmla="*/ 0 w 98"/>
                <a:gd name="T15" fmla="*/ 115 h 115"/>
                <a:gd name="T16" fmla="*/ 37 w 98"/>
                <a:gd name="T17" fmla="*/ 0 h 115"/>
                <a:gd name="T18" fmla="*/ 37 w 98"/>
                <a:gd name="T19" fmla="*/ 70 h 115"/>
                <a:gd name="T20" fmla="*/ 60 w 98"/>
                <a:gd name="T21" fmla="*/ 70 h 115"/>
                <a:gd name="T22" fmla="*/ 48 w 98"/>
                <a:gd name="T23" fmla="*/ 31 h 115"/>
                <a:gd name="T24" fmla="*/ 37 w 98"/>
                <a:gd name="T25" fmla="*/ 7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115">
                  <a:moveTo>
                    <a:pt x="37" y="0"/>
                  </a:moveTo>
                  <a:lnTo>
                    <a:pt x="61" y="0"/>
                  </a:lnTo>
                  <a:lnTo>
                    <a:pt x="98" y="115"/>
                  </a:lnTo>
                  <a:lnTo>
                    <a:pt x="72" y="115"/>
                  </a:lnTo>
                  <a:lnTo>
                    <a:pt x="65" y="89"/>
                  </a:lnTo>
                  <a:lnTo>
                    <a:pt x="32" y="89"/>
                  </a:lnTo>
                  <a:lnTo>
                    <a:pt x="26" y="115"/>
                  </a:lnTo>
                  <a:lnTo>
                    <a:pt x="0" y="115"/>
                  </a:lnTo>
                  <a:lnTo>
                    <a:pt x="37" y="0"/>
                  </a:lnTo>
                  <a:close/>
                  <a:moveTo>
                    <a:pt x="37" y="70"/>
                  </a:moveTo>
                  <a:lnTo>
                    <a:pt x="60" y="70"/>
                  </a:lnTo>
                  <a:lnTo>
                    <a:pt x="48" y="31"/>
                  </a:lnTo>
                  <a:lnTo>
                    <a:pt x="37"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22"/>
            <p:cNvSpPr>
              <a:spLocks noEditPoints="1"/>
            </p:cNvSpPr>
            <p:nvPr userDrawn="1"/>
          </p:nvSpPr>
          <p:spPr bwMode="auto">
            <a:xfrm>
              <a:off x="4559301" y="6792913"/>
              <a:ext cx="134938" cy="182563"/>
            </a:xfrm>
            <a:custGeom>
              <a:avLst/>
              <a:gdLst>
                <a:gd name="T0" fmla="*/ 0 w 93"/>
                <a:gd name="T1" fmla="*/ 126 h 126"/>
                <a:gd name="T2" fmla="*/ 0 w 93"/>
                <a:gd name="T3" fmla="*/ 0 h 126"/>
                <a:gd name="T4" fmla="*/ 48 w 93"/>
                <a:gd name="T5" fmla="*/ 0 h 126"/>
                <a:gd name="T6" fmla="*/ 77 w 93"/>
                <a:gd name="T7" fmla="*/ 9 h 126"/>
                <a:gd name="T8" fmla="*/ 89 w 93"/>
                <a:gd name="T9" fmla="*/ 35 h 126"/>
                <a:gd name="T10" fmla="*/ 81 w 93"/>
                <a:gd name="T11" fmla="*/ 59 h 126"/>
                <a:gd name="T12" fmla="*/ 71 w 93"/>
                <a:gd name="T13" fmla="*/ 66 h 126"/>
                <a:gd name="T14" fmla="*/ 83 w 93"/>
                <a:gd name="T15" fmla="*/ 76 h 126"/>
                <a:gd name="T16" fmla="*/ 87 w 93"/>
                <a:gd name="T17" fmla="*/ 89 h 126"/>
                <a:gd name="T18" fmla="*/ 89 w 93"/>
                <a:gd name="T19" fmla="*/ 108 h 126"/>
                <a:gd name="T20" fmla="*/ 91 w 93"/>
                <a:gd name="T21" fmla="*/ 121 h 126"/>
                <a:gd name="T22" fmla="*/ 93 w 93"/>
                <a:gd name="T23" fmla="*/ 126 h 126"/>
                <a:gd name="T24" fmla="*/ 65 w 93"/>
                <a:gd name="T25" fmla="*/ 126 h 126"/>
                <a:gd name="T26" fmla="*/ 63 w 93"/>
                <a:gd name="T27" fmla="*/ 119 h 126"/>
                <a:gd name="T28" fmla="*/ 62 w 93"/>
                <a:gd name="T29" fmla="*/ 102 h 126"/>
                <a:gd name="T30" fmla="*/ 59 w 93"/>
                <a:gd name="T31" fmla="*/ 85 h 126"/>
                <a:gd name="T32" fmla="*/ 50 w 93"/>
                <a:gd name="T33" fmla="*/ 77 h 126"/>
                <a:gd name="T34" fmla="*/ 42 w 93"/>
                <a:gd name="T35" fmla="*/ 76 h 126"/>
                <a:gd name="T36" fmla="*/ 27 w 93"/>
                <a:gd name="T37" fmla="*/ 76 h 126"/>
                <a:gd name="T38" fmla="*/ 27 w 93"/>
                <a:gd name="T39" fmla="*/ 126 h 126"/>
                <a:gd name="T40" fmla="*/ 0 w 93"/>
                <a:gd name="T41" fmla="*/ 126 h 126"/>
                <a:gd name="T42" fmla="*/ 27 w 93"/>
                <a:gd name="T43" fmla="*/ 56 h 126"/>
                <a:gd name="T44" fmla="*/ 41 w 93"/>
                <a:gd name="T45" fmla="*/ 56 h 126"/>
                <a:gd name="T46" fmla="*/ 58 w 93"/>
                <a:gd name="T47" fmla="*/ 51 h 126"/>
                <a:gd name="T48" fmla="*/ 62 w 93"/>
                <a:gd name="T49" fmla="*/ 38 h 126"/>
                <a:gd name="T50" fmla="*/ 56 w 93"/>
                <a:gd name="T51" fmla="*/ 24 h 126"/>
                <a:gd name="T52" fmla="*/ 42 w 93"/>
                <a:gd name="T53" fmla="*/ 22 h 126"/>
                <a:gd name="T54" fmla="*/ 27 w 93"/>
                <a:gd name="T55" fmla="*/ 22 h 126"/>
                <a:gd name="T56" fmla="*/ 27 w 93"/>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3" h="126">
                  <a:moveTo>
                    <a:pt x="0" y="126"/>
                  </a:moveTo>
                  <a:cubicBezTo>
                    <a:pt x="0" y="0"/>
                    <a:pt x="0" y="0"/>
                    <a:pt x="0" y="0"/>
                  </a:cubicBezTo>
                  <a:cubicBezTo>
                    <a:pt x="48" y="0"/>
                    <a:pt x="48" y="0"/>
                    <a:pt x="48" y="0"/>
                  </a:cubicBezTo>
                  <a:cubicBezTo>
                    <a:pt x="61" y="0"/>
                    <a:pt x="70" y="3"/>
                    <a:pt x="77" y="9"/>
                  </a:cubicBezTo>
                  <a:cubicBezTo>
                    <a:pt x="85" y="15"/>
                    <a:pt x="89" y="24"/>
                    <a:pt x="89" y="35"/>
                  </a:cubicBezTo>
                  <a:cubicBezTo>
                    <a:pt x="89" y="45"/>
                    <a:pt x="86" y="53"/>
                    <a:pt x="81" y="59"/>
                  </a:cubicBezTo>
                  <a:cubicBezTo>
                    <a:pt x="78" y="62"/>
                    <a:pt x="75" y="64"/>
                    <a:pt x="71" y="66"/>
                  </a:cubicBezTo>
                  <a:cubicBezTo>
                    <a:pt x="76" y="68"/>
                    <a:pt x="80" y="71"/>
                    <a:pt x="83" y="76"/>
                  </a:cubicBezTo>
                  <a:cubicBezTo>
                    <a:pt x="85" y="79"/>
                    <a:pt x="86" y="83"/>
                    <a:pt x="87" y="89"/>
                  </a:cubicBezTo>
                  <a:cubicBezTo>
                    <a:pt x="87" y="91"/>
                    <a:pt x="88" y="97"/>
                    <a:pt x="89" y="108"/>
                  </a:cubicBezTo>
                  <a:cubicBezTo>
                    <a:pt x="89" y="115"/>
                    <a:pt x="90" y="119"/>
                    <a:pt x="91" y="121"/>
                  </a:cubicBezTo>
                  <a:cubicBezTo>
                    <a:pt x="91" y="122"/>
                    <a:pt x="92" y="124"/>
                    <a:pt x="93" y="126"/>
                  </a:cubicBezTo>
                  <a:cubicBezTo>
                    <a:pt x="65" y="126"/>
                    <a:pt x="65" y="126"/>
                    <a:pt x="65" y="126"/>
                  </a:cubicBezTo>
                  <a:cubicBezTo>
                    <a:pt x="64" y="124"/>
                    <a:pt x="64" y="121"/>
                    <a:pt x="63" y="119"/>
                  </a:cubicBezTo>
                  <a:cubicBezTo>
                    <a:pt x="63" y="117"/>
                    <a:pt x="63" y="112"/>
                    <a:pt x="62" y="102"/>
                  </a:cubicBezTo>
                  <a:cubicBezTo>
                    <a:pt x="61" y="94"/>
                    <a:pt x="60" y="88"/>
                    <a:pt x="59" y="85"/>
                  </a:cubicBezTo>
                  <a:cubicBezTo>
                    <a:pt x="57" y="81"/>
                    <a:pt x="54" y="78"/>
                    <a:pt x="50" y="77"/>
                  </a:cubicBezTo>
                  <a:cubicBezTo>
                    <a:pt x="48" y="77"/>
                    <a:pt x="46" y="76"/>
                    <a:pt x="42" y="76"/>
                  </a:cubicBezTo>
                  <a:cubicBezTo>
                    <a:pt x="27" y="76"/>
                    <a:pt x="27" y="76"/>
                    <a:pt x="27" y="76"/>
                  </a:cubicBezTo>
                  <a:cubicBezTo>
                    <a:pt x="27" y="126"/>
                    <a:pt x="27" y="126"/>
                    <a:pt x="27" y="126"/>
                  </a:cubicBezTo>
                  <a:lnTo>
                    <a:pt x="0" y="126"/>
                  </a:lnTo>
                  <a:close/>
                  <a:moveTo>
                    <a:pt x="27" y="56"/>
                  </a:moveTo>
                  <a:cubicBezTo>
                    <a:pt x="41" y="56"/>
                    <a:pt x="41" y="56"/>
                    <a:pt x="41" y="56"/>
                  </a:cubicBezTo>
                  <a:cubicBezTo>
                    <a:pt x="50" y="56"/>
                    <a:pt x="55" y="54"/>
                    <a:pt x="58" y="51"/>
                  </a:cubicBezTo>
                  <a:cubicBezTo>
                    <a:pt x="61" y="48"/>
                    <a:pt x="62" y="44"/>
                    <a:pt x="62" y="38"/>
                  </a:cubicBezTo>
                  <a:cubicBezTo>
                    <a:pt x="62" y="32"/>
                    <a:pt x="60" y="27"/>
                    <a:pt x="56" y="24"/>
                  </a:cubicBezTo>
                  <a:cubicBezTo>
                    <a:pt x="53" y="23"/>
                    <a:pt x="48" y="22"/>
                    <a:pt x="42"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23"/>
            <p:cNvSpPr>
              <a:spLocks/>
            </p:cNvSpPr>
            <p:nvPr userDrawn="1"/>
          </p:nvSpPr>
          <p:spPr bwMode="auto">
            <a:xfrm>
              <a:off x="4724401" y="6792913"/>
              <a:ext cx="38100" cy="182563"/>
            </a:xfrm>
            <a:custGeom>
              <a:avLst/>
              <a:gdLst>
                <a:gd name="T0" fmla="*/ 0 w 24"/>
                <a:gd name="T1" fmla="*/ 115 h 115"/>
                <a:gd name="T2" fmla="*/ 0 w 24"/>
                <a:gd name="T3" fmla="*/ 0 h 115"/>
                <a:gd name="T4" fmla="*/ 12 w 24"/>
                <a:gd name="T5" fmla="*/ 0 h 115"/>
                <a:gd name="T6" fmla="*/ 24 w 24"/>
                <a:gd name="T7" fmla="*/ 0 h 115"/>
                <a:gd name="T8" fmla="*/ 24 w 24"/>
                <a:gd name="T9" fmla="*/ 115 h 115"/>
                <a:gd name="T10" fmla="*/ 0 w 24"/>
                <a:gd name="T11" fmla="*/ 115 h 115"/>
              </a:gdLst>
              <a:ahLst/>
              <a:cxnLst>
                <a:cxn ang="0">
                  <a:pos x="T0" y="T1"/>
                </a:cxn>
                <a:cxn ang="0">
                  <a:pos x="T2" y="T3"/>
                </a:cxn>
                <a:cxn ang="0">
                  <a:pos x="T4" y="T5"/>
                </a:cxn>
                <a:cxn ang="0">
                  <a:pos x="T6" y="T7"/>
                </a:cxn>
                <a:cxn ang="0">
                  <a:pos x="T8" y="T9"/>
                </a:cxn>
                <a:cxn ang="0">
                  <a:pos x="T10" y="T11"/>
                </a:cxn>
              </a:cxnLst>
              <a:rect l="0" t="0" r="r" b="b"/>
              <a:pathLst>
                <a:path w="24" h="115">
                  <a:moveTo>
                    <a:pt x="0" y="115"/>
                  </a:moveTo>
                  <a:lnTo>
                    <a:pt x="0" y="0"/>
                  </a:lnTo>
                  <a:lnTo>
                    <a:pt x="12" y="0"/>
                  </a:lnTo>
                  <a:lnTo>
                    <a:pt x="24" y="0"/>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24"/>
            <p:cNvSpPr>
              <a:spLocks/>
            </p:cNvSpPr>
            <p:nvPr userDrawn="1"/>
          </p:nvSpPr>
          <p:spPr bwMode="auto">
            <a:xfrm>
              <a:off x="4797426" y="6792913"/>
              <a:ext cx="134938" cy="182563"/>
            </a:xfrm>
            <a:custGeom>
              <a:avLst/>
              <a:gdLst>
                <a:gd name="T0" fmla="*/ 0 w 85"/>
                <a:gd name="T1" fmla="*/ 115 h 115"/>
                <a:gd name="T2" fmla="*/ 0 w 85"/>
                <a:gd name="T3" fmla="*/ 0 h 115"/>
                <a:gd name="T4" fmla="*/ 25 w 85"/>
                <a:gd name="T5" fmla="*/ 0 h 115"/>
                <a:gd name="T6" fmla="*/ 61 w 85"/>
                <a:gd name="T7" fmla="*/ 74 h 115"/>
                <a:gd name="T8" fmla="*/ 61 w 85"/>
                <a:gd name="T9" fmla="*/ 0 h 115"/>
                <a:gd name="T10" fmla="*/ 85 w 85"/>
                <a:gd name="T11" fmla="*/ 0 h 115"/>
                <a:gd name="T12" fmla="*/ 85 w 85"/>
                <a:gd name="T13" fmla="*/ 115 h 115"/>
                <a:gd name="T14" fmla="*/ 60 w 85"/>
                <a:gd name="T15" fmla="*/ 115 h 115"/>
                <a:gd name="T16" fmla="*/ 24 w 85"/>
                <a:gd name="T17" fmla="*/ 41 h 115"/>
                <a:gd name="T18" fmla="*/ 24 w 85"/>
                <a:gd name="T19" fmla="*/ 115 h 115"/>
                <a:gd name="T20" fmla="*/ 0 w 85"/>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115">
                  <a:moveTo>
                    <a:pt x="0" y="115"/>
                  </a:moveTo>
                  <a:lnTo>
                    <a:pt x="0" y="0"/>
                  </a:lnTo>
                  <a:lnTo>
                    <a:pt x="25" y="0"/>
                  </a:lnTo>
                  <a:lnTo>
                    <a:pt x="61" y="74"/>
                  </a:lnTo>
                  <a:lnTo>
                    <a:pt x="61" y="0"/>
                  </a:lnTo>
                  <a:lnTo>
                    <a:pt x="85" y="0"/>
                  </a:lnTo>
                  <a:lnTo>
                    <a:pt x="85" y="115"/>
                  </a:lnTo>
                  <a:lnTo>
                    <a:pt x="60" y="115"/>
                  </a:lnTo>
                  <a:lnTo>
                    <a:pt x="24" y="41"/>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25"/>
            <p:cNvSpPr>
              <a:spLocks/>
            </p:cNvSpPr>
            <p:nvPr userDrawn="1"/>
          </p:nvSpPr>
          <p:spPr bwMode="auto">
            <a:xfrm>
              <a:off x="4959351" y="6788150"/>
              <a:ext cx="149225" cy="192088"/>
            </a:xfrm>
            <a:custGeom>
              <a:avLst/>
              <a:gdLst>
                <a:gd name="T0" fmla="*/ 102 w 102"/>
                <a:gd name="T1" fmla="*/ 129 h 132"/>
                <a:gd name="T2" fmla="*/ 82 w 102"/>
                <a:gd name="T3" fmla="*/ 129 h 132"/>
                <a:gd name="T4" fmla="*/ 82 w 102"/>
                <a:gd name="T5" fmla="*/ 115 h 132"/>
                <a:gd name="T6" fmla="*/ 73 w 102"/>
                <a:gd name="T7" fmla="*/ 124 h 132"/>
                <a:gd name="T8" fmla="*/ 51 w 102"/>
                <a:gd name="T9" fmla="*/ 132 h 132"/>
                <a:gd name="T10" fmla="*/ 14 w 102"/>
                <a:gd name="T11" fmla="*/ 113 h 132"/>
                <a:gd name="T12" fmla="*/ 0 w 102"/>
                <a:gd name="T13" fmla="*/ 67 h 132"/>
                <a:gd name="T14" fmla="*/ 14 w 102"/>
                <a:gd name="T15" fmla="*/ 20 h 132"/>
                <a:gd name="T16" fmla="*/ 54 w 102"/>
                <a:gd name="T17" fmla="*/ 0 h 132"/>
                <a:gd name="T18" fmla="*/ 89 w 102"/>
                <a:gd name="T19" fmla="*/ 16 h 132"/>
                <a:gd name="T20" fmla="*/ 100 w 102"/>
                <a:gd name="T21" fmla="*/ 39 h 132"/>
                <a:gd name="T22" fmla="*/ 100 w 102"/>
                <a:gd name="T23" fmla="*/ 45 h 132"/>
                <a:gd name="T24" fmla="*/ 74 w 102"/>
                <a:gd name="T25" fmla="*/ 45 h 132"/>
                <a:gd name="T26" fmla="*/ 70 w 102"/>
                <a:gd name="T27" fmla="*/ 32 h 132"/>
                <a:gd name="T28" fmla="*/ 53 w 102"/>
                <a:gd name="T29" fmla="*/ 23 h 132"/>
                <a:gd name="T30" fmla="*/ 34 w 102"/>
                <a:gd name="T31" fmla="*/ 35 h 132"/>
                <a:gd name="T32" fmla="*/ 27 w 102"/>
                <a:gd name="T33" fmla="*/ 66 h 132"/>
                <a:gd name="T34" fmla="*/ 35 w 102"/>
                <a:gd name="T35" fmla="*/ 99 h 132"/>
                <a:gd name="T36" fmla="*/ 54 w 102"/>
                <a:gd name="T37" fmla="*/ 109 h 132"/>
                <a:gd name="T38" fmla="*/ 72 w 102"/>
                <a:gd name="T39" fmla="*/ 100 h 132"/>
                <a:gd name="T40" fmla="*/ 77 w 102"/>
                <a:gd name="T41" fmla="*/ 81 h 132"/>
                <a:gd name="T42" fmla="*/ 55 w 102"/>
                <a:gd name="T43" fmla="*/ 81 h 132"/>
                <a:gd name="T44" fmla="*/ 55 w 102"/>
                <a:gd name="T45" fmla="*/ 61 h 132"/>
                <a:gd name="T46" fmla="*/ 102 w 102"/>
                <a:gd name="T47" fmla="*/ 61 h 132"/>
                <a:gd name="T48" fmla="*/ 102 w 102"/>
                <a:gd name="T49" fmla="*/ 12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2" h="132">
                  <a:moveTo>
                    <a:pt x="102" y="129"/>
                  </a:moveTo>
                  <a:cubicBezTo>
                    <a:pt x="82" y="129"/>
                    <a:pt x="82" y="129"/>
                    <a:pt x="82" y="129"/>
                  </a:cubicBezTo>
                  <a:cubicBezTo>
                    <a:pt x="82" y="115"/>
                    <a:pt x="82" y="115"/>
                    <a:pt x="82" y="115"/>
                  </a:cubicBezTo>
                  <a:cubicBezTo>
                    <a:pt x="79" y="119"/>
                    <a:pt x="76" y="122"/>
                    <a:pt x="73" y="124"/>
                  </a:cubicBezTo>
                  <a:cubicBezTo>
                    <a:pt x="67" y="129"/>
                    <a:pt x="59" y="132"/>
                    <a:pt x="51" y="132"/>
                  </a:cubicBezTo>
                  <a:cubicBezTo>
                    <a:pt x="35" y="132"/>
                    <a:pt x="23" y="125"/>
                    <a:pt x="14" y="113"/>
                  </a:cubicBezTo>
                  <a:cubicBezTo>
                    <a:pt x="5" y="101"/>
                    <a:pt x="0" y="85"/>
                    <a:pt x="0" y="67"/>
                  </a:cubicBezTo>
                  <a:cubicBezTo>
                    <a:pt x="0" y="48"/>
                    <a:pt x="5" y="33"/>
                    <a:pt x="14" y="20"/>
                  </a:cubicBezTo>
                  <a:cubicBezTo>
                    <a:pt x="24" y="7"/>
                    <a:pt x="37" y="0"/>
                    <a:pt x="54" y="0"/>
                  </a:cubicBezTo>
                  <a:cubicBezTo>
                    <a:pt x="68" y="0"/>
                    <a:pt x="79" y="5"/>
                    <a:pt x="89" y="16"/>
                  </a:cubicBezTo>
                  <a:cubicBezTo>
                    <a:pt x="94" y="23"/>
                    <a:pt x="98" y="30"/>
                    <a:pt x="100" y="39"/>
                  </a:cubicBezTo>
                  <a:cubicBezTo>
                    <a:pt x="100" y="40"/>
                    <a:pt x="100" y="42"/>
                    <a:pt x="100" y="45"/>
                  </a:cubicBezTo>
                  <a:cubicBezTo>
                    <a:pt x="74" y="45"/>
                    <a:pt x="74" y="45"/>
                    <a:pt x="74" y="45"/>
                  </a:cubicBezTo>
                  <a:cubicBezTo>
                    <a:pt x="73" y="40"/>
                    <a:pt x="72" y="35"/>
                    <a:pt x="70" y="32"/>
                  </a:cubicBezTo>
                  <a:cubicBezTo>
                    <a:pt x="66" y="26"/>
                    <a:pt x="60" y="23"/>
                    <a:pt x="53" y="23"/>
                  </a:cubicBezTo>
                  <a:cubicBezTo>
                    <a:pt x="45" y="23"/>
                    <a:pt x="39" y="27"/>
                    <a:pt x="34" y="35"/>
                  </a:cubicBezTo>
                  <a:cubicBezTo>
                    <a:pt x="30" y="43"/>
                    <a:pt x="27" y="53"/>
                    <a:pt x="27" y="66"/>
                  </a:cubicBezTo>
                  <a:cubicBezTo>
                    <a:pt x="27" y="80"/>
                    <a:pt x="30" y="91"/>
                    <a:pt x="35" y="99"/>
                  </a:cubicBezTo>
                  <a:cubicBezTo>
                    <a:pt x="39" y="106"/>
                    <a:pt x="46" y="109"/>
                    <a:pt x="54" y="109"/>
                  </a:cubicBezTo>
                  <a:cubicBezTo>
                    <a:pt x="62" y="109"/>
                    <a:pt x="68" y="106"/>
                    <a:pt x="72" y="100"/>
                  </a:cubicBezTo>
                  <a:cubicBezTo>
                    <a:pt x="75" y="95"/>
                    <a:pt x="77" y="89"/>
                    <a:pt x="77" y="81"/>
                  </a:cubicBezTo>
                  <a:cubicBezTo>
                    <a:pt x="55" y="81"/>
                    <a:pt x="55" y="81"/>
                    <a:pt x="55" y="81"/>
                  </a:cubicBezTo>
                  <a:cubicBezTo>
                    <a:pt x="55" y="61"/>
                    <a:pt x="55" y="61"/>
                    <a:pt x="55" y="61"/>
                  </a:cubicBezTo>
                  <a:cubicBezTo>
                    <a:pt x="102" y="61"/>
                    <a:pt x="102" y="61"/>
                    <a:pt x="102" y="61"/>
                  </a:cubicBezTo>
                  <a:lnTo>
                    <a:pt x="102" y="1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26"/>
            <p:cNvSpPr>
              <a:spLocks/>
            </p:cNvSpPr>
            <p:nvPr userDrawn="1"/>
          </p:nvSpPr>
          <p:spPr bwMode="auto">
            <a:xfrm>
              <a:off x="5141913" y="6935788"/>
              <a:ext cx="41275" cy="39688"/>
            </a:xfrm>
            <a:custGeom>
              <a:avLst/>
              <a:gdLst>
                <a:gd name="T0" fmla="*/ 26 w 26"/>
                <a:gd name="T1" fmla="*/ 0 h 25"/>
                <a:gd name="T2" fmla="*/ 26 w 26"/>
                <a:gd name="T3" fmla="*/ 25 h 25"/>
                <a:gd name="T4" fmla="*/ 0 w 26"/>
                <a:gd name="T5" fmla="*/ 25 h 25"/>
                <a:gd name="T6" fmla="*/ 0 w 26"/>
                <a:gd name="T7" fmla="*/ 0 h 25"/>
                <a:gd name="T8" fmla="*/ 14 w 26"/>
                <a:gd name="T9" fmla="*/ 0 h 25"/>
                <a:gd name="T10" fmla="*/ 26 w 26"/>
                <a:gd name="T11" fmla="*/ 0 h 25"/>
              </a:gdLst>
              <a:ahLst/>
              <a:cxnLst>
                <a:cxn ang="0">
                  <a:pos x="T0" y="T1"/>
                </a:cxn>
                <a:cxn ang="0">
                  <a:pos x="T2" y="T3"/>
                </a:cxn>
                <a:cxn ang="0">
                  <a:pos x="T4" y="T5"/>
                </a:cxn>
                <a:cxn ang="0">
                  <a:pos x="T6" y="T7"/>
                </a:cxn>
                <a:cxn ang="0">
                  <a:pos x="T8" y="T9"/>
                </a:cxn>
                <a:cxn ang="0">
                  <a:pos x="T10" y="T11"/>
                </a:cxn>
              </a:cxnLst>
              <a:rect l="0" t="0" r="r" b="b"/>
              <a:pathLst>
                <a:path w="26" h="25">
                  <a:moveTo>
                    <a:pt x="26" y="0"/>
                  </a:moveTo>
                  <a:lnTo>
                    <a:pt x="26" y="25"/>
                  </a:lnTo>
                  <a:lnTo>
                    <a:pt x="0" y="25"/>
                  </a:lnTo>
                  <a:lnTo>
                    <a:pt x="0" y="0"/>
                  </a:lnTo>
                  <a:lnTo>
                    <a:pt x="14" y="0"/>
                  </a:lnTo>
                  <a:lnTo>
                    <a:pt x="2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358804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Handout (2 columns)">
    <p:spTree>
      <p:nvGrpSpPr>
        <p:cNvPr id="1" name=""/>
        <p:cNvGrpSpPr/>
        <p:nvPr/>
      </p:nvGrpSpPr>
      <p:grpSpPr>
        <a:xfrm>
          <a:off x="0" y="0"/>
          <a:ext cx="0" cy="0"/>
          <a:chOff x="0" y="0"/>
          <a:chExt cx="0" cy="0"/>
        </a:xfrm>
      </p:grpSpPr>
      <p:sp>
        <p:nvSpPr>
          <p:cNvPr id="4" name="Titel 3"/>
          <p:cNvSpPr>
            <a:spLocks noGrp="1"/>
          </p:cNvSpPr>
          <p:nvPr>
            <p:ph type="title" hasCustomPrompt="1"/>
          </p:nvPr>
        </p:nvSpPr>
        <p:spPr/>
        <p:txBody>
          <a:bodyPr/>
          <a:lstStyle>
            <a:lvl1pPr>
              <a:defRPr sz="2177"/>
            </a:lvl1pPr>
          </a:lstStyle>
          <a:p>
            <a:r>
              <a:rPr lang="en-US" dirty="0" err="1" smtClean="0"/>
              <a:t>TeleGrotesk</a:t>
            </a:r>
            <a:r>
              <a:rPr lang="en-US" dirty="0" smtClean="0"/>
              <a:t> Headline Ultra (24) 28 32 </a:t>
            </a:r>
            <a:r>
              <a:rPr lang="en-US" dirty="0" err="1" smtClean="0"/>
              <a:t>pt</a:t>
            </a:r>
            <a:endParaRPr lang="en-US" dirty="0"/>
          </a:p>
        </p:txBody>
      </p:sp>
      <p:sp>
        <p:nvSpPr>
          <p:cNvPr id="9" name="Inhaltsplatzhalter 2"/>
          <p:cNvSpPr>
            <a:spLocks noGrp="1"/>
          </p:cNvSpPr>
          <p:nvPr>
            <p:ph sz="half" idx="1" hasCustomPrompt="1"/>
          </p:nvPr>
        </p:nvSpPr>
        <p:spPr>
          <a:xfrm>
            <a:off x="326551" y="1469326"/>
            <a:ext cx="4179855"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10" name="Inhaltsplatzhalter 3"/>
          <p:cNvSpPr>
            <a:spLocks noGrp="1"/>
          </p:cNvSpPr>
          <p:nvPr>
            <p:ph sz="half" idx="2" hasCustomPrompt="1"/>
          </p:nvPr>
        </p:nvSpPr>
        <p:spPr>
          <a:xfrm>
            <a:off x="4637027" y="1469326"/>
            <a:ext cx="4179855"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2" name="Datumsplatzhalter 1"/>
          <p:cNvSpPr>
            <a:spLocks noGrp="1"/>
          </p:cNvSpPr>
          <p:nvPr>
            <p:ph type="dt" sz="half" idx="10"/>
          </p:nvPr>
        </p:nvSpPr>
        <p:spPr/>
        <p:txBody>
          <a:bodyPr/>
          <a:lstStyle/>
          <a:p>
            <a:fld id="{3527C144-DBFC-4ED1-9D53-CC97618D9080}" type="datetime1">
              <a:rPr lang="cs-CZ" smtClean="0"/>
              <a:pPr/>
              <a:t>11.07.2018</a:t>
            </a:fld>
            <a:endParaRPr lang="en-US"/>
          </a:p>
        </p:txBody>
      </p:sp>
      <p:sp>
        <p:nvSpPr>
          <p:cNvPr id="3" name="Fußzeilenplatzhalter 2"/>
          <p:cNvSpPr>
            <a:spLocks noGrp="1"/>
          </p:cNvSpPr>
          <p:nvPr>
            <p:ph type="ftr" sz="quarter" idx="11"/>
          </p:nvPr>
        </p:nvSpPr>
        <p:spPr/>
        <p:txBody>
          <a:bodyPr/>
          <a:lstStyle/>
          <a:p>
            <a:r>
              <a:rPr lang="en-US" smtClean="0"/>
              <a:t>Portfolio služeb</a:t>
            </a:r>
            <a:endParaRPr lang="en-US"/>
          </a:p>
        </p:txBody>
      </p:sp>
      <p:sp>
        <p:nvSpPr>
          <p:cNvPr id="5" name="Foliennummernplatzhalter 4"/>
          <p:cNvSpPr>
            <a:spLocks noGrp="1"/>
          </p:cNvSpPr>
          <p:nvPr>
            <p:ph type="sldNum" sz="quarter" idx="12"/>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2958389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Handout (3 columns)">
    <p:spTree>
      <p:nvGrpSpPr>
        <p:cNvPr id="1" name=""/>
        <p:cNvGrpSpPr/>
        <p:nvPr/>
      </p:nvGrpSpPr>
      <p:grpSpPr>
        <a:xfrm>
          <a:off x="0" y="0"/>
          <a:ext cx="0" cy="0"/>
          <a:chOff x="0" y="0"/>
          <a:chExt cx="0" cy="0"/>
        </a:xfrm>
      </p:grpSpPr>
      <p:sp>
        <p:nvSpPr>
          <p:cNvPr id="5" name="Titel 4"/>
          <p:cNvSpPr>
            <a:spLocks noGrp="1"/>
          </p:cNvSpPr>
          <p:nvPr>
            <p:ph type="title" hasCustomPrompt="1"/>
          </p:nvPr>
        </p:nvSpPr>
        <p:spPr/>
        <p:txBody>
          <a:bodyPr/>
          <a:lstStyle>
            <a:lvl1pPr>
              <a:defRPr sz="2177"/>
            </a:lvl1pPr>
          </a:lstStyle>
          <a:p>
            <a:r>
              <a:rPr lang="en-US" dirty="0" err="1" smtClean="0"/>
              <a:t>TeleGrotesk</a:t>
            </a:r>
            <a:r>
              <a:rPr lang="en-US" dirty="0" smtClean="0"/>
              <a:t> Headline Ultra (24) 28 32 </a:t>
            </a:r>
            <a:r>
              <a:rPr lang="en-US" dirty="0" err="1" smtClean="0"/>
              <a:t>pt</a:t>
            </a:r>
            <a:endParaRPr lang="en-US" dirty="0"/>
          </a:p>
        </p:txBody>
      </p:sp>
      <p:sp>
        <p:nvSpPr>
          <p:cNvPr id="10" name="Inhaltsplatzhalter 2"/>
          <p:cNvSpPr>
            <a:spLocks noGrp="1"/>
          </p:cNvSpPr>
          <p:nvPr>
            <p:ph sz="half" idx="1" hasCustomPrompt="1"/>
          </p:nvPr>
        </p:nvSpPr>
        <p:spPr>
          <a:xfrm>
            <a:off x="326551" y="1469326"/>
            <a:ext cx="2728654"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11" name="Inhaltsplatzhalter 3"/>
          <p:cNvSpPr>
            <a:spLocks noGrp="1"/>
          </p:cNvSpPr>
          <p:nvPr>
            <p:ph sz="half" idx="2" hasCustomPrompt="1"/>
          </p:nvPr>
        </p:nvSpPr>
        <p:spPr>
          <a:xfrm>
            <a:off x="6089997" y="1469326"/>
            <a:ext cx="2728654"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12" name="Inhaltsplatzhalter 5"/>
          <p:cNvSpPr>
            <a:spLocks noGrp="1"/>
          </p:cNvSpPr>
          <p:nvPr>
            <p:ph sz="quarter" idx="13" hasCustomPrompt="1"/>
          </p:nvPr>
        </p:nvSpPr>
        <p:spPr>
          <a:xfrm>
            <a:off x="3209158" y="1469326"/>
            <a:ext cx="2728654" cy="4407978"/>
          </a:xfrm>
        </p:spPr>
        <p:txBody>
          <a:bodyPr/>
          <a:lstStyle>
            <a:lvl1pPr>
              <a:defRPr sz="1270"/>
            </a:lvl1pPr>
            <a:lvl2pPr>
              <a:defRPr sz="1270"/>
            </a:lvl2pPr>
            <a:lvl3pPr>
              <a:defRPr sz="1270"/>
            </a:lvl3pPr>
            <a:lvl4pPr>
              <a:defRPr sz="1270"/>
            </a:lvl4pPr>
            <a:lvl5pPr>
              <a:defRPr sz="1270"/>
            </a:lvl5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2" name="Datumsplatzhalter 1"/>
          <p:cNvSpPr>
            <a:spLocks noGrp="1"/>
          </p:cNvSpPr>
          <p:nvPr>
            <p:ph type="dt" sz="half" idx="14"/>
          </p:nvPr>
        </p:nvSpPr>
        <p:spPr/>
        <p:txBody>
          <a:bodyPr/>
          <a:lstStyle/>
          <a:p>
            <a:fld id="{3527C144-DBFC-4ED1-9D53-CC97618D9080}" type="datetime1">
              <a:rPr lang="cs-CZ" smtClean="0"/>
              <a:pPr/>
              <a:t>11.07.2018</a:t>
            </a:fld>
            <a:endParaRPr lang="en-US"/>
          </a:p>
        </p:txBody>
      </p:sp>
      <p:sp>
        <p:nvSpPr>
          <p:cNvPr id="3" name="Fußzeilenplatzhalter 2"/>
          <p:cNvSpPr>
            <a:spLocks noGrp="1"/>
          </p:cNvSpPr>
          <p:nvPr>
            <p:ph type="ftr" sz="quarter" idx="15"/>
          </p:nvPr>
        </p:nvSpPr>
        <p:spPr/>
        <p:txBody>
          <a:bodyPr/>
          <a:lstStyle/>
          <a:p>
            <a:r>
              <a:rPr lang="en-US" smtClean="0"/>
              <a:t>Portfolio služeb</a:t>
            </a:r>
            <a:endParaRPr lang="en-US"/>
          </a:p>
        </p:txBody>
      </p:sp>
      <p:sp>
        <p:nvSpPr>
          <p:cNvPr id="4" name="Foliennummernplatzhalter 3"/>
          <p:cNvSpPr>
            <a:spLocks noGrp="1"/>
          </p:cNvSpPr>
          <p:nvPr>
            <p:ph type="sldNum" sz="quarter" idx="16"/>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2871558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Handout (4 columns)">
    <p:spTree>
      <p:nvGrpSpPr>
        <p:cNvPr id="1" name=""/>
        <p:cNvGrpSpPr/>
        <p:nvPr/>
      </p:nvGrpSpPr>
      <p:grpSpPr>
        <a:xfrm>
          <a:off x="0" y="0"/>
          <a:ext cx="0" cy="0"/>
          <a:chOff x="0" y="0"/>
          <a:chExt cx="0" cy="0"/>
        </a:xfrm>
      </p:grpSpPr>
      <p:sp>
        <p:nvSpPr>
          <p:cNvPr id="6" name="Titel 5"/>
          <p:cNvSpPr>
            <a:spLocks noGrp="1"/>
          </p:cNvSpPr>
          <p:nvPr>
            <p:ph type="title" hasCustomPrompt="1"/>
          </p:nvPr>
        </p:nvSpPr>
        <p:spPr/>
        <p:txBody>
          <a:bodyPr/>
          <a:lstStyle>
            <a:lvl1pPr>
              <a:defRPr sz="2177"/>
            </a:lvl1pPr>
          </a:lstStyle>
          <a:p>
            <a:r>
              <a:rPr lang="en-US" dirty="0" err="1" smtClean="0"/>
              <a:t>TeleGrotesk</a:t>
            </a:r>
            <a:r>
              <a:rPr lang="en-US" dirty="0" smtClean="0"/>
              <a:t> Headline Ultra (24) 28 32 </a:t>
            </a:r>
            <a:r>
              <a:rPr lang="en-US" dirty="0" err="1" smtClean="0"/>
              <a:t>pt</a:t>
            </a:r>
            <a:endParaRPr lang="en-US" dirty="0"/>
          </a:p>
        </p:txBody>
      </p:sp>
      <p:sp>
        <p:nvSpPr>
          <p:cNvPr id="19" name="Inhaltsplatzhalter 2"/>
          <p:cNvSpPr>
            <a:spLocks noGrp="1"/>
          </p:cNvSpPr>
          <p:nvPr>
            <p:ph sz="half" idx="1" hasCustomPrompt="1"/>
          </p:nvPr>
        </p:nvSpPr>
        <p:spPr>
          <a:xfrm>
            <a:off x="326551" y="1469326"/>
            <a:ext cx="2024617"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20" name="Inhaltsplatzhalter 3"/>
          <p:cNvSpPr>
            <a:spLocks noGrp="1"/>
          </p:cNvSpPr>
          <p:nvPr>
            <p:ph sz="half" idx="2" hasCustomPrompt="1"/>
          </p:nvPr>
        </p:nvSpPr>
        <p:spPr>
          <a:xfrm>
            <a:off x="4637760" y="1469326"/>
            <a:ext cx="2024617"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21" name="Inhaltsplatzhalter 5"/>
          <p:cNvSpPr>
            <a:spLocks noGrp="1"/>
          </p:cNvSpPr>
          <p:nvPr>
            <p:ph sz="quarter" idx="13" hasCustomPrompt="1"/>
          </p:nvPr>
        </p:nvSpPr>
        <p:spPr>
          <a:xfrm>
            <a:off x="2483039" y="1469326"/>
            <a:ext cx="2024617" cy="4407978"/>
          </a:xfrm>
        </p:spPr>
        <p:txBody>
          <a:bodyPr/>
          <a:lstStyle>
            <a:lvl1pPr>
              <a:defRPr sz="1270"/>
            </a:lvl1pPr>
            <a:lvl2pPr>
              <a:defRPr sz="1270"/>
            </a:lvl2pPr>
            <a:lvl3pPr>
              <a:defRPr sz="1270"/>
            </a:lvl3pPr>
            <a:lvl4pPr>
              <a:defRPr sz="1270"/>
            </a:lvl4pPr>
            <a:lvl5pPr>
              <a:defRPr sz="1270"/>
            </a:lvl5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22" name="Inhaltsplatzhalter 3"/>
          <p:cNvSpPr>
            <a:spLocks noGrp="1"/>
          </p:cNvSpPr>
          <p:nvPr>
            <p:ph sz="half" idx="14" hasCustomPrompt="1"/>
          </p:nvPr>
        </p:nvSpPr>
        <p:spPr>
          <a:xfrm>
            <a:off x="6792481" y="1469326"/>
            <a:ext cx="2024617"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5" name="Datumsplatzhalter 4"/>
          <p:cNvSpPr>
            <a:spLocks noGrp="1"/>
          </p:cNvSpPr>
          <p:nvPr>
            <p:ph type="dt" sz="half" idx="15"/>
          </p:nvPr>
        </p:nvSpPr>
        <p:spPr/>
        <p:txBody>
          <a:bodyPr/>
          <a:lstStyle/>
          <a:p>
            <a:fld id="{3527C144-DBFC-4ED1-9D53-CC97618D9080}" type="datetime1">
              <a:rPr lang="cs-CZ" smtClean="0"/>
              <a:pPr/>
              <a:t>11.07.2018</a:t>
            </a:fld>
            <a:endParaRPr lang="en-US"/>
          </a:p>
        </p:txBody>
      </p:sp>
      <p:sp>
        <p:nvSpPr>
          <p:cNvPr id="7" name="Fußzeilenplatzhalter 6"/>
          <p:cNvSpPr>
            <a:spLocks noGrp="1"/>
          </p:cNvSpPr>
          <p:nvPr>
            <p:ph type="ftr" sz="quarter" idx="16"/>
          </p:nvPr>
        </p:nvSpPr>
        <p:spPr/>
        <p:txBody>
          <a:bodyPr/>
          <a:lstStyle/>
          <a:p>
            <a:r>
              <a:rPr lang="en-US" smtClean="0"/>
              <a:t>Portfolio služeb</a:t>
            </a:r>
            <a:endParaRPr lang="en-US"/>
          </a:p>
        </p:txBody>
      </p:sp>
      <p:sp>
        <p:nvSpPr>
          <p:cNvPr id="8" name="Foliennummernplatzhalter 7"/>
          <p:cNvSpPr>
            <a:spLocks noGrp="1"/>
          </p:cNvSpPr>
          <p:nvPr>
            <p:ph type="sldNum" sz="quarter" idx="17"/>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3806319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304800" y="333375"/>
            <a:ext cx="8496300" cy="460375"/>
          </a:xfrm>
        </p:spPr>
        <p:txBody>
          <a:bodyPr/>
          <a:lstStyle>
            <a:lvl1pPr>
              <a:defRPr>
                <a:latin typeface="TeleGrotesk Headline Ultra" pitchFamily="2" charset="0"/>
              </a:defRPr>
            </a:lvl1pPr>
          </a:lstStyle>
          <a:p>
            <a:r>
              <a:rPr lang="cs-CZ" smtClean="0"/>
              <a:t>Klepnutím lze upravit styl předlohy nadpisů.</a:t>
            </a:r>
            <a:endParaRPr lang="cs-CZ" dirty="0"/>
          </a:p>
        </p:txBody>
      </p:sp>
      <p:sp>
        <p:nvSpPr>
          <p:cNvPr id="3" name="Zástupný symbol pro obsah 2"/>
          <p:cNvSpPr>
            <a:spLocks noGrp="1"/>
          </p:cNvSpPr>
          <p:nvPr>
            <p:ph idx="1"/>
          </p:nvPr>
        </p:nvSpPr>
        <p:spPr>
          <a:xfrm>
            <a:off x="304800" y="1773238"/>
            <a:ext cx="8496300" cy="4284662"/>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Datumsplatzhalter 3"/>
          <p:cNvSpPr>
            <a:spLocks noGrp="1"/>
          </p:cNvSpPr>
          <p:nvPr>
            <p:ph type="dt" sz="half" idx="2"/>
            <p:custDataLst>
              <p:tags r:id="rId1"/>
            </p:custDataLst>
          </p:nvPr>
        </p:nvSpPr>
        <p:spPr bwMode="gray">
          <a:xfrm>
            <a:off x="4699000" y="6357938"/>
            <a:ext cx="1337733" cy="287337"/>
          </a:xfrm>
          <a:prstGeom prst="rect">
            <a:avLst/>
          </a:prstGeom>
        </p:spPr>
        <p:txBody>
          <a:bodyPr vert="horz" wrap="square" lIns="0" tIns="0" rIns="0" bIns="0" numCol="1" anchor="ctr" anchorCtr="0" compatLnSpc="1">
            <a:prstTxWarp prst="textNoShape">
              <a:avLst/>
            </a:prstTxWarp>
          </a:bodyPr>
          <a:lstStyle>
            <a:lvl1pPr algn="ctr">
              <a:lnSpc>
                <a:spcPct val="100000"/>
              </a:lnSpc>
              <a:spcBef>
                <a:spcPct val="0"/>
              </a:spcBef>
              <a:buClrTx/>
              <a:buFontTx/>
              <a:buNone/>
              <a:defRPr sz="900">
                <a:solidFill>
                  <a:schemeClr val="tx1"/>
                </a:solidFill>
                <a:latin typeface="Tele-GroteskNor" pitchFamily="2" charset="0"/>
              </a:defRPr>
            </a:lvl1pPr>
          </a:lstStyle>
          <a:p>
            <a:fld id="{7FB7897D-3362-4A68-AB8B-26E34F24D656}" type="datetime1">
              <a:rPr lang="cs-CZ" smtClean="0"/>
              <a:pPr/>
              <a:t>11.07.2018</a:t>
            </a:fld>
            <a:endParaRPr lang="en-US"/>
          </a:p>
        </p:txBody>
      </p:sp>
      <p:sp>
        <p:nvSpPr>
          <p:cNvPr id="8" name="Fußzeilenplatzhalter 4"/>
          <p:cNvSpPr>
            <a:spLocks noGrp="1"/>
          </p:cNvSpPr>
          <p:nvPr>
            <p:ph type="ftr" sz="quarter" idx="3"/>
            <p:custDataLst>
              <p:tags r:id="rId2"/>
            </p:custDataLst>
          </p:nvPr>
        </p:nvSpPr>
        <p:spPr bwMode="gray">
          <a:xfrm>
            <a:off x="2557463" y="6357938"/>
            <a:ext cx="2141537" cy="287337"/>
          </a:xfrm>
          <a:prstGeom prst="rect">
            <a:avLst/>
          </a:prstGeom>
        </p:spPr>
        <p:txBody>
          <a:bodyPr vert="horz" wrap="square" lIns="0" tIns="0" rIns="0" bIns="0" numCol="1" anchor="ctr" anchorCtr="0" compatLnSpc="1">
            <a:prstTxWarp prst="textNoShape">
              <a:avLst/>
            </a:prstTxWarp>
          </a:bodyPr>
          <a:lstStyle>
            <a:lvl1pPr algn="r">
              <a:lnSpc>
                <a:spcPct val="100000"/>
              </a:lnSpc>
              <a:spcBef>
                <a:spcPct val="0"/>
              </a:spcBef>
              <a:buClrTx/>
              <a:buFontTx/>
              <a:buNone/>
              <a:defRPr sz="900">
                <a:solidFill>
                  <a:schemeClr val="tx1"/>
                </a:solidFill>
                <a:latin typeface="Tele-GroteskNor" pitchFamily="2" charset="0"/>
              </a:defRPr>
            </a:lvl1pPr>
          </a:lstStyle>
          <a:p>
            <a:r>
              <a:rPr lang="en-US" smtClean="0"/>
              <a:t>Portfolio služeb</a:t>
            </a:r>
            <a:endParaRPr lang="en-US"/>
          </a:p>
        </p:txBody>
      </p:sp>
      <p:sp>
        <p:nvSpPr>
          <p:cNvPr id="9" name="Foliennummernplatzhalter 5"/>
          <p:cNvSpPr>
            <a:spLocks noGrp="1"/>
          </p:cNvSpPr>
          <p:nvPr>
            <p:ph type="sldNum" sz="quarter" idx="4"/>
            <p:custDataLst>
              <p:tags r:id="rId3"/>
            </p:custDataLst>
          </p:nvPr>
        </p:nvSpPr>
        <p:spPr bwMode="gray">
          <a:xfrm>
            <a:off x="6270092" y="6357938"/>
            <a:ext cx="288925" cy="287337"/>
          </a:xfrm>
          <a:prstGeom prst="rect">
            <a:avLst/>
          </a:prstGeom>
        </p:spPr>
        <p:txBody>
          <a:bodyPr vert="horz" wrap="square" lIns="0" tIns="0" rIns="0" bIns="0" numCol="1" anchor="ctr" anchorCtr="0" compatLnSpc="1">
            <a:prstTxWarp prst="textNoShape">
              <a:avLst/>
            </a:prstTxWarp>
          </a:bodyPr>
          <a:lstStyle>
            <a:lvl1pPr algn="r">
              <a:lnSpc>
                <a:spcPct val="100000"/>
              </a:lnSpc>
              <a:spcBef>
                <a:spcPct val="0"/>
              </a:spcBef>
              <a:buClrTx/>
              <a:buFontTx/>
              <a:buNone/>
              <a:defRPr sz="900">
                <a:solidFill>
                  <a:schemeClr val="tx1"/>
                </a:solidFill>
                <a:latin typeface="Tele-GroteskNor" pitchFamily="2" charset="0"/>
              </a:defRPr>
            </a:lvl1pPr>
          </a:lstStyle>
          <a:p>
            <a:fld id="{1E3CAA67-0A91-4DCC-BE87-3CAD7B080E5A}" type="slidenum">
              <a:rPr lang="en-US"/>
              <a:pPr/>
              <a:t>‹#›</a:t>
            </a:fld>
            <a:endParaRPr lang="en-US"/>
          </a:p>
        </p:txBody>
      </p:sp>
    </p:spTree>
    <p:extLst>
      <p:ext uri="{BB962C8B-B14F-4D97-AF65-F5344CB8AC3E}">
        <p14:creationId xmlns:p14="http://schemas.microsoft.com/office/powerpoint/2010/main" val="28191653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Vpravo">
    <p:spTree>
      <p:nvGrpSpPr>
        <p:cNvPr id="1" name=""/>
        <p:cNvGrpSpPr/>
        <p:nvPr/>
      </p:nvGrpSpPr>
      <p:grpSpPr>
        <a:xfrm>
          <a:off x="0" y="0"/>
          <a:ext cx="0" cy="0"/>
          <a:chOff x="0" y="0"/>
          <a:chExt cx="0" cy="0"/>
        </a:xfrm>
      </p:grpSpPr>
      <p:sp>
        <p:nvSpPr>
          <p:cNvPr id="2" name="Nadpis 1"/>
          <p:cNvSpPr>
            <a:spLocks noGrp="1"/>
          </p:cNvSpPr>
          <p:nvPr>
            <p:ph type="title"/>
          </p:nvPr>
        </p:nvSpPr>
        <p:spPr>
          <a:xfrm>
            <a:off x="304800" y="333375"/>
            <a:ext cx="8496300" cy="460375"/>
          </a:xfrm>
        </p:spPr>
        <p:txBody>
          <a:bodyPr/>
          <a:lstStyle>
            <a:lvl1pPr>
              <a:defRPr>
                <a:latin typeface="TeleGrotesk Headline Ultra" pitchFamily="2" charset="0"/>
              </a:defRPr>
            </a:lvl1pPr>
          </a:lstStyle>
          <a:p>
            <a:r>
              <a:rPr lang="cs-CZ" dirty="0" smtClean="0"/>
              <a:t>Klepnutím lze upravit styl předlohy nadpisů.</a:t>
            </a:r>
            <a:endParaRPr lang="cs-CZ" dirty="0"/>
          </a:p>
        </p:txBody>
      </p:sp>
      <p:sp>
        <p:nvSpPr>
          <p:cNvPr id="4" name="Zástupný symbol pro obsah 3"/>
          <p:cNvSpPr>
            <a:spLocks noGrp="1"/>
          </p:cNvSpPr>
          <p:nvPr>
            <p:ph sz="half" idx="2" hasCustomPrompt="1"/>
          </p:nvPr>
        </p:nvSpPr>
        <p:spPr>
          <a:xfrm>
            <a:off x="4629150" y="1516566"/>
            <a:ext cx="4171950" cy="4284662"/>
          </a:xfrm>
        </p:spPr>
        <p:txBody>
          <a:bodyPr/>
          <a:lstStyle>
            <a:lvl1pPr>
              <a:defRPr sz="2400">
                <a:solidFill>
                  <a:schemeClr val="tx2"/>
                </a:solidFill>
                <a:latin typeface="Tele-GroteskNor" pitchFamily="2" charset="0"/>
              </a:defRPr>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dirty="0" smtClean="0"/>
              <a:t>Klepnutím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8" name="Datumsplatzhalter 3"/>
          <p:cNvSpPr>
            <a:spLocks noGrp="1"/>
          </p:cNvSpPr>
          <p:nvPr>
            <p:ph type="dt" sz="half" idx="10"/>
            <p:custDataLst>
              <p:tags r:id="rId1"/>
            </p:custDataLst>
          </p:nvPr>
        </p:nvSpPr>
        <p:spPr bwMode="gray">
          <a:xfrm>
            <a:off x="4699000" y="6357938"/>
            <a:ext cx="1337733" cy="287337"/>
          </a:xfrm>
          <a:prstGeom prst="rect">
            <a:avLst/>
          </a:prstGeom>
        </p:spPr>
        <p:txBody>
          <a:bodyPr vert="horz" wrap="square" lIns="0" tIns="0" rIns="0" bIns="0" numCol="1" anchor="ctr" anchorCtr="0" compatLnSpc="1">
            <a:prstTxWarp prst="textNoShape">
              <a:avLst/>
            </a:prstTxWarp>
          </a:bodyPr>
          <a:lstStyle>
            <a:lvl1pPr algn="ctr">
              <a:lnSpc>
                <a:spcPct val="100000"/>
              </a:lnSpc>
              <a:spcBef>
                <a:spcPct val="0"/>
              </a:spcBef>
              <a:buClrTx/>
              <a:buFontTx/>
              <a:buNone/>
              <a:defRPr sz="900">
                <a:solidFill>
                  <a:schemeClr val="tx1"/>
                </a:solidFill>
                <a:latin typeface="Tele-GroteskNor" pitchFamily="2" charset="0"/>
              </a:defRPr>
            </a:lvl1pPr>
          </a:lstStyle>
          <a:p>
            <a:fld id="{CF64AC97-DD9C-46A5-B1E9-29644C0D2910}" type="datetime1">
              <a:rPr lang="cs-CZ" smtClean="0"/>
              <a:pPr/>
              <a:t>11.07.2018</a:t>
            </a:fld>
            <a:endParaRPr lang="en-US"/>
          </a:p>
        </p:txBody>
      </p:sp>
      <p:sp>
        <p:nvSpPr>
          <p:cNvPr id="9" name="Fußzeilenplatzhalter 4"/>
          <p:cNvSpPr>
            <a:spLocks noGrp="1"/>
          </p:cNvSpPr>
          <p:nvPr>
            <p:ph type="ftr" sz="quarter" idx="3"/>
            <p:custDataLst>
              <p:tags r:id="rId2"/>
            </p:custDataLst>
          </p:nvPr>
        </p:nvSpPr>
        <p:spPr bwMode="gray">
          <a:xfrm>
            <a:off x="2557463" y="6357938"/>
            <a:ext cx="2141537" cy="287337"/>
          </a:xfrm>
          <a:prstGeom prst="rect">
            <a:avLst/>
          </a:prstGeom>
        </p:spPr>
        <p:txBody>
          <a:bodyPr vert="horz" wrap="square" lIns="0" tIns="0" rIns="0" bIns="0" numCol="1" anchor="ctr" anchorCtr="0" compatLnSpc="1">
            <a:prstTxWarp prst="textNoShape">
              <a:avLst/>
            </a:prstTxWarp>
          </a:bodyPr>
          <a:lstStyle>
            <a:lvl1pPr algn="r">
              <a:lnSpc>
                <a:spcPct val="100000"/>
              </a:lnSpc>
              <a:spcBef>
                <a:spcPct val="0"/>
              </a:spcBef>
              <a:buClrTx/>
              <a:buFontTx/>
              <a:buNone/>
              <a:defRPr sz="900">
                <a:solidFill>
                  <a:schemeClr val="tx1"/>
                </a:solidFill>
                <a:latin typeface="Tele-GroteskNor" pitchFamily="2" charset="0"/>
              </a:defRPr>
            </a:lvl1pPr>
          </a:lstStyle>
          <a:p>
            <a:r>
              <a:rPr lang="en-US" smtClean="0"/>
              <a:t>Portfolio služeb</a:t>
            </a:r>
            <a:endParaRPr lang="en-US"/>
          </a:p>
        </p:txBody>
      </p:sp>
      <p:sp>
        <p:nvSpPr>
          <p:cNvPr id="10" name="Foliennummernplatzhalter 5"/>
          <p:cNvSpPr>
            <a:spLocks noGrp="1"/>
          </p:cNvSpPr>
          <p:nvPr>
            <p:ph type="sldNum" sz="quarter" idx="4"/>
            <p:custDataLst>
              <p:tags r:id="rId3"/>
            </p:custDataLst>
          </p:nvPr>
        </p:nvSpPr>
        <p:spPr bwMode="gray">
          <a:xfrm>
            <a:off x="6270092" y="6357938"/>
            <a:ext cx="288925" cy="287337"/>
          </a:xfrm>
          <a:prstGeom prst="rect">
            <a:avLst/>
          </a:prstGeom>
        </p:spPr>
        <p:txBody>
          <a:bodyPr vert="horz" wrap="square" lIns="0" tIns="0" rIns="0" bIns="0" numCol="1" anchor="ctr" anchorCtr="0" compatLnSpc="1">
            <a:prstTxWarp prst="textNoShape">
              <a:avLst/>
            </a:prstTxWarp>
          </a:bodyPr>
          <a:lstStyle>
            <a:lvl1pPr algn="r">
              <a:lnSpc>
                <a:spcPct val="100000"/>
              </a:lnSpc>
              <a:spcBef>
                <a:spcPct val="0"/>
              </a:spcBef>
              <a:buClrTx/>
              <a:buFontTx/>
              <a:buNone/>
              <a:defRPr sz="900">
                <a:solidFill>
                  <a:schemeClr val="tx1"/>
                </a:solidFill>
                <a:latin typeface="Tele-GroteskNor" pitchFamily="2" charset="0"/>
              </a:defRPr>
            </a:lvl1pPr>
          </a:lstStyle>
          <a:p>
            <a:fld id="{1E3CAA67-0A91-4DCC-BE87-3CAD7B080E5A}" type="slidenum">
              <a:rPr lang="en-US"/>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el Slide vertical left">
    <p:bg bwMode="ltGray">
      <p:bgPr>
        <a:blipFill dpi="0" rotWithShape="1">
          <a:blip r:embed="rId2">
            <a:lum/>
          </a:blip>
          <a:srcRect/>
          <a:stretch>
            <a:fillRect l="-28000" r="-6000"/>
          </a:stretch>
        </a:blipFill>
        <a:effectLst/>
      </p:bgPr>
    </p:bg>
    <p:spTree>
      <p:nvGrpSpPr>
        <p:cNvPr id="1" name=""/>
        <p:cNvGrpSpPr/>
        <p:nvPr/>
      </p:nvGrpSpPr>
      <p:grpSpPr>
        <a:xfrm>
          <a:off x="0" y="0"/>
          <a:ext cx="0" cy="0"/>
          <a:chOff x="0" y="0"/>
          <a:chExt cx="0" cy="0"/>
        </a:xfrm>
      </p:grpSpPr>
      <p:pic>
        <p:nvPicPr>
          <p:cNvPr id="7" name="Objekt 6"/>
          <p:cNvPicPr>
            <a:picLocks noChangeAspect="1"/>
          </p:cNvPicPr>
          <p:nvPr/>
        </p:nvPicPr>
        <p:blipFill>
          <a:blip r:embed="rId3"/>
          <a:srcRect/>
          <a:stretch>
            <a:fillRect/>
          </a:stretch>
        </p:blipFill>
        <p:spPr bwMode="auto">
          <a:xfrm>
            <a:off x="1441" y="1441"/>
            <a:ext cx="1440" cy="1439"/>
          </a:xfrm>
          <a:prstGeom prst="rect">
            <a:avLst/>
          </a:prstGeom>
          <a:noFill/>
        </p:spPr>
      </p:pic>
      <p:sp>
        <p:nvSpPr>
          <p:cNvPr id="34" name="Rechteck 33"/>
          <p:cNvSpPr/>
          <p:nvPr/>
        </p:nvSpPr>
        <p:spPr bwMode="white">
          <a:xfrm>
            <a:off x="1" y="0"/>
            <a:ext cx="4572000" cy="6858000"/>
          </a:xfrm>
          <a:prstGeom prst="rect">
            <a:avLst/>
          </a:prstGeom>
          <a:solidFill>
            <a:schemeClr val="tx2"/>
          </a:solidFill>
          <a:ln w="19050" algn="ctr">
            <a:noFill/>
            <a:miter lim="800000"/>
            <a:headEnd/>
            <a:tailEnd/>
          </a:ln>
          <a:effectLst/>
        </p:spPr>
        <p:txBody>
          <a:bodyPr lIns="65303" tIns="65303" rIns="65303" bIns="65303" rtlCol="0" anchor="ctr"/>
          <a:lstStyle/>
          <a:p>
            <a:pPr indent="2880" algn="ctr" defTabSz="414765" fontAlgn="base">
              <a:lnSpc>
                <a:spcPct val="104000"/>
              </a:lnSpc>
              <a:spcBef>
                <a:spcPct val="25000"/>
              </a:spcBef>
              <a:spcAft>
                <a:spcPct val="0"/>
              </a:spcAft>
              <a:buClr>
                <a:srgbClr val="E20074"/>
              </a:buClr>
              <a:buSzPct val="75000"/>
            </a:pPr>
            <a:endParaRPr lang="en-US" sz="1633" dirty="0" smtClean="0">
              <a:cs typeface="Arial" charset="0"/>
            </a:endParaRPr>
          </a:p>
        </p:txBody>
      </p:sp>
      <p:sp>
        <p:nvSpPr>
          <p:cNvPr id="2" name="Titel 1"/>
          <p:cNvSpPr>
            <a:spLocks noGrp="1"/>
          </p:cNvSpPr>
          <p:nvPr>
            <p:ph type="title" hasCustomPrompt="1"/>
          </p:nvPr>
        </p:nvSpPr>
        <p:spPr bwMode="black">
          <a:xfrm>
            <a:off x="326551" y="326517"/>
            <a:ext cx="3918614" cy="2269885"/>
          </a:xfrm>
        </p:spPr>
        <p:txBody>
          <a:bodyPr/>
          <a:lstStyle>
            <a:lvl1pPr>
              <a:defRPr sz="5442">
                <a:solidFill>
                  <a:schemeClr val="bg1"/>
                </a:solidFill>
              </a:defRPr>
            </a:lvl1pPr>
          </a:lstStyle>
          <a:p>
            <a:r>
              <a:rPr lang="en-US" dirty="0" smtClean="0"/>
              <a:t>Headline Ultra</a:t>
            </a:r>
            <a:br>
              <a:rPr lang="en-US" dirty="0" smtClean="0"/>
            </a:br>
            <a:r>
              <a:rPr lang="en-US" dirty="0" smtClean="0"/>
              <a:t>(60) 75 90 PT</a:t>
            </a:r>
            <a:endParaRPr lang="en-US" dirty="0"/>
          </a:p>
        </p:txBody>
      </p:sp>
      <p:sp>
        <p:nvSpPr>
          <p:cNvPr id="10" name="Textplatzhalter 2"/>
          <p:cNvSpPr>
            <a:spLocks noGrp="1"/>
          </p:cNvSpPr>
          <p:nvPr>
            <p:ph type="body" sz="quarter" idx="11" hasCustomPrompt="1"/>
          </p:nvPr>
        </p:nvSpPr>
        <p:spPr bwMode="black">
          <a:xfrm>
            <a:off x="326551" y="3429720"/>
            <a:ext cx="3918614" cy="914303"/>
          </a:xfrm>
          <a:noFill/>
          <a:ln w="9525">
            <a:noFill/>
            <a:miter lim="800000"/>
            <a:headEnd/>
            <a:tailEnd/>
          </a:ln>
        </p:spPr>
        <p:txBody>
          <a:bodyPr vert="horz" wrap="square" lIns="0" tIns="0" rIns="0" bIns="0" numCol="1" anchor="t" anchorCtr="0" compatLnSpc="1">
            <a:prstTxWarp prst="textNoShape">
              <a:avLst/>
            </a:prstTxWarp>
          </a:bodyPr>
          <a:lstStyle>
            <a:lvl1pPr>
              <a:defRPr lang="de-DE" smtClean="0">
                <a:solidFill>
                  <a:schemeClr val="bg1"/>
                </a:solidFill>
              </a:defRPr>
            </a:lvl1pPr>
            <a:lvl2pPr>
              <a:defRPr lang="de-DE" smtClean="0">
                <a:solidFill>
                  <a:schemeClr val="bg1"/>
                </a:solidFill>
              </a:defRPr>
            </a:lvl2pPr>
            <a:lvl3pPr>
              <a:defRPr lang="de-DE" smtClean="0">
                <a:solidFill>
                  <a:schemeClr val="bg1"/>
                </a:solidFill>
              </a:defRPr>
            </a:lvl3pPr>
            <a:lvl4pPr>
              <a:defRPr lang="de-DE" smtClean="0">
                <a:solidFill>
                  <a:schemeClr val="bg1"/>
                </a:solidFill>
              </a:defRPr>
            </a:lvl4pPr>
            <a:lvl5pPr>
              <a:defRPr lang="de-DE">
                <a:solidFill>
                  <a:schemeClr val="bg1"/>
                </a:solidFill>
              </a:defRPr>
            </a:lvl5pPr>
          </a:lstStyle>
          <a:p>
            <a:pPr lvl="0"/>
            <a:r>
              <a:rPr lang="en-US" dirty="0" smtClean="0"/>
              <a:t>Sub-heading: Tele-</a:t>
            </a:r>
            <a:r>
              <a:rPr lang="en-US" dirty="0" err="1" smtClean="0"/>
              <a:t>GroteskFet</a:t>
            </a:r>
            <a:r>
              <a:rPr lang="en-US" dirty="0" smtClean="0"/>
              <a:t> 18 </a:t>
            </a:r>
            <a:r>
              <a:rPr lang="en-US" dirty="0" err="1" smtClean="0"/>
              <a:t>pt</a:t>
            </a:r>
            <a:endParaRPr lang="en-US" dirty="0"/>
          </a:p>
        </p:txBody>
      </p:sp>
      <p:grpSp>
        <p:nvGrpSpPr>
          <p:cNvPr id="36" name="Gruppieren 35"/>
          <p:cNvGrpSpPr/>
          <p:nvPr/>
        </p:nvGrpSpPr>
        <p:grpSpPr bwMode="black">
          <a:xfrm>
            <a:off x="326880" y="6041379"/>
            <a:ext cx="991629" cy="489775"/>
            <a:chOff x="323850" y="5511800"/>
            <a:chExt cx="1314450" cy="649288"/>
          </a:xfrm>
        </p:grpSpPr>
        <p:sp>
          <p:nvSpPr>
            <p:cNvPr id="37" name="Freeform 5"/>
            <p:cNvSpPr>
              <a:spLocks/>
            </p:cNvSpPr>
            <p:nvPr userDrawn="1"/>
          </p:nvSpPr>
          <p:spPr bwMode="black">
            <a:xfrm>
              <a:off x="323850" y="5808663"/>
              <a:ext cx="131763" cy="131763"/>
            </a:xfrm>
            <a:custGeom>
              <a:avLst/>
              <a:gdLst>
                <a:gd name="T0" fmla="*/ 0 w 83"/>
                <a:gd name="T1" fmla="*/ 83 h 83"/>
                <a:gd name="T2" fmla="*/ 0 w 83"/>
                <a:gd name="T3" fmla="*/ 0 h 83"/>
                <a:gd name="T4" fmla="*/ 42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42"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6"/>
            <p:cNvSpPr>
              <a:spLocks/>
            </p:cNvSpPr>
            <p:nvPr userDrawn="1"/>
          </p:nvSpPr>
          <p:spPr bwMode="black">
            <a:xfrm>
              <a:off x="723900" y="5808663"/>
              <a:ext cx="130175" cy="131763"/>
            </a:xfrm>
            <a:custGeom>
              <a:avLst/>
              <a:gdLst>
                <a:gd name="T0" fmla="*/ 0 w 82"/>
                <a:gd name="T1" fmla="*/ 83 h 83"/>
                <a:gd name="T2" fmla="*/ 0 w 82"/>
                <a:gd name="T3" fmla="*/ 0 h 83"/>
                <a:gd name="T4" fmla="*/ 43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3"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7"/>
            <p:cNvSpPr>
              <a:spLocks/>
            </p:cNvSpPr>
            <p:nvPr userDrawn="1"/>
          </p:nvSpPr>
          <p:spPr bwMode="black">
            <a:xfrm>
              <a:off x="1116013" y="5808663"/>
              <a:ext cx="131763" cy="131763"/>
            </a:xfrm>
            <a:custGeom>
              <a:avLst/>
              <a:gdLst>
                <a:gd name="T0" fmla="*/ 0 w 83"/>
                <a:gd name="T1" fmla="*/ 83 h 83"/>
                <a:gd name="T2" fmla="*/ 0 w 83"/>
                <a:gd name="T3" fmla="*/ 0 h 83"/>
                <a:gd name="T4" fmla="*/ 39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39"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8"/>
            <p:cNvSpPr>
              <a:spLocks/>
            </p:cNvSpPr>
            <p:nvPr userDrawn="1"/>
          </p:nvSpPr>
          <p:spPr bwMode="black">
            <a:xfrm>
              <a:off x="1508125" y="5808663"/>
              <a:ext cx="130175" cy="131763"/>
            </a:xfrm>
            <a:custGeom>
              <a:avLst/>
              <a:gdLst>
                <a:gd name="T0" fmla="*/ 0 w 82"/>
                <a:gd name="T1" fmla="*/ 83 h 83"/>
                <a:gd name="T2" fmla="*/ 0 w 82"/>
                <a:gd name="T3" fmla="*/ 0 h 83"/>
                <a:gd name="T4" fmla="*/ 44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4"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9"/>
            <p:cNvSpPr>
              <a:spLocks/>
            </p:cNvSpPr>
            <p:nvPr userDrawn="1"/>
          </p:nvSpPr>
          <p:spPr bwMode="black">
            <a:xfrm>
              <a:off x="323850" y="5511800"/>
              <a:ext cx="530225" cy="649288"/>
            </a:xfrm>
            <a:custGeom>
              <a:avLst/>
              <a:gdLst>
                <a:gd name="T0" fmla="*/ 306 w 310"/>
                <a:gd name="T1" fmla="*/ 0 h 378"/>
                <a:gd name="T2" fmla="*/ 4 w 310"/>
                <a:gd name="T3" fmla="*/ 0 h 378"/>
                <a:gd name="T4" fmla="*/ 0 w 310"/>
                <a:gd name="T5" fmla="*/ 133 h 378"/>
                <a:gd name="T6" fmla="*/ 20 w 310"/>
                <a:gd name="T7" fmla="*/ 136 h 378"/>
                <a:gd name="T8" fmla="*/ 51 w 310"/>
                <a:gd name="T9" fmla="*/ 49 h 378"/>
                <a:gd name="T10" fmla="*/ 125 w 310"/>
                <a:gd name="T11" fmla="*/ 18 h 378"/>
                <a:gd name="T12" fmla="*/ 125 w 310"/>
                <a:gd name="T13" fmla="*/ 297 h 378"/>
                <a:gd name="T14" fmla="*/ 114 w 310"/>
                <a:gd name="T15" fmla="*/ 344 h 378"/>
                <a:gd name="T16" fmla="*/ 84 w 310"/>
                <a:gd name="T17" fmla="*/ 356 h 378"/>
                <a:gd name="T18" fmla="*/ 62 w 310"/>
                <a:gd name="T19" fmla="*/ 356 h 378"/>
                <a:gd name="T20" fmla="*/ 62 w 310"/>
                <a:gd name="T21" fmla="*/ 378 h 378"/>
                <a:gd name="T22" fmla="*/ 248 w 310"/>
                <a:gd name="T23" fmla="*/ 378 h 378"/>
                <a:gd name="T24" fmla="*/ 248 w 310"/>
                <a:gd name="T25" fmla="*/ 356 h 378"/>
                <a:gd name="T26" fmla="*/ 227 w 310"/>
                <a:gd name="T27" fmla="*/ 356 h 378"/>
                <a:gd name="T28" fmla="*/ 196 w 310"/>
                <a:gd name="T29" fmla="*/ 344 h 378"/>
                <a:gd name="T30" fmla="*/ 185 w 310"/>
                <a:gd name="T31" fmla="*/ 297 h 378"/>
                <a:gd name="T32" fmla="*/ 185 w 310"/>
                <a:gd name="T33" fmla="*/ 18 h 378"/>
                <a:gd name="T34" fmla="*/ 259 w 310"/>
                <a:gd name="T35" fmla="*/ 49 h 378"/>
                <a:gd name="T36" fmla="*/ 290 w 310"/>
                <a:gd name="T37" fmla="*/ 136 h 378"/>
                <a:gd name="T38" fmla="*/ 310 w 310"/>
                <a:gd name="T39" fmla="*/ 133 h 378"/>
                <a:gd name="T40" fmla="*/ 306 w 310"/>
                <a:gd name="T41" fmla="*/ 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0" h="378">
                  <a:moveTo>
                    <a:pt x="306" y="0"/>
                  </a:moveTo>
                  <a:cubicBezTo>
                    <a:pt x="4" y="0"/>
                    <a:pt x="4" y="0"/>
                    <a:pt x="4" y="0"/>
                  </a:cubicBezTo>
                  <a:cubicBezTo>
                    <a:pt x="0" y="133"/>
                    <a:pt x="0" y="133"/>
                    <a:pt x="0" y="133"/>
                  </a:cubicBezTo>
                  <a:cubicBezTo>
                    <a:pt x="20" y="136"/>
                    <a:pt x="20" y="136"/>
                    <a:pt x="20" y="136"/>
                  </a:cubicBezTo>
                  <a:cubicBezTo>
                    <a:pt x="24" y="97"/>
                    <a:pt x="34" y="68"/>
                    <a:pt x="51" y="49"/>
                  </a:cubicBezTo>
                  <a:cubicBezTo>
                    <a:pt x="69" y="29"/>
                    <a:pt x="93" y="19"/>
                    <a:pt x="125" y="18"/>
                  </a:cubicBezTo>
                  <a:cubicBezTo>
                    <a:pt x="125" y="297"/>
                    <a:pt x="125" y="297"/>
                    <a:pt x="125" y="297"/>
                  </a:cubicBezTo>
                  <a:cubicBezTo>
                    <a:pt x="125" y="321"/>
                    <a:pt x="122" y="337"/>
                    <a:pt x="114" y="344"/>
                  </a:cubicBezTo>
                  <a:cubicBezTo>
                    <a:pt x="108" y="350"/>
                    <a:pt x="98" y="354"/>
                    <a:pt x="84" y="356"/>
                  </a:cubicBezTo>
                  <a:cubicBezTo>
                    <a:pt x="79" y="356"/>
                    <a:pt x="72" y="356"/>
                    <a:pt x="62" y="356"/>
                  </a:cubicBezTo>
                  <a:cubicBezTo>
                    <a:pt x="62" y="378"/>
                    <a:pt x="62" y="378"/>
                    <a:pt x="62" y="378"/>
                  </a:cubicBezTo>
                  <a:cubicBezTo>
                    <a:pt x="248" y="378"/>
                    <a:pt x="248" y="378"/>
                    <a:pt x="248" y="378"/>
                  </a:cubicBezTo>
                  <a:cubicBezTo>
                    <a:pt x="248" y="356"/>
                    <a:pt x="248" y="356"/>
                    <a:pt x="248" y="356"/>
                  </a:cubicBezTo>
                  <a:cubicBezTo>
                    <a:pt x="238" y="356"/>
                    <a:pt x="231" y="356"/>
                    <a:pt x="227" y="356"/>
                  </a:cubicBezTo>
                  <a:cubicBezTo>
                    <a:pt x="212" y="354"/>
                    <a:pt x="202" y="350"/>
                    <a:pt x="196" y="344"/>
                  </a:cubicBezTo>
                  <a:cubicBezTo>
                    <a:pt x="189" y="337"/>
                    <a:pt x="185" y="321"/>
                    <a:pt x="185" y="297"/>
                  </a:cubicBezTo>
                  <a:cubicBezTo>
                    <a:pt x="185" y="18"/>
                    <a:pt x="185" y="18"/>
                    <a:pt x="185" y="18"/>
                  </a:cubicBezTo>
                  <a:cubicBezTo>
                    <a:pt x="217" y="19"/>
                    <a:pt x="241" y="29"/>
                    <a:pt x="259" y="49"/>
                  </a:cubicBezTo>
                  <a:cubicBezTo>
                    <a:pt x="276" y="68"/>
                    <a:pt x="286" y="97"/>
                    <a:pt x="290" y="136"/>
                  </a:cubicBezTo>
                  <a:cubicBezTo>
                    <a:pt x="310" y="133"/>
                    <a:pt x="310" y="133"/>
                    <a:pt x="310" y="133"/>
                  </a:cubicBezTo>
                  <a:lnTo>
                    <a:pt x="30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5" name="Gruppieren 34"/>
          <p:cNvGrpSpPr/>
          <p:nvPr/>
        </p:nvGrpSpPr>
        <p:grpSpPr bwMode="black">
          <a:xfrm>
            <a:off x="2549832" y="6250876"/>
            <a:ext cx="1691280" cy="130667"/>
            <a:chOff x="2697163" y="6788150"/>
            <a:chExt cx="2486025" cy="192088"/>
          </a:xfrm>
          <a:solidFill>
            <a:schemeClr val="bg1"/>
          </a:solidFill>
        </p:grpSpPr>
        <p:sp>
          <p:nvSpPr>
            <p:cNvPr id="62" name="Freeform 10"/>
            <p:cNvSpPr>
              <a:spLocks/>
            </p:cNvSpPr>
            <p:nvPr userDrawn="1"/>
          </p:nvSpPr>
          <p:spPr bwMode="black">
            <a:xfrm>
              <a:off x="2697163" y="6792913"/>
              <a:ext cx="111125" cy="182563"/>
            </a:xfrm>
            <a:custGeom>
              <a:avLst/>
              <a:gdLst>
                <a:gd name="T0" fmla="*/ 0 w 70"/>
                <a:gd name="T1" fmla="*/ 115 h 115"/>
                <a:gd name="T2" fmla="*/ 0 w 70"/>
                <a:gd name="T3" fmla="*/ 0 h 115"/>
                <a:gd name="T4" fmla="*/ 24 w 70"/>
                <a:gd name="T5" fmla="*/ 0 h 115"/>
                <a:gd name="T6" fmla="*/ 24 w 70"/>
                <a:gd name="T7" fmla="*/ 93 h 115"/>
                <a:gd name="T8" fmla="*/ 70 w 70"/>
                <a:gd name="T9" fmla="*/ 93 h 115"/>
                <a:gd name="T10" fmla="*/ 70 w 70"/>
                <a:gd name="T11" fmla="*/ 115 h 115"/>
                <a:gd name="T12" fmla="*/ 0 w 70"/>
                <a:gd name="T13" fmla="*/ 115 h 115"/>
              </a:gdLst>
              <a:ahLst/>
              <a:cxnLst>
                <a:cxn ang="0">
                  <a:pos x="T0" y="T1"/>
                </a:cxn>
                <a:cxn ang="0">
                  <a:pos x="T2" y="T3"/>
                </a:cxn>
                <a:cxn ang="0">
                  <a:pos x="T4" y="T5"/>
                </a:cxn>
                <a:cxn ang="0">
                  <a:pos x="T6" y="T7"/>
                </a:cxn>
                <a:cxn ang="0">
                  <a:pos x="T8" y="T9"/>
                </a:cxn>
                <a:cxn ang="0">
                  <a:pos x="T10" y="T11"/>
                </a:cxn>
                <a:cxn ang="0">
                  <a:pos x="T12" y="T13"/>
                </a:cxn>
              </a:cxnLst>
              <a:rect l="0" t="0" r="r" b="b"/>
              <a:pathLst>
                <a:path w="70" h="115">
                  <a:moveTo>
                    <a:pt x="0" y="115"/>
                  </a:moveTo>
                  <a:lnTo>
                    <a:pt x="0" y="0"/>
                  </a:lnTo>
                  <a:lnTo>
                    <a:pt x="24" y="0"/>
                  </a:lnTo>
                  <a:lnTo>
                    <a:pt x="24" y="93"/>
                  </a:lnTo>
                  <a:lnTo>
                    <a:pt x="70" y="93"/>
                  </a:lnTo>
                  <a:lnTo>
                    <a:pt x="70"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11"/>
            <p:cNvSpPr>
              <a:spLocks/>
            </p:cNvSpPr>
            <p:nvPr userDrawn="1"/>
          </p:nvSpPr>
          <p:spPr bwMode="black">
            <a:xfrm>
              <a:off x="2830513"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12"/>
            <p:cNvSpPr>
              <a:spLocks/>
            </p:cNvSpPr>
            <p:nvPr userDrawn="1"/>
          </p:nvSpPr>
          <p:spPr bwMode="black">
            <a:xfrm>
              <a:off x="2905126" y="6792913"/>
              <a:ext cx="109538" cy="182563"/>
            </a:xfrm>
            <a:custGeom>
              <a:avLst/>
              <a:gdLst>
                <a:gd name="T0" fmla="*/ 0 w 69"/>
                <a:gd name="T1" fmla="*/ 115 h 115"/>
                <a:gd name="T2" fmla="*/ 0 w 69"/>
                <a:gd name="T3" fmla="*/ 0 h 115"/>
                <a:gd name="T4" fmla="*/ 69 w 69"/>
                <a:gd name="T5" fmla="*/ 0 h 115"/>
                <a:gd name="T6" fmla="*/ 69 w 69"/>
                <a:gd name="T7" fmla="*/ 21 h 115"/>
                <a:gd name="T8" fmla="*/ 25 w 69"/>
                <a:gd name="T9" fmla="*/ 21 h 115"/>
                <a:gd name="T10" fmla="*/ 25 w 69"/>
                <a:gd name="T11" fmla="*/ 47 h 115"/>
                <a:gd name="T12" fmla="*/ 64 w 69"/>
                <a:gd name="T13" fmla="*/ 47 h 115"/>
                <a:gd name="T14" fmla="*/ 64 w 69"/>
                <a:gd name="T15" fmla="*/ 68 h 115"/>
                <a:gd name="T16" fmla="*/ 25 w 69"/>
                <a:gd name="T17" fmla="*/ 68 h 115"/>
                <a:gd name="T18" fmla="*/ 25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5" y="21"/>
                  </a:lnTo>
                  <a:lnTo>
                    <a:pt x="25" y="47"/>
                  </a:lnTo>
                  <a:lnTo>
                    <a:pt x="64" y="47"/>
                  </a:lnTo>
                  <a:lnTo>
                    <a:pt x="64" y="68"/>
                  </a:lnTo>
                  <a:lnTo>
                    <a:pt x="25" y="68"/>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13"/>
            <p:cNvSpPr>
              <a:spLocks/>
            </p:cNvSpPr>
            <p:nvPr userDrawn="1"/>
          </p:nvSpPr>
          <p:spPr bwMode="black">
            <a:xfrm>
              <a:off x="3038476" y="6792913"/>
              <a:ext cx="119063" cy="182563"/>
            </a:xfrm>
            <a:custGeom>
              <a:avLst/>
              <a:gdLst>
                <a:gd name="T0" fmla="*/ 0 w 75"/>
                <a:gd name="T1" fmla="*/ 115 h 115"/>
                <a:gd name="T2" fmla="*/ 0 w 75"/>
                <a:gd name="T3" fmla="*/ 0 h 115"/>
                <a:gd name="T4" fmla="*/ 74 w 75"/>
                <a:gd name="T5" fmla="*/ 0 h 115"/>
                <a:gd name="T6" fmla="*/ 74 w 75"/>
                <a:gd name="T7" fmla="*/ 21 h 115"/>
                <a:gd name="T8" fmla="*/ 25 w 75"/>
                <a:gd name="T9" fmla="*/ 21 h 115"/>
                <a:gd name="T10" fmla="*/ 25 w 75"/>
                <a:gd name="T11" fmla="*/ 46 h 115"/>
                <a:gd name="T12" fmla="*/ 69 w 75"/>
                <a:gd name="T13" fmla="*/ 46 h 115"/>
                <a:gd name="T14" fmla="*/ 69 w 75"/>
                <a:gd name="T15" fmla="*/ 66 h 115"/>
                <a:gd name="T16" fmla="*/ 25 w 75"/>
                <a:gd name="T17" fmla="*/ 66 h 115"/>
                <a:gd name="T18" fmla="*/ 25 w 75"/>
                <a:gd name="T19" fmla="*/ 94 h 115"/>
                <a:gd name="T20" fmla="*/ 75 w 75"/>
                <a:gd name="T21" fmla="*/ 94 h 115"/>
                <a:gd name="T22" fmla="*/ 75 w 75"/>
                <a:gd name="T23" fmla="*/ 115 h 115"/>
                <a:gd name="T24" fmla="*/ 0 w 75"/>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115">
                  <a:moveTo>
                    <a:pt x="0" y="115"/>
                  </a:moveTo>
                  <a:lnTo>
                    <a:pt x="0" y="0"/>
                  </a:lnTo>
                  <a:lnTo>
                    <a:pt x="74" y="0"/>
                  </a:lnTo>
                  <a:lnTo>
                    <a:pt x="74" y="21"/>
                  </a:lnTo>
                  <a:lnTo>
                    <a:pt x="25" y="21"/>
                  </a:lnTo>
                  <a:lnTo>
                    <a:pt x="25" y="46"/>
                  </a:lnTo>
                  <a:lnTo>
                    <a:pt x="69" y="46"/>
                  </a:lnTo>
                  <a:lnTo>
                    <a:pt x="69" y="66"/>
                  </a:lnTo>
                  <a:lnTo>
                    <a:pt x="25" y="66"/>
                  </a:lnTo>
                  <a:lnTo>
                    <a:pt x="25" y="94"/>
                  </a:lnTo>
                  <a:lnTo>
                    <a:pt x="75" y="94"/>
                  </a:lnTo>
                  <a:lnTo>
                    <a:pt x="7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14"/>
            <p:cNvSpPr>
              <a:spLocks/>
            </p:cNvSpPr>
            <p:nvPr userDrawn="1"/>
          </p:nvSpPr>
          <p:spPr bwMode="black">
            <a:xfrm>
              <a:off x="3254376"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15"/>
            <p:cNvSpPr>
              <a:spLocks/>
            </p:cNvSpPr>
            <p:nvPr userDrawn="1"/>
          </p:nvSpPr>
          <p:spPr bwMode="black">
            <a:xfrm>
              <a:off x="3321051" y="6788150"/>
              <a:ext cx="127000" cy="192088"/>
            </a:xfrm>
            <a:custGeom>
              <a:avLst/>
              <a:gdLst>
                <a:gd name="T0" fmla="*/ 0 w 88"/>
                <a:gd name="T1" fmla="*/ 92 h 132"/>
                <a:gd name="T2" fmla="*/ 27 w 88"/>
                <a:gd name="T3" fmla="*/ 92 h 132"/>
                <a:gd name="T4" fmla="*/ 30 w 88"/>
                <a:gd name="T5" fmla="*/ 103 h 132"/>
                <a:gd name="T6" fmla="*/ 44 w 88"/>
                <a:gd name="T7" fmla="*/ 110 h 132"/>
                <a:gd name="T8" fmla="*/ 57 w 88"/>
                <a:gd name="T9" fmla="*/ 105 h 132"/>
                <a:gd name="T10" fmla="*/ 60 w 88"/>
                <a:gd name="T11" fmla="*/ 95 h 132"/>
                <a:gd name="T12" fmla="*/ 54 w 88"/>
                <a:gd name="T13" fmla="*/ 82 h 132"/>
                <a:gd name="T14" fmla="*/ 47 w 88"/>
                <a:gd name="T15" fmla="*/ 78 h 132"/>
                <a:gd name="T16" fmla="*/ 38 w 88"/>
                <a:gd name="T17" fmla="*/ 75 h 132"/>
                <a:gd name="T18" fmla="*/ 15 w 88"/>
                <a:gd name="T19" fmla="*/ 64 h 132"/>
                <a:gd name="T20" fmla="*/ 1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5 h 132"/>
                <a:gd name="T40" fmla="*/ 33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4" y="108"/>
                    <a:pt x="38" y="110"/>
                    <a:pt x="44" y="110"/>
                  </a:cubicBezTo>
                  <a:cubicBezTo>
                    <a:pt x="49" y="110"/>
                    <a:pt x="54" y="109"/>
                    <a:pt x="57" y="105"/>
                  </a:cubicBezTo>
                  <a:cubicBezTo>
                    <a:pt x="59" y="103"/>
                    <a:pt x="60" y="99"/>
                    <a:pt x="60" y="95"/>
                  </a:cubicBezTo>
                  <a:cubicBezTo>
                    <a:pt x="60" y="90"/>
                    <a:pt x="58" y="86"/>
                    <a:pt x="54" y="82"/>
                  </a:cubicBezTo>
                  <a:cubicBezTo>
                    <a:pt x="52" y="81"/>
                    <a:pt x="50" y="79"/>
                    <a:pt x="47" y="78"/>
                  </a:cubicBezTo>
                  <a:cubicBezTo>
                    <a:pt x="46" y="78"/>
                    <a:pt x="43" y="77"/>
                    <a:pt x="38" y="75"/>
                  </a:cubicBezTo>
                  <a:cubicBezTo>
                    <a:pt x="27" y="71"/>
                    <a:pt x="20" y="67"/>
                    <a:pt x="15" y="64"/>
                  </a:cubicBezTo>
                  <a:cubicBezTo>
                    <a:pt x="6" y="57"/>
                    <a:pt x="1" y="47"/>
                    <a:pt x="1" y="35"/>
                  </a:cubicBezTo>
                  <a:cubicBezTo>
                    <a:pt x="1"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49" y="23"/>
                    <a:pt x="45" y="22"/>
                    <a:pt x="40" y="22"/>
                  </a:cubicBezTo>
                  <a:cubicBezTo>
                    <a:pt x="36" y="22"/>
                    <a:pt x="33" y="23"/>
                    <a:pt x="30" y="25"/>
                  </a:cubicBezTo>
                  <a:cubicBezTo>
                    <a:pt x="28" y="27"/>
                    <a:pt x="26" y="30"/>
                    <a:pt x="26" y="35"/>
                  </a:cubicBezTo>
                  <a:cubicBezTo>
                    <a:pt x="26" y="39"/>
                    <a:pt x="28" y="43"/>
                    <a:pt x="33" y="46"/>
                  </a:cubicBezTo>
                  <a:cubicBezTo>
                    <a:pt x="36" y="48"/>
                    <a:pt x="42" y="51"/>
                    <a:pt x="51" y="54"/>
                  </a:cubicBezTo>
                  <a:cubicBezTo>
                    <a:pt x="61" y="57"/>
                    <a:pt x="70" y="61"/>
                    <a:pt x="75" y="66"/>
                  </a:cubicBezTo>
                  <a:cubicBezTo>
                    <a:pt x="84" y="73"/>
                    <a:pt x="88" y="82"/>
                    <a:pt x="88" y="93"/>
                  </a:cubicBezTo>
                  <a:cubicBezTo>
                    <a:pt x="88" y="104"/>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16"/>
            <p:cNvSpPr>
              <a:spLocks/>
            </p:cNvSpPr>
            <p:nvPr userDrawn="1"/>
          </p:nvSpPr>
          <p:spPr bwMode="black">
            <a:xfrm>
              <a:off x="3541713" y="6792913"/>
              <a:ext cx="109538" cy="182563"/>
            </a:xfrm>
            <a:custGeom>
              <a:avLst/>
              <a:gdLst>
                <a:gd name="T0" fmla="*/ 0 w 69"/>
                <a:gd name="T1" fmla="*/ 115 h 115"/>
                <a:gd name="T2" fmla="*/ 0 w 69"/>
                <a:gd name="T3" fmla="*/ 0 h 115"/>
                <a:gd name="T4" fmla="*/ 69 w 69"/>
                <a:gd name="T5" fmla="*/ 0 h 115"/>
                <a:gd name="T6" fmla="*/ 69 w 69"/>
                <a:gd name="T7" fmla="*/ 21 h 115"/>
                <a:gd name="T8" fmla="*/ 24 w 69"/>
                <a:gd name="T9" fmla="*/ 21 h 115"/>
                <a:gd name="T10" fmla="*/ 24 w 69"/>
                <a:gd name="T11" fmla="*/ 47 h 115"/>
                <a:gd name="T12" fmla="*/ 64 w 69"/>
                <a:gd name="T13" fmla="*/ 47 h 115"/>
                <a:gd name="T14" fmla="*/ 64 w 69"/>
                <a:gd name="T15" fmla="*/ 68 h 115"/>
                <a:gd name="T16" fmla="*/ 24 w 69"/>
                <a:gd name="T17" fmla="*/ 68 h 115"/>
                <a:gd name="T18" fmla="*/ 24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4" y="21"/>
                  </a:lnTo>
                  <a:lnTo>
                    <a:pt x="24" y="47"/>
                  </a:lnTo>
                  <a:lnTo>
                    <a:pt x="64" y="47"/>
                  </a:lnTo>
                  <a:lnTo>
                    <a:pt x="64" y="68"/>
                  </a:lnTo>
                  <a:lnTo>
                    <a:pt x="24" y="68"/>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17"/>
            <p:cNvSpPr>
              <a:spLocks noEditPoints="1"/>
            </p:cNvSpPr>
            <p:nvPr userDrawn="1"/>
          </p:nvSpPr>
          <p:spPr bwMode="black">
            <a:xfrm>
              <a:off x="3667126" y="6788150"/>
              <a:ext cx="155575" cy="192088"/>
            </a:xfrm>
            <a:custGeom>
              <a:avLst/>
              <a:gdLst>
                <a:gd name="T0" fmla="*/ 54 w 107"/>
                <a:gd name="T1" fmla="*/ 0 h 132"/>
                <a:gd name="T2" fmla="*/ 90 w 107"/>
                <a:gd name="T3" fmla="*/ 17 h 132"/>
                <a:gd name="T4" fmla="*/ 107 w 107"/>
                <a:gd name="T5" fmla="*/ 66 h 132"/>
                <a:gd name="T6" fmla="*/ 94 w 107"/>
                <a:gd name="T7" fmla="*/ 111 h 132"/>
                <a:gd name="T8" fmla="*/ 76 w 107"/>
                <a:gd name="T9" fmla="*/ 127 h 132"/>
                <a:gd name="T10" fmla="*/ 53 w 107"/>
                <a:gd name="T11" fmla="*/ 132 h 132"/>
                <a:gd name="T12" fmla="*/ 12 w 107"/>
                <a:gd name="T13" fmla="*/ 110 h 132"/>
                <a:gd name="T14" fmla="*/ 0 w 107"/>
                <a:gd name="T15" fmla="*/ 66 h 132"/>
                <a:gd name="T16" fmla="*/ 15 w 107"/>
                <a:gd name="T17" fmla="*/ 17 h 132"/>
                <a:gd name="T18" fmla="*/ 54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6 h 132"/>
                <a:gd name="T30" fmla="*/ 53 w 107"/>
                <a:gd name="T31" fmla="*/ 109 h 132"/>
                <a:gd name="T32" fmla="*/ 67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4" y="0"/>
                  </a:moveTo>
                  <a:cubicBezTo>
                    <a:pt x="69" y="0"/>
                    <a:pt x="81" y="6"/>
                    <a:pt x="90" y="17"/>
                  </a:cubicBezTo>
                  <a:cubicBezTo>
                    <a:pt x="101" y="29"/>
                    <a:pt x="107" y="45"/>
                    <a:pt x="107" y="66"/>
                  </a:cubicBezTo>
                  <a:cubicBezTo>
                    <a:pt x="107" y="84"/>
                    <a:pt x="103" y="99"/>
                    <a:pt x="94" y="111"/>
                  </a:cubicBezTo>
                  <a:cubicBezTo>
                    <a:pt x="89" y="118"/>
                    <a:pt x="83" y="123"/>
                    <a:pt x="76" y="127"/>
                  </a:cubicBezTo>
                  <a:cubicBezTo>
                    <a:pt x="69" y="130"/>
                    <a:pt x="62" y="132"/>
                    <a:pt x="53" y="132"/>
                  </a:cubicBezTo>
                  <a:cubicBezTo>
                    <a:pt x="36" y="132"/>
                    <a:pt x="22" y="125"/>
                    <a:pt x="12" y="110"/>
                  </a:cubicBezTo>
                  <a:cubicBezTo>
                    <a:pt x="4" y="99"/>
                    <a:pt x="0" y="84"/>
                    <a:pt x="0" y="66"/>
                  </a:cubicBezTo>
                  <a:cubicBezTo>
                    <a:pt x="0" y="46"/>
                    <a:pt x="5" y="29"/>
                    <a:pt x="15" y="17"/>
                  </a:cubicBezTo>
                  <a:cubicBezTo>
                    <a:pt x="25" y="6"/>
                    <a:pt x="38" y="0"/>
                    <a:pt x="54" y="0"/>
                  </a:cubicBezTo>
                  <a:close/>
                  <a:moveTo>
                    <a:pt x="53" y="23"/>
                  </a:moveTo>
                  <a:cubicBezTo>
                    <a:pt x="45" y="23"/>
                    <a:pt x="38" y="27"/>
                    <a:pt x="34" y="35"/>
                  </a:cubicBezTo>
                  <a:cubicBezTo>
                    <a:pt x="29" y="44"/>
                    <a:pt x="27" y="54"/>
                    <a:pt x="27" y="66"/>
                  </a:cubicBezTo>
                  <a:cubicBezTo>
                    <a:pt x="27" y="78"/>
                    <a:pt x="29" y="89"/>
                    <a:pt x="34" y="97"/>
                  </a:cubicBezTo>
                  <a:cubicBezTo>
                    <a:pt x="36" y="101"/>
                    <a:pt x="39" y="104"/>
                    <a:pt x="44" y="106"/>
                  </a:cubicBezTo>
                  <a:cubicBezTo>
                    <a:pt x="47" y="108"/>
                    <a:pt x="50" y="109"/>
                    <a:pt x="53" y="109"/>
                  </a:cubicBezTo>
                  <a:cubicBezTo>
                    <a:pt x="59" y="109"/>
                    <a:pt x="63" y="107"/>
                    <a:pt x="67" y="104"/>
                  </a:cubicBezTo>
                  <a:cubicBezTo>
                    <a:pt x="71" y="100"/>
                    <a:pt x="75" y="94"/>
                    <a:pt x="77" y="87"/>
                  </a:cubicBezTo>
                  <a:cubicBezTo>
                    <a:pt x="79" y="80"/>
                    <a:pt x="80" y="73"/>
                    <a:pt x="80" y="66"/>
                  </a:cubicBezTo>
                  <a:cubicBezTo>
                    <a:pt x="80" y="54"/>
                    <a:pt x="77" y="43"/>
                    <a:pt x="73" y="35"/>
                  </a:cubicBezTo>
                  <a:cubicBezTo>
                    <a:pt x="68" y="27"/>
                    <a:pt x="61"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18"/>
            <p:cNvSpPr>
              <a:spLocks noEditPoints="1"/>
            </p:cNvSpPr>
            <p:nvPr userDrawn="1"/>
          </p:nvSpPr>
          <p:spPr bwMode="black">
            <a:xfrm>
              <a:off x="3849688" y="6792913"/>
              <a:ext cx="136525" cy="182563"/>
            </a:xfrm>
            <a:custGeom>
              <a:avLst/>
              <a:gdLst>
                <a:gd name="T0" fmla="*/ 0 w 94"/>
                <a:gd name="T1" fmla="*/ 126 h 126"/>
                <a:gd name="T2" fmla="*/ 0 w 94"/>
                <a:gd name="T3" fmla="*/ 0 h 126"/>
                <a:gd name="T4" fmla="*/ 49 w 94"/>
                <a:gd name="T5" fmla="*/ 0 h 126"/>
                <a:gd name="T6" fmla="*/ 78 w 94"/>
                <a:gd name="T7" fmla="*/ 9 h 126"/>
                <a:gd name="T8" fmla="*/ 90 w 94"/>
                <a:gd name="T9" fmla="*/ 35 h 126"/>
                <a:gd name="T10" fmla="*/ 81 w 94"/>
                <a:gd name="T11" fmla="*/ 59 h 126"/>
                <a:gd name="T12" fmla="*/ 72 w 94"/>
                <a:gd name="T13" fmla="*/ 66 h 126"/>
                <a:gd name="T14" fmla="*/ 84 w 94"/>
                <a:gd name="T15" fmla="*/ 76 h 126"/>
                <a:gd name="T16" fmla="*/ 88 w 94"/>
                <a:gd name="T17" fmla="*/ 89 h 126"/>
                <a:gd name="T18" fmla="*/ 89 w 94"/>
                <a:gd name="T19" fmla="*/ 108 h 126"/>
                <a:gd name="T20" fmla="*/ 91 w 94"/>
                <a:gd name="T21" fmla="*/ 121 h 126"/>
                <a:gd name="T22" fmla="*/ 94 w 94"/>
                <a:gd name="T23" fmla="*/ 126 h 126"/>
                <a:gd name="T24" fmla="*/ 66 w 94"/>
                <a:gd name="T25" fmla="*/ 126 h 126"/>
                <a:gd name="T26" fmla="*/ 64 w 94"/>
                <a:gd name="T27" fmla="*/ 119 h 126"/>
                <a:gd name="T28" fmla="*/ 63 w 94"/>
                <a:gd name="T29" fmla="*/ 102 h 126"/>
                <a:gd name="T30" fmla="*/ 59 w 94"/>
                <a:gd name="T31" fmla="*/ 85 h 126"/>
                <a:gd name="T32" fmla="*/ 51 w 94"/>
                <a:gd name="T33" fmla="*/ 77 h 126"/>
                <a:gd name="T34" fmla="*/ 43 w 94"/>
                <a:gd name="T35" fmla="*/ 76 h 126"/>
                <a:gd name="T36" fmla="*/ 27 w 94"/>
                <a:gd name="T37" fmla="*/ 76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2 h 126"/>
                <a:gd name="T54" fmla="*/ 27 w 94"/>
                <a:gd name="T55" fmla="*/ 22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9"/>
                  </a:cubicBezTo>
                  <a:cubicBezTo>
                    <a:pt x="86" y="15"/>
                    <a:pt x="90" y="24"/>
                    <a:pt x="90" y="35"/>
                  </a:cubicBezTo>
                  <a:cubicBezTo>
                    <a:pt x="90" y="45"/>
                    <a:pt x="87" y="53"/>
                    <a:pt x="81" y="59"/>
                  </a:cubicBezTo>
                  <a:cubicBezTo>
                    <a:pt x="79" y="62"/>
                    <a:pt x="76" y="64"/>
                    <a:pt x="72" y="66"/>
                  </a:cubicBezTo>
                  <a:cubicBezTo>
                    <a:pt x="77" y="68"/>
                    <a:pt x="81" y="71"/>
                    <a:pt x="84" y="76"/>
                  </a:cubicBezTo>
                  <a:cubicBezTo>
                    <a:pt x="85" y="79"/>
                    <a:pt x="87" y="83"/>
                    <a:pt x="88" y="89"/>
                  </a:cubicBezTo>
                  <a:cubicBezTo>
                    <a:pt x="88" y="91"/>
                    <a:pt x="88" y="97"/>
                    <a:pt x="89" y="108"/>
                  </a:cubicBezTo>
                  <a:cubicBezTo>
                    <a:pt x="90" y="115"/>
                    <a:pt x="90" y="119"/>
                    <a:pt x="91" y="121"/>
                  </a:cubicBezTo>
                  <a:cubicBezTo>
                    <a:pt x="92" y="122"/>
                    <a:pt x="92" y="124"/>
                    <a:pt x="94" y="126"/>
                  </a:cubicBezTo>
                  <a:cubicBezTo>
                    <a:pt x="66" y="126"/>
                    <a:pt x="66" y="126"/>
                    <a:pt x="66" y="126"/>
                  </a:cubicBezTo>
                  <a:cubicBezTo>
                    <a:pt x="65" y="124"/>
                    <a:pt x="64" y="121"/>
                    <a:pt x="64" y="119"/>
                  </a:cubicBezTo>
                  <a:cubicBezTo>
                    <a:pt x="64" y="117"/>
                    <a:pt x="63" y="112"/>
                    <a:pt x="63" y="102"/>
                  </a:cubicBezTo>
                  <a:cubicBezTo>
                    <a:pt x="62" y="94"/>
                    <a:pt x="61" y="88"/>
                    <a:pt x="59" y="85"/>
                  </a:cubicBezTo>
                  <a:cubicBezTo>
                    <a:pt x="57" y="81"/>
                    <a:pt x="55" y="78"/>
                    <a:pt x="51" y="77"/>
                  </a:cubicBezTo>
                  <a:cubicBezTo>
                    <a:pt x="49" y="77"/>
                    <a:pt x="46" y="76"/>
                    <a:pt x="43" y="76"/>
                  </a:cubicBezTo>
                  <a:cubicBezTo>
                    <a:pt x="27" y="76"/>
                    <a:pt x="27" y="76"/>
                    <a:pt x="27" y="76"/>
                  </a:cubicBezTo>
                  <a:cubicBezTo>
                    <a:pt x="27" y="126"/>
                    <a:pt x="27" y="126"/>
                    <a:pt x="27" y="126"/>
                  </a:cubicBezTo>
                  <a:lnTo>
                    <a:pt x="0" y="126"/>
                  </a:lnTo>
                  <a:close/>
                  <a:moveTo>
                    <a:pt x="27" y="56"/>
                  </a:moveTo>
                  <a:cubicBezTo>
                    <a:pt x="42" y="56"/>
                    <a:pt x="42" y="56"/>
                    <a:pt x="42" y="56"/>
                  </a:cubicBezTo>
                  <a:cubicBezTo>
                    <a:pt x="50" y="56"/>
                    <a:pt x="56" y="54"/>
                    <a:pt x="59" y="51"/>
                  </a:cubicBezTo>
                  <a:cubicBezTo>
                    <a:pt x="61" y="48"/>
                    <a:pt x="63" y="44"/>
                    <a:pt x="63" y="38"/>
                  </a:cubicBezTo>
                  <a:cubicBezTo>
                    <a:pt x="63" y="32"/>
                    <a:pt x="61" y="27"/>
                    <a:pt x="56" y="24"/>
                  </a:cubicBezTo>
                  <a:cubicBezTo>
                    <a:pt x="54" y="23"/>
                    <a:pt x="49" y="22"/>
                    <a:pt x="43"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19"/>
            <p:cNvSpPr>
              <a:spLocks/>
            </p:cNvSpPr>
            <p:nvPr userDrawn="1"/>
          </p:nvSpPr>
          <p:spPr bwMode="black">
            <a:xfrm>
              <a:off x="4075113" y="6788150"/>
              <a:ext cx="127000" cy="192088"/>
            </a:xfrm>
            <a:custGeom>
              <a:avLst/>
              <a:gdLst>
                <a:gd name="T0" fmla="*/ 0 w 88"/>
                <a:gd name="T1" fmla="*/ 92 h 132"/>
                <a:gd name="T2" fmla="*/ 27 w 88"/>
                <a:gd name="T3" fmla="*/ 92 h 132"/>
                <a:gd name="T4" fmla="*/ 31 w 88"/>
                <a:gd name="T5" fmla="*/ 103 h 132"/>
                <a:gd name="T6" fmla="*/ 44 w 88"/>
                <a:gd name="T7" fmla="*/ 110 h 132"/>
                <a:gd name="T8" fmla="*/ 57 w 88"/>
                <a:gd name="T9" fmla="*/ 105 h 132"/>
                <a:gd name="T10" fmla="*/ 61 w 88"/>
                <a:gd name="T11" fmla="*/ 95 h 132"/>
                <a:gd name="T12" fmla="*/ 54 w 88"/>
                <a:gd name="T13" fmla="*/ 82 h 132"/>
                <a:gd name="T14" fmla="*/ 47 w 88"/>
                <a:gd name="T15" fmla="*/ 78 h 132"/>
                <a:gd name="T16" fmla="*/ 38 w 88"/>
                <a:gd name="T17" fmla="*/ 75 h 132"/>
                <a:gd name="T18" fmla="*/ 15 w 88"/>
                <a:gd name="T19" fmla="*/ 64 h 132"/>
                <a:gd name="T20" fmla="*/ 2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1 w 88"/>
                <a:gd name="T35" fmla="*/ 22 h 132"/>
                <a:gd name="T36" fmla="*/ 31 w 88"/>
                <a:gd name="T37" fmla="*/ 25 h 132"/>
                <a:gd name="T38" fmla="*/ 27 w 88"/>
                <a:gd name="T39" fmla="*/ 35 h 132"/>
                <a:gd name="T40" fmla="*/ 33 w 88"/>
                <a:gd name="T41" fmla="*/ 46 h 132"/>
                <a:gd name="T42" fmla="*/ 51 w 88"/>
                <a:gd name="T43" fmla="*/ 54 h 132"/>
                <a:gd name="T44" fmla="*/ 76 w 88"/>
                <a:gd name="T45" fmla="*/ 66 h 132"/>
                <a:gd name="T46" fmla="*/ 88 w 88"/>
                <a:gd name="T47" fmla="*/ 93 h 132"/>
                <a:gd name="T48" fmla="*/ 77 w 88"/>
                <a:gd name="T49" fmla="*/ 121 h 132"/>
                <a:gd name="T50" fmla="*/ 44 w 88"/>
                <a:gd name="T51" fmla="*/ 132 h 132"/>
                <a:gd name="T52" fmla="*/ 8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1" y="103"/>
                  </a:cubicBezTo>
                  <a:cubicBezTo>
                    <a:pt x="34" y="108"/>
                    <a:pt x="38" y="110"/>
                    <a:pt x="44" y="110"/>
                  </a:cubicBezTo>
                  <a:cubicBezTo>
                    <a:pt x="50" y="110"/>
                    <a:pt x="54" y="109"/>
                    <a:pt x="57" y="105"/>
                  </a:cubicBezTo>
                  <a:cubicBezTo>
                    <a:pt x="59" y="103"/>
                    <a:pt x="61" y="99"/>
                    <a:pt x="61" y="95"/>
                  </a:cubicBezTo>
                  <a:cubicBezTo>
                    <a:pt x="61" y="90"/>
                    <a:pt x="59" y="86"/>
                    <a:pt x="54" y="82"/>
                  </a:cubicBezTo>
                  <a:cubicBezTo>
                    <a:pt x="53" y="81"/>
                    <a:pt x="50" y="79"/>
                    <a:pt x="47" y="78"/>
                  </a:cubicBezTo>
                  <a:cubicBezTo>
                    <a:pt x="46" y="78"/>
                    <a:pt x="43" y="77"/>
                    <a:pt x="38" y="75"/>
                  </a:cubicBezTo>
                  <a:cubicBezTo>
                    <a:pt x="27" y="71"/>
                    <a:pt x="20" y="67"/>
                    <a:pt x="15" y="64"/>
                  </a:cubicBezTo>
                  <a:cubicBezTo>
                    <a:pt x="6" y="57"/>
                    <a:pt x="2" y="47"/>
                    <a:pt x="2" y="35"/>
                  </a:cubicBezTo>
                  <a:cubicBezTo>
                    <a:pt x="2"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50" y="23"/>
                    <a:pt x="46" y="22"/>
                    <a:pt x="41" y="22"/>
                  </a:cubicBezTo>
                  <a:cubicBezTo>
                    <a:pt x="36" y="22"/>
                    <a:pt x="33" y="23"/>
                    <a:pt x="31" y="25"/>
                  </a:cubicBezTo>
                  <a:cubicBezTo>
                    <a:pt x="28" y="27"/>
                    <a:pt x="27" y="30"/>
                    <a:pt x="27" y="35"/>
                  </a:cubicBezTo>
                  <a:cubicBezTo>
                    <a:pt x="27" y="39"/>
                    <a:pt x="29" y="43"/>
                    <a:pt x="33" y="46"/>
                  </a:cubicBezTo>
                  <a:cubicBezTo>
                    <a:pt x="36" y="48"/>
                    <a:pt x="42" y="51"/>
                    <a:pt x="51" y="54"/>
                  </a:cubicBezTo>
                  <a:cubicBezTo>
                    <a:pt x="62" y="57"/>
                    <a:pt x="70" y="61"/>
                    <a:pt x="76" y="66"/>
                  </a:cubicBezTo>
                  <a:cubicBezTo>
                    <a:pt x="84" y="73"/>
                    <a:pt x="88" y="82"/>
                    <a:pt x="88" y="93"/>
                  </a:cubicBezTo>
                  <a:cubicBezTo>
                    <a:pt x="88" y="104"/>
                    <a:pt x="84" y="114"/>
                    <a:pt x="77" y="121"/>
                  </a:cubicBezTo>
                  <a:cubicBezTo>
                    <a:pt x="68" y="128"/>
                    <a:pt x="58" y="132"/>
                    <a:pt x="44" y="132"/>
                  </a:cubicBezTo>
                  <a:cubicBezTo>
                    <a:pt x="28" y="132"/>
                    <a:pt x="16" y="126"/>
                    <a:pt x="8" y="114"/>
                  </a:cubicBezTo>
                  <a:cubicBezTo>
                    <a:pt x="4"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20"/>
            <p:cNvSpPr>
              <a:spLocks/>
            </p:cNvSpPr>
            <p:nvPr userDrawn="1"/>
          </p:nvSpPr>
          <p:spPr bwMode="black">
            <a:xfrm>
              <a:off x="4227513" y="6792913"/>
              <a:ext cx="136525" cy="182563"/>
            </a:xfrm>
            <a:custGeom>
              <a:avLst/>
              <a:gdLst>
                <a:gd name="T0" fmla="*/ 0 w 86"/>
                <a:gd name="T1" fmla="*/ 115 h 115"/>
                <a:gd name="T2" fmla="*/ 0 w 86"/>
                <a:gd name="T3" fmla="*/ 0 h 115"/>
                <a:gd name="T4" fmla="*/ 25 w 86"/>
                <a:gd name="T5" fmla="*/ 0 h 115"/>
                <a:gd name="T6" fmla="*/ 25 w 86"/>
                <a:gd name="T7" fmla="*/ 44 h 115"/>
                <a:gd name="T8" fmla="*/ 62 w 86"/>
                <a:gd name="T9" fmla="*/ 44 h 115"/>
                <a:gd name="T10" fmla="*/ 62 w 86"/>
                <a:gd name="T11" fmla="*/ 0 h 115"/>
                <a:gd name="T12" fmla="*/ 86 w 86"/>
                <a:gd name="T13" fmla="*/ 0 h 115"/>
                <a:gd name="T14" fmla="*/ 86 w 86"/>
                <a:gd name="T15" fmla="*/ 115 h 115"/>
                <a:gd name="T16" fmla="*/ 62 w 86"/>
                <a:gd name="T17" fmla="*/ 115 h 115"/>
                <a:gd name="T18" fmla="*/ 62 w 86"/>
                <a:gd name="T19" fmla="*/ 65 h 115"/>
                <a:gd name="T20" fmla="*/ 25 w 86"/>
                <a:gd name="T21" fmla="*/ 65 h 115"/>
                <a:gd name="T22" fmla="*/ 25 w 86"/>
                <a:gd name="T23" fmla="*/ 115 h 115"/>
                <a:gd name="T24" fmla="*/ 0 w 86"/>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 h="115">
                  <a:moveTo>
                    <a:pt x="0" y="115"/>
                  </a:moveTo>
                  <a:lnTo>
                    <a:pt x="0" y="0"/>
                  </a:lnTo>
                  <a:lnTo>
                    <a:pt x="25" y="0"/>
                  </a:lnTo>
                  <a:lnTo>
                    <a:pt x="25" y="44"/>
                  </a:lnTo>
                  <a:lnTo>
                    <a:pt x="62" y="44"/>
                  </a:lnTo>
                  <a:lnTo>
                    <a:pt x="62" y="0"/>
                  </a:lnTo>
                  <a:lnTo>
                    <a:pt x="86" y="0"/>
                  </a:lnTo>
                  <a:lnTo>
                    <a:pt x="86" y="115"/>
                  </a:lnTo>
                  <a:lnTo>
                    <a:pt x="62" y="115"/>
                  </a:lnTo>
                  <a:lnTo>
                    <a:pt x="62" y="65"/>
                  </a:lnTo>
                  <a:lnTo>
                    <a:pt x="25" y="65"/>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21"/>
            <p:cNvSpPr>
              <a:spLocks noEditPoints="1"/>
            </p:cNvSpPr>
            <p:nvPr userDrawn="1"/>
          </p:nvSpPr>
          <p:spPr bwMode="black">
            <a:xfrm>
              <a:off x="4384676" y="6792913"/>
              <a:ext cx="155575" cy="182563"/>
            </a:xfrm>
            <a:custGeom>
              <a:avLst/>
              <a:gdLst>
                <a:gd name="T0" fmla="*/ 37 w 98"/>
                <a:gd name="T1" fmla="*/ 0 h 115"/>
                <a:gd name="T2" fmla="*/ 61 w 98"/>
                <a:gd name="T3" fmla="*/ 0 h 115"/>
                <a:gd name="T4" fmla="*/ 98 w 98"/>
                <a:gd name="T5" fmla="*/ 115 h 115"/>
                <a:gd name="T6" fmla="*/ 72 w 98"/>
                <a:gd name="T7" fmla="*/ 115 h 115"/>
                <a:gd name="T8" fmla="*/ 65 w 98"/>
                <a:gd name="T9" fmla="*/ 89 h 115"/>
                <a:gd name="T10" fmla="*/ 32 w 98"/>
                <a:gd name="T11" fmla="*/ 89 h 115"/>
                <a:gd name="T12" fmla="*/ 26 w 98"/>
                <a:gd name="T13" fmla="*/ 115 h 115"/>
                <a:gd name="T14" fmla="*/ 0 w 98"/>
                <a:gd name="T15" fmla="*/ 115 h 115"/>
                <a:gd name="T16" fmla="*/ 37 w 98"/>
                <a:gd name="T17" fmla="*/ 0 h 115"/>
                <a:gd name="T18" fmla="*/ 37 w 98"/>
                <a:gd name="T19" fmla="*/ 70 h 115"/>
                <a:gd name="T20" fmla="*/ 60 w 98"/>
                <a:gd name="T21" fmla="*/ 70 h 115"/>
                <a:gd name="T22" fmla="*/ 48 w 98"/>
                <a:gd name="T23" fmla="*/ 31 h 115"/>
                <a:gd name="T24" fmla="*/ 37 w 98"/>
                <a:gd name="T25" fmla="*/ 7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115">
                  <a:moveTo>
                    <a:pt x="37" y="0"/>
                  </a:moveTo>
                  <a:lnTo>
                    <a:pt x="61" y="0"/>
                  </a:lnTo>
                  <a:lnTo>
                    <a:pt x="98" y="115"/>
                  </a:lnTo>
                  <a:lnTo>
                    <a:pt x="72" y="115"/>
                  </a:lnTo>
                  <a:lnTo>
                    <a:pt x="65" y="89"/>
                  </a:lnTo>
                  <a:lnTo>
                    <a:pt x="32" y="89"/>
                  </a:lnTo>
                  <a:lnTo>
                    <a:pt x="26" y="115"/>
                  </a:lnTo>
                  <a:lnTo>
                    <a:pt x="0" y="115"/>
                  </a:lnTo>
                  <a:lnTo>
                    <a:pt x="37" y="0"/>
                  </a:lnTo>
                  <a:close/>
                  <a:moveTo>
                    <a:pt x="37" y="70"/>
                  </a:moveTo>
                  <a:lnTo>
                    <a:pt x="60" y="70"/>
                  </a:lnTo>
                  <a:lnTo>
                    <a:pt x="48" y="31"/>
                  </a:lnTo>
                  <a:lnTo>
                    <a:pt x="37"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22"/>
            <p:cNvSpPr>
              <a:spLocks noEditPoints="1"/>
            </p:cNvSpPr>
            <p:nvPr userDrawn="1"/>
          </p:nvSpPr>
          <p:spPr bwMode="black">
            <a:xfrm>
              <a:off x="4559301" y="6792913"/>
              <a:ext cx="134938" cy="182563"/>
            </a:xfrm>
            <a:custGeom>
              <a:avLst/>
              <a:gdLst>
                <a:gd name="T0" fmla="*/ 0 w 93"/>
                <a:gd name="T1" fmla="*/ 126 h 126"/>
                <a:gd name="T2" fmla="*/ 0 w 93"/>
                <a:gd name="T3" fmla="*/ 0 h 126"/>
                <a:gd name="T4" fmla="*/ 48 w 93"/>
                <a:gd name="T5" fmla="*/ 0 h 126"/>
                <a:gd name="T6" fmla="*/ 77 w 93"/>
                <a:gd name="T7" fmla="*/ 9 h 126"/>
                <a:gd name="T8" fmla="*/ 89 w 93"/>
                <a:gd name="T9" fmla="*/ 35 h 126"/>
                <a:gd name="T10" fmla="*/ 81 w 93"/>
                <a:gd name="T11" fmla="*/ 59 h 126"/>
                <a:gd name="T12" fmla="*/ 71 w 93"/>
                <a:gd name="T13" fmla="*/ 66 h 126"/>
                <a:gd name="T14" fmla="*/ 83 w 93"/>
                <a:gd name="T15" fmla="*/ 76 h 126"/>
                <a:gd name="T16" fmla="*/ 87 w 93"/>
                <a:gd name="T17" fmla="*/ 89 h 126"/>
                <a:gd name="T18" fmla="*/ 89 w 93"/>
                <a:gd name="T19" fmla="*/ 108 h 126"/>
                <a:gd name="T20" fmla="*/ 91 w 93"/>
                <a:gd name="T21" fmla="*/ 121 h 126"/>
                <a:gd name="T22" fmla="*/ 93 w 93"/>
                <a:gd name="T23" fmla="*/ 126 h 126"/>
                <a:gd name="T24" fmla="*/ 65 w 93"/>
                <a:gd name="T25" fmla="*/ 126 h 126"/>
                <a:gd name="T26" fmla="*/ 63 w 93"/>
                <a:gd name="T27" fmla="*/ 119 h 126"/>
                <a:gd name="T28" fmla="*/ 62 w 93"/>
                <a:gd name="T29" fmla="*/ 102 h 126"/>
                <a:gd name="T30" fmla="*/ 59 w 93"/>
                <a:gd name="T31" fmla="*/ 85 h 126"/>
                <a:gd name="T32" fmla="*/ 50 w 93"/>
                <a:gd name="T33" fmla="*/ 77 h 126"/>
                <a:gd name="T34" fmla="*/ 42 w 93"/>
                <a:gd name="T35" fmla="*/ 76 h 126"/>
                <a:gd name="T36" fmla="*/ 27 w 93"/>
                <a:gd name="T37" fmla="*/ 76 h 126"/>
                <a:gd name="T38" fmla="*/ 27 w 93"/>
                <a:gd name="T39" fmla="*/ 126 h 126"/>
                <a:gd name="T40" fmla="*/ 0 w 93"/>
                <a:gd name="T41" fmla="*/ 126 h 126"/>
                <a:gd name="T42" fmla="*/ 27 w 93"/>
                <a:gd name="T43" fmla="*/ 56 h 126"/>
                <a:gd name="T44" fmla="*/ 41 w 93"/>
                <a:gd name="T45" fmla="*/ 56 h 126"/>
                <a:gd name="T46" fmla="*/ 58 w 93"/>
                <a:gd name="T47" fmla="*/ 51 h 126"/>
                <a:gd name="T48" fmla="*/ 62 w 93"/>
                <a:gd name="T49" fmla="*/ 38 h 126"/>
                <a:gd name="T50" fmla="*/ 56 w 93"/>
                <a:gd name="T51" fmla="*/ 24 h 126"/>
                <a:gd name="T52" fmla="*/ 42 w 93"/>
                <a:gd name="T53" fmla="*/ 22 h 126"/>
                <a:gd name="T54" fmla="*/ 27 w 93"/>
                <a:gd name="T55" fmla="*/ 22 h 126"/>
                <a:gd name="T56" fmla="*/ 27 w 93"/>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3" h="126">
                  <a:moveTo>
                    <a:pt x="0" y="126"/>
                  </a:moveTo>
                  <a:cubicBezTo>
                    <a:pt x="0" y="0"/>
                    <a:pt x="0" y="0"/>
                    <a:pt x="0" y="0"/>
                  </a:cubicBezTo>
                  <a:cubicBezTo>
                    <a:pt x="48" y="0"/>
                    <a:pt x="48" y="0"/>
                    <a:pt x="48" y="0"/>
                  </a:cubicBezTo>
                  <a:cubicBezTo>
                    <a:pt x="61" y="0"/>
                    <a:pt x="70" y="3"/>
                    <a:pt x="77" y="9"/>
                  </a:cubicBezTo>
                  <a:cubicBezTo>
                    <a:pt x="85" y="15"/>
                    <a:pt x="89" y="24"/>
                    <a:pt x="89" y="35"/>
                  </a:cubicBezTo>
                  <a:cubicBezTo>
                    <a:pt x="89" y="45"/>
                    <a:pt x="86" y="53"/>
                    <a:pt x="81" y="59"/>
                  </a:cubicBezTo>
                  <a:cubicBezTo>
                    <a:pt x="78" y="62"/>
                    <a:pt x="75" y="64"/>
                    <a:pt x="71" y="66"/>
                  </a:cubicBezTo>
                  <a:cubicBezTo>
                    <a:pt x="76" y="68"/>
                    <a:pt x="80" y="71"/>
                    <a:pt x="83" y="76"/>
                  </a:cubicBezTo>
                  <a:cubicBezTo>
                    <a:pt x="85" y="79"/>
                    <a:pt x="86" y="83"/>
                    <a:pt x="87" y="89"/>
                  </a:cubicBezTo>
                  <a:cubicBezTo>
                    <a:pt x="87" y="91"/>
                    <a:pt x="88" y="97"/>
                    <a:pt x="89" y="108"/>
                  </a:cubicBezTo>
                  <a:cubicBezTo>
                    <a:pt x="89" y="115"/>
                    <a:pt x="90" y="119"/>
                    <a:pt x="91" y="121"/>
                  </a:cubicBezTo>
                  <a:cubicBezTo>
                    <a:pt x="91" y="122"/>
                    <a:pt x="92" y="124"/>
                    <a:pt x="93" y="126"/>
                  </a:cubicBezTo>
                  <a:cubicBezTo>
                    <a:pt x="65" y="126"/>
                    <a:pt x="65" y="126"/>
                    <a:pt x="65" y="126"/>
                  </a:cubicBezTo>
                  <a:cubicBezTo>
                    <a:pt x="64" y="124"/>
                    <a:pt x="64" y="121"/>
                    <a:pt x="63" y="119"/>
                  </a:cubicBezTo>
                  <a:cubicBezTo>
                    <a:pt x="63" y="117"/>
                    <a:pt x="63" y="112"/>
                    <a:pt x="62" y="102"/>
                  </a:cubicBezTo>
                  <a:cubicBezTo>
                    <a:pt x="61" y="94"/>
                    <a:pt x="60" y="88"/>
                    <a:pt x="59" y="85"/>
                  </a:cubicBezTo>
                  <a:cubicBezTo>
                    <a:pt x="57" y="81"/>
                    <a:pt x="54" y="78"/>
                    <a:pt x="50" y="77"/>
                  </a:cubicBezTo>
                  <a:cubicBezTo>
                    <a:pt x="48" y="77"/>
                    <a:pt x="46" y="76"/>
                    <a:pt x="42" y="76"/>
                  </a:cubicBezTo>
                  <a:cubicBezTo>
                    <a:pt x="27" y="76"/>
                    <a:pt x="27" y="76"/>
                    <a:pt x="27" y="76"/>
                  </a:cubicBezTo>
                  <a:cubicBezTo>
                    <a:pt x="27" y="126"/>
                    <a:pt x="27" y="126"/>
                    <a:pt x="27" y="126"/>
                  </a:cubicBezTo>
                  <a:lnTo>
                    <a:pt x="0" y="126"/>
                  </a:lnTo>
                  <a:close/>
                  <a:moveTo>
                    <a:pt x="27" y="56"/>
                  </a:moveTo>
                  <a:cubicBezTo>
                    <a:pt x="41" y="56"/>
                    <a:pt x="41" y="56"/>
                    <a:pt x="41" y="56"/>
                  </a:cubicBezTo>
                  <a:cubicBezTo>
                    <a:pt x="50" y="56"/>
                    <a:pt x="55" y="54"/>
                    <a:pt x="58" y="51"/>
                  </a:cubicBezTo>
                  <a:cubicBezTo>
                    <a:pt x="61" y="48"/>
                    <a:pt x="62" y="44"/>
                    <a:pt x="62" y="38"/>
                  </a:cubicBezTo>
                  <a:cubicBezTo>
                    <a:pt x="62" y="32"/>
                    <a:pt x="60" y="27"/>
                    <a:pt x="56" y="24"/>
                  </a:cubicBezTo>
                  <a:cubicBezTo>
                    <a:pt x="53" y="23"/>
                    <a:pt x="48" y="22"/>
                    <a:pt x="42"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23"/>
            <p:cNvSpPr>
              <a:spLocks/>
            </p:cNvSpPr>
            <p:nvPr userDrawn="1"/>
          </p:nvSpPr>
          <p:spPr bwMode="black">
            <a:xfrm>
              <a:off x="4724401" y="6792913"/>
              <a:ext cx="38100" cy="182563"/>
            </a:xfrm>
            <a:custGeom>
              <a:avLst/>
              <a:gdLst>
                <a:gd name="T0" fmla="*/ 0 w 24"/>
                <a:gd name="T1" fmla="*/ 115 h 115"/>
                <a:gd name="T2" fmla="*/ 0 w 24"/>
                <a:gd name="T3" fmla="*/ 0 h 115"/>
                <a:gd name="T4" fmla="*/ 12 w 24"/>
                <a:gd name="T5" fmla="*/ 0 h 115"/>
                <a:gd name="T6" fmla="*/ 24 w 24"/>
                <a:gd name="T7" fmla="*/ 0 h 115"/>
                <a:gd name="T8" fmla="*/ 24 w 24"/>
                <a:gd name="T9" fmla="*/ 115 h 115"/>
                <a:gd name="T10" fmla="*/ 0 w 24"/>
                <a:gd name="T11" fmla="*/ 115 h 115"/>
              </a:gdLst>
              <a:ahLst/>
              <a:cxnLst>
                <a:cxn ang="0">
                  <a:pos x="T0" y="T1"/>
                </a:cxn>
                <a:cxn ang="0">
                  <a:pos x="T2" y="T3"/>
                </a:cxn>
                <a:cxn ang="0">
                  <a:pos x="T4" y="T5"/>
                </a:cxn>
                <a:cxn ang="0">
                  <a:pos x="T6" y="T7"/>
                </a:cxn>
                <a:cxn ang="0">
                  <a:pos x="T8" y="T9"/>
                </a:cxn>
                <a:cxn ang="0">
                  <a:pos x="T10" y="T11"/>
                </a:cxn>
              </a:cxnLst>
              <a:rect l="0" t="0" r="r" b="b"/>
              <a:pathLst>
                <a:path w="24" h="115">
                  <a:moveTo>
                    <a:pt x="0" y="115"/>
                  </a:moveTo>
                  <a:lnTo>
                    <a:pt x="0" y="0"/>
                  </a:lnTo>
                  <a:lnTo>
                    <a:pt x="12" y="0"/>
                  </a:lnTo>
                  <a:lnTo>
                    <a:pt x="24" y="0"/>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24"/>
            <p:cNvSpPr>
              <a:spLocks/>
            </p:cNvSpPr>
            <p:nvPr userDrawn="1"/>
          </p:nvSpPr>
          <p:spPr bwMode="black">
            <a:xfrm>
              <a:off x="4797426" y="6792913"/>
              <a:ext cx="134938" cy="182563"/>
            </a:xfrm>
            <a:custGeom>
              <a:avLst/>
              <a:gdLst>
                <a:gd name="T0" fmla="*/ 0 w 85"/>
                <a:gd name="T1" fmla="*/ 115 h 115"/>
                <a:gd name="T2" fmla="*/ 0 w 85"/>
                <a:gd name="T3" fmla="*/ 0 h 115"/>
                <a:gd name="T4" fmla="*/ 25 w 85"/>
                <a:gd name="T5" fmla="*/ 0 h 115"/>
                <a:gd name="T6" fmla="*/ 61 w 85"/>
                <a:gd name="T7" fmla="*/ 74 h 115"/>
                <a:gd name="T8" fmla="*/ 61 w 85"/>
                <a:gd name="T9" fmla="*/ 0 h 115"/>
                <a:gd name="T10" fmla="*/ 85 w 85"/>
                <a:gd name="T11" fmla="*/ 0 h 115"/>
                <a:gd name="T12" fmla="*/ 85 w 85"/>
                <a:gd name="T13" fmla="*/ 115 h 115"/>
                <a:gd name="T14" fmla="*/ 60 w 85"/>
                <a:gd name="T15" fmla="*/ 115 h 115"/>
                <a:gd name="T16" fmla="*/ 24 w 85"/>
                <a:gd name="T17" fmla="*/ 41 h 115"/>
                <a:gd name="T18" fmla="*/ 24 w 85"/>
                <a:gd name="T19" fmla="*/ 115 h 115"/>
                <a:gd name="T20" fmla="*/ 0 w 85"/>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115">
                  <a:moveTo>
                    <a:pt x="0" y="115"/>
                  </a:moveTo>
                  <a:lnTo>
                    <a:pt x="0" y="0"/>
                  </a:lnTo>
                  <a:lnTo>
                    <a:pt x="25" y="0"/>
                  </a:lnTo>
                  <a:lnTo>
                    <a:pt x="61" y="74"/>
                  </a:lnTo>
                  <a:lnTo>
                    <a:pt x="61" y="0"/>
                  </a:lnTo>
                  <a:lnTo>
                    <a:pt x="85" y="0"/>
                  </a:lnTo>
                  <a:lnTo>
                    <a:pt x="85" y="115"/>
                  </a:lnTo>
                  <a:lnTo>
                    <a:pt x="60" y="115"/>
                  </a:lnTo>
                  <a:lnTo>
                    <a:pt x="24" y="41"/>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25"/>
            <p:cNvSpPr>
              <a:spLocks/>
            </p:cNvSpPr>
            <p:nvPr userDrawn="1"/>
          </p:nvSpPr>
          <p:spPr bwMode="black">
            <a:xfrm>
              <a:off x="4959351" y="6788150"/>
              <a:ext cx="149225" cy="192088"/>
            </a:xfrm>
            <a:custGeom>
              <a:avLst/>
              <a:gdLst>
                <a:gd name="T0" fmla="*/ 102 w 102"/>
                <a:gd name="T1" fmla="*/ 129 h 132"/>
                <a:gd name="T2" fmla="*/ 82 w 102"/>
                <a:gd name="T3" fmla="*/ 129 h 132"/>
                <a:gd name="T4" fmla="*/ 82 w 102"/>
                <a:gd name="T5" fmla="*/ 115 h 132"/>
                <a:gd name="T6" fmla="*/ 73 w 102"/>
                <a:gd name="T7" fmla="*/ 124 h 132"/>
                <a:gd name="T8" fmla="*/ 51 w 102"/>
                <a:gd name="T9" fmla="*/ 132 h 132"/>
                <a:gd name="T10" fmla="*/ 14 w 102"/>
                <a:gd name="T11" fmla="*/ 113 h 132"/>
                <a:gd name="T12" fmla="*/ 0 w 102"/>
                <a:gd name="T13" fmla="*/ 67 h 132"/>
                <a:gd name="T14" fmla="*/ 14 w 102"/>
                <a:gd name="T15" fmla="*/ 20 h 132"/>
                <a:gd name="T16" fmla="*/ 54 w 102"/>
                <a:gd name="T17" fmla="*/ 0 h 132"/>
                <a:gd name="T18" fmla="*/ 89 w 102"/>
                <a:gd name="T19" fmla="*/ 16 h 132"/>
                <a:gd name="T20" fmla="*/ 100 w 102"/>
                <a:gd name="T21" fmla="*/ 39 h 132"/>
                <a:gd name="T22" fmla="*/ 100 w 102"/>
                <a:gd name="T23" fmla="*/ 45 h 132"/>
                <a:gd name="T24" fmla="*/ 74 w 102"/>
                <a:gd name="T25" fmla="*/ 45 h 132"/>
                <a:gd name="T26" fmla="*/ 70 w 102"/>
                <a:gd name="T27" fmla="*/ 32 h 132"/>
                <a:gd name="T28" fmla="*/ 53 w 102"/>
                <a:gd name="T29" fmla="*/ 23 h 132"/>
                <a:gd name="T30" fmla="*/ 34 w 102"/>
                <a:gd name="T31" fmla="*/ 35 h 132"/>
                <a:gd name="T32" fmla="*/ 27 w 102"/>
                <a:gd name="T33" fmla="*/ 66 h 132"/>
                <a:gd name="T34" fmla="*/ 35 w 102"/>
                <a:gd name="T35" fmla="*/ 99 h 132"/>
                <a:gd name="T36" fmla="*/ 54 w 102"/>
                <a:gd name="T37" fmla="*/ 109 h 132"/>
                <a:gd name="T38" fmla="*/ 72 w 102"/>
                <a:gd name="T39" fmla="*/ 100 h 132"/>
                <a:gd name="T40" fmla="*/ 77 w 102"/>
                <a:gd name="T41" fmla="*/ 81 h 132"/>
                <a:gd name="T42" fmla="*/ 55 w 102"/>
                <a:gd name="T43" fmla="*/ 81 h 132"/>
                <a:gd name="T44" fmla="*/ 55 w 102"/>
                <a:gd name="T45" fmla="*/ 61 h 132"/>
                <a:gd name="T46" fmla="*/ 102 w 102"/>
                <a:gd name="T47" fmla="*/ 61 h 132"/>
                <a:gd name="T48" fmla="*/ 102 w 102"/>
                <a:gd name="T49" fmla="*/ 12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2" h="132">
                  <a:moveTo>
                    <a:pt x="102" y="129"/>
                  </a:moveTo>
                  <a:cubicBezTo>
                    <a:pt x="82" y="129"/>
                    <a:pt x="82" y="129"/>
                    <a:pt x="82" y="129"/>
                  </a:cubicBezTo>
                  <a:cubicBezTo>
                    <a:pt x="82" y="115"/>
                    <a:pt x="82" y="115"/>
                    <a:pt x="82" y="115"/>
                  </a:cubicBezTo>
                  <a:cubicBezTo>
                    <a:pt x="79" y="119"/>
                    <a:pt x="76" y="122"/>
                    <a:pt x="73" y="124"/>
                  </a:cubicBezTo>
                  <a:cubicBezTo>
                    <a:pt x="67" y="129"/>
                    <a:pt x="59" y="132"/>
                    <a:pt x="51" y="132"/>
                  </a:cubicBezTo>
                  <a:cubicBezTo>
                    <a:pt x="35" y="132"/>
                    <a:pt x="23" y="125"/>
                    <a:pt x="14" y="113"/>
                  </a:cubicBezTo>
                  <a:cubicBezTo>
                    <a:pt x="5" y="101"/>
                    <a:pt x="0" y="85"/>
                    <a:pt x="0" y="67"/>
                  </a:cubicBezTo>
                  <a:cubicBezTo>
                    <a:pt x="0" y="48"/>
                    <a:pt x="5" y="33"/>
                    <a:pt x="14" y="20"/>
                  </a:cubicBezTo>
                  <a:cubicBezTo>
                    <a:pt x="24" y="7"/>
                    <a:pt x="37" y="0"/>
                    <a:pt x="54" y="0"/>
                  </a:cubicBezTo>
                  <a:cubicBezTo>
                    <a:pt x="68" y="0"/>
                    <a:pt x="79" y="5"/>
                    <a:pt x="89" y="16"/>
                  </a:cubicBezTo>
                  <a:cubicBezTo>
                    <a:pt x="94" y="23"/>
                    <a:pt x="98" y="30"/>
                    <a:pt x="100" y="39"/>
                  </a:cubicBezTo>
                  <a:cubicBezTo>
                    <a:pt x="100" y="40"/>
                    <a:pt x="100" y="42"/>
                    <a:pt x="100" y="45"/>
                  </a:cubicBezTo>
                  <a:cubicBezTo>
                    <a:pt x="74" y="45"/>
                    <a:pt x="74" y="45"/>
                    <a:pt x="74" y="45"/>
                  </a:cubicBezTo>
                  <a:cubicBezTo>
                    <a:pt x="73" y="40"/>
                    <a:pt x="72" y="35"/>
                    <a:pt x="70" y="32"/>
                  </a:cubicBezTo>
                  <a:cubicBezTo>
                    <a:pt x="66" y="26"/>
                    <a:pt x="60" y="23"/>
                    <a:pt x="53" y="23"/>
                  </a:cubicBezTo>
                  <a:cubicBezTo>
                    <a:pt x="45" y="23"/>
                    <a:pt x="39" y="27"/>
                    <a:pt x="34" y="35"/>
                  </a:cubicBezTo>
                  <a:cubicBezTo>
                    <a:pt x="30" y="43"/>
                    <a:pt x="27" y="53"/>
                    <a:pt x="27" y="66"/>
                  </a:cubicBezTo>
                  <a:cubicBezTo>
                    <a:pt x="27" y="80"/>
                    <a:pt x="30" y="91"/>
                    <a:pt x="35" y="99"/>
                  </a:cubicBezTo>
                  <a:cubicBezTo>
                    <a:pt x="39" y="106"/>
                    <a:pt x="46" y="109"/>
                    <a:pt x="54" y="109"/>
                  </a:cubicBezTo>
                  <a:cubicBezTo>
                    <a:pt x="62" y="109"/>
                    <a:pt x="68" y="106"/>
                    <a:pt x="72" y="100"/>
                  </a:cubicBezTo>
                  <a:cubicBezTo>
                    <a:pt x="75" y="95"/>
                    <a:pt x="77" y="89"/>
                    <a:pt x="77" y="81"/>
                  </a:cubicBezTo>
                  <a:cubicBezTo>
                    <a:pt x="55" y="81"/>
                    <a:pt x="55" y="81"/>
                    <a:pt x="55" y="81"/>
                  </a:cubicBezTo>
                  <a:cubicBezTo>
                    <a:pt x="55" y="61"/>
                    <a:pt x="55" y="61"/>
                    <a:pt x="55" y="61"/>
                  </a:cubicBezTo>
                  <a:cubicBezTo>
                    <a:pt x="102" y="61"/>
                    <a:pt x="102" y="61"/>
                    <a:pt x="102" y="61"/>
                  </a:cubicBezTo>
                  <a:lnTo>
                    <a:pt x="102" y="1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26"/>
            <p:cNvSpPr>
              <a:spLocks/>
            </p:cNvSpPr>
            <p:nvPr userDrawn="1"/>
          </p:nvSpPr>
          <p:spPr bwMode="black">
            <a:xfrm>
              <a:off x="5141913" y="6935788"/>
              <a:ext cx="41275" cy="39688"/>
            </a:xfrm>
            <a:custGeom>
              <a:avLst/>
              <a:gdLst>
                <a:gd name="T0" fmla="*/ 26 w 26"/>
                <a:gd name="T1" fmla="*/ 0 h 25"/>
                <a:gd name="T2" fmla="*/ 26 w 26"/>
                <a:gd name="T3" fmla="*/ 25 h 25"/>
                <a:gd name="T4" fmla="*/ 0 w 26"/>
                <a:gd name="T5" fmla="*/ 25 h 25"/>
                <a:gd name="T6" fmla="*/ 0 w 26"/>
                <a:gd name="T7" fmla="*/ 0 h 25"/>
                <a:gd name="T8" fmla="*/ 14 w 26"/>
                <a:gd name="T9" fmla="*/ 0 h 25"/>
                <a:gd name="T10" fmla="*/ 26 w 26"/>
                <a:gd name="T11" fmla="*/ 0 h 25"/>
              </a:gdLst>
              <a:ahLst/>
              <a:cxnLst>
                <a:cxn ang="0">
                  <a:pos x="T0" y="T1"/>
                </a:cxn>
                <a:cxn ang="0">
                  <a:pos x="T2" y="T3"/>
                </a:cxn>
                <a:cxn ang="0">
                  <a:pos x="T4" y="T5"/>
                </a:cxn>
                <a:cxn ang="0">
                  <a:pos x="T6" y="T7"/>
                </a:cxn>
                <a:cxn ang="0">
                  <a:pos x="T8" y="T9"/>
                </a:cxn>
                <a:cxn ang="0">
                  <a:pos x="T10" y="T11"/>
                </a:cxn>
              </a:cxnLst>
              <a:rect l="0" t="0" r="r" b="b"/>
              <a:pathLst>
                <a:path w="26" h="25">
                  <a:moveTo>
                    <a:pt x="26" y="0"/>
                  </a:moveTo>
                  <a:lnTo>
                    <a:pt x="26" y="25"/>
                  </a:lnTo>
                  <a:lnTo>
                    <a:pt x="0" y="25"/>
                  </a:lnTo>
                  <a:lnTo>
                    <a:pt x="0" y="0"/>
                  </a:lnTo>
                  <a:lnTo>
                    <a:pt x="14" y="0"/>
                  </a:lnTo>
                  <a:lnTo>
                    <a:pt x="2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804952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Slide vertical right">
    <p:bg bwMode="lt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Objekt 6"/>
          <p:cNvPicPr>
            <a:picLocks noChangeAspect="1"/>
          </p:cNvPicPr>
          <p:nvPr/>
        </p:nvPicPr>
        <p:blipFill>
          <a:blip r:embed="rId3"/>
          <a:srcRect/>
          <a:stretch>
            <a:fillRect/>
          </a:stretch>
        </p:blipFill>
        <p:spPr bwMode="auto">
          <a:xfrm>
            <a:off x="1441" y="1441"/>
            <a:ext cx="1440" cy="1439"/>
          </a:xfrm>
          <a:prstGeom prst="rect">
            <a:avLst/>
          </a:prstGeom>
          <a:noFill/>
        </p:spPr>
      </p:pic>
      <p:sp>
        <p:nvSpPr>
          <p:cNvPr id="6" name="Rechteck 5"/>
          <p:cNvSpPr/>
          <p:nvPr/>
        </p:nvSpPr>
        <p:spPr bwMode="white">
          <a:xfrm>
            <a:off x="4572001" y="0"/>
            <a:ext cx="4572000" cy="6858000"/>
          </a:xfrm>
          <a:prstGeom prst="rect">
            <a:avLst/>
          </a:prstGeom>
          <a:solidFill>
            <a:schemeClr val="tx2"/>
          </a:solidFill>
          <a:ln w="19050" algn="ctr">
            <a:noFill/>
            <a:miter lim="800000"/>
            <a:headEnd/>
            <a:tailEnd/>
          </a:ln>
          <a:effectLst/>
        </p:spPr>
        <p:txBody>
          <a:bodyPr lIns="65303" tIns="65303" rIns="65303" bIns="65303" rtlCol="0" anchor="ctr"/>
          <a:lstStyle/>
          <a:p>
            <a:pPr indent="2880" algn="ctr" defTabSz="414765" fontAlgn="base">
              <a:lnSpc>
                <a:spcPct val="104000"/>
              </a:lnSpc>
              <a:spcBef>
                <a:spcPct val="25000"/>
              </a:spcBef>
              <a:spcAft>
                <a:spcPct val="0"/>
              </a:spcAft>
              <a:buClr>
                <a:srgbClr val="E20074"/>
              </a:buClr>
              <a:buSzPct val="75000"/>
            </a:pPr>
            <a:endParaRPr lang="en-US" sz="1633" dirty="0" smtClean="0">
              <a:cs typeface="Arial" charset="0"/>
            </a:endParaRPr>
          </a:p>
        </p:txBody>
      </p:sp>
      <p:sp>
        <p:nvSpPr>
          <p:cNvPr id="2" name="Titel 1"/>
          <p:cNvSpPr>
            <a:spLocks noGrp="1"/>
          </p:cNvSpPr>
          <p:nvPr>
            <p:ph type="title" hasCustomPrompt="1"/>
          </p:nvPr>
        </p:nvSpPr>
        <p:spPr bwMode="black">
          <a:xfrm>
            <a:off x="4898268" y="326517"/>
            <a:ext cx="3918614" cy="2269885"/>
          </a:xfrm>
        </p:spPr>
        <p:txBody>
          <a:bodyPr/>
          <a:lstStyle>
            <a:lvl1pPr>
              <a:defRPr sz="5442">
                <a:solidFill>
                  <a:schemeClr val="bg1"/>
                </a:solidFill>
              </a:defRPr>
            </a:lvl1pPr>
          </a:lstStyle>
          <a:p>
            <a:r>
              <a:rPr lang="en-US" dirty="0" smtClean="0"/>
              <a:t>Headline Ultra</a:t>
            </a:r>
            <a:br>
              <a:rPr lang="en-US" dirty="0" smtClean="0"/>
            </a:br>
            <a:r>
              <a:rPr lang="en-US" dirty="0" smtClean="0"/>
              <a:t>(60) 75 90 PT</a:t>
            </a:r>
            <a:endParaRPr lang="en-US" dirty="0"/>
          </a:p>
        </p:txBody>
      </p:sp>
      <p:sp>
        <p:nvSpPr>
          <p:cNvPr id="10" name="Textplatzhalter 2"/>
          <p:cNvSpPr>
            <a:spLocks noGrp="1"/>
          </p:cNvSpPr>
          <p:nvPr>
            <p:ph type="body" sz="quarter" idx="11" hasCustomPrompt="1"/>
          </p:nvPr>
        </p:nvSpPr>
        <p:spPr bwMode="black">
          <a:xfrm>
            <a:off x="4898552" y="3429720"/>
            <a:ext cx="3918614" cy="914303"/>
          </a:xfrm>
          <a:noFill/>
          <a:ln w="9525">
            <a:noFill/>
            <a:miter lim="800000"/>
            <a:headEnd/>
            <a:tailEnd/>
          </a:ln>
        </p:spPr>
        <p:txBody>
          <a:bodyPr vert="horz" wrap="square" lIns="0" tIns="0" rIns="0" bIns="0" numCol="1" anchor="t" anchorCtr="0" compatLnSpc="1">
            <a:prstTxWarp prst="textNoShape">
              <a:avLst/>
            </a:prstTxWarp>
          </a:bodyPr>
          <a:lstStyle>
            <a:lvl1pPr>
              <a:defRPr lang="de-DE" smtClean="0">
                <a:solidFill>
                  <a:schemeClr val="bg1"/>
                </a:solidFill>
              </a:defRPr>
            </a:lvl1pPr>
            <a:lvl2pPr>
              <a:defRPr lang="de-DE" smtClean="0">
                <a:solidFill>
                  <a:schemeClr val="bg1"/>
                </a:solidFill>
              </a:defRPr>
            </a:lvl2pPr>
            <a:lvl3pPr>
              <a:defRPr lang="de-DE" smtClean="0">
                <a:solidFill>
                  <a:schemeClr val="bg1"/>
                </a:solidFill>
              </a:defRPr>
            </a:lvl3pPr>
            <a:lvl4pPr>
              <a:defRPr lang="de-DE" smtClean="0">
                <a:solidFill>
                  <a:schemeClr val="bg1"/>
                </a:solidFill>
              </a:defRPr>
            </a:lvl4pPr>
            <a:lvl5pPr>
              <a:defRPr lang="de-DE">
                <a:solidFill>
                  <a:schemeClr val="bg1"/>
                </a:solidFill>
              </a:defRPr>
            </a:lvl5pPr>
          </a:lstStyle>
          <a:p>
            <a:pPr lvl="0"/>
            <a:r>
              <a:rPr lang="en-US" dirty="0" smtClean="0"/>
              <a:t>Sub-heading: Tele-</a:t>
            </a:r>
            <a:r>
              <a:rPr lang="en-US" dirty="0" err="1" smtClean="0"/>
              <a:t>GroteskFet</a:t>
            </a:r>
            <a:r>
              <a:rPr lang="en-US" dirty="0" smtClean="0"/>
              <a:t> 18 </a:t>
            </a:r>
            <a:r>
              <a:rPr lang="en-US" dirty="0" err="1" smtClean="0"/>
              <a:t>pt</a:t>
            </a:r>
            <a:endParaRPr lang="en-US" dirty="0"/>
          </a:p>
        </p:txBody>
      </p:sp>
      <p:grpSp>
        <p:nvGrpSpPr>
          <p:cNvPr id="36" name="Gruppieren 35"/>
          <p:cNvGrpSpPr/>
          <p:nvPr/>
        </p:nvGrpSpPr>
        <p:grpSpPr bwMode="black">
          <a:xfrm>
            <a:off x="4898881" y="6041379"/>
            <a:ext cx="991629" cy="489775"/>
            <a:chOff x="323850" y="5511800"/>
            <a:chExt cx="1314450" cy="649288"/>
          </a:xfrm>
        </p:grpSpPr>
        <p:sp>
          <p:nvSpPr>
            <p:cNvPr id="37" name="Freeform 5"/>
            <p:cNvSpPr>
              <a:spLocks/>
            </p:cNvSpPr>
            <p:nvPr userDrawn="1"/>
          </p:nvSpPr>
          <p:spPr bwMode="black">
            <a:xfrm>
              <a:off x="323850" y="5808663"/>
              <a:ext cx="131763" cy="131763"/>
            </a:xfrm>
            <a:custGeom>
              <a:avLst/>
              <a:gdLst>
                <a:gd name="T0" fmla="*/ 0 w 83"/>
                <a:gd name="T1" fmla="*/ 83 h 83"/>
                <a:gd name="T2" fmla="*/ 0 w 83"/>
                <a:gd name="T3" fmla="*/ 0 h 83"/>
                <a:gd name="T4" fmla="*/ 42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42"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6"/>
            <p:cNvSpPr>
              <a:spLocks/>
            </p:cNvSpPr>
            <p:nvPr userDrawn="1"/>
          </p:nvSpPr>
          <p:spPr bwMode="black">
            <a:xfrm>
              <a:off x="723900" y="5808663"/>
              <a:ext cx="130175" cy="131763"/>
            </a:xfrm>
            <a:custGeom>
              <a:avLst/>
              <a:gdLst>
                <a:gd name="T0" fmla="*/ 0 w 82"/>
                <a:gd name="T1" fmla="*/ 83 h 83"/>
                <a:gd name="T2" fmla="*/ 0 w 82"/>
                <a:gd name="T3" fmla="*/ 0 h 83"/>
                <a:gd name="T4" fmla="*/ 43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3"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7"/>
            <p:cNvSpPr>
              <a:spLocks/>
            </p:cNvSpPr>
            <p:nvPr userDrawn="1"/>
          </p:nvSpPr>
          <p:spPr bwMode="black">
            <a:xfrm>
              <a:off x="1116013" y="5808663"/>
              <a:ext cx="131763" cy="131763"/>
            </a:xfrm>
            <a:custGeom>
              <a:avLst/>
              <a:gdLst>
                <a:gd name="T0" fmla="*/ 0 w 83"/>
                <a:gd name="T1" fmla="*/ 83 h 83"/>
                <a:gd name="T2" fmla="*/ 0 w 83"/>
                <a:gd name="T3" fmla="*/ 0 h 83"/>
                <a:gd name="T4" fmla="*/ 39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39"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8"/>
            <p:cNvSpPr>
              <a:spLocks/>
            </p:cNvSpPr>
            <p:nvPr userDrawn="1"/>
          </p:nvSpPr>
          <p:spPr bwMode="black">
            <a:xfrm>
              <a:off x="1508125" y="5808663"/>
              <a:ext cx="130175" cy="131763"/>
            </a:xfrm>
            <a:custGeom>
              <a:avLst/>
              <a:gdLst>
                <a:gd name="T0" fmla="*/ 0 w 82"/>
                <a:gd name="T1" fmla="*/ 83 h 83"/>
                <a:gd name="T2" fmla="*/ 0 w 82"/>
                <a:gd name="T3" fmla="*/ 0 h 83"/>
                <a:gd name="T4" fmla="*/ 44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4"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9"/>
            <p:cNvSpPr>
              <a:spLocks/>
            </p:cNvSpPr>
            <p:nvPr userDrawn="1"/>
          </p:nvSpPr>
          <p:spPr bwMode="black">
            <a:xfrm>
              <a:off x="323850" y="5511800"/>
              <a:ext cx="530225" cy="649288"/>
            </a:xfrm>
            <a:custGeom>
              <a:avLst/>
              <a:gdLst>
                <a:gd name="T0" fmla="*/ 306 w 310"/>
                <a:gd name="T1" fmla="*/ 0 h 378"/>
                <a:gd name="T2" fmla="*/ 4 w 310"/>
                <a:gd name="T3" fmla="*/ 0 h 378"/>
                <a:gd name="T4" fmla="*/ 0 w 310"/>
                <a:gd name="T5" fmla="*/ 133 h 378"/>
                <a:gd name="T6" fmla="*/ 20 w 310"/>
                <a:gd name="T7" fmla="*/ 136 h 378"/>
                <a:gd name="T8" fmla="*/ 51 w 310"/>
                <a:gd name="T9" fmla="*/ 49 h 378"/>
                <a:gd name="T10" fmla="*/ 125 w 310"/>
                <a:gd name="T11" fmla="*/ 18 h 378"/>
                <a:gd name="T12" fmla="*/ 125 w 310"/>
                <a:gd name="T13" fmla="*/ 297 h 378"/>
                <a:gd name="T14" fmla="*/ 114 w 310"/>
                <a:gd name="T15" fmla="*/ 344 h 378"/>
                <a:gd name="T16" fmla="*/ 84 w 310"/>
                <a:gd name="T17" fmla="*/ 356 h 378"/>
                <a:gd name="T18" fmla="*/ 62 w 310"/>
                <a:gd name="T19" fmla="*/ 356 h 378"/>
                <a:gd name="T20" fmla="*/ 62 w 310"/>
                <a:gd name="T21" fmla="*/ 378 h 378"/>
                <a:gd name="T22" fmla="*/ 248 w 310"/>
                <a:gd name="T23" fmla="*/ 378 h 378"/>
                <a:gd name="T24" fmla="*/ 248 w 310"/>
                <a:gd name="T25" fmla="*/ 356 h 378"/>
                <a:gd name="T26" fmla="*/ 227 w 310"/>
                <a:gd name="T27" fmla="*/ 356 h 378"/>
                <a:gd name="T28" fmla="*/ 196 w 310"/>
                <a:gd name="T29" fmla="*/ 344 h 378"/>
                <a:gd name="T30" fmla="*/ 185 w 310"/>
                <a:gd name="T31" fmla="*/ 297 h 378"/>
                <a:gd name="T32" fmla="*/ 185 w 310"/>
                <a:gd name="T33" fmla="*/ 18 h 378"/>
                <a:gd name="T34" fmla="*/ 259 w 310"/>
                <a:gd name="T35" fmla="*/ 49 h 378"/>
                <a:gd name="T36" fmla="*/ 290 w 310"/>
                <a:gd name="T37" fmla="*/ 136 h 378"/>
                <a:gd name="T38" fmla="*/ 310 w 310"/>
                <a:gd name="T39" fmla="*/ 133 h 378"/>
                <a:gd name="T40" fmla="*/ 306 w 310"/>
                <a:gd name="T41" fmla="*/ 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0" h="378">
                  <a:moveTo>
                    <a:pt x="306" y="0"/>
                  </a:moveTo>
                  <a:cubicBezTo>
                    <a:pt x="4" y="0"/>
                    <a:pt x="4" y="0"/>
                    <a:pt x="4" y="0"/>
                  </a:cubicBezTo>
                  <a:cubicBezTo>
                    <a:pt x="0" y="133"/>
                    <a:pt x="0" y="133"/>
                    <a:pt x="0" y="133"/>
                  </a:cubicBezTo>
                  <a:cubicBezTo>
                    <a:pt x="20" y="136"/>
                    <a:pt x="20" y="136"/>
                    <a:pt x="20" y="136"/>
                  </a:cubicBezTo>
                  <a:cubicBezTo>
                    <a:pt x="24" y="97"/>
                    <a:pt x="34" y="68"/>
                    <a:pt x="51" y="49"/>
                  </a:cubicBezTo>
                  <a:cubicBezTo>
                    <a:pt x="69" y="29"/>
                    <a:pt x="93" y="19"/>
                    <a:pt x="125" y="18"/>
                  </a:cubicBezTo>
                  <a:cubicBezTo>
                    <a:pt x="125" y="297"/>
                    <a:pt x="125" y="297"/>
                    <a:pt x="125" y="297"/>
                  </a:cubicBezTo>
                  <a:cubicBezTo>
                    <a:pt x="125" y="321"/>
                    <a:pt x="122" y="337"/>
                    <a:pt x="114" y="344"/>
                  </a:cubicBezTo>
                  <a:cubicBezTo>
                    <a:pt x="108" y="350"/>
                    <a:pt x="98" y="354"/>
                    <a:pt x="84" y="356"/>
                  </a:cubicBezTo>
                  <a:cubicBezTo>
                    <a:pt x="79" y="356"/>
                    <a:pt x="72" y="356"/>
                    <a:pt x="62" y="356"/>
                  </a:cubicBezTo>
                  <a:cubicBezTo>
                    <a:pt x="62" y="378"/>
                    <a:pt x="62" y="378"/>
                    <a:pt x="62" y="378"/>
                  </a:cubicBezTo>
                  <a:cubicBezTo>
                    <a:pt x="248" y="378"/>
                    <a:pt x="248" y="378"/>
                    <a:pt x="248" y="378"/>
                  </a:cubicBezTo>
                  <a:cubicBezTo>
                    <a:pt x="248" y="356"/>
                    <a:pt x="248" y="356"/>
                    <a:pt x="248" y="356"/>
                  </a:cubicBezTo>
                  <a:cubicBezTo>
                    <a:pt x="238" y="356"/>
                    <a:pt x="231" y="356"/>
                    <a:pt x="227" y="356"/>
                  </a:cubicBezTo>
                  <a:cubicBezTo>
                    <a:pt x="212" y="354"/>
                    <a:pt x="202" y="350"/>
                    <a:pt x="196" y="344"/>
                  </a:cubicBezTo>
                  <a:cubicBezTo>
                    <a:pt x="189" y="337"/>
                    <a:pt x="185" y="321"/>
                    <a:pt x="185" y="297"/>
                  </a:cubicBezTo>
                  <a:cubicBezTo>
                    <a:pt x="185" y="18"/>
                    <a:pt x="185" y="18"/>
                    <a:pt x="185" y="18"/>
                  </a:cubicBezTo>
                  <a:cubicBezTo>
                    <a:pt x="217" y="19"/>
                    <a:pt x="241" y="29"/>
                    <a:pt x="259" y="49"/>
                  </a:cubicBezTo>
                  <a:cubicBezTo>
                    <a:pt x="276" y="68"/>
                    <a:pt x="286" y="97"/>
                    <a:pt x="290" y="136"/>
                  </a:cubicBezTo>
                  <a:cubicBezTo>
                    <a:pt x="310" y="133"/>
                    <a:pt x="310" y="133"/>
                    <a:pt x="310" y="133"/>
                  </a:cubicBezTo>
                  <a:lnTo>
                    <a:pt x="30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8" name="Gruppieren 107"/>
          <p:cNvGrpSpPr/>
          <p:nvPr/>
        </p:nvGrpSpPr>
        <p:grpSpPr bwMode="black">
          <a:xfrm>
            <a:off x="7125886" y="6250876"/>
            <a:ext cx="1691280" cy="130667"/>
            <a:chOff x="2697163" y="6788150"/>
            <a:chExt cx="2486025" cy="192088"/>
          </a:xfrm>
          <a:solidFill>
            <a:schemeClr val="bg1"/>
          </a:solidFill>
        </p:grpSpPr>
        <p:sp>
          <p:nvSpPr>
            <p:cNvPr id="109" name="Freeform 10"/>
            <p:cNvSpPr>
              <a:spLocks/>
            </p:cNvSpPr>
            <p:nvPr userDrawn="1"/>
          </p:nvSpPr>
          <p:spPr bwMode="black">
            <a:xfrm>
              <a:off x="2697163" y="6792913"/>
              <a:ext cx="111125" cy="182563"/>
            </a:xfrm>
            <a:custGeom>
              <a:avLst/>
              <a:gdLst>
                <a:gd name="T0" fmla="*/ 0 w 70"/>
                <a:gd name="T1" fmla="*/ 115 h 115"/>
                <a:gd name="T2" fmla="*/ 0 w 70"/>
                <a:gd name="T3" fmla="*/ 0 h 115"/>
                <a:gd name="T4" fmla="*/ 24 w 70"/>
                <a:gd name="T5" fmla="*/ 0 h 115"/>
                <a:gd name="T6" fmla="*/ 24 w 70"/>
                <a:gd name="T7" fmla="*/ 93 h 115"/>
                <a:gd name="T8" fmla="*/ 70 w 70"/>
                <a:gd name="T9" fmla="*/ 93 h 115"/>
                <a:gd name="T10" fmla="*/ 70 w 70"/>
                <a:gd name="T11" fmla="*/ 115 h 115"/>
                <a:gd name="T12" fmla="*/ 0 w 70"/>
                <a:gd name="T13" fmla="*/ 115 h 115"/>
              </a:gdLst>
              <a:ahLst/>
              <a:cxnLst>
                <a:cxn ang="0">
                  <a:pos x="T0" y="T1"/>
                </a:cxn>
                <a:cxn ang="0">
                  <a:pos x="T2" y="T3"/>
                </a:cxn>
                <a:cxn ang="0">
                  <a:pos x="T4" y="T5"/>
                </a:cxn>
                <a:cxn ang="0">
                  <a:pos x="T6" y="T7"/>
                </a:cxn>
                <a:cxn ang="0">
                  <a:pos x="T8" y="T9"/>
                </a:cxn>
                <a:cxn ang="0">
                  <a:pos x="T10" y="T11"/>
                </a:cxn>
                <a:cxn ang="0">
                  <a:pos x="T12" y="T13"/>
                </a:cxn>
              </a:cxnLst>
              <a:rect l="0" t="0" r="r" b="b"/>
              <a:pathLst>
                <a:path w="70" h="115">
                  <a:moveTo>
                    <a:pt x="0" y="115"/>
                  </a:moveTo>
                  <a:lnTo>
                    <a:pt x="0" y="0"/>
                  </a:lnTo>
                  <a:lnTo>
                    <a:pt x="24" y="0"/>
                  </a:lnTo>
                  <a:lnTo>
                    <a:pt x="24" y="93"/>
                  </a:lnTo>
                  <a:lnTo>
                    <a:pt x="70" y="93"/>
                  </a:lnTo>
                  <a:lnTo>
                    <a:pt x="70"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0" name="Freeform 11"/>
            <p:cNvSpPr>
              <a:spLocks/>
            </p:cNvSpPr>
            <p:nvPr userDrawn="1"/>
          </p:nvSpPr>
          <p:spPr bwMode="black">
            <a:xfrm>
              <a:off x="2830513"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1" name="Freeform 12"/>
            <p:cNvSpPr>
              <a:spLocks/>
            </p:cNvSpPr>
            <p:nvPr userDrawn="1"/>
          </p:nvSpPr>
          <p:spPr bwMode="black">
            <a:xfrm>
              <a:off x="2905126" y="6792913"/>
              <a:ext cx="109538" cy="182563"/>
            </a:xfrm>
            <a:custGeom>
              <a:avLst/>
              <a:gdLst>
                <a:gd name="T0" fmla="*/ 0 w 69"/>
                <a:gd name="T1" fmla="*/ 115 h 115"/>
                <a:gd name="T2" fmla="*/ 0 w 69"/>
                <a:gd name="T3" fmla="*/ 0 h 115"/>
                <a:gd name="T4" fmla="*/ 69 w 69"/>
                <a:gd name="T5" fmla="*/ 0 h 115"/>
                <a:gd name="T6" fmla="*/ 69 w 69"/>
                <a:gd name="T7" fmla="*/ 21 h 115"/>
                <a:gd name="T8" fmla="*/ 25 w 69"/>
                <a:gd name="T9" fmla="*/ 21 h 115"/>
                <a:gd name="T10" fmla="*/ 25 w 69"/>
                <a:gd name="T11" fmla="*/ 47 h 115"/>
                <a:gd name="T12" fmla="*/ 64 w 69"/>
                <a:gd name="T13" fmla="*/ 47 h 115"/>
                <a:gd name="T14" fmla="*/ 64 w 69"/>
                <a:gd name="T15" fmla="*/ 68 h 115"/>
                <a:gd name="T16" fmla="*/ 25 w 69"/>
                <a:gd name="T17" fmla="*/ 68 h 115"/>
                <a:gd name="T18" fmla="*/ 25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5" y="21"/>
                  </a:lnTo>
                  <a:lnTo>
                    <a:pt x="25" y="47"/>
                  </a:lnTo>
                  <a:lnTo>
                    <a:pt x="64" y="47"/>
                  </a:lnTo>
                  <a:lnTo>
                    <a:pt x="64" y="68"/>
                  </a:lnTo>
                  <a:lnTo>
                    <a:pt x="25" y="68"/>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2" name="Freeform 13"/>
            <p:cNvSpPr>
              <a:spLocks/>
            </p:cNvSpPr>
            <p:nvPr userDrawn="1"/>
          </p:nvSpPr>
          <p:spPr bwMode="black">
            <a:xfrm>
              <a:off x="3038476" y="6792913"/>
              <a:ext cx="119063" cy="182563"/>
            </a:xfrm>
            <a:custGeom>
              <a:avLst/>
              <a:gdLst>
                <a:gd name="T0" fmla="*/ 0 w 75"/>
                <a:gd name="T1" fmla="*/ 115 h 115"/>
                <a:gd name="T2" fmla="*/ 0 w 75"/>
                <a:gd name="T3" fmla="*/ 0 h 115"/>
                <a:gd name="T4" fmla="*/ 74 w 75"/>
                <a:gd name="T5" fmla="*/ 0 h 115"/>
                <a:gd name="T6" fmla="*/ 74 w 75"/>
                <a:gd name="T7" fmla="*/ 21 h 115"/>
                <a:gd name="T8" fmla="*/ 25 w 75"/>
                <a:gd name="T9" fmla="*/ 21 h 115"/>
                <a:gd name="T10" fmla="*/ 25 w 75"/>
                <a:gd name="T11" fmla="*/ 46 h 115"/>
                <a:gd name="T12" fmla="*/ 69 w 75"/>
                <a:gd name="T13" fmla="*/ 46 h 115"/>
                <a:gd name="T14" fmla="*/ 69 w 75"/>
                <a:gd name="T15" fmla="*/ 66 h 115"/>
                <a:gd name="T16" fmla="*/ 25 w 75"/>
                <a:gd name="T17" fmla="*/ 66 h 115"/>
                <a:gd name="T18" fmla="*/ 25 w 75"/>
                <a:gd name="T19" fmla="*/ 94 h 115"/>
                <a:gd name="T20" fmla="*/ 75 w 75"/>
                <a:gd name="T21" fmla="*/ 94 h 115"/>
                <a:gd name="T22" fmla="*/ 75 w 75"/>
                <a:gd name="T23" fmla="*/ 115 h 115"/>
                <a:gd name="T24" fmla="*/ 0 w 75"/>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115">
                  <a:moveTo>
                    <a:pt x="0" y="115"/>
                  </a:moveTo>
                  <a:lnTo>
                    <a:pt x="0" y="0"/>
                  </a:lnTo>
                  <a:lnTo>
                    <a:pt x="74" y="0"/>
                  </a:lnTo>
                  <a:lnTo>
                    <a:pt x="74" y="21"/>
                  </a:lnTo>
                  <a:lnTo>
                    <a:pt x="25" y="21"/>
                  </a:lnTo>
                  <a:lnTo>
                    <a:pt x="25" y="46"/>
                  </a:lnTo>
                  <a:lnTo>
                    <a:pt x="69" y="46"/>
                  </a:lnTo>
                  <a:lnTo>
                    <a:pt x="69" y="66"/>
                  </a:lnTo>
                  <a:lnTo>
                    <a:pt x="25" y="66"/>
                  </a:lnTo>
                  <a:lnTo>
                    <a:pt x="25" y="94"/>
                  </a:lnTo>
                  <a:lnTo>
                    <a:pt x="75" y="94"/>
                  </a:lnTo>
                  <a:lnTo>
                    <a:pt x="7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3" name="Freeform 14"/>
            <p:cNvSpPr>
              <a:spLocks/>
            </p:cNvSpPr>
            <p:nvPr userDrawn="1"/>
          </p:nvSpPr>
          <p:spPr bwMode="black">
            <a:xfrm>
              <a:off x="3254376"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4" name="Freeform 15"/>
            <p:cNvSpPr>
              <a:spLocks/>
            </p:cNvSpPr>
            <p:nvPr userDrawn="1"/>
          </p:nvSpPr>
          <p:spPr bwMode="black">
            <a:xfrm>
              <a:off x="3321051" y="6788150"/>
              <a:ext cx="127000" cy="192088"/>
            </a:xfrm>
            <a:custGeom>
              <a:avLst/>
              <a:gdLst>
                <a:gd name="T0" fmla="*/ 0 w 88"/>
                <a:gd name="T1" fmla="*/ 92 h 132"/>
                <a:gd name="T2" fmla="*/ 27 w 88"/>
                <a:gd name="T3" fmla="*/ 92 h 132"/>
                <a:gd name="T4" fmla="*/ 30 w 88"/>
                <a:gd name="T5" fmla="*/ 103 h 132"/>
                <a:gd name="T6" fmla="*/ 44 w 88"/>
                <a:gd name="T7" fmla="*/ 110 h 132"/>
                <a:gd name="T8" fmla="*/ 57 w 88"/>
                <a:gd name="T9" fmla="*/ 105 h 132"/>
                <a:gd name="T10" fmla="*/ 60 w 88"/>
                <a:gd name="T11" fmla="*/ 95 h 132"/>
                <a:gd name="T12" fmla="*/ 54 w 88"/>
                <a:gd name="T13" fmla="*/ 82 h 132"/>
                <a:gd name="T14" fmla="*/ 47 w 88"/>
                <a:gd name="T15" fmla="*/ 78 h 132"/>
                <a:gd name="T16" fmla="*/ 38 w 88"/>
                <a:gd name="T17" fmla="*/ 75 h 132"/>
                <a:gd name="T18" fmla="*/ 15 w 88"/>
                <a:gd name="T19" fmla="*/ 64 h 132"/>
                <a:gd name="T20" fmla="*/ 1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5 h 132"/>
                <a:gd name="T40" fmla="*/ 33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4" y="108"/>
                    <a:pt x="38" y="110"/>
                    <a:pt x="44" y="110"/>
                  </a:cubicBezTo>
                  <a:cubicBezTo>
                    <a:pt x="49" y="110"/>
                    <a:pt x="54" y="109"/>
                    <a:pt x="57" y="105"/>
                  </a:cubicBezTo>
                  <a:cubicBezTo>
                    <a:pt x="59" y="103"/>
                    <a:pt x="60" y="99"/>
                    <a:pt x="60" y="95"/>
                  </a:cubicBezTo>
                  <a:cubicBezTo>
                    <a:pt x="60" y="90"/>
                    <a:pt x="58" y="86"/>
                    <a:pt x="54" y="82"/>
                  </a:cubicBezTo>
                  <a:cubicBezTo>
                    <a:pt x="52" y="81"/>
                    <a:pt x="50" y="79"/>
                    <a:pt x="47" y="78"/>
                  </a:cubicBezTo>
                  <a:cubicBezTo>
                    <a:pt x="46" y="78"/>
                    <a:pt x="43" y="77"/>
                    <a:pt x="38" y="75"/>
                  </a:cubicBezTo>
                  <a:cubicBezTo>
                    <a:pt x="27" y="71"/>
                    <a:pt x="20" y="67"/>
                    <a:pt x="15" y="64"/>
                  </a:cubicBezTo>
                  <a:cubicBezTo>
                    <a:pt x="6" y="57"/>
                    <a:pt x="1" y="47"/>
                    <a:pt x="1" y="35"/>
                  </a:cubicBezTo>
                  <a:cubicBezTo>
                    <a:pt x="1"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49" y="23"/>
                    <a:pt x="45" y="22"/>
                    <a:pt x="40" y="22"/>
                  </a:cubicBezTo>
                  <a:cubicBezTo>
                    <a:pt x="36" y="22"/>
                    <a:pt x="33" y="23"/>
                    <a:pt x="30" y="25"/>
                  </a:cubicBezTo>
                  <a:cubicBezTo>
                    <a:pt x="28" y="27"/>
                    <a:pt x="26" y="30"/>
                    <a:pt x="26" y="35"/>
                  </a:cubicBezTo>
                  <a:cubicBezTo>
                    <a:pt x="26" y="39"/>
                    <a:pt x="28" y="43"/>
                    <a:pt x="33" y="46"/>
                  </a:cubicBezTo>
                  <a:cubicBezTo>
                    <a:pt x="36" y="48"/>
                    <a:pt x="42" y="51"/>
                    <a:pt x="51" y="54"/>
                  </a:cubicBezTo>
                  <a:cubicBezTo>
                    <a:pt x="61" y="57"/>
                    <a:pt x="70" y="61"/>
                    <a:pt x="75" y="66"/>
                  </a:cubicBezTo>
                  <a:cubicBezTo>
                    <a:pt x="84" y="73"/>
                    <a:pt x="88" y="82"/>
                    <a:pt x="88" y="93"/>
                  </a:cubicBezTo>
                  <a:cubicBezTo>
                    <a:pt x="88" y="104"/>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5" name="Freeform 16"/>
            <p:cNvSpPr>
              <a:spLocks/>
            </p:cNvSpPr>
            <p:nvPr userDrawn="1"/>
          </p:nvSpPr>
          <p:spPr bwMode="black">
            <a:xfrm>
              <a:off x="3541713" y="6792913"/>
              <a:ext cx="109538" cy="182563"/>
            </a:xfrm>
            <a:custGeom>
              <a:avLst/>
              <a:gdLst>
                <a:gd name="T0" fmla="*/ 0 w 69"/>
                <a:gd name="T1" fmla="*/ 115 h 115"/>
                <a:gd name="T2" fmla="*/ 0 w 69"/>
                <a:gd name="T3" fmla="*/ 0 h 115"/>
                <a:gd name="T4" fmla="*/ 69 w 69"/>
                <a:gd name="T5" fmla="*/ 0 h 115"/>
                <a:gd name="T6" fmla="*/ 69 w 69"/>
                <a:gd name="T7" fmla="*/ 21 h 115"/>
                <a:gd name="T8" fmla="*/ 24 w 69"/>
                <a:gd name="T9" fmla="*/ 21 h 115"/>
                <a:gd name="T10" fmla="*/ 24 w 69"/>
                <a:gd name="T11" fmla="*/ 47 h 115"/>
                <a:gd name="T12" fmla="*/ 64 w 69"/>
                <a:gd name="T13" fmla="*/ 47 h 115"/>
                <a:gd name="T14" fmla="*/ 64 w 69"/>
                <a:gd name="T15" fmla="*/ 68 h 115"/>
                <a:gd name="T16" fmla="*/ 24 w 69"/>
                <a:gd name="T17" fmla="*/ 68 h 115"/>
                <a:gd name="T18" fmla="*/ 24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4" y="21"/>
                  </a:lnTo>
                  <a:lnTo>
                    <a:pt x="24" y="47"/>
                  </a:lnTo>
                  <a:lnTo>
                    <a:pt x="64" y="47"/>
                  </a:lnTo>
                  <a:lnTo>
                    <a:pt x="64" y="68"/>
                  </a:lnTo>
                  <a:lnTo>
                    <a:pt x="24" y="68"/>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6" name="Freeform 17"/>
            <p:cNvSpPr>
              <a:spLocks noEditPoints="1"/>
            </p:cNvSpPr>
            <p:nvPr userDrawn="1"/>
          </p:nvSpPr>
          <p:spPr bwMode="black">
            <a:xfrm>
              <a:off x="3667126" y="6788150"/>
              <a:ext cx="155575" cy="192088"/>
            </a:xfrm>
            <a:custGeom>
              <a:avLst/>
              <a:gdLst>
                <a:gd name="T0" fmla="*/ 54 w 107"/>
                <a:gd name="T1" fmla="*/ 0 h 132"/>
                <a:gd name="T2" fmla="*/ 90 w 107"/>
                <a:gd name="T3" fmla="*/ 17 h 132"/>
                <a:gd name="T4" fmla="*/ 107 w 107"/>
                <a:gd name="T5" fmla="*/ 66 h 132"/>
                <a:gd name="T6" fmla="*/ 94 w 107"/>
                <a:gd name="T7" fmla="*/ 111 h 132"/>
                <a:gd name="T8" fmla="*/ 76 w 107"/>
                <a:gd name="T9" fmla="*/ 127 h 132"/>
                <a:gd name="T10" fmla="*/ 53 w 107"/>
                <a:gd name="T11" fmla="*/ 132 h 132"/>
                <a:gd name="T12" fmla="*/ 12 w 107"/>
                <a:gd name="T13" fmla="*/ 110 h 132"/>
                <a:gd name="T14" fmla="*/ 0 w 107"/>
                <a:gd name="T15" fmla="*/ 66 h 132"/>
                <a:gd name="T16" fmla="*/ 15 w 107"/>
                <a:gd name="T17" fmla="*/ 17 h 132"/>
                <a:gd name="T18" fmla="*/ 54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6 h 132"/>
                <a:gd name="T30" fmla="*/ 53 w 107"/>
                <a:gd name="T31" fmla="*/ 109 h 132"/>
                <a:gd name="T32" fmla="*/ 67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4" y="0"/>
                  </a:moveTo>
                  <a:cubicBezTo>
                    <a:pt x="69" y="0"/>
                    <a:pt x="81" y="6"/>
                    <a:pt x="90" y="17"/>
                  </a:cubicBezTo>
                  <a:cubicBezTo>
                    <a:pt x="101" y="29"/>
                    <a:pt x="107" y="45"/>
                    <a:pt x="107" y="66"/>
                  </a:cubicBezTo>
                  <a:cubicBezTo>
                    <a:pt x="107" y="84"/>
                    <a:pt x="103" y="99"/>
                    <a:pt x="94" y="111"/>
                  </a:cubicBezTo>
                  <a:cubicBezTo>
                    <a:pt x="89" y="118"/>
                    <a:pt x="83" y="123"/>
                    <a:pt x="76" y="127"/>
                  </a:cubicBezTo>
                  <a:cubicBezTo>
                    <a:pt x="69" y="130"/>
                    <a:pt x="62" y="132"/>
                    <a:pt x="53" y="132"/>
                  </a:cubicBezTo>
                  <a:cubicBezTo>
                    <a:pt x="36" y="132"/>
                    <a:pt x="22" y="125"/>
                    <a:pt x="12" y="110"/>
                  </a:cubicBezTo>
                  <a:cubicBezTo>
                    <a:pt x="4" y="99"/>
                    <a:pt x="0" y="84"/>
                    <a:pt x="0" y="66"/>
                  </a:cubicBezTo>
                  <a:cubicBezTo>
                    <a:pt x="0" y="46"/>
                    <a:pt x="5" y="29"/>
                    <a:pt x="15" y="17"/>
                  </a:cubicBezTo>
                  <a:cubicBezTo>
                    <a:pt x="25" y="6"/>
                    <a:pt x="38" y="0"/>
                    <a:pt x="54" y="0"/>
                  </a:cubicBezTo>
                  <a:close/>
                  <a:moveTo>
                    <a:pt x="53" y="23"/>
                  </a:moveTo>
                  <a:cubicBezTo>
                    <a:pt x="45" y="23"/>
                    <a:pt x="38" y="27"/>
                    <a:pt x="34" y="35"/>
                  </a:cubicBezTo>
                  <a:cubicBezTo>
                    <a:pt x="29" y="44"/>
                    <a:pt x="27" y="54"/>
                    <a:pt x="27" y="66"/>
                  </a:cubicBezTo>
                  <a:cubicBezTo>
                    <a:pt x="27" y="78"/>
                    <a:pt x="29" y="89"/>
                    <a:pt x="34" y="97"/>
                  </a:cubicBezTo>
                  <a:cubicBezTo>
                    <a:pt x="36" y="101"/>
                    <a:pt x="39" y="104"/>
                    <a:pt x="44" y="106"/>
                  </a:cubicBezTo>
                  <a:cubicBezTo>
                    <a:pt x="47" y="108"/>
                    <a:pt x="50" y="109"/>
                    <a:pt x="53" y="109"/>
                  </a:cubicBezTo>
                  <a:cubicBezTo>
                    <a:pt x="59" y="109"/>
                    <a:pt x="63" y="107"/>
                    <a:pt x="67" y="104"/>
                  </a:cubicBezTo>
                  <a:cubicBezTo>
                    <a:pt x="71" y="100"/>
                    <a:pt x="75" y="94"/>
                    <a:pt x="77" y="87"/>
                  </a:cubicBezTo>
                  <a:cubicBezTo>
                    <a:pt x="79" y="80"/>
                    <a:pt x="80" y="73"/>
                    <a:pt x="80" y="66"/>
                  </a:cubicBezTo>
                  <a:cubicBezTo>
                    <a:pt x="80" y="54"/>
                    <a:pt x="77" y="43"/>
                    <a:pt x="73" y="35"/>
                  </a:cubicBezTo>
                  <a:cubicBezTo>
                    <a:pt x="68" y="27"/>
                    <a:pt x="61"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7" name="Freeform 18"/>
            <p:cNvSpPr>
              <a:spLocks noEditPoints="1"/>
            </p:cNvSpPr>
            <p:nvPr userDrawn="1"/>
          </p:nvSpPr>
          <p:spPr bwMode="black">
            <a:xfrm>
              <a:off x="3849688" y="6792913"/>
              <a:ext cx="136525" cy="182563"/>
            </a:xfrm>
            <a:custGeom>
              <a:avLst/>
              <a:gdLst>
                <a:gd name="T0" fmla="*/ 0 w 94"/>
                <a:gd name="T1" fmla="*/ 126 h 126"/>
                <a:gd name="T2" fmla="*/ 0 w 94"/>
                <a:gd name="T3" fmla="*/ 0 h 126"/>
                <a:gd name="T4" fmla="*/ 49 w 94"/>
                <a:gd name="T5" fmla="*/ 0 h 126"/>
                <a:gd name="T6" fmla="*/ 78 w 94"/>
                <a:gd name="T7" fmla="*/ 9 h 126"/>
                <a:gd name="T8" fmla="*/ 90 w 94"/>
                <a:gd name="T9" fmla="*/ 35 h 126"/>
                <a:gd name="T10" fmla="*/ 81 w 94"/>
                <a:gd name="T11" fmla="*/ 59 h 126"/>
                <a:gd name="T12" fmla="*/ 72 w 94"/>
                <a:gd name="T13" fmla="*/ 66 h 126"/>
                <a:gd name="T14" fmla="*/ 84 w 94"/>
                <a:gd name="T15" fmla="*/ 76 h 126"/>
                <a:gd name="T16" fmla="*/ 88 w 94"/>
                <a:gd name="T17" fmla="*/ 89 h 126"/>
                <a:gd name="T18" fmla="*/ 89 w 94"/>
                <a:gd name="T19" fmla="*/ 108 h 126"/>
                <a:gd name="T20" fmla="*/ 91 w 94"/>
                <a:gd name="T21" fmla="*/ 121 h 126"/>
                <a:gd name="T22" fmla="*/ 94 w 94"/>
                <a:gd name="T23" fmla="*/ 126 h 126"/>
                <a:gd name="T24" fmla="*/ 66 w 94"/>
                <a:gd name="T25" fmla="*/ 126 h 126"/>
                <a:gd name="T26" fmla="*/ 64 w 94"/>
                <a:gd name="T27" fmla="*/ 119 h 126"/>
                <a:gd name="T28" fmla="*/ 63 w 94"/>
                <a:gd name="T29" fmla="*/ 102 h 126"/>
                <a:gd name="T30" fmla="*/ 59 w 94"/>
                <a:gd name="T31" fmla="*/ 85 h 126"/>
                <a:gd name="T32" fmla="*/ 51 w 94"/>
                <a:gd name="T33" fmla="*/ 77 h 126"/>
                <a:gd name="T34" fmla="*/ 43 w 94"/>
                <a:gd name="T35" fmla="*/ 76 h 126"/>
                <a:gd name="T36" fmla="*/ 27 w 94"/>
                <a:gd name="T37" fmla="*/ 76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2 h 126"/>
                <a:gd name="T54" fmla="*/ 27 w 94"/>
                <a:gd name="T55" fmla="*/ 22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9"/>
                  </a:cubicBezTo>
                  <a:cubicBezTo>
                    <a:pt x="86" y="15"/>
                    <a:pt x="90" y="24"/>
                    <a:pt x="90" y="35"/>
                  </a:cubicBezTo>
                  <a:cubicBezTo>
                    <a:pt x="90" y="45"/>
                    <a:pt x="87" y="53"/>
                    <a:pt x="81" y="59"/>
                  </a:cubicBezTo>
                  <a:cubicBezTo>
                    <a:pt x="79" y="62"/>
                    <a:pt x="76" y="64"/>
                    <a:pt x="72" y="66"/>
                  </a:cubicBezTo>
                  <a:cubicBezTo>
                    <a:pt x="77" y="68"/>
                    <a:pt x="81" y="71"/>
                    <a:pt x="84" y="76"/>
                  </a:cubicBezTo>
                  <a:cubicBezTo>
                    <a:pt x="85" y="79"/>
                    <a:pt x="87" y="83"/>
                    <a:pt x="88" y="89"/>
                  </a:cubicBezTo>
                  <a:cubicBezTo>
                    <a:pt x="88" y="91"/>
                    <a:pt x="88" y="97"/>
                    <a:pt x="89" y="108"/>
                  </a:cubicBezTo>
                  <a:cubicBezTo>
                    <a:pt x="90" y="115"/>
                    <a:pt x="90" y="119"/>
                    <a:pt x="91" y="121"/>
                  </a:cubicBezTo>
                  <a:cubicBezTo>
                    <a:pt x="92" y="122"/>
                    <a:pt x="92" y="124"/>
                    <a:pt x="94" y="126"/>
                  </a:cubicBezTo>
                  <a:cubicBezTo>
                    <a:pt x="66" y="126"/>
                    <a:pt x="66" y="126"/>
                    <a:pt x="66" y="126"/>
                  </a:cubicBezTo>
                  <a:cubicBezTo>
                    <a:pt x="65" y="124"/>
                    <a:pt x="64" y="121"/>
                    <a:pt x="64" y="119"/>
                  </a:cubicBezTo>
                  <a:cubicBezTo>
                    <a:pt x="64" y="117"/>
                    <a:pt x="63" y="112"/>
                    <a:pt x="63" y="102"/>
                  </a:cubicBezTo>
                  <a:cubicBezTo>
                    <a:pt x="62" y="94"/>
                    <a:pt x="61" y="88"/>
                    <a:pt x="59" y="85"/>
                  </a:cubicBezTo>
                  <a:cubicBezTo>
                    <a:pt x="57" y="81"/>
                    <a:pt x="55" y="78"/>
                    <a:pt x="51" y="77"/>
                  </a:cubicBezTo>
                  <a:cubicBezTo>
                    <a:pt x="49" y="77"/>
                    <a:pt x="46" y="76"/>
                    <a:pt x="43" y="76"/>
                  </a:cubicBezTo>
                  <a:cubicBezTo>
                    <a:pt x="27" y="76"/>
                    <a:pt x="27" y="76"/>
                    <a:pt x="27" y="76"/>
                  </a:cubicBezTo>
                  <a:cubicBezTo>
                    <a:pt x="27" y="126"/>
                    <a:pt x="27" y="126"/>
                    <a:pt x="27" y="126"/>
                  </a:cubicBezTo>
                  <a:lnTo>
                    <a:pt x="0" y="126"/>
                  </a:lnTo>
                  <a:close/>
                  <a:moveTo>
                    <a:pt x="27" y="56"/>
                  </a:moveTo>
                  <a:cubicBezTo>
                    <a:pt x="42" y="56"/>
                    <a:pt x="42" y="56"/>
                    <a:pt x="42" y="56"/>
                  </a:cubicBezTo>
                  <a:cubicBezTo>
                    <a:pt x="50" y="56"/>
                    <a:pt x="56" y="54"/>
                    <a:pt x="59" y="51"/>
                  </a:cubicBezTo>
                  <a:cubicBezTo>
                    <a:pt x="61" y="48"/>
                    <a:pt x="63" y="44"/>
                    <a:pt x="63" y="38"/>
                  </a:cubicBezTo>
                  <a:cubicBezTo>
                    <a:pt x="63" y="32"/>
                    <a:pt x="61" y="27"/>
                    <a:pt x="56" y="24"/>
                  </a:cubicBezTo>
                  <a:cubicBezTo>
                    <a:pt x="54" y="23"/>
                    <a:pt x="49" y="22"/>
                    <a:pt x="43"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8" name="Freeform 19"/>
            <p:cNvSpPr>
              <a:spLocks/>
            </p:cNvSpPr>
            <p:nvPr userDrawn="1"/>
          </p:nvSpPr>
          <p:spPr bwMode="black">
            <a:xfrm>
              <a:off x="4075113" y="6788150"/>
              <a:ext cx="127000" cy="192088"/>
            </a:xfrm>
            <a:custGeom>
              <a:avLst/>
              <a:gdLst>
                <a:gd name="T0" fmla="*/ 0 w 88"/>
                <a:gd name="T1" fmla="*/ 92 h 132"/>
                <a:gd name="T2" fmla="*/ 27 w 88"/>
                <a:gd name="T3" fmla="*/ 92 h 132"/>
                <a:gd name="T4" fmla="*/ 31 w 88"/>
                <a:gd name="T5" fmla="*/ 103 h 132"/>
                <a:gd name="T6" fmla="*/ 44 w 88"/>
                <a:gd name="T7" fmla="*/ 110 h 132"/>
                <a:gd name="T8" fmla="*/ 57 w 88"/>
                <a:gd name="T9" fmla="*/ 105 h 132"/>
                <a:gd name="T10" fmla="*/ 61 w 88"/>
                <a:gd name="T11" fmla="*/ 95 h 132"/>
                <a:gd name="T12" fmla="*/ 54 w 88"/>
                <a:gd name="T13" fmla="*/ 82 h 132"/>
                <a:gd name="T14" fmla="*/ 47 w 88"/>
                <a:gd name="T15" fmla="*/ 78 h 132"/>
                <a:gd name="T16" fmla="*/ 38 w 88"/>
                <a:gd name="T17" fmla="*/ 75 h 132"/>
                <a:gd name="T18" fmla="*/ 15 w 88"/>
                <a:gd name="T19" fmla="*/ 64 h 132"/>
                <a:gd name="T20" fmla="*/ 2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1 w 88"/>
                <a:gd name="T35" fmla="*/ 22 h 132"/>
                <a:gd name="T36" fmla="*/ 31 w 88"/>
                <a:gd name="T37" fmla="*/ 25 h 132"/>
                <a:gd name="T38" fmla="*/ 27 w 88"/>
                <a:gd name="T39" fmla="*/ 35 h 132"/>
                <a:gd name="T40" fmla="*/ 33 w 88"/>
                <a:gd name="T41" fmla="*/ 46 h 132"/>
                <a:gd name="T42" fmla="*/ 51 w 88"/>
                <a:gd name="T43" fmla="*/ 54 h 132"/>
                <a:gd name="T44" fmla="*/ 76 w 88"/>
                <a:gd name="T45" fmla="*/ 66 h 132"/>
                <a:gd name="T46" fmla="*/ 88 w 88"/>
                <a:gd name="T47" fmla="*/ 93 h 132"/>
                <a:gd name="T48" fmla="*/ 77 w 88"/>
                <a:gd name="T49" fmla="*/ 121 h 132"/>
                <a:gd name="T50" fmla="*/ 44 w 88"/>
                <a:gd name="T51" fmla="*/ 132 h 132"/>
                <a:gd name="T52" fmla="*/ 8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1" y="103"/>
                  </a:cubicBezTo>
                  <a:cubicBezTo>
                    <a:pt x="34" y="108"/>
                    <a:pt x="38" y="110"/>
                    <a:pt x="44" y="110"/>
                  </a:cubicBezTo>
                  <a:cubicBezTo>
                    <a:pt x="50" y="110"/>
                    <a:pt x="54" y="109"/>
                    <a:pt x="57" y="105"/>
                  </a:cubicBezTo>
                  <a:cubicBezTo>
                    <a:pt x="59" y="103"/>
                    <a:pt x="61" y="99"/>
                    <a:pt x="61" y="95"/>
                  </a:cubicBezTo>
                  <a:cubicBezTo>
                    <a:pt x="61" y="90"/>
                    <a:pt x="59" y="86"/>
                    <a:pt x="54" y="82"/>
                  </a:cubicBezTo>
                  <a:cubicBezTo>
                    <a:pt x="53" y="81"/>
                    <a:pt x="50" y="79"/>
                    <a:pt x="47" y="78"/>
                  </a:cubicBezTo>
                  <a:cubicBezTo>
                    <a:pt x="46" y="78"/>
                    <a:pt x="43" y="77"/>
                    <a:pt x="38" y="75"/>
                  </a:cubicBezTo>
                  <a:cubicBezTo>
                    <a:pt x="27" y="71"/>
                    <a:pt x="20" y="67"/>
                    <a:pt x="15" y="64"/>
                  </a:cubicBezTo>
                  <a:cubicBezTo>
                    <a:pt x="6" y="57"/>
                    <a:pt x="2" y="47"/>
                    <a:pt x="2" y="35"/>
                  </a:cubicBezTo>
                  <a:cubicBezTo>
                    <a:pt x="2"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50" y="23"/>
                    <a:pt x="46" y="22"/>
                    <a:pt x="41" y="22"/>
                  </a:cubicBezTo>
                  <a:cubicBezTo>
                    <a:pt x="36" y="22"/>
                    <a:pt x="33" y="23"/>
                    <a:pt x="31" y="25"/>
                  </a:cubicBezTo>
                  <a:cubicBezTo>
                    <a:pt x="28" y="27"/>
                    <a:pt x="27" y="30"/>
                    <a:pt x="27" y="35"/>
                  </a:cubicBezTo>
                  <a:cubicBezTo>
                    <a:pt x="27" y="39"/>
                    <a:pt x="29" y="43"/>
                    <a:pt x="33" y="46"/>
                  </a:cubicBezTo>
                  <a:cubicBezTo>
                    <a:pt x="36" y="48"/>
                    <a:pt x="42" y="51"/>
                    <a:pt x="51" y="54"/>
                  </a:cubicBezTo>
                  <a:cubicBezTo>
                    <a:pt x="62" y="57"/>
                    <a:pt x="70" y="61"/>
                    <a:pt x="76" y="66"/>
                  </a:cubicBezTo>
                  <a:cubicBezTo>
                    <a:pt x="84" y="73"/>
                    <a:pt x="88" y="82"/>
                    <a:pt x="88" y="93"/>
                  </a:cubicBezTo>
                  <a:cubicBezTo>
                    <a:pt x="88" y="104"/>
                    <a:pt x="84" y="114"/>
                    <a:pt x="77" y="121"/>
                  </a:cubicBezTo>
                  <a:cubicBezTo>
                    <a:pt x="68" y="128"/>
                    <a:pt x="58" y="132"/>
                    <a:pt x="44" y="132"/>
                  </a:cubicBezTo>
                  <a:cubicBezTo>
                    <a:pt x="28" y="132"/>
                    <a:pt x="16" y="126"/>
                    <a:pt x="8" y="114"/>
                  </a:cubicBezTo>
                  <a:cubicBezTo>
                    <a:pt x="4"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9" name="Freeform 20"/>
            <p:cNvSpPr>
              <a:spLocks/>
            </p:cNvSpPr>
            <p:nvPr userDrawn="1"/>
          </p:nvSpPr>
          <p:spPr bwMode="black">
            <a:xfrm>
              <a:off x="4227513" y="6792913"/>
              <a:ext cx="136525" cy="182563"/>
            </a:xfrm>
            <a:custGeom>
              <a:avLst/>
              <a:gdLst>
                <a:gd name="T0" fmla="*/ 0 w 86"/>
                <a:gd name="T1" fmla="*/ 115 h 115"/>
                <a:gd name="T2" fmla="*/ 0 w 86"/>
                <a:gd name="T3" fmla="*/ 0 h 115"/>
                <a:gd name="T4" fmla="*/ 25 w 86"/>
                <a:gd name="T5" fmla="*/ 0 h 115"/>
                <a:gd name="T6" fmla="*/ 25 w 86"/>
                <a:gd name="T7" fmla="*/ 44 h 115"/>
                <a:gd name="T8" fmla="*/ 62 w 86"/>
                <a:gd name="T9" fmla="*/ 44 h 115"/>
                <a:gd name="T10" fmla="*/ 62 w 86"/>
                <a:gd name="T11" fmla="*/ 0 h 115"/>
                <a:gd name="T12" fmla="*/ 86 w 86"/>
                <a:gd name="T13" fmla="*/ 0 h 115"/>
                <a:gd name="T14" fmla="*/ 86 w 86"/>
                <a:gd name="T15" fmla="*/ 115 h 115"/>
                <a:gd name="T16" fmla="*/ 62 w 86"/>
                <a:gd name="T17" fmla="*/ 115 h 115"/>
                <a:gd name="T18" fmla="*/ 62 w 86"/>
                <a:gd name="T19" fmla="*/ 65 h 115"/>
                <a:gd name="T20" fmla="*/ 25 w 86"/>
                <a:gd name="T21" fmla="*/ 65 h 115"/>
                <a:gd name="T22" fmla="*/ 25 w 86"/>
                <a:gd name="T23" fmla="*/ 115 h 115"/>
                <a:gd name="T24" fmla="*/ 0 w 86"/>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 h="115">
                  <a:moveTo>
                    <a:pt x="0" y="115"/>
                  </a:moveTo>
                  <a:lnTo>
                    <a:pt x="0" y="0"/>
                  </a:lnTo>
                  <a:lnTo>
                    <a:pt x="25" y="0"/>
                  </a:lnTo>
                  <a:lnTo>
                    <a:pt x="25" y="44"/>
                  </a:lnTo>
                  <a:lnTo>
                    <a:pt x="62" y="44"/>
                  </a:lnTo>
                  <a:lnTo>
                    <a:pt x="62" y="0"/>
                  </a:lnTo>
                  <a:lnTo>
                    <a:pt x="86" y="0"/>
                  </a:lnTo>
                  <a:lnTo>
                    <a:pt x="86" y="115"/>
                  </a:lnTo>
                  <a:lnTo>
                    <a:pt x="62" y="115"/>
                  </a:lnTo>
                  <a:lnTo>
                    <a:pt x="62" y="65"/>
                  </a:lnTo>
                  <a:lnTo>
                    <a:pt x="25" y="65"/>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0" name="Freeform 21"/>
            <p:cNvSpPr>
              <a:spLocks noEditPoints="1"/>
            </p:cNvSpPr>
            <p:nvPr userDrawn="1"/>
          </p:nvSpPr>
          <p:spPr bwMode="black">
            <a:xfrm>
              <a:off x="4384676" y="6792913"/>
              <a:ext cx="155575" cy="182563"/>
            </a:xfrm>
            <a:custGeom>
              <a:avLst/>
              <a:gdLst>
                <a:gd name="T0" fmla="*/ 37 w 98"/>
                <a:gd name="T1" fmla="*/ 0 h 115"/>
                <a:gd name="T2" fmla="*/ 61 w 98"/>
                <a:gd name="T3" fmla="*/ 0 h 115"/>
                <a:gd name="T4" fmla="*/ 98 w 98"/>
                <a:gd name="T5" fmla="*/ 115 h 115"/>
                <a:gd name="T6" fmla="*/ 72 w 98"/>
                <a:gd name="T7" fmla="*/ 115 h 115"/>
                <a:gd name="T8" fmla="*/ 65 w 98"/>
                <a:gd name="T9" fmla="*/ 89 h 115"/>
                <a:gd name="T10" fmla="*/ 32 w 98"/>
                <a:gd name="T11" fmla="*/ 89 h 115"/>
                <a:gd name="T12" fmla="*/ 26 w 98"/>
                <a:gd name="T13" fmla="*/ 115 h 115"/>
                <a:gd name="T14" fmla="*/ 0 w 98"/>
                <a:gd name="T15" fmla="*/ 115 h 115"/>
                <a:gd name="T16" fmla="*/ 37 w 98"/>
                <a:gd name="T17" fmla="*/ 0 h 115"/>
                <a:gd name="T18" fmla="*/ 37 w 98"/>
                <a:gd name="T19" fmla="*/ 70 h 115"/>
                <a:gd name="T20" fmla="*/ 60 w 98"/>
                <a:gd name="T21" fmla="*/ 70 h 115"/>
                <a:gd name="T22" fmla="*/ 48 w 98"/>
                <a:gd name="T23" fmla="*/ 31 h 115"/>
                <a:gd name="T24" fmla="*/ 37 w 98"/>
                <a:gd name="T25" fmla="*/ 7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115">
                  <a:moveTo>
                    <a:pt x="37" y="0"/>
                  </a:moveTo>
                  <a:lnTo>
                    <a:pt x="61" y="0"/>
                  </a:lnTo>
                  <a:lnTo>
                    <a:pt x="98" y="115"/>
                  </a:lnTo>
                  <a:lnTo>
                    <a:pt x="72" y="115"/>
                  </a:lnTo>
                  <a:lnTo>
                    <a:pt x="65" y="89"/>
                  </a:lnTo>
                  <a:lnTo>
                    <a:pt x="32" y="89"/>
                  </a:lnTo>
                  <a:lnTo>
                    <a:pt x="26" y="115"/>
                  </a:lnTo>
                  <a:lnTo>
                    <a:pt x="0" y="115"/>
                  </a:lnTo>
                  <a:lnTo>
                    <a:pt x="37" y="0"/>
                  </a:lnTo>
                  <a:close/>
                  <a:moveTo>
                    <a:pt x="37" y="70"/>
                  </a:moveTo>
                  <a:lnTo>
                    <a:pt x="60" y="70"/>
                  </a:lnTo>
                  <a:lnTo>
                    <a:pt x="48" y="31"/>
                  </a:lnTo>
                  <a:lnTo>
                    <a:pt x="37"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1" name="Freeform 22"/>
            <p:cNvSpPr>
              <a:spLocks noEditPoints="1"/>
            </p:cNvSpPr>
            <p:nvPr userDrawn="1"/>
          </p:nvSpPr>
          <p:spPr bwMode="black">
            <a:xfrm>
              <a:off x="4559301" y="6792913"/>
              <a:ext cx="134938" cy="182563"/>
            </a:xfrm>
            <a:custGeom>
              <a:avLst/>
              <a:gdLst>
                <a:gd name="T0" fmla="*/ 0 w 93"/>
                <a:gd name="T1" fmla="*/ 126 h 126"/>
                <a:gd name="T2" fmla="*/ 0 w 93"/>
                <a:gd name="T3" fmla="*/ 0 h 126"/>
                <a:gd name="T4" fmla="*/ 48 w 93"/>
                <a:gd name="T5" fmla="*/ 0 h 126"/>
                <a:gd name="T6" fmla="*/ 77 w 93"/>
                <a:gd name="T7" fmla="*/ 9 h 126"/>
                <a:gd name="T8" fmla="*/ 89 w 93"/>
                <a:gd name="T9" fmla="*/ 35 h 126"/>
                <a:gd name="T10" fmla="*/ 81 w 93"/>
                <a:gd name="T11" fmla="*/ 59 h 126"/>
                <a:gd name="T12" fmla="*/ 71 w 93"/>
                <a:gd name="T13" fmla="*/ 66 h 126"/>
                <a:gd name="T14" fmla="*/ 83 w 93"/>
                <a:gd name="T15" fmla="*/ 76 h 126"/>
                <a:gd name="T16" fmla="*/ 87 w 93"/>
                <a:gd name="T17" fmla="*/ 89 h 126"/>
                <a:gd name="T18" fmla="*/ 89 w 93"/>
                <a:gd name="T19" fmla="*/ 108 h 126"/>
                <a:gd name="T20" fmla="*/ 91 w 93"/>
                <a:gd name="T21" fmla="*/ 121 h 126"/>
                <a:gd name="T22" fmla="*/ 93 w 93"/>
                <a:gd name="T23" fmla="*/ 126 h 126"/>
                <a:gd name="T24" fmla="*/ 65 w 93"/>
                <a:gd name="T25" fmla="*/ 126 h 126"/>
                <a:gd name="T26" fmla="*/ 63 w 93"/>
                <a:gd name="T27" fmla="*/ 119 h 126"/>
                <a:gd name="T28" fmla="*/ 62 w 93"/>
                <a:gd name="T29" fmla="*/ 102 h 126"/>
                <a:gd name="T30" fmla="*/ 59 w 93"/>
                <a:gd name="T31" fmla="*/ 85 h 126"/>
                <a:gd name="T32" fmla="*/ 50 w 93"/>
                <a:gd name="T33" fmla="*/ 77 h 126"/>
                <a:gd name="T34" fmla="*/ 42 w 93"/>
                <a:gd name="T35" fmla="*/ 76 h 126"/>
                <a:gd name="T36" fmla="*/ 27 w 93"/>
                <a:gd name="T37" fmla="*/ 76 h 126"/>
                <a:gd name="T38" fmla="*/ 27 w 93"/>
                <a:gd name="T39" fmla="*/ 126 h 126"/>
                <a:gd name="T40" fmla="*/ 0 w 93"/>
                <a:gd name="T41" fmla="*/ 126 h 126"/>
                <a:gd name="T42" fmla="*/ 27 w 93"/>
                <a:gd name="T43" fmla="*/ 56 h 126"/>
                <a:gd name="T44" fmla="*/ 41 w 93"/>
                <a:gd name="T45" fmla="*/ 56 h 126"/>
                <a:gd name="T46" fmla="*/ 58 w 93"/>
                <a:gd name="T47" fmla="*/ 51 h 126"/>
                <a:gd name="T48" fmla="*/ 62 w 93"/>
                <a:gd name="T49" fmla="*/ 38 h 126"/>
                <a:gd name="T50" fmla="*/ 56 w 93"/>
                <a:gd name="T51" fmla="*/ 24 h 126"/>
                <a:gd name="T52" fmla="*/ 42 w 93"/>
                <a:gd name="T53" fmla="*/ 22 h 126"/>
                <a:gd name="T54" fmla="*/ 27 w 93"/>
                <a:gd name="T55" fmla="*/ 22 h 126"/>
                <a:gd name="T56" fmla="*/ 27 w 93"/>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3" h="126">
                  <a:moveTo>
                    <a:pt x="0" y="126"/>
                  </a:moveTo>
                  <a:cubicBezTo>
                    <a:pt x="0" y="0"/>
                    <a:pt x="0" y="0"/>
                    <a:pt x="0" y="0"/>
                  </a:cubicBezTo>
                  <a:cubicBezTo>
                    <a:pt x="48" y="0"/>
                    <a:pt x="48" y="0"/>
                    <a:pt x="48" y="0"/>
                  </a:cubicBezTo>
                  <a:cubicBezTo>
                    <a:pt x="61" y="0"/>
                    <a:pt x="70" y="3"/>
                    <a:pt x="77" y="9"/>
                  </a:cubicBezTo>
                  <a:cubicBezTo>
                    <a:pt x="85" y="15"/>
                    <a:pt x="89" y="24"/>
                    <a:pt x="89" y="35"/>
                  </a:cubicBezTo>
                  <a:cubicBezTo>
                    <a:pt x="89" y="45"/>
                    <a:pt x="86" y="53"/>
                    <a:pt x="81" y="59"/>
                  </a:cubicBezTo>
                  <a:cubicBezTo>
                    <a:pt x="78" y="62"/>
                    <a:pt x="75" y="64"/>
                    <a:pt x="71" y="66"/>
                  </a:cubicBezTo>
                  <a:cubicBezTo>
                    <a:pt x="76" y="68"/>
                    <a:pt x="80" y="71"/>
                    <a:pt x="83" y="76"/>
                  </a:cubicBezTo>
                  <a:cubicBezTo>
                    <a:pt x="85" y="79"/>
                    <a:pt x="86" y="83"/>
                    <a:pt x="87" y="89"/>
                  </a:cubicBezTo>
                  <a:cubicBezTo>
                    <a:pt x="87" y="91"/>
                    <a:pt x="88" y="97"/>
                    <a:pt x="89" y="108"/>
                  </a:cubicBezTo>
                  <a:cubicBezTo>
                    <a:pt x="89" y="115"/>
                    <a:pt x="90" y="119"/>
                    <a:pt x="91" y="121"/>
                  </a:cubicBezTo>
                  <a:cubicBezTo>
                    <a:pt x="91" y="122"/>
                    <a:pt x="92" y="124"/>
                    <a:pt x="93" y="126"/>
                  </a:cubicBezTo>
                  <a:cubicBezTo>
                    <a:pt x="65" y="126"/>
                    <a:pt x="65" y="126"/>
                    <a:pt x="65" y="126"/>
                  </a:cubicBezTo>
                  <a:cubicBezTo>
                    <a:pt x="64" y="124"/>
                    <a:pt x="64" y="121"/>
                    <a:pt x="63" y="119"/>
                  </a:cubicBezTo>
                  <a:cubicBezTo>
                    <a:pt x="63" y="117"/>
                    <a:pt x="63" y="112"/>
                    <a:pt x="62" y="102"/>
                  </a:cubicBezTo>
                  <a:cubicBezTo>
                    <a:pt x="61" y="94"/>
                    <a:pt x="60" y="88"/>
                    <a:pt x="59" y="85"/>
                  </a:cubicBezTo>
                  <a:cubicBezTo>
                    <a:pt x="57" y="81"/>
                    <a:pt x="54" y="78"/>
                    <a:pt x="50" y="77"/>
                  </a:cubicBezTo>
                  <a:cubicBezTo>
                    <a:pt x="48" y="77"/>
                    <a:pt x="46" y="76"/>
                    <a:pt x="42" y="76"/>
                  </a:cubicBezTo>
                  <a:cubicBezTo>
                    <a:pt x="27" y="76"/>
                    <a:pt x="27" y="76"/>
                    <a:pt x="27" y="76"/>
                  </a:cubicBezTo>
                  <a:cubicBezTo>
                    <a:pt x="27" y="126"/>
                    <a:pt x="27" y="126"/>
                    <a:pt x="27" y="126"/>
                  </a:cubicBezTo>
                  <a:lnTo>
                    <a:pt x="0" y="126"/>
                  </a:lnTo>
                  <a:close/>
                  <a:moveTo>
                    <a:pt x="27" y="56"/>
                  </a:moveTo>
                  <a:cubicBezTo>
                    <a:pt x="41" y="56"/>
                    <a:pt x="41" y="56"/>
                    <a:pt x="41" y="56"/>
                  </a:cubicBezTo>
                  <a:cubicBezTo>
                    <a:pt x="50" y="56"/>
                    <a:pt x="55" y="54"/>
                    <a:pt x="58" y="51"/>
                  </a:cubicBezTo>
                  <a:cubicBezTo>
                    <a:pt x="61" y="48"/>
                    <a:pt x="62" y="44"/>
                    <a:pt x="62" y="38"/>
                  </a:cubicBezTo>
                  <a:cubicBezTo>
                    <a:pt x="62" y="32"/>
                    <a:pt x="60" y="27"/>
                    <a:pt x="56" y="24"/>
                  </a:cubicBezTo>
                  <a:cubicBezTo>
                    <a:pt x="53" y="23"/>
                    <a:pt x="48" y="22"/>
                    <a:pt x="42"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2" name="Freeform 23"/>
            <p:cNvSpPr>
              <a:spLocks/>
            </p:cNvSpPr>
            <p:nvPr userDrawn="1"/>
          </p:nvSpPr>
          <p:spPr bwMode="black">
            <a:xfrm>
              <a:off x="4724401" y="6792913"/>
              <a:ext cx="38100" cy="182563"/>
            </a:xfrm>
            <a:custGeom>
              <a:avLst/>
              <a:gdLst>
                <a:gd name="T0" fmla="*/ 0 w 24"/>
                <a:gd name="T1" fmla="*/ 115 h 115"/>
                <a:gd name="T2" fmla="*/ 0 w 24"/>
                <a:gd name="T3" fmla="*/ 0 h 115"/>
                <a:gd name="T4" fmla="*/ 12 w 24"/>
                <a:gd name="T5" fmla="*/ 0 h 115"/>
                <a:gd name="T6" fmla="*/ 24 w 24"/>
                <a:gd name="T7" fmla="*/ 0 h 115"/>
                <a:gd name="T8" fmla="*/ 24 w 24"/>
                <a:gd name="T9" fmla="*/ 115 h 115"/>
                <a:gd name="T10" fmla="*/ 0 w 24"/>
                <a:gd name="T11" fmla="*/ 115 h 115"/>
              </a:gdLst>
              <a:ahLst/>
              <a:cxnLst>
                <a:cxn ang="0">
                  <a:pos x="T0" y="T1"/>
                </a:cxn>
                <a:cxn ang="0">
                  <a:pos x="T2" y="T3"/>
                </a:cxn>
                <a:cxn ang="0">
                  <a:pos x="T4" y="T5"/>
                </a:cxn>
                <a:cxn ang="0">
                  <a:pos x="T6" y="T7"/>
                </a:cxn>
                <a:cxn ang="0">
                  <a:pos x="T8" y="T9"/>
                </a:cxn>
                <a:cxn ang="0">
                  <a:pos x="T10" y="T11"/>
                </a:cxn>
              </a:cxnLst>
              <a:rect l="0" t="0" r="r" b="b"/>
              <a:pathLst>
                <a:path w="24" h="115">
                  <a:moveTo>
                    <a:pt x="0" y="115"/>
                  </a:moveTo>
                  <a:lnTo>
                    <a:pt x="0" y="0"/>
                  </a:lnTo>
                  <a:lnTo>
                    <a:pt x="12" y="0"/>
                  </a:lnTo>
                  <a:lnTo>
                    <a:pt x="24" y="0"/>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3" name="Freeform 24"/>
            <p:cNvSpPr>
              <a:spLocks/>
            </p:cNvSpPr>
            <p:nvPr userDrawn="1"/>
          </p:nvSpPr>
          <p:spPr bwMode="black">
            <a:xfrm>
              <a:off x="4797426" y="6792913"/>
              <a:ext cx="134938" cy="182563"/>
            </a:xfrm>
            <a:custGeom>
              <a:avLst/>
              <a:gdLst>
                <a:gd name="T0" fmla="*/ 0 w 85"/>
                <a:gd name="T1" fmla="*/ 115 h 115"/>
                <a:gd name="T2" fmla="*/ 0 w 85"/>
                <a:gd name="T3" fmla="*/ 0 h 115"/>
                <a:gd name="T4" fmla="*/ 25 w 85"/>
                <a:gd name="T5" fmla="*/ 0 h 115"/>
                <a:gd name="T6" fmla="*/ 61 w 85"/>
                <a:gd name="T7" fmla="*/ 74 h 115"/>
                <a:gd name="T8" fmla="*/ 61 w 85"/>
                <a:gd name="T9" fmla="*/ 0 h 115"/>
                <a:gd name="T10" fmla="*/ 85 w 85"/>
                <a:gd name="T11" fmla="*/ 0 h 115"/>
                <a:gd name="T12" fmla="*/ 85 w 85"/>
                <a:gd name="T13" fmla="*/ 115 h 115"/>
                <a:gd name="T14" fmla="*/ 60 w 85"/>
                <a:gd name="T15" fmla="*/ 115 h 115"/>
                <a:gd name="T16" fmla="*/ 24 w 85"/>
                <a:gd name="T17" fmla="*/ 41 h 115"/>
                <a:gd name="T18" fmla="*/ 24 w 85"/>
                <a:gd name="T19" fmla="*/ 115 h 115"/>
                <a:gd name="T20" fmla="*/ 0 w 85"/>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115">
                  <a:moveTo>
                    <a:pt x="0" y="115"/>
                  </a:moveTo>
                  <a:lnTo>
                    <a:pt x="0" y="0"/>
                  </a:lnTo>
                  <a:lnTo>
                    <a:pt x="25" y="0"/>
                  </a:lnTo>
                  <a:lnTo>
                    <a:pt x="61" y="74"/>
                  </a:lnTo>
                  <a:lnTo>
                    <a:pt x="61" y="0"/>
                  </a:lnTo>
                  <a:lnTo>
                    <a:pt x="85" y="0"/>
                  </a:lnTo>
                  <a:lnTo>
                    <a:pt x="85" y="115"/>
                  </a:lnTo>
                  <a:lnTo>
                    <a:pt x="60" y="115"/>
                  </a:lnTo>
                  <a:lnTo>
                    <a:pt x="24" y="41"/>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4" name="Freeform 25"/>
            <p:cNvSpPr>
              <a:spLocks/>
            </p:cNvSpPr>
            <p:nvPr userDrawn="1"/>
          </p:nvSpPr>
          <p:spPr bwMode="black">
            <a:xfrm>
              <a:off x="4959351" y="6788150"/>
              <a:ext cx="149225" cy="192088"/>
            </a:xfrm>
            <a:custGeom>
              <a:avLst/>
              <a:gdLst>
                <a:gd name="T0" fmla="*/ 102 w 102"/>
                <a:gd name="T1" fmla="*/ 129 h 132"/>
                <a:gd name="T2" fmla="*/ 82 w 102"/>
                <a:gd name="T3" fmla="*/ 129 h 132"/>
                <a:gd name="T4" fmla="*/ 82 w 102"/>
                <a:gd name="T5" fmla="*/ 115 h 132"/>
                <a:gd name="T6" fmla="*/ 73 w 102"/>
                <a:gd name="T7" fmla="*/ 124 h 132"/>
                <a:gd name="T8" fmla="*/ 51 w 102"/>
                <a:gd name="T9" fmla="*/ 132 h 132"/>
                <a:gd name="T10" fmla="*/ 14 w 102"/>
                <a:gd name="T11" fmla="*/ 113 h 132"/>
                <a:gd name="T12" fmla="*/ 0 w 102"/>
                <a:gd name="T13" fmla="*/ 67 h 132"/>
                <a:gd name="T14" fmla="*/ 14 w 102"/>
                <a:gd name="T15" fmla="*/ 20 h 132"/>
                <a:gd name="T16" fmla="*/ 54 w 102"/>
                <a:gd name="T17" fmla="*/ 0 h 132"/>
                <a:gd name="T18" fmla="*/ 89 w 102"/>
                <a:gd name="T19" fmla="*/ 16 h 132"/>
                <a:gd name="T20" fmla="*/ 100 w 102"/>
                <a:gd name="T21" fmla="*/ 39 h 132"/>
                <a:gd name="T22" fmla="*/ 100 w 102"/>
                <a:gd name="T23" fmla="*/ 45 h 132"/>
                <a:gd name="T24" fmla="*/ 74 w 102"/>
                <a:gd name="T25" fmla="*/ 45 h 132"/>
                <a:gd name="T26" fmla="*/ 70 w 102"/>
                <a:gd name="T27" fmla="*/ 32 h 132"/>
                <a:gd name="T28" fmla="*/ 53 w 102"/>
                <a:gd name="T29" fmla="*/ 23 h 132"/>
                <a:gd name="T30" fmla="*/ 34 w 102"/>
                <a:gd name="T31" fmla="*/ 35 h 132"/>
                <a:gd name="T32" fmla="*/ 27 w 102"/>
                <a:gd name="T33" fmla="*/ 66 h 132"/>
                <a:gd name="T34" fmla="*/ 35 w 102"/>
                <a:gd name="T35" fmla="*/ 99 h 132"/>
                <a:gd name="T36" fmla="*/ 54 w 102"/>
                <a:gd name="T37" fmla="*/ 109 h 132"/>
                <a:gd name="T38" fmla="*/ 72 w 102"/>
                <a:gd name="T39" fmla="*/ 100 h 132"/>
                <a:gd name="T40" fmla="*/ 77 w 102"/>
                <a:gd name="T41" fmla="*/ 81 h 132"/>
                <a:gd name="T42" fmla="*/ 55 w 102"/>
                <a:gd name="T43" fmla="*/ 81 h 132"/>
                <a:gd name="T44" fmla="*/ 55 w 102"/>
                <a:gd name="T45" fmla="*/ 61 h 132"/>
                <a:gd name="T46" fmla="*/ 102 w 102"/>
                <a:gd name="T47" fmla="*/ 61 h 132"/>
                <a:gd name="T48" fmla="*/ 102 w 102"/>
                <a:gd name="T49" fmla="*/ 12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2" h="132">
                  <a:moveTo>
                    <a:pt x="102" y="129"/>
                  </a:moveTo>
                  <a:cubicBezTo>
                    <a:pt x="82" y="129"/>
                    <a:pt x="82" y="129"/>
                    <a:pt x="82" y="129"/>
                  </a:cubicBezTo>
                  <a:cubicBezTo>
                    <a:pt x="82" y="115"/>
                    <a:pt x="82" y="115"/>
                    <a:pt x="82" y="115"/>
                  </a:cubicBezTo>
                  <a:cubicBezTo>
                    <a:pt x="79" y="119"/>
                    <a:pt x="76" y="122"/>
                    <a:pt x="73" y="124"/>
                  </a:cubicBezTo>
                  <a:cubicBezTo>
                    <a:pt x="67" y="129"/>
                    <a:pt x="59" y="132"/>
                    <a:pt x="51" y="132"/>
                  </a:cubicBezTo>
                  <a:cubicBezTo>
                    <a:pt x="35" y="132"/>
                    <a:pt x="23" y="125"/>
                    <a:pt x="14" y="113"/>
                  </a:cubicBezTo>
                  <a:cubicBezTo>
                    <a:pt x="5" y="101"/>
                    <a:pt x="0" y="85"/>
                    <a:pt x="0" y="67"/>
                  </a:cubicBezTo>
                  <a:cubicBezTo>
                    <a:pt x="0" y="48"/>
                    <a:pt x="5" y="33"/>
                    <a:pt x="14" y="20"/>
                  </a:cubicBezTo>
                  <a:cubicBezTo>
                    <a:pt x="24" y="7"/>
                    <a:pt x="37" y="0"/>
                    <a:pt x="54" y="0"/>
                  </a:cubicBezTo>
                  <a:cubicBezTo>
                    <a:pt x="68" y="0"/>
                    <a:pt x="79" y="5"/>
                    <a:pt x="89" y="16"/>
                  </a:cubicBezTo>
                  <a:cubicBezTo>
                    <a:pt x="94" y="23"/>
                    <a:pt x="98" y="30"/>
                    <a:pt x="100" y="39"/>
                  </a:cubicBezTo>
                  <a:cubicBezTo>
                    <a:pt x="100" y="40"/>
                    <a:pt x="100" y="42"/>
                    <a:pt x="100" y="45"/>
                  </a:cubicBezTo>
                  <a:cubicBezTo>
                    <a:pt x="74" y="45"/>
                    <a:pt x="74" y="45"/>
                    <a:pt x="74" y="45"/>
                  </a:cubicBezTo>
                  <a:cubicBezTo>
                    <a:pt x="73" y="40"/>
                    <a:pt x="72" y="35"/>
                    <a:pt x="70" y="32"/>
                  </a:cubicBezTo>
                  <a:cubicBezTo>
                    <a:pt x="66" y="26"/>
                    <a:pt x="60" y="23"/>
                    <a:pt x="53" y="23"/>
                  </a:cubicBezTo>
                  <a:cubicBezTo>
                    <a:pt x="45" y="23"/>
                    <a:pt x="39" y="27"/>
                    <a:pt x="34" y="35"/>
                  </a:cubicBezTo>
                  <a:cubicBezTo>
                    <a:pt x="30" y="43"/>
                    <a:pt x="27" y="53"/>
                    <a:pt x="27" y="66"/>
                  </a:cubicBezTo>
                  <a:cubicBezTo>
                    <a:pt x="27" y="80"/>
                    <a:pt x="30" y="91"/>
                    <a:pt x="35" y="99"/>
                  </a:cubicBezTo>
                  <a:cubicBezTo>
                    <a:pt x="39" y="106"/>
                    <a:pt x="46" y="109"/>
                    <a:pt x="54" y="109"/>
                  </a:cubicBezTo>
                  <a:cubicBezTo>
                    <a:pt x="62" y="109"/>
                    <a:pt x="68" y="106"/>
                    <a:pt x="72" y="100"/>
                  </a:cubicBezTo>
                  <a:cubicBezTo>
                    <a:pt x="75" y="95"/>
                    <a:pt x="77" y="89"/>
                    <a:pt x="77" y="81"/>
                  </a:cubicBezTo>
                  <a:cubicBezTo>
                    <a:pt x="55" y="81"/>
                    <a:pt x="55" y="81"/>
                    <a:pt x="55" y="81"/>
                  </a:cubicBezTo>
                  <a:cubicBezTo>
                    <a:pt x="55" y="61"/>
                    <a:pt x="55" y="61"/>
                    <a:pt x="55" y="61"/>
                  </a:cubicBezTo>
                  <a:cubicBezTo>
                    <a:pt x="102" y="61"/>
                    <a:pt x="102" y="61"/>
                    <a:pt x="102" y="61"/>
                  </a:cubicBezTo>
                  <a:lnTo>
                    <a:pt x="102" y="1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5" name="Freeform 26"/>
            <p:cNvSpPr>
              <a:spLocks/>
            </p:cNvSpPr>
            <p:nvPr userDrawn="1"/>
          </p:nvSpPr>
          <p:spPr bwMode="black">
            <a:xfrm>
              <a:off x="5141913" y="6935788"/>
              <a:ext cx="41275" cy="39688"/>
            </a:xfrm>
            <a:custGeom>
              <a:avLst/>
              <a:gdLst>
                <a:gd name="T0" fmla="*/ 26 w 26"/>
                <a:gd name="T1" fmla="*/ 0 h 25"/>
                <a:gd name="T2" fmla="*/ 26 w 26"/>
                <a:gd name="T3" fmla="*/ 25 h 25"/>
                <a:gd name="T4" fmla="*/ 0 w 26"/>
                <a:gd name="T5" fmla="*/ 25 h 25"/>
                <a:gd name="T6" fmla="*/ 0 w 26"/>
                <a:gd name="T7" fmla="*/ 0 h 25"/>
                <a:gd name="T8" fmla="*/ 14 w 26"/>
                <a:gd name="T9" fmla="*/ 0 h 25"/>
                <a:gd name="T10" fmla="*/ 26 w 26"/>
                <a:gd name="T11" fmla="*/ 0 h 25"/>
              </a:gdLst>
              <a:ahLst/>
              <a:cxnLst>
                <a:cxn ang="0">
                  <a:pos x="T0" y="T1"/>
                </a:cxn>
                <a:cxn ang="0">
                  <a:pos x="T2" y="T3"/>
                </a:cxn>
                <a:cxn ang="0">
                  <a:pos x="T4" y="T5"/>
                </a:cxn>
                <a:cxn ang="0">
                  <a:pos x="T6" y="T7"/>
                </a:cxn>
                <a:cxn ang="0">
                  <a:pos x="T8" y="T9"/>
                </a:cxn>
                <a:cxn ang="0">
                  <a:pos x="T10" y="T11"/>
                </a:cxn>
              </a:cxnLst>
              <a:rect l="0" t="0" r="r" b="b"/>
              <a:pathLst>
                <a:path w="26" h="25">
                  <a:moveTo>
                    <a:pt x="26" y="0"/>
                  </a:moveTo>
                  <a:lnTo>
                    <a:pt x="26" y="25"/>
                  </a:lnTo>
                  <a:lnTo>
                    <a:pt x="0" y="25"/>
                  </a:lnTo>
                  <a:lnTo>
                    <a:pt x="0" y="0"/>
                  </a:lnTo>
                  <a:lnTo>
                    <a:pt x="14" y="0"/>
                  </a:lnTo>
                  <a:lnTo>
                    <a:pt x="2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321825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horizontal transparent">
    <p:bg bwMode="lt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Objekt 6"/>
          <p:cNvPicPr>
            <a:picLocks noChangeAspect="1"/>
          </p:cNvPicPr>
          <p:nvPr/>
        </p:nvPicPr>
        <p:blipFill>
          <a:blip r:embed="rId3"/>
          <a:srcRect/>
          <a:stretch>
            <a:fillRect/>
          </a:stretch>
        </p:blipFill>
        <p:spPr bwMode="auto">
          <a:xfrm>
            <a:off x="1441" y="1441"/>
            <a:ext cx="1440" cy="1439"/>
          </a:xfrm>
          <a:prstGeom prst="rect">
            <a:avLst/>
          </a:prstGeom>
          <a:noFill/>
        </p:spPr>
      </p:pic>
      <p:sp>
        <p:nvSpPr>
          <p:cNvPr id="2" name="Titel 1"/>
          <p:cNvSpPr>
            <a:spLocks noGrp="1"/>
          </p:cNvSpPr>
          <p:nvPr>
            <p:ph type="title" hasCustomPrompt="1"/>
          </p:nvPr>
        </p:nvSpPr>
        <p:spPr bwMode="black">
          <a:xfrm>
            <a:off x="326552" y="3428428"/>
            <a:ext cx="8490330" cy="1565999"/>
          </a:xfrm>
        </p:spPr>
        <p:txBody>
          <a:bodyPr tIns="144000"/>
          <a:lstStyle>
            <a:lvl1pPr>
              <a:defRPr sz="5442">
                <a:solidFill>
                  <a:schemeClr val="bg1"/>
                </a:solidFill>
              </a:defRPr>
            </a:lvl1pPr>
          </a:lstStyle>
          <a:p>
            <a:r>
              <a:rPr lang="en-US" dirty="0" smtClean="0"/>
              <a:t>Headline Ultra </a:t>
            </a:r>
            <a:br>
              <a:rPr lang="en-US" dirty="0" smtClean="0"/>
            </a:br>
            <a:r>
              <a:rPr lang="en-US" dirty="0" smtClean="0"/>
              <a:t>(60) 75 90 PT</a:t>
            </a:r>
            <a:endParaRPr lang="en-US" dirty="0"/>
          </a:p>
        </p:txBody>
      </p:sp>
      <p:grpSp>
        <p:nvGrpSpPr>
          <p:cNvPr id="34" name="Gruppieren 33"/>
          <p:cNvGrpSpPr/>
          <p:nvPr/>
        </p:nvGrpSpPr>
        <p:grpSpPr bwMode="black">
          <a:xfrm>
            <a:off x="326881" y="5877462"/>
            <a:ext cx="1328616" cy="653034"/>
            <a:chOff x="323850" y="6589413"/>
            <a:chExt cx="1318236" cy="648000"/>
          </a:xfrm>
        </p:grpSpPr>
        <p:sp>
          <p:nvSpPr>
            <p:cNvPr id="57" name="Freeform 5"/>
            <p:cNvSpPr>
              <a:spLocks/>
            </p:cNvSpPr>
            <p:nvPr userDrawn="1"/>
          </p:nvSpPr>
          <p:spPr bwMode="black">
            <a:xfrm>
              <a:off x="323850" y="6888001"/>
              <a:ext cx="133412" cy="130236"/>
            </a:xfrm>
            <a:custGeom>
              <a:avLst/>
              <a:gdLst>
                <a:gd name="T0" fmla="*/ 0 w 42"/>
                <a:gd name="T1" fmla="*/ 41 h 41"/>
                <a:gd name="T2" fmla="*/ 0 w 42"/>
                <a:gd name="T3" fmla="*/ 0 h 41"/>
                <a:gd name="T4" fmla="*/ 20 w 42"/>
                <a:gd name="T5" fmla="*/ 0 h 41"/>
                <a:gd name="T6" fmla="*/ 42 w 42"/>
                <a:gd name="T7" fmla="*/ 0 h 41"/>
                <a:gd name="T8" fmla="*/ 42 w 42"/>
                <a:gd name="T9" fmla="*/ 41 h 41"/>
                <a:gd name="T10" fmla="*/ 0 w 42"/>
                <a:gd name="T11" fmla="*/ 41 h 41"/>
              </a:gdLst>
              <a:ahLst/>
              <a:cxnLst>
                <a:cxn ang="0">
                  <a:pos x="T0" y="T1"/>
                </a:cxn>
                <a:cxn ang="0">
                  <a:pos x="T2" y="T3"/>
                </a:cxn>
                <a:cxn ang="0">
                  <a:pos x="T4" y="T5"/>
                </a:cxn>
                <a:cxn ang="0">
                  <a:pos x="T6" y="T7"/>
                </a:cxn>
                <a:cxn ang="0">
                  <a:pos x="T8" y="T9"/>
                </a:cxn>
                <a:cxn ang="0">
                  <a:pos x="T10" y="T11"/>
                </a:cxn>
              </a:cxnLst>
              <a:rect l="0" t="0" r="r" b="b"/>
              <a:pathLst>
                <a:path w="42" h="41">
                  <a:moveTo>
                    <a:pt x="0" y="41"/>
                  </a:moveTo>
                  <a:lnTo>
                    <a:pt x="0" y="0"/>
                  </a:lnTo>
                  <a:lnTo>
                    <a:pt x="20" y="0"/>
                  </a:lnTo>
                  <a:lnTo>
                    <a:pt x="42" y="0"/>
                  </a:lnTo>
                  <a:lnTo>
                    <a:pt x="42"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6"/>
            <p:cNvSpPr>
              <a:spLocks/>
            </p:cNvSpPr>
            <p:nvPr userDrawn="1"/>
          </p:nvSpPr>
          <p:spPr bwMode="black">
            <a:xfrm>
              <a:off x="724085" y="6888001"/>
              <a:ext cx="130236" cy="130236"/>
            </a:xfrm>
            <a:custGeom>
              <a:avLst/>
              <a:gdLst>
                <a:gd name="T0" fmla="*/ 0 w 41"/>
                <a:gd name="T1" fmla="*/ 41 h 41"/>
                <a:gd name="T2" fmla="*/ 0 w 41"/>
                <a:gd name="T3" fmla="*/ 0 h 41"/>
                <a:gd name="T4" fmla="*/ 20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0"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7"/>
            <p:cNvSpPr>
              <a:spLocks/>
            </p:cNvSpPr>
            <p:nvPr userDrawn="1"/>
          </p:nvSpPr>
          <p:spPr bwMode="black">
            <a:xfrm>
              <a:off x="1117968" y="6888001"/>
              <a:ext cx="130236" cy="130236"/>
            </a:xfrm>
            <a:custGeom>
              <a:avLst/>
              <a:gdLst>
                <a:gd name="T0" fmla="*/ 0 w 41"/>
                <a:gd name="T1" fmla="*/ 41 h 41"/>
                <a:gd name="T2" fmla="*/ 0 w 41"/>
                <a:gd name="T3" fmla="*/ 0 h 41"/>
                <a:gd name="T4" fmla="*/ 19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19"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8"/>
            <p:cNvSpPr>
              <a:spLocks/>
            </p:cNvSpPr>
            <p:nvPr userDrawn="1"/>
          </p:nvSpPr>
          <p:spPr bwMode="black">
            <a:xfrm>
              <a:off x="1511850" y="6888001"/>
              <a:ext cx="130236" cy="130236"/>
            </a:xfrm>
            <a:custGeom>
              <a:avLst/>
              <a:gdLst>
                <a:gd name="T0" fmla="*/ 0 w 41"/>
                <a:gd name="T1" fmla="*/ 41 h 41"/>
                <a:gd name="T2" fmla="*/ 0 w 41"/>
                <a:gd name="T3" fmla="*/ 0 h 41"/>
                <a:gd name="T4" fmla="*/ 22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2"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9"/>
            <p:cNvSpPr>
              <a:spLocks/>
            </p:cNvSpPr>
            <p:nvPr userDrawn="1"/>
          </p:nvSpPr>
          <p:spPr bwMode="black">
            <a:xfrm>
              <a:off x="323850" y="6589413"/>
              <a:ext cx="530472" cy="648000"/>
            </a:xfrm>
            <a:custGeom>
              <a:avLst/>
              <a:gdLst>
                <a:gd name="T0" fmla="*/ 402 w 407"/>
                <a:gd name="T1" fmla="*/ 0 h 496"/>
                <a:gd name="T2" fmla="*/ 5 w 407"/>
                <a:gd name="T3" fmla="*/ 0 h 496"/>
                <a:gd name="T4" fmla="*/ 0 w 407"/>
                <a:gd name="T5" fmla="*/ 175 h 496"/>
                <a:gd name="T6" fmla="*/ 27 w 407"/>
                <a:gd name="T7" fmla="*/ 179 h 496"/>
                <a:gd name="T8" fmla="*/ 67 w 407"/>
                <a:gd name="T9" fmla="*/ 64 h 496"/>
                <a:gd name="T10" fmla="*/ 164 w 407"/>
                <a:gd name="T11" fmla="*/ 23 h 496"/>
                <a:gd name="T12" fmla="*/ 164 w 407"/>
                <a:gd name="T13" fmla="*/ 390 h 496"/>
                <a:gd name="T14" fmla="*/ 150 w 407"/>
                <a:gd name="T15" fmla="*/ 452 h 496"/>
                <a:gd name="T16" fmla="*/ 110 w 407"/>
                <a:gd name="T17" fmla="*/ 467 h 496"/>
                <a:gd name="T18" fmla="*/ 81 w 407"/>
                <a:gd name="T19" fmla="*/ 468 h 496"/>
                <a:gd name="T20" fmla="*/ 81 w 407"/>
                <a:gd name="T21" fmla="*/ 496 h 496"/>
                <a:gd name="T22" fmla="*/ 326 w 407"/>
                <a:gd name="T23" fmla="*/ 496 h 496"/>
                <a:gd name="T24" fmla="*/ 326 w 407"/>
                <a:gd name="T25" fmla="*/ 468 h 496"/>
                <a:gd name="T26" fmla="*/ 297 w 407"/>
                <a:gd name="T27" fmla="*/ 467 h 496"/>
                <a:gd name="T28" fmla="*/ 257 w 407"/>
                <a:gd name="T29" fmla="*/ 452 h 496"/>
                <a:gd name="T30" fmla="*/ 243 w 407"/>
                <a:gd name="T31" fmla="*/ 390 h 496"/>
                <a:gd name="T32" fmla="*/ 243 w 407"/>
                <a:gd name="T33" fmla="*/ 23 h 496"/>
                <a:gd name="T34" fmla="*/ 340 w 407"/>
                <a:gd name="T35" fmla="*/ 64 h 496"/>
                <a:gd name="T36" fmla="*/ 381 w 407"/>
                <a:gd name="T37" fmla="*/ 179 h 496"/>
                <a:gd name="T38" fmla="*/ 407 w 407"/>
                <a:gd name="T39" fmla="*/ 175 h 496"/>
                <a:gd name="T40" fmla="*/ 402 w 407"/>
                <a:gd name="T41" fmla="*/ 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7" h="496">
                  <a:moveTo>
                    <a:pt x="402" y="0"/>
                  </a:moveTo>
                  <a:cubicBezTo>
                    <a:pt x="5" y="0"/>
                    <a:pt x="5" y="0"/>
                    <a:pt x="5" y="0"/>
                  </a:cubicBezTo>
                  <a:cubicBezTo>
                    <a:pt x="0" y="175"/>
                    <a:pt x="0" y="175"/>
                    <a:pt x="0" y="175"/>
                  </a:cubicBezTo>
                  <a:cubicBezTo>
                    <a:pt x="27" y="179"/>
                    <a:pt x="27" y="179"/>
                    <a:pt x="27" y="179"/>
                  </a:cubicBezTo>
                  <a:cubicBezTo>
                    <a:pt x="31" y="128"/>
                    <a:pt x="45" y="89"/>
                    <a:pt x="67" y="64"/>
                  </a:cubicBezTo>
                  <a:cubicBezTo>
                    <a:pt x="90" y="38"/>
                    <a:pt x="123" y="25"/>
                    <a:pt x="164" y="23"/>
                  </a:cubicBezTo>
                  <a:cubicBezTo>
                    <a:pt x="164" y="390"/>
                    <a:pt x="164" y="390"/>
                    <a:pt x="164" y="390"/>
                  </a:cubicBezTo>
                  <a:cubicBezTo>
                    <a:pt x="164" y="422"/>
                    <a:pt x="159" y="442"/>
                    <a:pt x="150" y="452"/>
                  </a:cubicBezTo>
                  <a:cubicBezTo>
                    <a:pt x="142" y="460"/>
                    <a:pt x="129" y="465"/>
                    <a:pt x="110" y="467"/>
                  </a:cubicBezTo>
                  <a:cubicBezTo>
                    <a:pt x="104" y="467"/>
                    <a:pt x="95" y="468"/>
                    <a:pt x="81" y="468"/>
                  </a:cubicBezTo>
                  <a:cubicBezTo>
                    <a:pt x="81" y="496"/>
                    <a:pt x="81" y="496"/>
                    <a:pt x="81" y="496"/>
                  </a:cubicBezTo>
                  <a:cubicBezTo>
                    <a:pt x="326" y="496"/>
                    <a:pt x="326" y="496"/>
                    <a:pt x="326" y="496"/>
                  </a:cubicBezTo>
                  <a:cubicBezTo>
                    <a:pt x="326" y="468"/>
                    <a:pt x="326" y="468"/>
                    <a:pt x="326" y="468"/>
                  </a:cubicBezTo>
                  <a:cubicBezTo>
                    <a:pt x="313" y="468"/>
                    <a:pt x="303" y="467"/>
                    <a:pt x="297" y="467"/>
                  </a:cubicBezTo>
                  <a:cubicBezTo>
                    <a:pt x="278" y="465"/>
                    <a:pt x="265" y="460"/>
                    <a:pt x="257" y="452"/>
                  </a:cubicBezTo>
                  <a:cubicBezTo>
                    <a:pt x="248" y="442"/>
                    <a:pt x="243" y="422"/>
                    <a:pt x="243" y="390"/>
                  </a:cubicBezTo>
                  <a:cubicBezTo>
                    <a:pt x="243" y="23"/>
                    <a:pt x="243" y="23"/>
                    <a:pt x="243" y="23"/>
                  </a:cubicBezTo>
                  <a:cubicBezTo>
                    <a:pt x="285" y="25"/>
                    <a:pt x="317" y="38"/>
                    <a:pt x="340" y="64"/>
                  </a:cubicBezTo>
                  <a:cubicBezTo>
                    <a:pt x="362" y="89"/>
                    <a:pt x="376" y="128"/>
                    <a:pt x="381" y="179"/>
                  </a:cubicBezTo>
                  <a:cubicBezTo>
                    <a:pt x="407" y="175"/>
                    <a:pt x="407" y="175"/>
                    <a:pt x="407" y="175"/>
                  </a:cubicBezTo>
                  <a:lnTo>
                    <a:pt x="402"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3" name="Gruppieren 32"/>
          <p:cNvGrpSpPr/>
          <p:nvPr/>
        </p:nvGrpSpPr>
        <p:grpSpPr bwMode="black">
          <a:xfrm>
            <a:off x="6561052" y="6156793"/>
            <a:ext cx="2255040" cy="174222"/>
            <a:chOff x="2697163" y="6788150"/>
            <a:chExt cx="2486025" cy="192088"/>
          </a:xfrm>
          <a:solidFill>
            <a:schemeClr val="bg1"/>
          </a:solidFill>
        </p:grpSpPr>
        <p:sp>
          <p:nvSpPr>
            <p:cNvPr id="60" name="Freeform 10"/>
            <p:cNvSpPr>
              <a:spLocks/>
            </p:cNvSpPr>
            <p:nvPr userDrawn="1"/>
          </p:nvSpPr>
          <p:spPr bwMode="black">
            <a:xfrm>
              <a:off x="2697163" y="6792913"/>
              <a:ext cx="111125" cy="182563"/>
            </a:xfrm>
            <a:custGeom>
              <a:avLst/>
              <a:gdLst>
                <a:gd name="T0" fmla="*/ 0 w 70"/>
                <a:gd name="T1" fmla="*/ 115 h 115"/>
                <a:gd name="T2" fmla="*/ 0 w 70"/>
                <a:gd name="T3" fmla="*/ 0 h 115"/>
                <a:gd name="T4" fmla="*/ 24 w 70"/>
                <a:gd name="T5" fmla="*/ 0 h 115"/>
                <a:gd name="T6" fmla="*/ 24 w 70"/>
                <a:gd name="T7" fmla="*/ 93 h 115"/>
                <a:gd name="T8" fmla="*/ 70 w 70"/>
                <a:gd name="T9" fmla="*/ 93 h 115"/>
                <a:gd name="T10" fmla="*/ 70 w 70"/>
                <a:gd name="T11" fmla="*/ 115 h 115"/>
                <a:gd name="T12" fmla="*/ 0 w 70"/>
                <a:gd name="T13" fmla="*/ 115 h 115"/>
              </a:gdLst>
              <a:ahLst/>
              <a:cxnLst>
                <a:cxn ang="0">
                  <a:pos x="T0" y="T1"/>
                </a:cxn>
                <a:cxn ang="0">
                  <a:pos x="T2" y="T3"/>
                </a:cxn>
                <a:cxn ang="0">
                  <a:pos x="T4" y="T5"/>
                </a:cxn>
                <a:cxn ang="0">
                  <a:pos x="T6" y="T7"/>
                </a:cxn>
                <a:cxn ang="0">
                  <a:pos x="T8" y="T9"/>
                </a:cxn>
                <a:cxn ang="0">
                  <a:pos x="T10" y="T11"/>
                </a:cxn>
                <a:cxn ang="0">
                  <a:pos x="T12" y="T13"/>
                </a:cxn>
              </a:cxnLst>
              <a:rect l="0" t="0" r="r" b="b"/>
              <a:pathLst>
                <a:path w="70" h="115">
                  <a:moveTo>
                    <a:pt x="0" y="115"/>
                  </a:moveTo>
                  <a:lnTo>
                    <a:pt x="0" y="0"/>
                  </a:lnTo>
                  <a:lnTo>
                    <a:pt x="24" y="0"/>
                  </a:lnTo>
                  <a:lnTo>
                    <a:pt x="24" y="93"/>
                  </a:lnTo>
                  <a:lnTo>
                    <a:pt x="70" y="93"/>
                  </a:lnTo>
                  <a:lnTo>
                    <a:pt x="70"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 name="Freeform 11"/>
            <p:cNvSpPr>
              <a:spLocks/>
            </p:cNvSpPr>
            <p:nvPr userDrawn="1"/>
          </p:nvSpPr>
          <p:spPr bwMode="black">
            <a:xfrm>
              <a:off x="2830513"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12"/>
            <p:cNvSpPr>
              <a:spLocks/>
            </p:cNvSpPr>
            <p:nvPr userDrawn="1"/>
          </p:nvSpPr>
          <p:spPr bwMode="black">
            <a:xfrm>
              <a:off x="2905126" y="6792913"/>
              <a:ext cx="109538" cy="182563"/>
            </a:xfrm>
            <a:custGeom>
              <a:avLst/>
              <a:gdLst>
                <a:gd name="T0" fmla="*/ 0 w 69"/>
                <a:gd name="T1" fmla="*/ 115 h 115"/>
                <a:gd name="T2" fmla="*/ 0 w 69"/>
                <a:gd name="T3" fmla="*/ 0 h 115"/>
                <a:gd name="T4" fmla="*/ 69 w 69"/>
                <a:gd name="T5" fmla="*/ 0 h 115"/>
                <a:gd name="T6" fmla="*/ 69 w 69"/>
                <a:gd name="T7" fmla="*/ 21 h 115"/>
                <a:gd name="T8" fmla="*/ 25 w 69"/>
                <a:gd name="T9" fmla="*/ 21 h 115"/>
                <a:gd name="T10" fmla="*/ 25 w 69"/>
                <a:gd name="T11" fmla="*/ 47 h 115"/>
                <a:gd name="T12" fmla="*/ 64 w 69"/>
                <a:gd name="T13" fmla="*/ 47 h 115"/>
                <a:gd name="T14" fmla="*/ 64 w 69"/>
                <a:gd name="T15" fmla="*/ 68 h 115"/>
                <a:gd name="T16" fmla="*/ 25 w 69"/>
                <a:gd name="T17" fmla="*/ 68 h 115"/>
                <a:gd name="T18" fmla="*/ 25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5" y="21"/>
                  </a:lnTo>
                  <a:lnTo>
                    <a:pt x="25" y="47"/>
                  </a:lnTo>
                  <a:lnTo>
                    <a:pt x="64" y="47"/>
                  </a:lnTo>
                  <a:lnTo>
                    <a:pt x="64" y="68"/>
                  </a:lnTo>
                  <a:lnTo>
                    <a:pt x="25" y="68"/>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13"/>
            <p:cNvSpPr>
              <a:spLocks/>
            </p:cNvSpPr>
            <p:nvPr userDrawn="1"/>
          </p:nvSpPr>
          <p:spPr bwMode="black">
            <a:xfrm>
              <a:off x="3038476" y="6792913"/>
              <a:ext cx="119063" cy="182563"/>
            </a:xfrm>
            <a:custGeom>
              <a:avLst/>
              <a:gdLst>
                <a:gd name="T0" fmla="*/ 0 w 75"/>
                <a:gd name="T1" fmla="*/ 115 h 115"/>
                <a:gd name="T2" fmla="*/ 0 w 75"/>
                <a:gd name="T3" fmla="*/ 0 h 115"/>
                <a:gd name="T4" fmla="*/ 74 w 75"/>
                <a:gd name="T5" fmla="*/ 0 h 115"/>
                <a:gd name="T6" fmla="*/ 74 w 75"/>
                <a:gd name="T7" fmla="*/ 21 h 115"/>
                <a:gd name="T8" fmla="*/ 25 w 75"/>
                <a:gd name="T9" fmla="*/ 21 h 115"/>
                <a:gd name="T10" fmla="*/ 25 w 75"/>
                <a:gd name="T11" fmla="*/ 46 h 115"/>
                <a:gd name="T12" fmla="*/ 69 w 75"/>
                <a:gd name="T13" fmla="*/ 46 h 115"/>
                <a:gd name="T14" fmla="*/ 69 w 75"/>
                <a:gd name="T15" fmla="*/ 66 h 115"/>
                <a:gd name="T16" fmla="*/ 25 w 75"/>
                <a:gd name="T17" fmla="*/ 66 h 115"/>
                <a:gd name="T18" fmla="*/ 25 w 75"/>
                <a:gd name="T19" fmla="*/ 94 h 115"/>
                <a:gd name="T20" fmla="*/ 75 w 75"/>
                <a:gd name="T21" fmla="*/ 94 h 115"/>
                <a:gd name="T22" fmla="*/ 75 w 75"/>
                <a:gd name="T23" fmla="*/ 115 h 115"/>
                <a:gd name="T24" fmla="*/ 0 w 75"/>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115">
                  <a:moveTo>
                    <a:pt x="0" y="115"/>
                  </a:moveTo>
                  <a:lnTo>
                    <a:pt x="0" y="0"/>
                  </a:lnTo>
                  <a:lnTo>
                    <a:pt x="74" y="0"/>
                  </a:lnTo>
                  <a:lnTo>
                    <a:pt x="74" y="21"/>
                  </a:lnTo>
                  <a:lnTo>
                    <a:pt x="25" y="21"/>
                  </a:lnTo>
                  <a:lnTo>
                    <a:pt x="25" y="46"/>
                  </a:lnTo>
                  <a:lnTo>
                    <a:pt x="69" y="46"/>
                  </a:lnTo>
                  <a:lnTo>
                    <a:pt x="69" y="66"/>
                  </a:lnTo>
                  <a:lnTo>
                    <a:pt x="25" y="66"/>
                  </a:lnTo>
                  <a:lnTo>
                    <a:pt x="25" y="94"/>
                  </a:lnTo>
                  <a:lnTo>
                    <a:pt x="75" y="94"/>
                  </a:lnTo>
                  <a:lnTo>
                    <a:pt x="7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14"/>
            <p:cNvSpPr>
              <a:spLocks/>
            </p:cNvSpPr>
            <p:nvPr userDrawn="1"/>
          </p:nvSpPr>
          <p:spPr bwMode="black">
            <a:xfrm>
              <a:off x="3254376"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15"/>
            <p:cNvSpPr>
              <a:spLocks/>
            </p:cNvSpPr>
            <p:nvPr userDrawn="1"/>
          </p:nvSpPr>
          <p:spPr bwMode="black">
            <a:xfrm>
              <a:off x="3321051" y="6788150"/>
              <a:ext cx="127000" cy="192088"/>
            </a:xfrm>
            <a:custGeom>
              <a:avLst/>
              <a:gdLst>
                <a:gd name="T0" fmla="*/ 0 w 88"/>
                <a:gd name="T1" fmla="*/ 92 h 132"/>
                <a:gd name="T2" fmla="*/ 27 w 88"/>
                <a:gd name="T3" fmla="*/ 92 h 132"/>
                <a:gd name="T4" fmla="*/ 30 w 88"/>
                <a:gd name="T5" fmla="*/ 103 h 132"/>
                <a:gd name="T6" fmla="*/ 44 w 88"/>
                <a:gd name="T7" fmla="*/ 110 h 132"/>
                <a:gd name="T8" fmla="*/ 57 w 88"/>
                <a:gd name="T9" fmla="*/ 105 h 132"/>
                <a:gd name="T10" fmla="*/ 60 w 88"/>
                <a:gd name="T11" fmla="*/ 95 h 132"/>
                <a:gd name="T12" fmla="*/ 54 w 88"/>
                <a:gd name="T13" fmla="*/ 82 h 132"/>
                <a:gd name="T14" fmla="*/ 47 w 88"/>
                <a:gd name="T15" fmla="*/ 78 h 132"/>
                <a:gd name="T16" fmla="*/ 38 w 88"/>
                <a:gd name="T17" fmla="*/ 75 h 132"/>
                <a:gd name="T18" fmla="*/ 15 w 88"/>
                <a:gd name="T19" fmla="*/ 64 h 132"/>
                <a:gd name="T20" fmla="*/ 1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5 h 132"/>
                <a:gd name="T40" fmla="*/ 33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4" y="108"/>
                    <a:pt x="38" y="110"/>
                    <a:pt x="44" y="110"/>
                  </a:cubicBezTo>
                  <a:cubicBezTo>
                    <a:pt x="49" y="110"/>
                    <a:pt x="54" y="109"/>
                    <a:pt x="57" y="105"/>
                  </a:cubicBezTo>
                  <a:cubicBezTo>
                    <a:pt x="59" y="103"/>
                    <a:pt x="60" y="99"/>
                    <a:pt x="60" y="95"/>
                  </a:cubicBezTo>
                  <a:cubicBezTo>
                    <a:pt x="60" y="90"/>
                    <a:pt x="58" y="86"/>
                    <a:pt x="54" y="82"/>
                  </a:cubicBezTo>
                  <a:cubicBezTo>
                    <a:pt x="52" y="81"/>
                    <a:pt x="50" y="79"/>
                    <a:pt x="47" y="78"/>
                  </a:cubicBezTo>
                  <a:cubicBezTo>
                    <a:pt x="46" y="78"/>
                    <a:pt x="43" y="77"/>
                    <a:pt x="38" y="75"/>
                  </a:cubicBezTo>
                  <a:cubicBezTo>
                    <a:pt x="27" y="71"/>
                    <a:pt x="20" y="67"/>
                    <a:pt x="15" y="64"/>
                  </a:cubicBezTo>
                  <a:cubicBezTo>
                    <a:pt x="6" y="57"/>
                    <a:pt x="1" y="47"/>
                    <a:pt x="1" y="35"/>
                  </a:cubicBezTo>
                  <a:cubicBezTo>
                    <a:pt x="1"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49" y="23"/>
                    <a:pt x="45" y="22"/>
                    <a:pt x="40" y="22"/>
                  </a:cubicBezTo>
                  <a:cubicBezTo>
                    <a:pt x="36" y="22"/>
                    <a:pt x="33" y="23"/>
                    <a:pt x="30" y="25"/>
                  </a:cubicBezTo>
                  <a:cubicBezTo>
                    <a:pt x="28" y="27"/>
                    <a:pt x="26" y="30"/>
                    <a:pt x="26" y="35"/>
                  </a:cubicBezTo>
                  <a:cubicBezTo>
                    <a:pt x="26" y="39"/>
                    <a:pt x="28" y="43"/>
                    <a:pt x="33" y="46"/>
                  </a:cubicBezTo>
                  <a:cubicBezTo>
                    <a:pt x="36" y="48"/>
                    <a:pt x="42" y="51"/>
                    <a:pt x="51" y="54"/>
                  </a:cubicBezTo>
                  <a:cubicBezTo>
                    <a:pt x="61" y="57"/>
                    <a:pt x="70" y="61"/>
                    <a:pt x="75" y="66"/>
                  </a:cubicBezTo>
                  <a:cubicBezTo>
                    <a:pt x="84" y="73"/>
                    <a:pt x="88" y="82"/>
                    <a:pt x="88" y="93"/>
                  </a:cubicBezTo>
                  <a:cubicBezTo>
                    <a:pt x="88" y="104"/>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16"/>
            <p:cNvSpPr>
              <a:spLocks/>
            </p:cNvSpPr>
            <p:nvPr userDrawn="1"/>
          </p:nvSpPr>
          <p:spPr bwMode="black">
            <a:xfrm>
              <a:off x="3541713" y="6792913"/>
              <a:ext cx="109538" cy="182563"/>
            </a:xfrm>
            <a:custGeom>
              <a:avLst/>
              <a:gdLst>
                <a:gd name="T0" fmla="*/ 0 w 69"/>
                <a:gd name="T1" fmla="*/ 115 h 115"/>
                <a:gd name="T2" fmla="*/ 0 w 69"/>
                <a:gd name="T3" fmla="*/ 0 h 115"/>
                <a:gd name="T4" fmla="*/ 69 w 69"/>
                <a:gd name="T5" fmla="*/ 0 h 115"/>
                <a:gd name="T6" fmla="*/ 69 w 69"/>
                <a:gd name="T7" fmla="*/ 21 h 115"/>
                <a:gd name="T8" fmla="*/ 24 w 69"/>
                <a:gd name="T9" fmla="*/ 21 h 115"/>
                <a:gd name="T10" fmla="*/ 24 w 69"/>
                <a:gd name="T11" fmla="*/ 47 h 115"/>
                <a:gd name="T12" fmla="*/ 64 w 69"/>
                <a:gd name="T13" fmla="*/ 47 h 115"/>
                <a:gd name="T14" fmla="*/ 64 w 69"/>
                <a:gd name="T15" fmla="*/ 68 h 115"/>
                <a:gd name="T16" fmla="*/ 24 w 69"/>
                <a:gd name="T17" fmla="*/ 68 h 115"/>
                <a:gd name="T18" fmla="*/ 24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4" y="21"/>
                  </a:lnTo>
                  <a:lnTo>
                    <a:pt x="24" y="47"/>
                  </a:lnTo>
                  <a:lnTo>
                    <a:pt x="64" y="47"/>
                  </a:lnTo>
                  <a:lnTo>
                    <a:pt x="64" y="68"/>
                  </a:lnTo>
                  <a:lnTo>
                    <a:pt x="24" y="68"/>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17"/>
            <p:cNvSpPr>
              <a:spLocks noEditPoints="1"/>
            </p:cNvSpPr>
            <p:nvPr userDrawn="1"/>
          </p:nvSpPr>
          <p:spPr bwMode="black">
            <a:xfrm>
              <a:off x="3667126" y="6788150"/>
              <a:ext cx="155575" cy="192088"/>
            </a:xfrm>
            <a:custGeom>
              <a:avLst/>
              <a:gdLst>
                <a:gd name="T0" fmla="*/ 54 w 107"/>
                <a:gd name="T1" fmla="*/ 0 h 132"/>
                <a:gd name="T2" fmla="*/ 90 w 107"/>
                <a:gd name="T3" fmla="*/ 17 h 132"/>
                <a:gd name="T4" fmla="*/ 107 w 107"/>
                <a:gd name="T5" fmla="*/ 66 h 132"/>
                <a:gd name="T6" fmla="*/ 94 w 107"/>
                <a:gd name="T7" fmla="*/ 111 h 132"/>
                <a:gd name="T8" fmla="*/ 76 w 107"/>
                <a:gd name="T9" fmla="*/ 127 h 132"/>
                <a:gd name="T10" fmla="*/ 53 w 107"/>
                <a:gd name="T11" fmla="*/ 132 h 132"/>
                <a:gd name="T12" fmla="*/ 12 w 107"/>
                <a:gd name="T13" fmla="*/ 110 h 132"/>
                <a:gd name="T14" fmla="*/ 0 w 107"/>
                <a:gd name="T15" fmla="*/ 66 h 132"/>
                <a:gd name="T16" fmla="*/ 15 w 107"/>
                <a:gd name="T17" fmla="*/ 17 h 132"/>
                <a:gd name="T18" fmla="*/ 54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6 h 132"/>
                <a:gd name="T30" fmla="*/ 53 w 107"/>
                <a:gd name="T31" fmla="*/ 109 h 132"/>
                <a:gd name="T32" fmla="*/ 67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4" y="0"/>
                  </a:moveTo>
                  <a:cubicBezTo>
                    <a:pt x="69" y="0"/>
                    <a:pt x="81" y="6"/>
                    <a:pt x="90" y="17"/>
                  </a:cubicBezTo>
                  <a:cubicBezTo>
                    <a:pt x="101" y="29"/>
                    <a:pt x="107" y="45"/>
                    <a:pt x="107" y="66"/>
                  </a:cubicBezTo>
                  <a:cubicBezTo>
                    <a:pt x="107" y="84"/>
                    <a:pt x="103" y="99"/>
                    <a:pt x="94" y="111"/>
                  </a:cubicBezTo>
                  <a:cubicBezTo>
                    <a:pt x="89" y="118"/>
                    <a:pt x="83" y="123"/>
                    <a:pt x="76" y="127"/>
                  </a:cubicBezTo>
                  <a:cubicBezTo>
                    <a:pt x="69" y="130"/>
                    <a:pt x="62" y="132"/>
                    <a:pt x="53" y="132"/>
                  </a:cubicBezTo>
                  <a:cubicBezTo>
                    <a:pt x="36" y="132"/>
                    <a:pt x="22" y="125"/>
                    <a:pt x="12" y="110"/>
                  </a:cubicBezTo>
                  <a:cubicBezTo>
                    <a:pt x="4" y="99"/>
                    <a:pt x="0" y="84"/>
                    <a:pt x="0" y="66"/>
                  </a:cubicBezTo>
                  <a:cubicBezTo>
                    <a:pt x="0" y="46"/>
                    <a:pt x="5" y="29"/>
                    <a:pt x="15" y="17"/>
                  </a:cubicBezTo>
                  <a:cubicBezTo>
                    <a:pt x="25" y="6"/>
                    <a:pt x="38" y="0"/>
                    <a:pt x="54" y="0"/>
                  </a:cubicBezTo>
                  <a:close/>
                  <a:moveTo>
                    <a:pt x="53" y="23"/>
                  </a:moveTo>
                  <a:cubicBezTo>
                    <a:pt x="45" y="23"/>
                    <a:pt x="38" y="27"/>
                    <a:pt x="34" y="35"/>
                  </a:cubicBezTo>
                  <a:cubicBezTo>
                    <a:pt x="29" y="44"/>
                    <a:pt x="27" y="54"/>
                    <a:pt x="27" y="66"/>
                  </a:cubicBezTo>
                  <a:cubicBezTo>
                    <a:pt x="27" y="78"/>
                    <a:pt x="29" y="89"/>
                    <a:pt x="34" y="97"/>
                  </a:cubicBezTo>
                  <a:cubicBezTo>
                    <a:pt x="36" y="101"/>
                    <a:pt x="39" y="104"/>
                    <a:pt x="44" y="106"/>
                  </a:cubicBezTo>
                  <a:cubicBezTo>
                    <a:pt x="47" y="108"/>
                    <a:pt x="50" y="109"/>
                    <a:pt x="53" y="109"/>
                  </a:cubicBezTo>
                  <a:cubicBezTo>
                    <a:pt x="59" y="109"/>
                    <a:pt x="63" y="107"/>
                    <a:pt x="67" y="104"/>
                  </a:cubicBezTo>
                  <a:cubicBezTo>
                    <a:pt x="71" y="100"/>
                    <a:pt x="75" y="94"/>
                    <a:pt x="77" y="87"/>
                  </a:cubicBezTo>
                  <a:cubicBezTo>
                    <a:pt x="79" y="80"/>
                    <a:pt x="80" y="73"/>
                    <a:pt x="80" y="66"/>
                  </a:cubicBezTo>
                  <a:cubicBezTo>
                    <a:pt x="80" y="54"/>
                    <a:pt x="77" y="43"/>
                    <a:pt x="73" y="35"/>
                  </a:cubicBezTo>
                  <a:cubicBezTo>
                    <a:pt x="68" y="27"/>
                    <a:pt x="61"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18"/>
            <p:cNvSpPr>
              <a:spLocks noEditPoints="1"/>
            </p:cNvSpPr>
            <p:nvPr userDrawn="1"/>
          </p:nvSpPr>
          <p:spPr bwMode="black">
            <a:xfrm>
              <a:off x="3849688" y="6792913"/>
              <a:ext cx="136525" cy="182563"/>
            </a:xfrm>
            <a:custGeom>
              <a:avLst/>
              <a:gdLst>
                <a:gd name="T0" fmla="*/ 0 w 94"/>
                <a:gd name="T1" fmla="*/ 126 h 126"/>
                <a:gd name="T2" fmla="*/ 0 w 94"/>
                <a:gd name="T3" fmla="*/ 0 h 126"/>
                <a:gd name="T4" fmla="*/ 49 w 94"/>
                <a:gd name="T5" fmla="*/ 0 h 126"/>
                <a:gd name="T6" fmla="*/ 78 w 94"/>
                <a:gd name="T7" fmla="*/ 9 h 126"/>
                <a:gd name="T8" fmla="*/ 90 w 94"/>
                <a:gd name="T9" fmla="*/ 35 h 126"/>
                <a:gd name="T10" fmla="*/ 81 w 94"/>
                <a:gd name="T11" fmla="*/ 59 h 126"/>
                <a:gd name="T12" fmla="*/ 72 w 94"/>
                <a:gd name="T13" fmla="*/ 66 h 126"/>
                <a:gd name="T14" fmla="*/ 84 w 94"/>
                <a:gd name="T15" fmla="*/ 76 h 126"/>
                <a:gd name="T16" fmla="*/ 88 w 94"/>
                <a:gd name="T17" fmla="*/ 89 h 126"/>
                <a:gd name="T18" fmla="*/ 89 w 94"/>
                <a:gd name="T19" fmla="*/ 108 h 126"/>
                <a:gd name="T20" fmla="*/ 91 w 94"/>
                <a:gd name="T21" fmla="*/ 121 h 126"/>
                <a:gd name="T22" fmla="*/ 94 w 94"/>
                <a:gd name="T23" fmla="*/ 126 h 126"/>
                <a:gd name="T24" fmla="*/ 66 w 94"/>
                <a:gd name="T25" fmla="*/ 126 h 126"/>
                <a:gd name="T26" fmla="*/ 64 w 94"/>
                <a:gd name="T27" fmla="*/ 119 h 126"/>
                <a:gd name="T28" fmla="*/ 63 w 94"/>
                <a:gd name="T29" fmla="*/ 102 h 126"/>
                <a:gd name="T30" fmla="*/ 59 w 94"/>
                <a:gd name="T31" fmla="*/ 85 h 126"/>
                <a:gd name="T32" fmla="*/ 51 w 94"/>
                <a:gd name="T33" fmla="*/ 77 h 126"/>
                <a:gd name="T34" fmla="*/ 43 w 94"/>
                <a:gd name="T35" fmla="*/ 76 h 126"/>
                <a:gd name="T36" fmla="*/ 27 w 94"/>
                <a:gd name="T37" fmla="*/ 76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2 h 126"/>
                <a:gd name="T54" fmla="*/ 27 w 94"/>
                <a:gd name="T55" fmla="*/ 22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9"/>
                  </a:cubicBezTo>
                  <a:cubicBezTo>
                    <a:pt x="86" y="15"/>
                    <a:pt x="90" y="24"/>
                    <a:pt x="90" y="35"/>
                  </a:cubicBezTo>
                  <a:cubicBezTo>
                    <a:pt x="90" y="45"/>
                    <a:pt x="87" y="53"/>
                    <a:pt x="81" y="59"/>
                  </a:cubicBezTo>
                  <a:cubicBezTo>
                    <a:pt x="79" y="62"/>
                    <a:pt x="76" y="64"/>
                    <a:pt x="72" y="66"/>
                  </a:cubicBezTo>
                  <a:cubicBezTo>
                    <a:pt x="77" y="68"/>
                    <a:pt x="81" y="71"/>
                    <a:pt x="84" y="76"/>
                  </a:cubicBezTo>
                  <a:cubicBezTo>
                    <a:pt x="85" y="79"/>
                    <a:pt x="87" y="83"/>
                    <a:pt x="88" y="89"/>
                  </a:cubicBezTo>
                  <a:cubicBezTo>
                    <a:pt x="88" y="91"/>
                    <a:pt x="88" y="97"/>
                    <a:pt x="89" y="108"/>
                  </a:cubicBezTo>
                  <a:cubicBezTo>
                    <a:pt x="90" y="115"/>
                    <a:pt x="90" y="119"/>
                    <a:pt x="91" y="121"/>
                  </a:cubicBezTo>
                  <a:cubicBezTo>
                    <a:pt x="92" y="122"/>
                    <a:pt x="92" y="124"/>
                    <a:pt x="94" y="126"/>
                  </a:cubicBezTo>
                  <a:cubicBezTo>
                    <a:pt x="66" y="126"/>
                    <a:pt x="66" y="126"/>
                    <a:pt x="66" y="126"/>
                  </a:cubicBezTo>
                  <a:cubicBezTo>
                    <a:pt x="65" y="124"/>
                    <a:pt x="64" y="121"/>
                    <a:pt x="64" y="119"/>
                  </a:cubicBezTo>
                  <a:cubicBezTo>
                    <a:pt x="64" y="117"/>
                    <a:pt x="63" y="112"/>
                    <a:pt x="63" y="102"/>
                  </a:cubicBezTo>
                  <a:cubicBezTo>
                    <a:pt x="62" y="94"/>
                    <a:pt x="61" y="88"/>
                    <a:pt x="59" y="85"/>
                  </a:cubicBezTo>
                  <a:cubicBezTo>
                    <a:pt x="57" y="81"/>
                    <a:pt x="55" y="78"/>
                    <a:pt x="51" y="77"/>
                  </a:cubicBezTo>
                  <a:cubicBezTo>
                    <a:pt x="49" y="77"/>
                    <a:pt x="46" y="76"/>
                    <a:pt x="43" y="76"/>
                  </a:cubicBezTo>
                  <a:cubicBezTo>
                    <a:pt x="27" y="76"/>
                    <a:pt x="27" y="76"/>
                    <a:pt x="27" y="76"/>
                  </a:cubicBezTo>
                  <a:cubicBezTo>
                    <a:pt x="27" y="126"/>
                    <a:pt x="27" y="126"/>
                    <a:pt x="27" y="126"/>
                  </a:cubicBezTo>
                  <a:lnTo>
                    <a:pt x="0" y="126"/>
                  </a:lnTo>
                  <a:close/>
                  <a:moveTo>
                    <a:pt x="27" y="56"/>
                  </a:moveTo>
                  <a:cubicBezTo>
                    <a:pt x="42" y="56"/>
                    <a:pt x="42" y="56"/>
                    <a:pt x="42" y="56"/>
                  </a:cubicBezTo>
                  <a:cubicBezTo>
                    <a:pt x="50" y="56"/>
                    <a:pt x="56" y="54"/>
                    <a:pt x="59" y="51"/>
                  </a:cubicBezTo>
                  <a:cubicBezTo>
                    <a:pt x="61" y="48"/>
                    <a:pt x="63" y="44"/>
                    <a:pt x="63" y="38"/>
                  </a:cubicBezTo>
                  <a:cubicBezTo>
                    <a:pt x="63" y="32"/>
                    <a:pt x="61" y="27"/>
                    <a:pt x="56" y="24"/>
                  </a:cubicBezTo>
                  <a:cubicBezTo>
                    <a:pt x="54" y="23"/>
                    <a:pt x="49" y="22"/>
                    <a:pt x="43"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19"/>
            <p:cNvSpPr>
              <a:spLocks/>
            </p:cNvSpPr>
            <p:nvPr userDrawn="1"/>
          </p:nvSpPr>
          <p:spPr bwMode="black">
            <a:xfrm>
              <a:off x="4075113" y="6788150"/>
              <a:ext cx="127000" cy="192088"/>
            </a:xfrm>
            <a:custGeom>
              <a:avLst/>
              <a:gdLst>
                <a:gd name="T0" fmla="*/ 0 w 88"/>
                <a:gd name="T1" fmla="*/ 92 h 132"/>
                <a:gd name="T2" fmla="*/ 27 w 88"/>
                <a:gd name="T3" fmla="*/ 92 h 132"/>
                <a:gd name="T4" fmla="*/ 31 w 88"/>
                <a:gd name="T5" fmla="*/ 103 h 132"/>
                <a:gd name="T6" fmla="*/ 44 w 88"/>
                <a:gd name="T7" fmla="*/ 110 h 132"/>
                <a:gd name="T8" fmla="*/ 57 w 88"/>
                <a:gd name="T9" fmla="*/ 105 h 132"/>
                <a:gd name="T10" fmla="*/ 61 w 88"/>
                <a:gd name="T11" fmla="*/ 95 h 132"/>
                <a:gd name="T12" fmla="*/ 54 w 88"/>
                <a:gd name="T13" fmla="*/ 82 h 132"/>
                <a:gd name="T14" fmla="*/ 47 w 88"/>
                <a:gd name="T15" fmla="*/ 78 h 132"/>
                <a:gd name="T16" fmla="*/ 38 w 88"/>
                <a:gd name="T17" fmla="*/ 75 h 132"/>
                <a:gd name="T18" fmla="*/ 15 w 88"/>
                <a:gd name="T19" fmla="*/ 64 h 132"/>
                <a:gd name="T20" fmla="*/ 2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1 w 88"/>
                <a:gd name="T35" fmla="*/ 22 h 132"/>
                <a:gd name="T36" fmla="*/ 31 w 88"/>
                <a:gd name="T37" fmla="*/ 25 h 132"/>
                <a:gd name="T38" fmla="*/ 27 w 88"/>
                <a:gd name="T39" fmla="*/ 35 h 132"/>
                <a:gd name="T40" fmla="*/ 33 w 88"/>
                <a:gd name="T41" fmla="*/ 46 h 132"/>
                <a:gd name="T42" fmla="*/ 51 w 88"/>
                <a:gd name="T43" fmla="*/ 54 h 132"/>
                <a:gd name="T44" fmla="*/ 76 w 88"/>
                <a:gd name="T45" fmla="*/ 66 h 132"/>
                <a:gd name="T46" fmla="*/ 88 w 88"/>
                <a:gd name="T47" fmla="*/ 93 h 132"/>
                <a:gd name="T48" fmla="*/ 77 w 88"/>
                <a:gd name="T49" fmla="*/ 121 h 132"/>
                <a:gd name="T50" fmla="*/ 44 w 88"/>
                <a:gd name="T51" fmla="*/ 132 h 132"/>
                <a:gd name="T52" fmla="*/ 8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1" y="103"/>
                  </a:cubicBezTo>
                  <a:cubicBezTo>
                    <a:pt x="34" y="108"/>
                    <a:pt x="38" y="110"/>
                    <a:pt x="44" y="110"/>
                  </a:cubicBezTo>
                  <a:cubicBezTo>
                    <a:pt x="50" y="110"/>
                    <a:pt x="54" y="109"/>
                    <a:pt x="57" y="105"/>
                  </a:cubicBezTo>
                  <a:cubicBezTo>
                    <a:pt x="59" y="103"/>
                    <a:pt x="61" y="99"/>
                    <a:pt x="61" y="95"/>
                  </a:cubicBezTo>
                  <a:cubicBezTo>
                    <a:pt x="61" y="90"/>
                    <a:pt x="59" y="86"/>
                    <a:pt x="54" y="82"/>
                  </a:cubicBezTo>
                  <a:cubicBezTo>
                    <a:pt x="53" y="81"/>
                    <a:pt x="50" y="79"/>
                    <a:pt x="47" y="78"/>
                  </a:cubicBezTo>
                  <a:cubicBezTo>
                    <a:pt x="46" y="78"/>
                    <a:pt x="43" y="77"/>
                    <a:pt x="38" y="75"/>
                  </a:cubicBezTo>
                  <a:cubicBezTo>
                    <a:pt x="27" y="71"/>
                    <a:pt x="20" y="67"/>
                    <a:pt x="15" y="64"/>
                  </a:cubicBezTo>
                  <a:cubicBezTo>
                    <a:pt x="6" y="57"/>
                    <a:pt x="2" y="47"/>
                    <a:pt x="2" y="35"/>
                  </a:cubicBezTo>
                  <a:cubicBezTo>
                    <a:pt x="2"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50" y="23"/>
                    <a:pt x="46" y="22"/>
                    <a:pt x="41" y="22"/>
                  </a:cubicBezTo>
                  <a:cubicBezTo>
                    <a:pt x="36" y="22"/>
                    <a:pt x="33" y="23"/>
                    <a:pt x="31" y="25"/>
                  </a:cubicBezTo>
                  <a:cubicBezTo>
                    <a:pt x="28" y="27"/>
                    <a:pt x="27" y="30"/>
                    <a:pt x="27" y="35"/>
                  </a:cubicBezTo>
                  <a:cubicBezTo>
                    <a:pt x="27" y="39"/>
                    <a:pt x="29" y="43"/>
                    <a:pt x="33" y="46"/>
                  </a:cubicBezTo>
                  <a:cubicBezTo>
                    <a:pt x="36" y="48"/>
                    <a:pt x="42" y="51"/>
                    <a:pt x="51" y="54"/>
                  </a:cubicBezTo>
                  <a:cubicBezTo>
                    <a:pt x="62" y="57"/>
                    <a:pt x="70" y="61"/>
                    <a:pt x="76" y="66"/>
                  </a:cubicBezTo>
                  <a:cubicBezTo>
                    <a:pt x="84" y="73"/>
                    <a:pt x="88" y="82"/>
                    <a:pt x="88" y="93"/>
                  </a:cubicBezTo>
                  <a:cubicBezTo>
                    <a:pt x="88" y="104"/>
                    <a:pt x="84" y="114"/>
                    <a:pt x="77" y="121"/>
                  </a:cubicBezTo>
                  <a:cubicBezTo>
                    <a:pt x="68" y="128"/>
                    <a:pt x="58" y="132"/>
                    <a:pt x="44" y="132"/>
                  </a:cubicBezTo>
                  <a:cubicBezTo>
                    <a:pt x="28" y="132"/>
                    <a:pt x="16" y="126"/>
                    <a:pt x="8" y="114"/>
                  </a:cubicBezTo>
                  <a:cubicBezTo>
                    <a:pt x="4"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20"/>
            <p:cNvSpPr>
              <a:spLocks/>
            </p:cNvSpPr>
            <p:nvPr userDrawn="1"/>
          </p:nvSpPr>
          <p:spPr bwMode="black">
            <a:xfrm>
              <a:off x="4227513" y="6792913"/>
              <a:ext cx="136525" cy="182563"/>
            </a:xfrm>
            <a:custGeom>
              <a:avLst/>
              <a:gdLst>
                <a:gd name="T0" fmla="*/ 0 w 86"/>
                <a:gd name="T1" fmla="*/ 115 h 115"/>
                <a:gd name="T2" fmla="*/ 0 w 86"/>
                <a:gd name="T3" fmla="*/ 0 h 115"/>
                <a:gd name="T4" fmla="*/ 25 w 86"/>
                <a:gd name="T5" fmla="*/ 0 h 115"/>
                <a:gd name="T6" fmla="*/ 25 w 86"/>
                <a:gd name="T7" fmla="*/ 44 h 115"/>
                <a:gd name="T8" fmla="*/ 62 w 86"/>
                <a:gd name="T9" fmla="*/ 44 h 115"/>
                <a:gd name="T10" fmla="*/ 62 w 86"/>
                <a:gd name="T11" fmla="*/ 0 h 115"/>
                <a:gd name="T12" fmla="*/ 86 w 86"/>
                <a:gd name="T13" fmla="*/ 0 h 115"/>
                <a:gd name="T14" fmla="*/ 86 w 86"/>
                <a:gd name="T15" fmla="*/ 115 h 115"/>
                <a:gd name="T16" fmla="*/ 62 w 86"/>
                <a:gd name="T17" fmla="*/ 115 h 115"/>
                <a:gd name="T18" fmla="*/ 62 w 86"/>
                <a:gd name="T19" fmla="*/ 65 h 115"/>
                <a:gd name="T20" fmla="*/ 25 w 86"/>
                <a:gd name="T21" fmla="*/ 65 h 115"/>
                <a:gd name="T22" fmla="*/ 25 w 86"/>
                <a:gd name="T23" fmla="*/ 115 h 115"/>
                <a:gd name="T24" fmla="*/ 0 w 86"/>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 h="115">
                  <a:moveTo>
                    <a:pt x="0" y="115"/>
                  </a:moveTo>
                  <a:lnTo>
                    <a:pt x="0" y="0"/>
                  </a:lnTo>
                  <a:lnTo>
                    <a:pt x="25" y="0"/>
                  </a:lnTo>
                  <a:lnTo>
                    <a:pt x="25" y="44"/>
                  </a:lnTo>
                  <a:lnTo>
                    <a:pt x="62" y="44"/>
                  </a:lnTo>
                  <a:lnTo>
                    <a:pt x="62" y="0"/>
                  </a:lnTo>
                  <a:lnTo>
                    <a:pt x="86" y="0"/>
                  </a:lnTo>
                  <a:lnTo>
                    <a:pt x="86" y="115"/>
                  </a:lnTo>
                  <a:lnTo>
                    <a:pt x="62" y="115"/>
                  </a:lnTo>
                  <a:lnTo>
                    <a:pt x="62" y="65"/>
                  </a:lnTo>
                  <a:lnTo>
                    <a:pt x="25" y="65"/>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21"/>
            <p:cNvSpPr>
              <a:spLocks noEditPoints="1"/>
            </p:cNvSpPr>
            <p:nvPr userDrawn="1"/>
          </p:nvSpPr>
          <p:spPr bwMode="black">
            <a:xfrm>
              <a:off x="4384676" y="6792913"/>
              <a:ext cx="155575" cy="182563"/>
            </a:xfrm>
            <a:custGeom>
              <a:avLst/>
              <a:gdLst>
                <a:gd name="T0" fmla="*/ 37 w 98"/>
                <a:gd name="T1" fmla="*/ 0 h 115"/>
                <a:gd name="T2" fmla="*/ 61 w 98"/>
                <a:gd name="T3" fmla="*/ 0 h 115"/>
                <a:gd name="T4" fmla="*/ 98 w 98"/>
                <a:gd name="T5" fmla="*/ 115 h 115"/>
                <a:gd name="T6" fmla="*/ 72 w 98"/>
                <a:gd name="T7" fmla="*/ 115 h 115"/>
                <a:gd name="T8" fmla="*/ 65 w 98"/>
                <a:gd name="T9" fmla="*/ 89 h 115"/>
                <a:gd name="T10" fmla="*/ 32 w 98"/>
                <a:gd name="T11" fmla="*/ 89 h 115"/>
                <a:gd name="T12" fmla="*/ 26 w 98"/>
                <a:gd name="T13" fmla="*/ 115 h 115"/>
                <a:gd name="T14" fmla="*/ 0 w 98"/>
                <a:gd name="T15" fmla="*/ 115 h 115"/>
                <a:gd name="T16" fmla="*/ 37 w 98"/>
                <a:gd name="T17" fmla="*/ 0 h 115"/>
                <a:gd name="T18" fmla="*/ 37 w 98"/>
                <a:gd name="T19" fmla="*/ 70 h 115"/>
                <a:gd name="T20" fmla="*/ 60 w 98"/>
                <a:gd name="T21" fmla="*/ 70 h 115"/>
                <a:gd name="T22" fmla="*/ 48 w 98"/>
                <a:gd name="T23" fmla="*/ 31 h 115"/>
                <a:gd name="T24" fmla="*/ 37 w 98"/>
                <a:gd name="T25" fmla="*/ 7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115">
                  <a:moveTo>
                    <a:pt x="37" y="0"/>
                  </a:moveTo>
                  <a:lnTo>
                    <a:pt x="61" y="0"/>
                  </a:lnTo>
                  <a:lnTo>
                    <a:pt x="98" y="115"/>
                  </a:lnTo>
                  <a:lnTo>
                    <a:pt x="72" y="115"/>
                  </a:lnTo>
                  <a:lnTo>
                    <a:pt x="65" y="89"/>
                  </a:lnTo>
                  <a:lnTo>
                    <a:pt x="32" y="89"/>
                  </a:lnTo>
                  <a:lnTo>
                    <a:pt x="26" y="115"/>
                  </a:lnTo>
                  <a:lnTo>
                    <a:pt x="0" y="115"/>
                  </a:lnTo>
                  <a:lnTo>
                    <a:pt x="37" y="0"/>
                  </a:lnTo>
                  <a:close/>
                  <a:moveTo>
                    <a:pt x="37" y="70"/>
                  </a:moveTo>
                  <a:lnTo>
                    <a:pt x="60" y="70"/>
                  </a:lnTo>
                  <a:lnTo>
                    <a:pt x="48" y="31"/>
                  </a:lnTo>
                  <a:lnTo>
                    <a:pt x="37"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22"/>
            <p:cNvSpPr>
              <a:spLocks noEditPoints="1"/>
            </p:cNvSpPr>
            <p:nvPr userDrawn="1"/>
          </p:nvSpPr>
          <p:spPr bwMode="black">
            <a:xfrm>
              <a:off x="4559301" y="6792913"/>
              <a:ext cx="134938" cy="182563"/>
            </a:xfrm>
            <a:custGeom>
              <a:avLst/>
              <a:gdLst>
                <a:gd name="T0" fmla="*/ 0 w 93"/>
                <a:gd name="T1" fmla="*/ 126 h 126"/>
                <a:gd name="T2" fmla="*/ 0 w 93"/>
                <a:gd name="T3" fmla="*/ 0 h 126"/>
                <a:gd name="T4" fmla="*/ 48 w 93"/>
                <a:gd name="T5" fmla="*/ 0 h 126"/>
                <a:gd name="T6" fmla="*/ 77 w 93"/>
                <a:gd name="T7" fmla="*/ 9 h 126"/>
                <a:gd name="T8" fmla="*/ 89 w 93"/>
                <a:gd name="T9" fmla="*/ 35 h 126"/>
                <a:gd name="T10" fmla="*/ 81 w 93"/>
                <a:gd name="T11" fmla="*/ 59 h 126"/>
                <a:gd name="T12" fmla="*/ 71 w 93"/>
                <a:gd name="T13" fmla="*/ 66 h 126"/>
                <a:gd name="T14" fmla="*/ 83 w 93"/>
                <a:gd name="T15" fmla="*/ 76 h 126"/>
                <a:gd name="T16" fmla="*/ 87 w 93"/>
                <a:gd name="T17" fmla="*/ 89 h 126"/>
                <a:gd name="T18" fmla="*/ 89 w 93"/>
                <a:gd name="T19" fmla="*/ 108 h 126"/>
                <a:gd name="T20" fmla="*/ 91 w 93"/>
                <a:gd name="T21" fmla="*/ 121 h 126"/>
                <a:gd name="T22" fmla="*/ 93 w 93"/>
                <a:gd name="T23" fmla="*/ 126 h 126"/>
                <a:gd name="T24" fmla="*/ 65 w 93"/>
                <a:gd name="T25" fmla="*/ 126 h 126"/>
                <a:gd name="T26" fmla="*/ 63 w 93"/>
                <a:gd name="T27" fmla="*/ 119 h 126"/>
                <a:gd name="T28" fmla="*/ 62 w 93"/>
                <a:gd name="T29" fmla="*/ 102 h 126"/>
                <a:gd name="T30" fmla="*/ 59 w 93"/>
                <a:gd name="T31" fmla="*/ 85 h 126"/>
                <a:gd name="T32" fmla="*/ 50 w 93"/>
                <a:gd name="T33" fmla="*/ 77 h 126"/>
                <a:gd name="T34" fmla="*/ 42 w 93"/>
                <a:gd name="T35" fmla="*/ 76 h 126"/>
                <a:gd name="T36" fmla="*/ 27 w 93"/>
                <a:gd name="T37" fmla="*/ 76 h 126"/>
                <a:gd name="T38" fmla="*/ 27 w 93"/>
                <a:gd name="T39" fmla="*/ 126 h 126"/>
                <a:gd name="T40" fmla="*/ 0 w 93"/>
                <a:gd name="T41" fmla="*/ 126 h 126"/>
                <a:gd name="T42" fmla="*/ 27 w 93"/>
                <a:gd name="T43" fmla="*/ 56 h 126"/>
                <a:gd name="T44" fmla="*/ 41 w 93"/>
                <a:gd name="T45" fmla="*/ 56 h 126"/>
                <a:gd name="T46" fmla="*/ 58 w 93"/>
                <a:gd name="T47" fmla="*/ 51 h 126"/>
                <a:gd name="T48" fmla="*/ 62 w 93"/>
                <a:gd name="T49" fmla="*/ 38 h 126"/>
                <a:gd name="T50" fmla="*/ 56 w 93"/>
                <a:gd name="T51" fmla="*/ 24 h 126"/>
                <a:gd name="T52" fmla="*/ 42 w 93"/>
                <a:gd name="T53" fmla="*/ 22 h 126"/>
                <a:gd name="T54" fmla="*/ 27 w 93"/>
                <a:gd name="T55" fmla="*/ 22 h 126"/>
                <a:gd name="T56" fmla="*/ 27 w 93"/>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3" h="126">
                  <a:moveTo>
                    <a:pt x="0" y="126"/>
                  </a:moveTo>
                  <a:cubicBezTo>
                    <a:pt x="0" y="0"/>
                    <a:pt x="0" y="0"/>
                    <a:pt x="0" y="0"/>
                  </a:cubicBezTo>
                  <a:cubicBezTo>
                    <a:pt x="48" y="0"/>
                    <a:pt x="48" y="0"/>
                    <a:pt x="48" y="0"/>
                  </a:cubicBezTo>
                  <a:cubicBezTo>
                    <a:pt x="61" y="0"/>
                    <a:pt x="70" y="3"/>
                    <a:pt x="77" y="9"/>
                  </a:cubicBezTo>
                  <a:cubicBezTo>
                    <a:pt x="85" y="15"/>
                    <a:pt x="89" y="24"/>
                    <a:pt x="89" y="35"/>
                  </a:cubicBezTo>
                  <a:cubicBezTo>
                    <a:pt x="89" y="45"/>
                    <a:pt x="86" y="53"/>
                    <a:pt x="81" y="59"/>
                  </a:cubicBezTo>
                  <a:cubicBezTo>
                    <a:pt x="78" y="62"/>
                    <a:pt x="75" y="64"/>
                    <a:pt x="71" y="66"/>
                  </a:cubicBezTo>
                  <a:cubicBezTo>
                    <a:pt x="76" y="68"/>
                    <a:pt x="80" y="71"/>
                    <a:pt x="83" y="76"/>
                  </a:cubicBezTo>
                  <a:cubicBezTo>
                    <a:pt x="85" y="79"/>
                    <a:pt x="86" y="83"/>
                    <a:pt x="87" y="89"/>
                  </a:cubicBezTo>
                  <a:cubicBezTo>
                    <a:pt x="87" y="91"/>
                    <a:pt x="88" y="97"/>
                    <a:pt x="89" y="108"/>
                  </a:cubicBezTo>
                  <a:cubicBezTo>
                    <a:pt x="89" y="115"/>
                    <a:pt x="90" y="119"/>
                    <a:pt x="91" y="121"/>
                  </a:cubicBezTo>
                  <a:cubicBezTo>
                    <a:pt x="91" y="122"/>
                    <a:pt x="92" y="124"/>
                    <a:pt x="93" y="126"/>
                  </a:cubicBezTo>
                  <a:cubicBezTo>
                    <a:pt x="65" y="126"/>
                    <a:pt x="65" y="126"/>
                    <a:pt x="65" y="126"/>
                  </a:cubicBezTo>
                  <a:cubicBezTo>
                    <a:pt x="64" y="124"/>
                    <a:pt x="64" y="121"/>
                    <a:pt x="63" y="119"/>
                  </a:cubicBezTo>
                  <a:cubicBezTo>
                    <a:pt x="63" y="117"/>
                    <a:pt x="63" y="112"/>
                    <a:pt x="62" y="102"/>
                  </a:cubicBezTo>
                  <a:cubicBezTo>
                    <a:pt x="61" y="94"/>
                    <a:pt x="60" y="88"/>
                    <a:pt x="59" y="85"/>
                  </a:cubicBezTo>
                  <a:cubicBezTo>
                    <a:pt x="57" y="81"/>
                    <a:pt x="54" y="78"/>
                    <a:pt x="50" y="77"/>
                  </a:cubicBezTo>
                  <a:cubicBezTo>
                    <a:pt x="48" y="77"/>
                    <a:pt x="46" y="76"/>
                    <a:pt x="42" y="76"/>
                  </a:cubicBezTo>
                  <a:cubicBezTo>
                    <a:pt x="27" y="76"/>
                    <a:pt x="27" y="76"/>
                    <a:pt x="27" y="76"/>
                  </a:cubicBezTo>
                  <a:cubicBezTo>
                    <a:pt x="27" y="126"/>
                    <a:pt x="27" y="126"/>
                    <a:pt x="27" y="126"/>
                  </a:cubicBezTo>
                  <a:lnTo>
                    <a:pt x="0" y="126"/>
                  </a:lnTo>
                  <a:close/>
                  <a:moveTo>
                    <a:pt x="27" y="56"/>
                  </a:moveTo>
                  <a:cubicBezTo>
                    <a:pt x="41" y="56"/>
                    <a:pt x="41" y="56"/>
                    <a:pt x="41" y="56"/>
                  </a:cubicBezTo>
                  <a:cubicBezTo>
                    <a:pt x="50" y="56"/>
                    <a:pt x="55" y="54"/>
                    <a:pt x="58" y="51"/>
                  </a:cubicBezTo>
                  <a:cubicBezTo>
                    <a:pt x="61" y="48"/>
                    <a:pt x="62" y="44"/>
                    <a:pt x="62" y="38"/>
                  </a:cubicBezTo>
                  <a:cubicBezTo>
                    <a:pt x="62" y="32"/>
                    <a:pt x="60" y="27"/>
                    <a:pt x="56" y="24"/>
                  </a:cubicBezTo>
                  <a:cubicBezTo>
                    <a:pt x="53" y="23"/>
                    <a:pt x="48" y="22"/>
                    <a:pt x="42"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23"/>
            <p:cNvSpPr>
              <a:spLocks/>
            </p:cNvSpPr>
            <p:nvPr userDrawn="1"/>
          </p:nvSpPr>
          <p:spPr bwMode="black">
            <a:xfrm>
              <a:off x="4724401" y="6792913"/>
              <a:ext cx="38100" cy="182563"/>
            </a:xfrm>
            <a:custGeom>
              <a:avLst/>
              <a:gdLst>
                <a:gd name="T0" fmla="*/ 0 w 24"/>
                <a:gd name="T1" fmla="*/ 115 h 115"/>
                <a:gd name="T2" fmla="*/ 0 w 24"/>
                <a:gd name="T3" fmla="*/ 0 h 115"/>
                <a:gd name="T4" fmla="*/ 12 w 24"/>
                <a:gd name="T5" fmla="*/ 0 h 115"/>
                <a:gd name="T6" fmla="*/ 24 w 24"/>
                <a:gd name="T7" fmla="*/ 0 h 115"/>
                <a:gd name="T8" fmla="*/ 24 w 24"/>
                <a:gd name="T9" fmla="*/ 115 h 115"/>
                <a:gd name="T10" fmla="*/ 0 w 24"/>
                <a:gd name="T11" fmla="*/ 115 h 115"/>
              </a:gdLst>
              <a:ahLst/>
              <a:cxnLst>
                <a:cxn ang="0">
                  <a:pos x="T0" y="T1"/>
                </a:cxn>
                <a:cxn ang="0">
                  <a:pos x="T2" y="T3"/>
                </a:cxn>
                <a:cxn ang="0">
                  <a:pos x="T4" y="T5"/>
                </a:cxn>
                <a:cxn ang="0">
                  <a:pos x="T6" y="T7"/>
                </a:cxn>
                <a:cxn ang="0">
                  <a:pos x="T8" y="T9"/>
                </a:cxn>
                <a:cxn ang="0">
                  <a:pos x="T10" y="T11"/>
                </a:cxn>
              </a:cxnLst>
              <a:rect l="0" t="0" r="r" b="b"/>
              <a:pathLst>
                <a:path w="24" h="115">
                  <a:moveTo>
                    <a:pt x="0" y="115"/>
                  </a:moveTo>
                  <a:lnTo>
                    <a:pt x="0" y="0"/>
                  </a:lnTo>
                  <a:lnTo>
                    <a:pt x="12" y="0"/>
                  </a:lnTo>
                  <a:lnTo>
                    <a:pt x="24" y="0"/>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24"/>
            <p:cNvSpPr>
              <a:spLocks/>
            </p:cNvSpPr>
            <p:nvPr userDrawn="1"/>
          </p:nvSpPr>
          <p:spPr bwMode="black">
            <a:xfrm>
              <a:off x="4797426" y="6792913"/>
              <a:ext cx="134938" cy="182563"/>
            </a:xfrm>
            <a:custGeom>
              <a:avLst/>
              <a:gdLst>
                <a:gd name="T0" fmla="*/ 0 w 85"/>
                <a:gd name="T1" fmla="*/ 115 h 115"/>
                <a:gd name="T2" fmla="*/ 0 w 85"/>
                <a:gd name="T3" fmla="*/ 0 h 115"/>
                <a:gd name="T4" fmla="*/ 25 w 85"/>
                <a:gd name="T5" fmla="*/ 0 h 115"/>
                <a:gd name="T6" fmla="*/ 61 w 85"/>
                <a:gd name="T7" fmla="*/ 74 h 115"/>
                <a:gd name="T8" fmla="*/ 61 w 85"/>
                <a:gd name="T9" fmla="*/ 0 h 115"/>
                <a:gd name="T10" fmla="*/ 85 w 85"/>
                <a:gd name="T11" fmla="*/ 0 h 115"/>
                <a:gd name="T12" fmla="*/ 85 w 85"/>
                <a:gd name="T13" fmla="*/ 115 h 115"/>
                <a:gd name="T14" fmla="*/ 60 w 85"/>
                <a:gd name="T15" fmla="*/ 115 h 115"/>
                <a:gd name="T16" fmla="*/ 24 w 85"/>
                <a:gd name="T17" fmla="*/ 41 h 115"/>
                <a:gd name="T18" fmla="*/ 24 w 85"/>
                <a:gd name="T19" fmla="*/ 115 h 115"/>
                <a:gd name="T20" fmla="*/ 0 w 85"/>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115">
                  <a:moveTo>
                    <a:pt x="0" y="115"/>
                  </a:moveTo>
                  <a:lnTo>
                    <a:pt x="0" y="0"/>
                  </a:lnTo>
                  <a:lnTo>
                    <a:pt x="25" y="0"/>
                  </a:lnTo>
                  <a:lnTo>
                    <a:pt x="61" y="74"/>
                  </a:lnTo>
                  <a:lnTo>
                    <a:pt x="61" y="0"/>
                  </a:lnTo>
                  <a:lnTo>
                    <a:pt x="85" y="0"/>
                  </a:lnTo>
                  <a:lnTo>
                    <a:pt x="85" y="115"/>
                  </a:lnTo>
                  <a:lnTo>
                    <a:pt x="60" y="115"/>
                  </a:lnTo>
                  <a:lnTo>
                    <a:pt x="24" y="41"/>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25"/>
            <p:cNvSpPr>
              <a:spLocks/>
            </p:cNvSpPr>
            <p:nvPr userDrawn="1"/>
          </p:nvSpPr>
          <p:spPr bwMode="black">
            <a:xfrm>
              <a:off x="4959351" y="6788150"/>
              <a:ext cx="149225" cy="192088"/>
            </a:xfrm>
            <a:custGeom>
              <a:avLst/>
              <a:gdLst>
                <a:gd name="T0" fmla="*/ 102 w 102"/>
                <a:gd name="T1" fmla="*/ 129 h 132"/>
                <a:gd name="T2" fmla="*/ 82 w 102"/>
                <a:gd name="T3" fmla="*/ 129 h 132"/>
                <a:gd name="T4" fmla="*/ 82 w 102"/>
                <a:gd name="T5" fmla="*/ 115 h 132"/>
                <a:gd name="T6" fmla="*/ 73 w 102"/>
                <a:gd name="T7" fmla="*/ 124 h 132"/>
                <a:gd name="T8" fmla="*/ 51 w 102"/>
                <a:gd name="T9" fmla="*/ 132 h 132"/>
                <a:gd name="T10" fmla="*/ 14 w 102"/>
                <a:gd name="T11" fmla="*/ 113 h 132"/>
                <a:gd name="T12" fmla="*/ 0 w 102"/>
                <a:gd name="T13" fmla="*/ 67 h 132"/>
                <a:gd name="T14" fmla="*/ 14 w 102"/>
                <a:gd name="T15" fmla="*/ 20 h 132"/>
                <a:gd name="T16" fmla="*/ 54 w 102"/>
                <a:gd name="T17" fmla="*/ 0 h 132"/>
                <a:gd name="T18" fmla="*/ 89 w 102"/>
                <a:gd name="T19" fmla="*/ 16 h 132"/>
                <a:gd name="T20" fmla="*/ 100 w 102"/>
                <a:gd name="T21" fmla="*/ 39 h 132"/>
                <a:gd name="T22" fmla="*/ 100 w 102"/>
                <a:gd name="T23" fmla="*/ 45 h 132"/>
                <a:gd name="T24" fmla="*/ 74 w 102"/>
                <a:gd name="T25" fmla="*/ 45 h 132"/>
                <a:gd name="T26" fmla="*/ 70 w 102"/>
                <a:gd name="T27" fmla="*/ 32 h 132"/>
                <a:gd name="T28" fmla="*/ 53 w 102"/>
                <a:gd name="T29" fmla="*/ 23 h 132"/>
                <a:gd name="T30" fmla="*/ 34 w 102"/>
                <a:gd name="T31" fmla="*/ 35 h 132"/>
                <a:gd name="T32" fmla="*/ 27 w 102"/>
                <a:gd name="T33" fmla="*/ 66 h 132"/>
                <a:gd name="T34" fmla="*/ 35 w 102"/>
                <a:gd name="T35" fmla="*/ 99 h 132"/>
                <a:gd name="T36" fmla="*/ 54 w 102"/>
                <a:gd name="T37" fmla="*/ 109 h 132"/>
                <a:gd name="T38" fmla="*/ 72 w 102"/>
                <a:gd name="T39" fmla="*/ 100 h 132"/>
                <a:gd name="T40" fmla="*/ 77 w 102"/>
                <a:gd name="T41" fmla="*/ 81 h 132"/>
                <a:gd name="T42" fmla="*/ 55 w 102"/>
                <a:gd name="T43" fmla="*/ 81 h 132"/>
                <a:gd name="T44" fmla="*/ 55 w 102"/>
                <a:gd name="T45" fmla="*/ 61 h 132"/>
                <a:gd name="T46" fmla="*/ 102 w 102"/>
                <a:gd name="T47" fmla="*/ 61 h 132"/>
                <a:gd name="T48" fmla="*/ 102 w 102"/>
                <a:gd name="T49" fmla="*/ 12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2" h="132">
                  <a:moveTo>
                    <a:pt x="102" y="129"/>
                  </a:moveTo>
                  <a:cubicBezTo>
                    <a:pt x="82" y="129"/>
                    <a:pt x="82" y="129"/>
                    <a:pt x="82" y="129"/>
                  </a:cubicBezTo>
                  <a:cubicBezTo>
                    <a:pt x="82" y="115"/>
                    <a:pt x="82" y="115"/>
                    <a:pt x="82" y="115"/>
                  </a:cubicBezTo>
                  <a:cubicBezTo>
                    <a:pt x="79" y="119"/>
                    <a:pt x="76" y="122"/>
                    <a:pt x="73" y="124"/>
                  </a:cubicBezTo>
                  <a:cubicBezTo>
                    <a:pt x="67" y="129"/>
                    <a:pt x="59" y="132"/>
                    <a:pt x="51" y="132"/>
                  </a:cubicBezTo>
                  <a:cubicBezTo>
                    <a:pt x="35" y="132"/>
                    <a:pt x="23" y="125"/>
                    <a:pt x="14" y="113"/>
                  </a:cubicBezTo>
                  <a:cubicBezTo>
                    <a:pt x="5" y="101"/>
                    <a:pt x="0" y="85"/>
                    <a:pt x="0" y="67"/>
                  </a:cubicBezTo>
                  <a:cubicBezTo>
                    <a:pt x="0" y="48"/>
                    <a:pt x="5" y="33"/>
                    <a:pt x="14" y="20"/>
                  </a:cubicBezTo>
                  <a:cubicBezTo>
                    <a:pt x="24" y="7"/>
                    <a:pt x="37" y="0"/>
                    <a:pt x="54" y="0"/>
                  </a:cubicBezTo>
                  <a:cubicBezTo>
                    <a:pt x="68" y="0"/>
                    <a:pt x="79" y="5"/>
                    <a:pt x="89" y="16"/>
                  </a:cubicBezTo>
                  <a:cubicBezTo>
                    <a:pt x="94" y="23"/>
                    <a:pt x="98" y="30"/>
                    <a:pt x="100" y="39"/>
                  </a:cubicBezTo>
                  <a:cubicBezTo>
                    <a:pt x="100" y="40"/>
                    <a:pt x="100" y="42"/>
                    <a:pt x="100" y="45"/>
                  </a:cubicBezTo>
                  <a:cubicBezTo>
                    <a:pt x="74" y="45"/>
                    <a:pt x="74" y="45"/>
                    <a:pt x="74" y="45"/>
                  </a:cubicBezTo>
                  <a:cubicBezTo>
                    <a:pt x="73" y="40"/>
                    <a:pt x="72" y="35"/>
                    <a:pt x="70" y="32"/>
                  </a:cubicBezTo>
                  <a:cubicBezTo>
                    <a:pt x="66" y="26"/>
                    <a:pt x="60" y="23"/>
                    <a:pt x="53" y="23"/>
                  </a:cubicBezTo>
                  <a:cubicBezTo>
                    <a:pt x="45" y="23"/>
                    <a:pt x="39" y="27"/>
                    <a:pt x="34" y="35"/>
                  </a:cubicBezTo>
                  <a:cubicBezTo>
                    <a:pt x="30" y="43"/>
                    <a:pt x="27" y="53"/>
                    <a:pt x="27" y="66"/>
                  </a:cubicBezTo>
                  <a:cubicBezTo>
                    <a:pt x="27" y="80"/>
                    <a:pt x="30" y="91"/>
                    <a:pt x="35" y="99"/>
                  </a:cubicBezTo>
                  <a:cubicBezTo>
                    <a:pt x="39" y="106"/>
                    <a:pt x="46" y="109"/>
                    <a:pt x="54" y="109"/>
                  </a:cubicBezTo>
                  <a:cubicBezTo>
                    <a:pt x="62" y="109"/>
                    <a:pt x="68" y="106"/>
                    <a:pt x="72" y="100"/>
                  </a:cubicBezTo>
                  <a:cubicBezTo>
                    <a:pt x="75" y="95"/>
                    <a:pt x="77" y="89"/>
                    <a:pt x="77" y="81"/>
                  </a:cubicBezTo>
                  <a:cubicBezTo>
                    <a:pt x="55" y="81"/>
                    <a:pt x="55" y="81"/>
                    <a:pt x="55" y="81"/>
                  </a:cubicBezTo>
                  <a:cubicBezTo>
                    <a:pt x="55" y="61"/>
                    <a:pt x="55" y="61"/>
                    <a:pt x="55" y="61"/>
                  </a:cubicBezTo>
                  <a:cubicBezTo>
                    <a:pt x="102" y="61"/>
                    <a:pt x="102" y="61"/>
                    <a:pt x="102" y="61"/>
                  </a:cubicBezTo>
                  <a:lnTo>
                    <a:pt x="102" y="1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26"/>
            <p:cNvSpPr>
              <a:spLocks/>
            </p:cNvSpPr>
            <p:nvPr userDrawn="1"/>
          </p:nvSpPr>
          <p:spPr bwMode="black">
            <a:xfrm>
              <a:off x="5141913" y="6935788"/>
              <a:ext cx="41275" cy="39688"/>
            </a:xfrm>
            <a:custGeom>
              <a:avLst/>
              <a:gdLst>
                <a:gd name="T0" fmla="*/ 26 w 26"/>
                <a:gd name="T1" fmla="*/ 0 h 25"/>
                <a:gd name="T2" fmla="*/ 26 w 26"/>
                <a:gd name="T3" fmla="*/ 25 h 25"/>
                <a:gd name="T4" fmla="*/ 0 w 26"/>
                <a:gd name="T5" fmla="*/ 25 h 25"/>
                <a:gd name="T6" fmla="*/ 0 w 26"/>
                <a:gd name="T7" fmla="*/ 0 h 25"/>
                <a:gd name="T8" fmla="*/ 14 w 26"/>
                <a:gd name="T9" fmla="*/ 0 h 25"/>
                <a:gd name="T10" fmla="*/ 26 w 26"/>
                <a:gd name="T11" fmla="*/ 0 h 25"/>
              </a:gdLst>
              <a:ahLst/>
              <a:cxnLst>
                <a:cxn ang="0">
                  <a:pos x="T0" y="T1"/>
                </a:cxn>
                <a:cxn ang="0">
                  <a:pos x="T2" y="T3"/>
                </a:cxn>
                <a:cxn ang="0">
                  <a:pos x="T4" y="T5"/>
                </a:cxn>
                <a:cxn ang="0">
                  <a:pos x="T6" y="T7"/>
                </a:cxn>
                <a:cxn ang="0">
                  <a:pos x="T8" y="T9"/>
                </a:cxn>
                <a:cxn ang="0">
                  <a:pos x="T10" y="T11"/>
                </a:cxn>
              </a:cxnLst>
              <a:rect l="0" t="0" r="r" b="b"/>
              <a:pathLst>
                <a:path w="26" h="25">
                  <a:moveTo>
                    <a:pt x="26" y="0"/>
                  </a:moveTo>
                  <a:lnTo>
                    <a:pt x="26" y="25"/>
                  </a:lnTo>
                  <a:lnTo>
                    <a:pt x="0" y="25"/>
                  </a:lnTo>
                  <a:lnTo>
                    <a:pt x="0" y="0"/>
                  </a:lnTo>
                  <a:lnTo>
                    <a:pt x="14" y="0"/>
                  </a:lnTo>
                  <a:lnTo>
                    <a:pt x="2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779288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Slide vertical left transparent">
    <p:bg bwMode="lt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Objekt 6"/>
          <p:cNvPicPr>
            <a:picLocks noChangeAspect="1"/>
          </p:cNvPicPr>
          <p:nvPr/>
        </p:nvPicPr>
        <p:blipFill>
          <a:blip r:embed="rId3"/>
          <a:srcRect/>
          <a:stretch>
            <a:fillRect/>
          </a:stretch>
        </p:blipFill>
        <p:spPr bwMode="auto">
          <a:xfrm>
            <a:off x="1441" y="1441"/>
            <a:ext cx="1440" cy="1439"/>
          </a:xfrm>
          <a:prstGeom prst="rect">
            <a:avLst/>
          </a:prstGeom>
          <a:noFill/>
        </p:spPr>
      </p:pic>
      <p:sp>
        <p:nvSpPr>
          <p:cNvPr id="2" name="Titel 1"/>
          <p:cNvSpPr>
            <a:spLocks noGrp="1"/>
          </p:cNvSpPr>
          <p:nvPr>
            <p:ph type="title" hasCustomPrompt="1"/>
          </p:nvPr>
        </p:nvSpPr>
        <p:spPr bwMode="black">
          <a:xfrm>
            <a:off x="326551" y="326517"/>
            <a:ext cx="3918614" cy="2269885"/>
          </a:xfrm>
        </p:spPr>
        <p:txBody>
          <a:bodyPr/>
          <a:lstStyle>
            <a:lvl1pPr>
              <a:defRPr sz="5442">
                <a:solidFill>
                  <a:schemeClr val="bg1"/>
                </a:solidFill>
              </a:defRPr>
            </a:lvl1pPr>
          </a:lstStyle>
          <a:p>
            <a:r>
              <a:rPr lang="en-US" dirty="0" smtClean="0"/>
              <a:t>Headline Ultra</a:t>
            </a:r>
            <a:br>
              <a:rPr lang="en-US" dirty="0" smtClean="0"/>
            </a:br>
            <a:r>
              <a:rPr lang="en-US" dirty="0" smtClean="0"/>
              <a:t>(60) 75 90 PT</a:t>
            </a:r>
            <a:endParaRPr lang="en-US" dirty="0"/>
          </a:p>
        </p:txBody>
      </p:sp>
      <p:sp>
        <p:nvSpPr>
          <p:cNvPr id="10" name="Textplatzhalter 2"/>
          <p:cNvSpPr>
            <a:spLocks noGrp="1"/>
          </p:cNvSpPr>
          <p:nvPr>
            <p:ph type="body" sz="quarter" idx="11" hasCustomPrompt="1"/>
          </p:nvPr>
        </p:nvSpPr>
        <p:spPr bwMode="black">
          <a:xfrm>
            <a:off x="326551" y="3429720"/>
            <a:ext cx="3918614" cy="914303"/>
          </a:xfrm>
          <a:noFill/>
          <a:ln w="9525">
            <a:noFill/>
            <a:miter lim="800000"/>
            <a:headEnd/>
            <a:tailEnd/>
          </a:ln>
        </p:spPr>
        <p:txBody>
          <a:bodyPr vert="horz" wrap="square" lIns="0" tIns="0" rIns="0" bIns="0" numCol="1" anchor="t" anchorCtr="0" compatLnSpc="1">
            <a:prstTxWarp prst="textNoShape">
              <a:avLst/>
            </a:prstTxWarp>
          </a:bodyPr>
          <a:lstStyle>
            <a:lvl1pPr>
              <a:defRPr lang="de-DE" smtClean="0">
                <a:solidFill>
                  <a:schemeClr val="bg1"/>
                </a:solidFill>
              </a:defRPr>
            </a:lvl1pPr>
            <a:lvl2pPr>
              <a:defRPr lang="de-DE" smtClean="0">
                <a:solidFill>
                  <a:schemeClr val="bg1"/>
                </a:solidFill>
              </a:defRPr>
            </a:lvl2pPr>
            <a:lvl3pPr>
              <a:defRPr lang="de-DE" smtClean="0">
                <a:solidFill>
                  <a:schemeClr val="bg1"/>
                </a:solidFill>
              </a:defRPr>
            </a:lvl3pPr>
            <a:lvl4pPr>
              <a:defRPr lang="de-DE" smtClean="0">
                <a:solidFill>
                  <a:schemeClr val="bg1"/>
                </a:solidFill>
              </a:defRPr>
            </a:lvl4pPr>
            <a:lvl5pPr>
              <a:defRPr lang="de-DE">
                <a:solidFill>
                  <a:schemeClr val="bg1"/>
                </a:solidFill>
              </a:defRPr>
            </a:lvl5pPr>
          </a:lstStyle>
          <a:p>
            <a:pPr lvl="0"/>
            <a:r>
              <a:rPr lang="en-US" dirty="0" smtClean="0"/>
              <a:t>Sub-heading: Tele-</a:t>
            </a:r>
            <a:r>
              <a:rPr lang="en-US" dirty="0" err="1" smtClean="0"/>
              <a:t>GroteskFet</a:t>
            </a:r>
            <a:r>
              <a:rPr lang="en-US" dirty="0" smtClean="0"/>
              <a:t> 18 </a:t>
            </a:r>
            <a:r>
              <a:rPr lang="en-US" dirty="0" err="1" smtClean="0"/>
              <a:t>pt</a:t>
            </a:r>
            <a:endParaRPr lang="en-US" dirty="0"/>
          </a:p>
        </p:txBody>
      </p:sp>
      <p:grpSp>
        <p:nvGrpSpPr>
          <p:cNvPr id="36" name="Gruppieren 35"/>
          <p:cNvGrpSpPr/>
          <p:nvPr/>
        </p:nvGrpSpPr>
        <p:grpSpPr bwMode="black">
          <a:xfrm>
            <a:off x="326880" y="6041379"/>
            <a:ext cx="991629" cy="489775"/>
            <a:chOff x="323850" y="5511800"/>
            <a:chExt cx="1314450" cy="649288"/>
          </a:xfrm>
        </p:grpSpPr>
        <p:sp>
          <p:nvSpPr>
            <p:cNvPr id="37" name="Freeform 5"/>
            <p:cNvSpPr>
              <a:spLocks/>
            </p:cNvSpPr>
            <p:nvPr userDrawn="1"/>
          </p:nvSpPr>
          <p:spPr bwMode="black">
            <a:xfrm>
              <a:off x="323850" y="5808663"/>
              <a:ext cx="131763" cy="131763"/>
            </a:xfrm>
            <a:custGeom>
              <a:avLst/>
              <a:gdLst>
                <a:gd name="T0" fmla="*/ 0 w 83"/>
                <a:gd name="T1" fmla="*/ 83 h 83"/>
                <a:gd name="T2" fmla="*/ 0 w 83"/>
                <a:gd name="T3" fmla="*/ 0 h 83"/>
                <a:gd name="T4" fmla="*/ 42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42"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6"/>
            <p:cNvSpPr>
              <a:spLocks/>
            </p:cNvSpPr>
            <p:nvPr userDrawn="1"/>
          </p:nvSpPr>
          <p:spPr bwMode="black">
            <a:xfrm>
              <a:off x="723900" y="5808663"/>
              <a:ext cx="130175" cy="131763"/>
            </a:xfrm>
            <a:custGeom>
              <a:avLst/>
              <a:gdLst>
                <a:gd name="T0" fmla="*/ 0 w 82"/>
                <a:gd name="T1" fmla="*/ 83 h 83"/>
                <a:gd name="T2" fmla="*/ 0 w 82"/>
                <a:gd name="T3" fmla="*/ 0 h 83"/>
                <a:gd name="T4" fmla="*/ 43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3"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7"/>
            <p:cNvSpPr>
              <a:spLocks/>
            </p:cNvSpPr>
            <p:nvPr userDrawn="1"/>
          </p:nvSpPr>
          <p:spPr bwMode="black">
            <a:xfrm>
              <a:off x="1116013" y="5808663"/>
              <a:ext cx="131763" cy="131763"/>
            </a:xfrm>
            <a:custGeom>
              <a:avLst/>
              <a:gdLst>
                <a:gd name="T0" fmla="*/ 0 w 83"/>
                <a:gd name="T1" fmla="*/ 83 h 83"/>
                <a:gd name="T2" fmla="*/ 0 w 83"/>
                <a:gd name="T3" fmla="*/ 0 h 83"/>
                <a:gd name="T4" fmla="*/ 39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39"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8"/>
            <p:cNvSpPr>
              <a:spLocks/>
            </p:cNvSpPr>
            <p:nvPr userDrawn="1"/>
          </p:nvSpPr>
          <p:spPr bwMode="black">
            <a:xfrm>
              <a:off x="1508125" y="5808663"/>
              <a:ext cx="130175" cy="131763"/>
            </a:xfrm>
            <a:custGeom>
              <a:avLst/>
              <a:gdLst>
                <a:gd name="T0" fmla="*/ 0 w 82"/>
                <a:gd name="T1" fmla="*/ 83 h 83"/>
                <a:gd name="T2" fmla="*/ 0 w 82"/>
                <a:gd name="T3" fmla="*/ 0 h 83"/>
                <a:gd name="T4" fmla="*/ 44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4"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9"/>
            <p:cNvSpPr>
              <a:spLocks/>
            </p:cNvSpPr>
            <p:nvPr userDrawn="1"/>
          </p:nvSpPr>
          <p:spPr bwMode="black">
            <a:xfrm>
              <a:off x="323850" y="5511800"/>
              <a:ext cx="530225" cy="649288"/>
            </a:xfrm>
            <a:custGeom>
              <a:avLst/>
              <a:gdLst>
                <a:gd name="T0" fmla="*/ 306 w 310"/>
                <a:gd name="T1" fmla="*/ 0 h 378"/>
                <a:gd name="T2" fmla="*/ 4 w 310"/>
                <a:gd name="T3" fmla="*/ 0 h 378"/>
                <a:gd name="T4" fmla="*/ 0 w 310"/>
                <a:gd name="T5" fmla="*/ 133 h 378"/>
                <a:gd name="T6" fmla="*/ 20 w 310"/>
                <a:gd name="T7" fmla="*/ 136 h 378"/>
                <a:gd name="T8" fmla="*/ 51 w 310"/>
                <a:gd name="T9" fmla="*/ 49 h 378"/>
                <a:gd name="T10" fmla="*/ 125 w 310"/>
                <a:gd name="T11" fmla="*/ 18 h 378"/>
                <a:gd name="T12" fmla="*/ 125 w 310"/>
                <a:gd name="T13" fmla="*/ 297 h 378"/>
                <a:gd name="T14" fmla="*/ 114 w 310"/>
                <a:gd name="T15" fmla="*/ 344 h 378"/>
                <a:gd name="T16" fmla="*/ 84 w 310"/>
                <a:gd name="T17" fmla="*/ 356 h 378"/>
                <a:gd name="T18" fmla="*/ 62 w 310"/>
                <a:gd name="T19" fmla="*/ 356 h 378"/>
                <a:gd name="T20" fmla="*/ 62 w 310"/>
                <a:gd name="T21" fmla="*/ 378 h 378"/>
                <a:gd name="T22" fmla="*/ 248 w 310"/>
                <a:gd name="T23" fmla="*/ 378 h 378"/>
                <a:gd name="T24" fmla="*/ 248 w 310"/>
                <a:gd name="T25" fmla="*/ 356 h 378"/>
                <a:gd name="T26" fmla="*/ 227 w 310"/>
                <a:gd name="T27" fmla="*/ 356 h 378"/>
                <a:gd name="T28" fmla="*/ 196 w 310"/>
                <a:gd name="T29" fmla="*/ 344 h 378"/>
                <a:gd name="T30" fmla="*/ 185 w 310"/>
                <a:gd name="T31" fmla="*/ 297 h 378"/>
                <a:gd name="T32" fmla="*/ 185 w 310"/>
                <a:gd name="T33" fmla="*/ 18 h 378"/>
                <a:gd name="T34" fmla="*/ 259 w 310"/>
                <a:gd name="T35" fmla="*/ 49 h 378"/>
                <a:gd name="T36" fmla="*/ 290 w 310"/>
                <a:gd name="T37" fmla="*/ 136 h 378"/>
                <a:gd name="T38" fmla="*/ 310 w 310"/>
                <a:gd name="T39" fmla="*/ 133 h 378"/>
                <a:gd name="T40" fmla="*/ 306 w 310"/>
                <a:gd name="T41" fmla="*/ 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0" h="378">
                  <a:moveTo>
                    <a:pt x="306" y="0"/>
                  </a:moveTo>
                  <a:cubicBezTo>
                    <a:pt x="4" y="0"/>
                    <a:pt x="4" y="0"/>
                    <a:pt x="4" y="0"/>
                  </a:cubicBezTo>
                  <a:cubicBezTo>
                    <a:pt x="0" y="133"/>
                    <a:pt x="0" y="133"/>
                    <a:pt x="0" y="133"/>
                  </a:cubicBezTo>
                  <a:cubicBezTo>
                    <a:pt x="20" y="136"/>
                    <a:pt x="20" y="136"/>
                    <a:pt x="20" y="136"/>
                  </a:cubicBezTo>
                  <a:cubicBezTo>
                    <a:pt x="24" y="97"/>
                    <a:pt x="34" y="68"/>
                    <a:pt x="51" y="49"/>
                  </a:cubicBezTo>
                  <a:cubicBezTo>
                    <a:pt x="69" y="29"/>
                    <a:pt x="93" y="19"/>
                    <a:pt x="125" y="18"/>
                  </a:cubicBezTo>
                  <a:cubicBezTo>
                    <a:pt x="125" y="297"/>
                    <a:pt x="125" y="297"/>
                    <a:pt x="125" y="297"/>
                  </a:cubicBezTo>
                  <a:cubicBezTo>
                    <a:pt x="125" y="321"/>
                    <a:pt x="122" y="337"/>
                    <a:pt x="114" y="344"/>
                  </a:cubicBezTo>
                  <a:cubicBezTo>
                    <a:pt x="108" y="350"/>
                    <a:pt x="98" y="354"/>
                    <a:pt x="84" y="356"/>
                  </a:cubicBezTo>
                  <a:cubicBezTo>
                    <a:pt x="79" y="356"/>
                    <a:pt x="72" y="356"/>
                    <a:pt x="62" y="356"/>
                  </a:cubicBezTo>
                  <a:cubicBezTo>
                    <a:pt x="62" y="378"/>
                    <a:pt x="62" y="378"/>
                    <a:pt x="62" y="378"/>
                  </a:cubicBezTo>
                  <a:cubicBezTo>
                    <a:pt x="248" y="378"/>
                    <a:pt x="248" y="378"/>
                    <a:pt x="248" y="378"/>
                  </a:cubicBezTo>
                  <a:cubicBezTo>
                    <a:pt x="248" y="356"/>
                    <a:pt x="248" y="356"/>
                    <a:pt x="248" y="356"/>
                  </a:cubicBezTo>
                  <a:cubicBezTo>
                    <a:pt x="238" y="356"/>
                    <a:pt x="231" y="356"/>
                    <a:pt x="227" y="356"/>
                  </a:cubicBezTo>
                  <a:cubicBezTo>
                    <a:pt x="212" y="354"/>
                    <a:pt x="202" y="350"/>
                    <a:pt x="196" y="344"/>
                  </a:cubicBezTo>
                  <a:cubicBezTo>
                    <a:pt x="189" y="337"/>
                    <a:pt x="185" y="321"/>
                    <a:pt x="185" y="297"/>
                  </a:cubicBezTo>
                  <a:cubicBezTo>
                    <a:pt x="185" y="18"/>
                    <a:pt x="185" y="18"/>
                    <a:pt x="185" y="18"/>
                  </a:cubicBezTo>
                  <a:cubicBezTo>
                    <a:pt x="217" y="19"/>
                    <a:pt x="241" y="29"/>
                    <a:pt x="259" y="49"/>
                  </a:cubicBezTo>
                  <a:cubicBezTo>
                    <a:pt x="276" y="68"/>
                    <a:pt x="286" y="97"/>
                    <a:pt x="290" y="136"/>
                  </a:cubicBezTo>
                  <a:cubicBezTo>
                    <a:pt x="310" y="133"/>
                    <a:pt x="310" y="133"/>
                    <a:pt x="310" y="133"/>
                  </a:cubicBezTo>
                  <a:lnTo>
                    <a:pt x="30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78" name="Gruppieren 77"/>
          <p:cNvGrpSpPr/>
          <p:nvPr/>
        </p:nvGrpSpPr>
        <p:grpSpPr bwMode="black">
          <a:xfrm>
            <a:off x="2549832" y="6250876"/>
            <a:ext cx="1691280" cy="130667"/>
            <a:chOff x="2697163" y="6788150"/>
            <a:chExt cx="2486025" cy="192088"/>
          </a:xfrm>
          <a:solidFill>
            <a:schemeClr val="bg1"/>
          </a:solidFill>
        </p:grpSpPr>
        <p:sp>
          <p:nvSpPr>
            <p:cNvPr id="79" name="Freeform 10"/>
            <p:cNvSpPr>
              <a:spLocks/>
            </p:cNvSpPr>
            <p:nvPr userDrawn="1"/>
          </p:nvSpPr>
          <p:spPr bwMode="black">
            <a:xfrm>
              <a:off x="2697163" y="6792913"/>
              <a:ext cx="111125" cy="182563"/>
            </a:xfrm>
            <a:custGeom>
              <a:avLst/>
              <a:gdLst>
                <a:gd name="T0" fmla="*/ 0 w 70"/>
                <a:gd name="T1" fmla="*/ 115 h 115"/>
                <a:gd name="T2" fmla="*/ 0 w 70"/>
                <a:gd name="T3" fmla="*/ 0 h 115"/>
                <a:gd name="T4" fmla="*/ 24 w 70"/>
                <a:gd name="T5" fmla="*/ 0 h 115"/>
                <a:gd name="T6" fmla="*/ 24 w 70"/>
                <a:gd name="T7" fmla="*/ 93 h 115"/>
                <a:gd name="T8" fmla="*/ 70 w 70"/>
                <a:gd name="T9" fmla="*/ 93 h 115"/>
                <a:gd name="T10" fmla="*/ 70 w 70"/>
                <a:gd name="T11" fmla="*/ 115 h 115"/>
                <a:gd name="T12" fmla="*/ 0 w 70"/>
                <a:gd name="T13" fmla="*/ 115 h 115"/>
              </a:gdLst>
              <a:ahLst/>
              <a:cxnLst>
                <a:cxn ang="0">
                  <a:pos x="T0" y="T1"/>
                </a:cxn>
                <a:cxn ang="0">
                  <a:pos x="T2" y="T3"/>
                </a:cxn>
                <a:cxn ang="0">
                  <a:pos x="T4" y="T5"/>
                </a:cxn>
                <a:cxn ang="0">
                  <a:pos x="T6" y="T7"/>
                </a:cxn>
                <a:cxn ang="0">
                  <a:pos x="T8" y="T9"/>
                </a:cxn>
                <a:cxn ang="0">
                  <a:pos x="T10" y="T11"/>
                </a:cxn>
                <a:cxn ang="0">
                  <a:pos x="T12" y="T13"/>
                </a:cxn>
              </a:cxnLst>
              <a:rect l="0" t="0" r="r" b="b"/>
              <a:pathLst>
                <a:path w="70" h="115">
                  <a:moveTo>
                    <a:pt x="0" y="115"/>
                  </a:moveTo>
                  <a:lnTo>
                    <a:pt x="0" y="0"/>
                  </a:lnTo>
                  <a:lnTo>
                    <a:pt x="24" y="0"/>
                  </a:lnTo>
                  <a:lnTo>
                    <a:pt x="24" y="93"/>
                  </a:lnTo>
                  <a:lnTo>
                    <a:pt x="70" y="93"/>
                  </a:lnTo>
                  <a:lnTo>
                    <a:pt x="70"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11"/>
            <p:cNvSpPr>
              <a:spLocks/>
            </p:cNvSpPr>
            <p:nvPr userDrawn="1"/>
          </p:nvSpPr>
          <p:spPr bwMode="black">
            <a:xfrm>
              <a:off x="2830513"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12"/>
            <p:cNvSpPr>
              <a:spLocks/>
            </p:cNvSpPr>
            <p:nvPr userDrawn="1"/>
          </p:nvSpPr>
          <p:spPr bwMode="black">
            <a:xfrm>
              <a:off x="2905126" y="6792913"/>
              <a:ext cx="109538" cy="182563"/>
            </a:xfrm>
            <a:custGeom>
              <a:avLst/>
              <a:gdLst>
                <a:gd name="T0" fmla="*/ 0 w 69"/>
                <a:gd name="T1" fmla="*/ 115 h 115"/>
                <a:gd name="T2" fmla="*/ 0 w 69"/>
                <a:gd name="T3" fmla="*/ 0 h 115"/>
                <a:gd name="T4" fmla="*/ 69 w 69"/>
                <a:gd name="T5" fmla="*/ 0 h 115"/>
                <a:gd name="T6" fmla="*/ 69 w 69"/>
                <a:gd name="T7" fmla="*/ 21 h 115"/>
                <a:gd name="T8" fmla="*/ 25 w 69"/>
                <a:gd name="T9" fmla="*/ 21 h 115"/>
                <a:gd name="T10" fmla="*/ 25 w 69"/>
                <a:gd name="T11" fmla="*/ 47 h 115"/>
                <a:gd name="T12" fmla="*/ 64 w 69"/>
                <a:gd name="T13" fmla="*/ 47 h 115"/>
                <a:gd name="T14" fmla="*/ 64 w 69"/>
                <a:gd name="T15" fmla="*/ 68 h 115"/>
                <a:gd name="T16" fmla="*/ 25 w 69"/>
                <a:gd name="T17" fmla="*/ 68 h 115"/>
                <a:gd name="T18" fmla="*/ 25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5" y="21"/>
                  </a:lnTo>
                  <a:lnTo>
                    <a:pt x="25" y="47"/>
                  </a:lnTo>
                  <a:lnTo>
                    <a:pt x="64" y="47"/>
                  </a:lnTo>
                  <a:lnTo>
                    <a:pt x="64" y="68"/>
                  </a:lnTo>
                  <a:lnTo>
                    <a:pt x="25" y="68"/>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13"/>
            <p:cNvSpPr>
              <a:spLocks/>
            </p:cNvSpPr>
            <p:nvPr userDrawn="1"/>
          </p:nvSpPr>
          <p:spPr bwMode="black">
            <a:xfrm>
              <a:off x="3038476" y="6792913"/>
              <a:ext cx="119063" cy="182563"/>
            </a:xfrm>
            <a:custGeom>
              <a:avLst/>
              <a:gdLst>
                <a:gd name="T0" fmla="*/ 0 w 75"/>
                <a:gd name="T1" fmla="*/ 115 h 115"/>
                <a:gd name="T2" fmla="*/ 0 w 75"/>
                <a:gd name="T3" fmla="*/ 0 h 115"/>
                <a:gd name="T4" fmla="*/ 74 w 75"/>
                <a:gd name="T5" fmla="*/ 0 h 115"/>
                <a:gd name="T6" fmla="*/ 74 w 75"/>
                <a:gd name="T7" fmla="*/ 21 h 115"/>
                <a:gd name="T8" fmla="*/ 25 w 75"/>
                <a:gd name="T9" fmla="*/ 21 h 115"/>
                <a:gd name="T10" fmla="*/ 25 w 75"/>
                <a:gd name="T11" fmla="*/ 46 h 115"/>
                <a:gd name="T12" fmla="*/ 69 w 75"/>
                <a:gd name="T13" fmla="*/ 46 h 115"/>
                <a:gd name="T14" fmla="*/ 69 w 75"/>
                <a:gd name="T15" fmla="*/ 66 h 115"/>
                <a:gd name="T16" fmla="*/ 25 w 75"/>
                <a:gd name="T17" fmla="*/ 66 h 115"/>
                <a:gd name="T18" fmla="*/ 25 w 75"/>
                <a:gd name="T19" fmla="*/ 94 h 115"/>
                <a:gd name="T20" fmla="*/ 75 w 75"/>
                <a:gd name="T21" fmla="*/ 94 h 115"/>
                <a:gd name="T22" fmla="*/ 75 w 75"/>
                <a:gd name="T23" fmla="*/ 115 h 115"/>
                <a:gd name="T24" fmla="*/ 0 w 75"/>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115">
                  <a:moveTo>
                    <a:pt x="0" y="115"/>
                  </a:moveTo>
                  <a:lnTo>
                    <a:pt x="0" y="0"/>
                  </a:lnTo>
                  <a:lnTo>
                    <a:pt x="74" y="0"/>
                  </a:lnTo>
                  <a:lnTo>
                    <a:pt x="74" y="21"/>
                  </a:lnTo>
                  <a:lnTo>
                    <a:pt x="25" y="21"/>
                  </a:lnTo>
                  <a:lnTo>
                    <a:pt x="25" y="46"/>
                  </a:lnTo>
                  <a:lnTo>
                    <a:pt x="69" y="46"/>
                  </a:lnTo>
                  <a:lnTo>
                    <a:pt x="69" y="66"/>
                  </a:lnTo>
                  <a:lnTo>
                    <a:pt x="25" y="66"/>
                  </a:lnTo>
                  <a:lnTo>
                    <a:pt x="25" y="94"/>
                  </a:lnTo>
                  <a:lnTo>
                    <a:pt x="75" y="94"/>
                  </a:lnTo>
                  <a:lnTo>
                    <a:pt x="7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14"/>
            <p:cNvSpPr>
              <a:spLocks/>
            </p:cNvSpPr>
            <p:nvPr userDrawn="1"/>
          </p:nvSpPr>
          <p:spPr bwMode="black">
            <a:xfrm>
              <a:off x="3254376"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15"/>
            <p:cNvSpPr>
              <a:spLocks/>
            </p:cNvSpPr>
            <p:nvPr userDrawn="1"/>
          </p:nvSpPr>
          <p:spPr bwMode="black">
            <a:xfrm>
              <a:off x="3321051" y="6788150"/>
              <a:ext cx="127000" cy="192088"/>
            </a:xfrm>
            <a:custGeom>
              <a:avLst/>
              <a:gdLst>
                <a:gd name="T0" fmla="*/ 0 w 88"/>
                <a:gd name="T1" fmla="*/ 92 h 132"/>
                <a:gd name="T2" fmla="*/ 27 w 88"/>
                <a:gd name="T3" fmla="*/ 92 h 132"/>
                <a:gd name="T4" fmla="*/ 30 w 88"/>
                <a:gd name="T5" fmla="*/ 103 h 132"/>
                <a:gd name="T6" fmla="*/ 44 w 88"/>
                <a:gd name="T7" fmla="*/ 110 h 132"/>
                <a:gd name="T8" fmla="*/ 57 w 88"/>
                <a:gd name="T9" fmla="*/ 105 h 132"/>
                <a:gd name="T10" fmla="*/ 60 w 88"/>
                <a:gd name="T11" fmla="*/ 95 h 132"/>
                <a:gd name="T12" fmla="*/ 54 w 88"/>
                <a:gd name="T13" fmla="*/ 82 h 132"/>
                <a:gd name="T14" fmla="*/ 47 w 88"/>
                <a:gd name="T15" fmla="*/ 78 h 132"/>
                <a:gd name="T16" fmla="*/ 38 w 88"/>
                <a:gd name="T17" fmla="*/ 75 h 132"/>
                <a:gd name="T18" fmla="*/ 15 w 88"/>
                <a:gd name="T19" fmla="*/ 64 h 132"/>
                <a:gd name="T20" fmla="*/ 1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5 h 132"/>
                <a:gd name="T40" fmla="*/ 33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4" y="108"/>
                    <a:pt x="38" y="110"/>
                    <a:pt x="44" y="110"/>
                  </a:cubicBezTo>
                  <a:cubicBezTo>
                    <a:pt x="49" y="110"/>
                    <a:pt x="54" y="109"/>
                    <a:pt x="57" y="105"/>
                  </a:cubicBezTo>
                  <a:cubicBezTo>
                    <a:pt x="59" y="103"/>
                    <a:pt x="60" y="99"/>
                    <a:pt x="60" y="95"/>
                  </a:cubicBezTo>
                  <a:cubicBezTo>
                    <a:pt x="60" y="90"/>
                    <a:pt x="58" y="86"/>
                    <a:pt x="54" y="82"/>
                  </a:cubicBezTo>
                  <a:cubicBezTo>
                    <a:pt x="52" y="81"/>
                    <a:pt x="50" y="79"/>
                    <a:pt x="47" y="78"/>
                  </a:cubicBezTo>
                  <a:cubicBezTo>
                    <a:pt x="46" y="78"/>
                    <a:pt x="43" y="77"/>
                    <a:pt x="38" y="75"/>
                  </a:cubicBezTo>
                  <a:cubicBezTo>
                    <a:pt x="27" y="71"/>
                    <a:pt x="20" y="67"/>
                    <a:pt x="15" y="64"/>
                  </a:cubicBezTo>
                  <a:cubicBezTo>
                    <a:pt x="6" y="57"/>
                    <a:pt x="1" y="47"/>
                    <a:pt x="1" y="35"/>
                  </a:cubicBezTo>
                  <a:cubicBezTo>
                    <a:pt x="1"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49" y="23"/>
                    <a:pt x="45" y="22"/>
                    <a:pt x="40" y="22"/>
                  </a:cubicBezTo>
                  <a:cubicBezTo>
                    <a:pt x="36" y="22"/>
                    <a:pt x="33" y="23"/>
                    <a:pt x="30" y="25"/>
                  </a:cubicBezTo>
                  <a:cubicBezTo>
                    <a:pt x="28" y="27"/>
                    <a:pt x="26" y="30"/>
                    <a:pt x="26" y="35"/>
                  </a:cubicBezTo>
                  <a:cubicBezTo>
                    <a:pt x="26" y="39"/>
                    <a:pt x="28" y="43"/>
                    <a:pt x="33" y="46"/>
                  </a:cubicBezTo>
                  <a:cubicBezTo>
                    <a:pt x="36" y="48"/>
                    <a:pt x="42" y="51"/>
                    <a:pt x="51" y="54"/>
                  </a:cubicBezTo>
                  <a:cubicBezTo>
                    <a:pt x="61" y="57"/>
                    <a:pt x="70" y="61"/>
                    <a:pt x="75" y="66"/>
                  </a:cubicBezTo>
                  <a:cubicBezTo>
                    <a:pt x="84" y="73"/>
                    <a:pt x="88" y="82"/>
                    <a:pt x="88" y="93"/>
                  </a:cubicBezTo>
                  <a:cubicBezTo>
                    <a:pt x="88" y="104"/>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16"/>
            <p:cNvSpPr>
              <a:spLocks/>
            </p:cNvSpPr>
            <p:nvPr userDrawn="1"/>
          </p:nvSpPr>
          <p:spPr bwMode="black">
            <a:xfrm>
              <a:off x="3541713" y="6792913"/>
              <a:ext cx="109538" cy="182563"/>
            </a:xfrm>
            <a:custGeom>
              <a:avLst/>
              <a:gdLst>
                <a:gd name="T0" fmla="*/ 0 w 69"/>
                <a:gd name="T1" fmla="*/ 115 h 115"/>
                <a:gd name="T2" fmla="*/ 0 w 69"/>
                <a:gd name="T3" fmla="*/ 0 h 115"/>
                <a:gd name="T4" fmla="*/ 69 w 69"/>
                <a:gd name="T5" fmla="*/ 0 h 115"/>
                <a:gd name="T6" fmla="*/ 69 w 69"/>
                <a:gd name="T7" fmla="*/ 21 h 115"/>
                <a:gd name="T8" fmla="*/ 24 w 69"/>
                <a:gd name="T9" fmla="*/ 21 h 115"/>
                <a:gd name="T10" fmla="*/ 24 w 69"/>
                <a:gd name="T11" fmla="*/ 47 h 115"/>
                <a:gd name="T12" fmla="*/ 64 w 69"/>
                <a:gd name="T13" fmla="*/ 47 h 115"/>
                <a:gd name="T14" fmla="*/ 64 w 69"/>
                <a:gd name="T15" fmla="*/ 68 h 115"/>
                <a:gd name="T16" fmla="*/ 24 w 69"/>
                <a:gd name="T17" fmla="*/ 68 h 115"/>
                <a:gd name="T18" fmla="*/ 24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4" y="21"/>
                  </a:lnTo>
                  <a:lnTo>
                    <a:pt x="24" y="47"/>
                  </a:lnTo>
                  <a:lnTo>
                    <a:pt x="64" y="47"/>
                  </a:lnTo>
                  <a:lnTo>
                    <a:pt x="64" y="68"/>
                  </a:lnTo>
                  <a:lnTo>
                    <a:pt x="24" y="68"/>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17"/>
            <p:cNvSpPr>
              <a:spLocks noEditPoints="1"/>
            </p:cNvSpPr>
            <p:nvPr userDrawn="1"/>
          </p:nvSpPr>
          <p:spPr bwMode="black">
            <a:xfrm>
              <a:off x="3667126" y="6788150"/>
              <a:ext cx="155575" cy="192088"/>
            </a:xfrm>
            <a:custGeom>
              <a:avLst/>
              <a:gdLst>
                <a:gd name="T0" fmla="*/ 54 w 107"/>
                <a:gd name="T1" fmla="*/ 0 h 132"/>
                <a:gd name="T2" fmla="*/ 90 w 107"/>
                <a:gd name="T3" fmla="*/ 17 h 132"/>
                <a:gd name="T4" fmla="*/ 107 w 107"/>
                <a:gd name="T5" fmla="*/ 66 h 132"/>
                <a:gd name="T6" fmla="*/ 94 w 107"/>
                <a:gd name="T7" fmla="*/ 111 h 132"/>
                <a:gd name="T8" fmla="*/ 76 w 107"/>
                <a:gd name="T9" fmla="*/ 127 h 132"/>
                <a:gd name="T10" fmla="*/ 53 w 107"/>
                <a:gd name="T11" fmla="*/ 132 h 132"/>
                <a:gd name="T12" fmla="*/ 12 w 107"/>
                <a:gd name="T13" fmla="*/ 110 h 132"/>
                <a:gd name="T14" fmla="*/ 0 w 107"/>
                <a:gd name="T15" fmla="*/ 66 h 132"/>
                <a:gd name="T16" fmla="*/ 15 w 107"/>
                <a:gd name="T17" fmla="*/ 17 h 132"/>
                <a:gd name="T18" fmla="*/ 54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6 h 132"/>
                <a:gd name="T30" fmla="*/ 53 w 107"/>
                <a:gd name="T31" fmla="*/ 109 h 132"/>
                <a:gd name="T32" fmla="*/ 67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4" y="0"/>
                  </a:moveTo>
                  <a:cubicBezTo>
                    <a:pt x="69" y="0"/>
                    <a:pt x="81" y="6"/>
                    <a:pt x="90" y="17"/>
                  </a:cubicBezTo>
                  <a:cubicBezTo>
                    <a:pt x="101" y="29"/>
                    <a:pt x="107" y="45"/>
                    <a:pt x="107" y="66"/>
                  </a:cubicBezTo>
                  <a:cubicBezTo>
                    <a:pt x="107" y="84"/>
                    <a:pt x="103" y="99"/>
                    <a:pt x="94" y="111"/>
                  </a:cubicBezTo>
                  <a:cubicBezTo>
                    <a:pt x="89" y="118"/>
                    <a:pt x="83" y="123"/>
                    <a:pt x="76" y="127"/>
                  </a:cubicBezTo>
                  <a:cubicBezTo>
                    <a:pt x="69" y="130"/>
                    <a:pt x="62" y="132"/>
                    <a:pt x="53" y="132"/>
                  </a:cubicBezTo>
                  <a:cubicBezTo>
                    <a:pt x="36" y="132"/>
                    <a:pt x="22" y="125"/>
                    <a:pt x="12" y="110"/>
                  </a:cubicBezTo>
                  <a:cubicBezTo>
                    <a:pt x="4" y="99"/>
                    <a:pt x="0" y="84"/>
                    <a:pt x="0" y="66"/>
                  </a:cubicBezTo>
                  <a:cubicBezTo>
                    <a:pt x="0" y="46"/>
                    <a:pt x="5" y="29"/>
                    <a:pt x="15" y="17"/>
                  </a:cubicBezTo>
                  <a:cubicBezTo>
                    <a:pt x="25" y="6"/>
                    <a:pt x="38" y="0"/>
                    <a:pt x="54" y="0"/>
                  </a:cubicBezTo>
                  <a:close/>
                  <a:moveTo>
                    <a:pt x="53" y="23"/>
                  </a:moveTo>
                  <a:cubicBezTo>
                    <a:pt x="45" y="23"/>
                    <a:pt x="38" y="27"/>
                    <a:pt x="34" y="35"/>
                  </a:cubicBezTo>
                  <a:cubicBezTo>
                    <a:pt x="29" y="44"/>
                    <a:pt x="27" y="54"/>
                    <a:pt x="27" y="66"/>
                  </a:cubicBezTo>
                  <a:cubicBezTo>
                    <a:pt x="27" y="78"/>
                    <a:pt x="29" y="89"/>
                    <a:pt x="34" y="97"/>
                  </a:cubicBezTo>
                  <a:cubicBezTo>
                    <a:pt x="36" y="101"/>
                    <a:pt x="39" y="104"/>
                    <a:pt x="44" y="106"/>
                  </a:cubicBezTo>
                  <a:cubicBezTo>
                    <a:pt x="47" y="108"/>
                    <a:pt x="50" y="109"/>
                    <a:pt x="53" y="109"/>
                  </a:cubicBezTo>
                  <a:cubicBezTo>
                    <a:pt x="59" y="109"/>
                    <a:pt x="63" y="107"/>
                    <a:pt x="67" y="104"/>
                  </a:cubicBezTo>
                  <a:cubicBezTo>
                    <a:pt x="71" y="100"/>
                    <a:pt x="75" y="94"/>
                    <a:pt x="77" y="87"/>
                  </a:cubicBezTo>
                  <a:cubicBezTo>
                    <a:pt x="79" y="80"/>
                    <a:pt x="80" y="73"/>
                    <a:pt x="80" y="66"/>
                  </a:cubicBezTo>
                  <a:cubicBezTo>
                    <a:pt x="80" y="54"/>
                    <a:pt x="77" y="43"/>
                    <a:pt x="73" y="35"/>
                  </a:cubicBezTo>
                  <a:cubicBezTo>
                    <a:pt x="68" y="27"/>
                    <a:pt x="61"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18"/>
            <p:cNvSpPr>
              <a:spLocks noEditPoints="1"/>
            </p:cNvSpPr>
            <p:nvPr userDrawn="1"/>
          </p:nvSpPr>
          <p:spPr bwMode="black">
            <a:xfrm>
              <a:off x="3849688" y="6792913"/>
              <a:ext cx="136525" cy="182563"/>
            </a:xfrm>
            <a:custGeom>
              <a:avLst/>
              <a:gdLst>
                <a:gd name="T0" fmla="*/ 0 w 94"/>
                <a:gd name="T1" fmla="*/ 126 h 126"/>
                <a:gd name="T2" fmla="*/ 0 w 94"/>
                <a:gd name="T3" fmla="*/ 0 h 126"/>
                <a:gd name="T4" fmla="*/ 49 w 94"/>
                <a:gd name="T5" fmla="*/ 0 h 126"/>
                <a:gd name="T6" fmla="*/ 78 w 94"/>
                <a:gd name="T7" fmla="*/ 9 h 126"/>
                <a:gd name="T8" fmla="*/ 90 w 94"/>
                <a:gd name="T9" fmla="*/ 35 h 126"/>
                <a:gd name="T10" fmla="*/ 81 w 94"/>
                <a:gd name="T11" fmla="*/ 59 h 126"/>
                <a:gd name="T12" fmla="*/ 72 w 94"/>
                <a:gd name="T13" fmla="*/ 66 h 126"/>
                <a:gd name="T14" fmla="*/ 84 w 94"/>
                <a:gd name="T15" fmla="*/ 76 h 126"/>
                <a:gd name="T16" fmla="*/ 88 w 94"/>
                <a:gd name="T17" fmla="*/ 89 h 126"/>
                <a:gd name="T18" fmla="*/ 89 w 94"/>
                <a:gd name="T19" fmla="*/ 108 h 126"/>
                <a:gd name="T20" fmla="*/ 91 w 94"/>
                <a:gd name="T21" fmla="*/ 121 h 126"/>
                <a:gd name="T22" fmla="*/ 94 w 94"/>
                <a:gd name="T23" fmla="*/ 126 h 126"/>
                <a:gd name="T24" fmla="*/ 66 w 94"/>
                <a:gd name="T25" fmla="*/ 126 h 126"/>
                <a:gd name="T26" fmla="*/ 64 w 94"/>
                <a:gd name="T27" fmla="*/ 119 h 126"/>
                <a:gd name="T28" fmla="*/ 63 w 94"/>
                <a:gd name="T29" fmla="*/ 102 h 126"/>
                <a:gd name="T30" fmla="*/ 59 w 94"/>
                <a:gd name="T31" fmla="*/ 85 h 126"/>
                <a:gd name="T32" fmla="*/ 51 w 94"/>
                <a:gd name="T33" fmla="*/ 77 h 126"/>
                <a:gd name="T34" fmla="*/ 43 w 94"/>
                <a:gd name="T35" fmla="*/ 76 h 126"/>
                <a:gd name="T36" fmla="*/ 27 w 94"/>
                <a:gd name="T37" fmla="*/ 76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2 h 126"/>
                <a:gd name="T54" fmla="*/ 27 w 94"/>
                <a:gd name="T55" fmla="*/ 22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9"/>
                  </a:cubicBezTo>
                  <a:cubicBezTo>
                    <a:pt x="86" y="15"/>
                    <a:pt x="90" y="24"/>
                    <a:pt x="90" y="35"/>
                  </a:cubicBezTo>
                  <a:cubicBezTo>
                    <a:pt x="90" y="45"/>
                    <a:pt x="87" y="53"/>
                    <a:pt x="81" y="59"/>
                  </a:cubicBezTo>
                  <a:cubicBezTo>
                    <a:pt x="79" y="62"/>
                    <a:pt x="76" y="64"/>
                    <a:pt x="72" y="66"/>
                  </a:cubicBezTo>
                  <a:cubicBezTo>
                    <a:pt x="77" y="68"/>
                    <a:pt x="81" y="71"/>
                    <a:pt x="84" y="76"/>
                  </a:cubicBezTo>
                  <a:cubicBezTo>
                    <a:pt x="85" y="79"/>
                    <a:pt x="87" y="83"/>
                    <a:pt x="88" y="89"/>
                  </a:cubicBezTo>
                  <a:cubicBezTo>
                    <a:pt x="88" y="91"/>
                    <a:pt x="88" y="97"/>
                    <a:pt x="89" y="108"/>
                  </a:cubicBezTo>
                  <a:cubicBezTo>
                    <a:pt x="90" y="115"/>
                    <a:pt x="90" y="119"/>
                    <a:pt x="91" y="121"/>
                  </a:cubicBezTo>
                  <a:cubicBezTo>
                    <a:pt x="92" y="122"/>
                    <a:pt x="92" y="124"/>
                    <a:pt x="94" y="126"/>
                  </a:cubicBezTo>
                  <a:cubicBezTo>
                    <a:pt x="66" y="126"/>
                    <a:pt x="66" y="126"/>
                    <a:pt x="66" y="126"/>
                  </a:cubicBezTo>
                  <a:cubicBezTo>
                    <a:pt x="65" y="124"/>
                    <a:pt x="64" y="121"/>
                    <a:pt x="64" y="119"/>
                  </a:cubicBezTo>
                  <a:cubicBezTo>
                    <a:pt x="64" y="117"/>
                    <a:pt x="63" y="112"/>
                    <a:pt x="63" y="102"/>
                  </a:cubicBezTo>
                  <a:cubicBezTo>
                    <a:pt x="62" y="94"/>
                    <a:pt x="61" y="88"/>
                    <a:pt x="59" y="85"/>
                  </a:cubicBezTo>
                  <a:cubicBezTo>
                    <a:pt x="57" y="81"/>
                    <a:pt x="55" y="78"/>
                    <a:pt x="51" y="77"/>
                  </a:cubicBezTo>
                  <a:cubicBezTo>
                    <a:pt x="49" y="77"/>
                    <a:pt x="46" y="76"/>
                    <a:pt x="43" y="76"/>
                  </a:cubicBezTo>
                  <a:cubicBezTo>
                    <a:pt x="27" y="76"/>
                    <a:pt x="27" y="76"/>
                    <a:pt x="27" y="76"/>
                  </a:cubicBezTo>
                  <a:cubicBezTo>
                    <a:pt x="27" y="126"/>
                    <a:pt x="27" y="126"/>
                    <a:pt x="27" y="126"/>
                  </a:cubicBezTo>
                  <a:lnTo>
                    <a:pt x="0" y="126"/>
                  </a:lnTo>
                  <a:close/>
                  <a:moveTo>
                    <a:pt x="27" y="56"/>
                  </a:moveTo>
                  <a:cubicBezTo>
                    <a:pt x="42" y="56"/>
                    <a:pt x="42" y="56"/>
                    <a:pt x="42" y="56"/>
                  </a:cubicBezTo>
                  <a:cubicBezTo>
                    <a:pt x="50" y="56"/>
                    <a:pt x="56" y="54"/>
                    <a:pt x="59" y="51"/>
                  </a:cubicBezTo>
                  <a:cubicBezTo>
                    <a:pt x="61" y="48"/>
                    <a:pt x="63" y="44"/>
                    <a:pt x="63" y="38"/>
                  </a:cubicBezTo>
                  <a:cubicBezTo>
                    <a:pt x="63" y="32"/>
                    <a:pt x="61" y="27"/>
                    <a:pt x="56" y="24"/>
                  </a:cubicBezTo>
                  <a:cubicBezTo>
                    <a:pt x="54" y="23"/>
                    <a:pt x="49" y="22"/>
                    <a:pt x="43"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19"/>
            <p:cNvSpPr>
              <a:spLocks/>
            </p:cNvSpPr>
            <p:nvPr userDrawn="1"/>
          </p:nvSpPr>
          <p:spPr bwMode="black">
            <a:xfrm>
              <a:off x="4075113" y="6788150"/>
              <a:ext cx="127000" cy="192088"/>
            </a:xfrm>
            <a:custGeom>
              <a:avLst/>
              <a:gdLst>
                <a:gd name="T0" fmla="*/ 0 w 88"/>
                <a:gd name="T1" fmla="*/ 92 h 132"/>
                <a:gd name="T2" fmla="*/ 27 w 88"/>
                <a:gd name="T3" fmla="*/ 92 h 132"/>
                <a:gd name="T4" fmla="*/ 31 w 88"/>
                <a:gd name="T5" fmla="*/ 103 h 132"/>
                <a:gd name="T6" fmla="*/ 44 w 88"/>
                <a:gd name="T7" fmla="*/ 110 h 132"/>
                <a:gd name="T8" fmla="*/ 57 w 88"/>
                <a:gd name="T9" fmla="*/ 105 h 132"/>
                <a:gd name="T10" fmla="*/ 61 w 88"/>
                <a:gd name="T11" fmla="*/ 95 h 132"/>
                <a:gd name="T12" fmla="*/ 54 w 88"/>
                <a:gd name="T13" fmla="*/ 82 h 132"/>
                <a:gd name="T14" fmla="*/ 47 w 88"/>
                <a:gd name="T15" fmla="*/ 78 h 132"/>
                <a:gd name="T16" fmla="*/ 38 w 88"/>
                <a:gd name="T17" fmla="*/ 75 h 132"/>
                <a:gd name="T18" fmla="*/ 15 w 88"/>
                <a:gd name="T19" fmla="*/ 64 h 132"/>
                <a:gd name="T20" fmla="*/ 2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1 w 88"/>
                <a:gd name="T35" fmla="*/ 22 h 132"/>
                <a:gd name="T36" fmla="*/ 31 w 88"/>
                <a:gd name="T37" fmla="*/ 25 h 132"/>
                <a:gd name="T38" fmla="*/ 27 w 88"/>
                <a:gd name="T39" fmla="*/ 35 h 132"/>
                <a:gd name="T40" fmla="*/ 33 w 88"/>
                <a:gd name="T41" fmla="*/ 46 h 132"/>
                <a:gd name="T42" fmla="*/ 51 w 88"/>
                <a:gd name="T43" fmla="*/ 54 h 132"/>
                <a:gd name="T44" fmla="*/ 76 w 88"/>
                <a:gd name="T45" fmla="*/ 66 h 132"/>
                <a:gd name="T46" fmla="*/ 88 w 88"/>
                <a:gd name="T47" fmla="*/ 93 h 132"/>
                <a:gd name="T48" fmla="*/ 77 w 88"/>
                <a:gd name="T49" fmla="*/ 121 h 132"/>
                <a:gd name="T50" fmla="*/ 44 w 88"/>
                <a:gd name="T51" fmla="*/ 132 h 132"/>
                <a:gd name="T52" fmla="*/ 8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1" y="103"/>
                  </a:cubicBezTo>
                  <a:cubicBezTo>
                    <a:pt x="34" y="108"/>
                    <a:pt x="38" y="110"/>
                    <a:pt x="44" y="110"/>
                  </a:cubicBezTo>
                  <a:cubicBezTo>
                    <a:pt x="50" y="110"/>
                    <a:pt x="54" y="109"/>
                    <a:pt x="57" y="105"/>
                  </a:cubicBezTo>
                  <a:cubicBezTo>
                    <a:pt x="59" y="103"/>
                    <a:pt x="61" y="99"/>
                    <a:pt x="61" y="95"/>
                  </a:cubicBezTo>
                  <a:cubicBezTo>
                    <a:pt x="61" y="90"/>
                    <a:pt x="59" y="86"/>
                    <a:pt x="54" y="82"/>
                  </a:cubicBezTo>
                  <a:cubicBezTo>
                    <a:pt x="53" y="81"/>
                    <a:pt x="50" y="79"/>
                    <a:pt x="47" y="78"/>
                  </a:cubicBezTo>
                  <a:cubicBezTo>
                    <a:pt x="46" y="78"/>
                    <a:pt x="43" y="77"/>
                    <a:pt x="38" y="75"/>
                  </a:cubicBezTo>
                  <a:cubicBezTo>
                    <a:pt x="27" y="71"/>
                    <a:pt x="20" y="67"/>
                    <a:pt x="15" y="64"/>
                  </a:cubicBezTo>
                  <a:cubicBezTo>
                    <a:pt x="6" y="57"/>
                    <a:pt x="2" y="47"/>
                    <a:pt x="2" y="35"/>
                  </a:cubicBezTo>
                  <a:cubicBezTo>
                    <a:pt x="2"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50" y="23"/>
                    <a:pt x="46" y="22"/>
                    <a:pt x="41" y="22"/>
                  </a:cubicBezTo>
                  <a:cubicBezTo>
                    <a:pt x="36" y="22"/>
                    <a:pt x="33" y="23"/>
                    <a:pt x="31" y="25"/>
                  </a:cubicBezTo>
                  <a:cubicBezTo>
                    <a:pt x="28" y="27"/>
                    <a:pt x="27" y="30"/>
                    <a:pt x="27" y="35"/>
                  </a:cubicBezTo>
                  <a:cubicBezTo>
                    <a:pt x="27" y="39"/>
                    <a:pt x="29" y="43"/>
                    <a:pt x="33" y="46"/>
                  </a:cubicBezTo>
                  <a:cubicBezTo>
                    <a:pt x="36" y="48"/>
                    <a:pt x="42" y="51"/>
                    <a:pt x="51" y="54"/>
                  </a:cubicBezTo>
                  <a:cubicBezTo>
                    <a:pt x="62" y="57"/>
                    <a:pt x="70" y="61"/>
                    <a:pt x="76" y="66"/>
                  </a:cubicBezTo>
                  <a:cubicBezTo>
                    <a:pt x="84" y="73"/>
                    <a:pt x="88" y="82"/>
                    <a:pt x="88" y="93"/>
                  </a:cubicBezTo>
                  <a:cubicBezTo>
                    <a:pt x="88" y="104"/>
                    <a:pt x="84" y="114"/>
                    <a:pt x="77" y="121"/>
                  </a:cubicBezTo>
                  <a:cubicBezTo>
                    <a:pt x="68" y="128"/>
                    <a:pt x="58" y="132"/>
                    <a:pt x="44" y="132"/>
                  </a:cubicBezTo>
                  <a:cubicBezTo>
                    <a:pt x="28" y="132"/>
                    <a:pt x="16" y="126"/>
                    <a:pt x="8" y="114"/>
                  </a:cubicBezTo>
                  <a:cubicBezTo>
                    <a:pt x="4"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1" name="Freeform 20"/>
            <p:cNvSpPr>
              <a:spLocks/>
            </p:cNvSpPr>
            <p:nvPr userDrawn="1"/>
          </p:nvSpPr>
          <p:spPr bwMode="black">
            <a:xfrm>
              <a:off x="4227513" y="6792913"/>
              <a:ext cx="136525" cy="182563"/>
            </a:xfrm>
            <a:custGeom>
              <a:avLst/>
              <a:gdLst>
                <a:gd name="T0" fmla="*/ 0 w 86"/>
                <a:gd name="T1" fmla="*/ 115 h 115"/>
                <a:gd name="T2" fmla="*/ 0 w 86"/>
                <a:gd name="T3" fmla="*/ 0 h 115"/>
                <a:gd name="T4" fmla="*/ 25 w 86"/>
                <a:gd name="T5" fmla="*/ 0 h 115"/>
                <a:gd name="T6" fmla="*/ 25 w 86"/>
                <a:gd name="T7" fmla="*/ 44 h 115"/>
                <a:gd name="T8" fmla="*/ 62 w 86"/>
                <a:gd name="T9" fmla="*/ 44 h 115"/>
                <a:gd name="T10" fmla="*/ 62 w 86"/>
                <a:gd name="T11" fmla="*/ 0 h 115"/>
                <a:gd name="T12" fmla="*/ 86 w 86"/>
                <a:gd name="T13" fmla="*/ 0 h 115"/>
                <a:gd name="T14" fmla="*/ 86 w 86"/>
                <a:gd name="T15" fmla="*/ 115 h 115"/>
                <a:gd name="T16" fmla="*/ 62 w 86"/>
                <a:gd name="T17" fmla="*/ 115 h 115"/>
                <a:gd name="T18" fmla="*/ 62 w 86"/>
                <a:gd name="T19" fmla="*/ 65 h 115"/>
                <a:gd name="T20" fmla="*/ 25 w 86"/>
                <a:gd name="T21" fmla="*/ 65 h 115"/>
                <a:gd name="T22" fmla="*/ 25 w 86"/>
                <a:gd name="T23" fmla="*/ 115 h 115"/>
                <a:gd name="T24" fmla="*/ 0 w 86"/>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 h="115">
                  <a:moveTo>
                    <a:pt x="0" y="115"/>
                  </a:moveTo>
                  <a:lnTo>
                    <a:pt x="0" y="0"/>
                  </a:lnTo>
                  <a:lnTo>
                    <a:pt x="25" y="0"/>
                  </a:lnTo>
                  <a:lnTo>
                    <a:pt x="25" y="44"/>
                  </a:lnTo>
                  <a:lnTo>
                    <a:pt x="62" y="44"/>
                  </a:lnTo>
                  <a:lnTo>
                    <a:pt x="62" y="0"/>
                  </a:lnTo>
                  <a:lnTo>
                    <a:pt x="86" y="0"/>
                  </a:lnTo>
                  <a:lnTo>
                    <a:pt x="86" y="115"/>
                  </a:lnTo>
                  <a:lnTo>
                    <a:pt x="62" y="115"/>
                  </a:lnTo>
                  <a:lnTo>
                    <a:pt x="62" y="65"/>
                  </a:lnTo>
                  <a:lnTo>
                    <a:pt x="25" y="65"/>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2" name="Freeform 21"/>
            <p:cNvSpPr>
              <a:spLocks noEditPoints="1"/>
            </p:cNvSpPr>
            <p:nvPr userDrawn="1"/>
          </p:nvSpPr>
          <p:spPr bwMode="black">
            <a:xfrm>
              <a:off x="4384676" y="6792913"/>
              <a:ext cx="155575" cy="182563"/>
            </a:xfrm>
            <a:custGeom>
              <a:avLst/>
              <a:gdLst>
                <a:gd name="T0" fmla="*/ 37 w 98"/>
                <a:gd name="T1" fmla="*/ 0 h 115"/>
                <a:gd name="T2" fmla="*/ 61 w 98"/>
                <a:gd name="T3" fmla="*/ 0 h 115"/>
                <a:gd name="T4" fmla="*/ 98 w 98"/>
                <a:gd name="T5" fmla="*/ 115 h 115"/>
                <a:gd name="T6" fmla="*/ 72 w 98"/>
                <a:gd name="T7" fmla="*/ 115 h 115"/>
                <a:gd name="T8" fmla="*/ 65 w 98"/>
                <a:gd name="T9" fmla="*/ 89 h 115"/>
                <a:gd name="T10" fmla="*/ 32 w 98"/>
                <a:gd name="T11" fmla="*/ 89 h 115"/>
                <a:gd name="T12" fmla="*/ 26 w 98"/>
                <a:gd name="T13" fmla="*/ 115 h 115"/>
                <a:gd name="T14" fmla="*/ 0 w 98"/>
                <a:gd name="T15" fmla="*/ 115 h 115"/>
                <a:gd name="T16" fmla="*/ 37 w 98"/>
                <a:gd name="T17" fmla="*/ 0 h 115"/>
                <a:gd name="T18" fmla="*/ 37 w 98"/>
                <a:gd name="T19" fmla="*/ 70 h 115"/>
                <a:gd name="T20" fmla="*/ 60 w 98"/>
                <a:gd name="T21" fmla="*/ 70 h 115"/>
                <a:gd name="T22" fmla="*/ 48 w 98"/>
                <a:gd name="T23" fmla="*/ 31 h 115"/>
                <a:gd name="T24" fmla="*/ 37 w 98"/>
                <a:gd name="T25" fmla="*/ 7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115">
                  <a:moveTo>
                    <a:pt x="37" y="0"/>
                  </a:moveTo>
                  <a:lnTo>
                    <a:pt x="61" y="0"/>
                  </a:lnTo>
                  <a:lnTo>
                    <a:pt x="98" y="115"/>
                  </a:lnTo>
                  <a:lnTo>
                    <a:pt x="72" y="115"/>
                  </a:lnTo>
                  <a:lnTo>
                    <a:pt x="65" y="89"/>
                  </a:lnTo>
                  <a:lnTo>
                    <a:pt x="32" y="89"/>
                  </a:lnTo>
                  <a:lnTo>
                    <a:pt x="26" y="115"/>
                  </a:lnTo>
                  <a:lnTo>
                    <a:pt x="0" y="115"/>
                  </a:lnTo>
                  <a:lnTo>
                    <a:pt x="37" y="0"/>
                  </a:lnTo>
                  <a:close/>
                  <a:moveTo>
                    <a:pt x="37" y="70"/>
                  </a:moveTo>
                  <a:lnTo>
                    <a:pt x="60" y="70"/>
                  </a:lnTo>
                  <a:lnTo>
                    <a:pt x="48" y="31"/>
                  </a:lnTo>
                  <a:lnTo>
                    <a:pt x="37"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3" name="Freeform 22"/>
            <p:cNvSpPr>
              <a:spLocks noEditPoints="1"/>
            </p:cNvSpPr>
            <p:nvPr userDrawn="1"/>
          </p:nvSpPr>
          <p:spPr bwMode="black">
            <a:xfrm>
              <a:off x="4559301" y="6792913"/>
              <a:ext cx="134938" cy="182563"/>
            </a:xfrm>
            <a:custGeom>
              <a:avLst/>
              <a:gdLst>
                <a:gd name="T0" fmla="*/ 0 w 93"/>
                <a:gd name="T1" fmla="*/ 126 h 126"/>
                <a:gd name="T2" fmla="*/ 0 w 93"/>
                <a:gd name="T3" fmla="*/ 0 h 126"/>
                <a:gd name="T4" fmla="*/ 48 w 93"/>
                <a:gd name="T5" fmla="*/ 0 h 126"/>
                <a:gd name="T6" fmla="*/ 77 w 93"/>
                <a:gd name="T7" fmla="*/ 9 h 126"/>
                <a:gd name="T8" fmla="*/ 89 w 93"/>
                <a:gd name="T9" fmla="*/ 35 h 126"/>
                <a:gd name="T10" fmla="*/ 81 w 93"/>
                <a:gd name="T11" fmla="*/ 59 h 126"/>
                <a:gd name="T12" fmla="*/ 71 w 93"/>
                <a:gd name="T13" fmla="*/ 66 h 126"/>
                <a:gd name="T14" fmla="*/ 83 w 93"/>
                <a:gd name="T15" fmla="*/ 76 h 126"/>
                <a:gd name="T16" fmla="*/ 87 w 93"/>
                <a:gd name="T17" fmla="*/ 89 h 126"/>
                <a:gd name="T18" fmla="*/ 89 w 93"/>
                <a:gd name="T19" fmla="*/ 108 h 126"/>
                <a:gd name="T20" fmla="*/ 91 w 93"/>
                <a:gd name="T21" fmla="*/ 121 h 126"/>
                <a:gd name="T22" fmla="*/ 93 w 93"/>
                <a:gd name="T23" fmla="*/ 126 h 126"/>
                <a:gd name="T24" fmla="*/ 65 w 93"/>
                <a:gd name="T25" fmla="*/ 126 h 126"/>
                <a:gd name="T26" fmla="*/ 63 w 93"/>
                <a:gd name="T27" fmla="*/ 119 h 126"/>
                <a:gd name="T28" fmla="*/ 62 w 93"/>
                <a:gd name="T29" fmla="*/ 102 h 126"/>
                <a:gd name="T30" fmla="*/ 59 w 93"/>
                <a:gd name="T31" fmla="*/ 85 h 126"/>
                <a:gd name="T32" fmla="*/ 50 w 93"/>
                <a:gd name="T33" fmla="*/ 77 h 126"/>
                <a:gd name="T34" fmla="*/ 42 w 93"/>
                <a:gd name="T35" fmla="*/ 76 h 126"/>
                <a:gd name="T36" fmla="*/ 27 w 93"/>
                <a:gd name="T37" fmla="*/ 76 h 126"/>
                <a:gd name="T38" fmla="*/ 27 w 93"/>
                <a:gd name="T39" fmla="*/ 126 h 126"/>
                <a:gd name="T40" fmla="*/ 0 w 93"/>
                <a:gd name="T41" fmla="*/ 126 h 126"/>
                <a:gd name="T42" fmla="*/ 27 w 93"/>
                <a:gd name="T43" fmla="*/ 56 h 126"/>
                <a:gd name="T44" fmla="*/ 41 w 93"/>
                <a:gd name="T45" fmla="*/ 56 h 126"/>
                <a:gd name="T46" fmla="*/ 58 w 93"/>
                <a:gd name="T47" fmla="*/ 51 h 126"/>
                <a:gd name="T48" fmla="*/ 62 w 93"/>
                <a:gd name="T49" fmla="*/ 38 h 126"/>
                <a:gd name="T50" fmla="*/ 56 w 93"/>
                <a:gd name="T51" fmla="*/ 24 h 126"/>
                <a:gd name="T52" fmla="*/ 42 w 93"/>
                <a:gd name="T53" fmla="*/ 22 h 126"/>
                <a:gd name="T54" fmla="*/ 27 w 93"/>
                <a:gd name="T55" fmla="*/ 22 h 126"/>
                <a:gd name="T56" fmla="*/ 27 w 93"/>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3" h="126">
                  <a:moveTo>
                    <a:pt x="0" y="126"/>
                  </a:moveTo>
                  <a:cubicBezTo>
                    <a:pt x="0" y="0"/>
                    <a:pt x="0" y="0"/>
                    <a:pt x="0" y="0"/>
                  </a:cubicBezTo>
                  <a:cubicBezTo>
                    <a:pt x="48" y="0"/>
                    <a:pt x="48" y="0"/>
                    <a:pt x="48" y="0"/>
                  </a:cubicBezTo>
                  <a:cubicBezTo>
                    <a:pt x="61" y="0"/>
                    <a:pt x="70" y="3"/>
                    <a:pt x="77" y="9"/>
                  </a:cubicBezTo>
                  <a:cubicBezTo>
                    <a:pt x="85" y="15"/>
                    <a:pt x="89" y="24"/>
                    <a:pt x="89" y="35"/>
                  </a:cubicBezTo>
                  <a:cubicBezTo>
                    <a:pt x="89" y="45"/>
                    <a:pt x="86" y="53"/>
                    <a:pt x="81" y="59"/>
                  </a:cubicBezTo>
                  <a:cubicBezTo>
                    <a:pt x="78" y="62"/>
                    <a:pt x="75" y="64"/>
                    <a:pt x="71" y="66"/>
                  </a:cubicBezTo>
                  <a:cubicBezTo>
                    <a:pt x="76" y="68"/>
                    <a:pt x="80" y="71"/>
                    <a:pt x="83" y="76"/>
                  </a:cubicBezTo>
                  <a:cubicBezTo>
                    <a:pt x="85" y="79"/>
                    <a:pt x="86" y="83"/>
                    <a:pt x="87" y="89"/>
                  </a:cubicBezTo>
                  <a:cubicBezTo>
                    <a:pt x="87" y="91"/>
                    <a:pt x="88" y="97"/>
                    <a:pt x="89" y="108"/>
                  </a:cubicBezTo>
                  <a:cubicBezTo>
                    <a:pt x="89" y="115"/>
                    <a:pt x="90" y="119"/>
                    <a:pt x="91" y="121"/>
                  </a:cubicBezTo>
                  <a:cubicBezTo>
                    <a:pt x="91" y="122"/>
                    <a:pt x="92" y="124"/>
                    <a:pt x="93" y="126"/>
                  </a:cubicBezTo>
                  <a:cubicBezTo>
                    <a:pt x="65" y="126"/>
                    <a:pt x="65" y="126"/>
                    <a:pt x="65" y="126"/>
                  </a:cubicBezTo>
                  <a:cubicBezTo>
                    <a:pt x="64" y="124"/>
                    <a:pt x="64" y="121"/>
                    <a:pt x="63" y="119"/>
                  </a:cubicBezTo>
                  <a:cubicBezTo>
                    <a:pt x="63" y="117"/>
                    <a:pt x="63" y="112"/>
                    <a:pt x="62" y="102"/>
                  </a:cubicBezTo>
                  <a:cubicBezTo>
                    <a:pt x="61" y="94"/>
                    <a:pt x="60" y="88"/>
                    <a:pt x="59" y="85"/>
                  </a:cubicBezTo>
                  <a:cubicBezTo>
                    <a:pt x="57" y="81"/>
                    <a:pt x="54" y="78"/>
                    <a:pt x="50" y="77"/>
                  </a:cubicBezTo>
                  <a:cubicBezTo>
                    <a:pt x="48" y="77"/>
                    <a:pt x="46" y="76"/>
                    <a:pt x="42" y="76"/>
                  </a:cubicBezTo>
                  <a:cubicBezTo>
                    <a:pt x="27" y="76"/>
                    <a:pt x="27" y="76"/>
                    <a:pt x="27" y="76"/>
                  </a:cubicBezTo>
                  <a:cubicBezTo>
                    <a:pt x="27" y="126"/>
                    <a:pt x="27" y="126"/>
                    <a:pt x="27" y="126"/>
                  </a:cubicBezTo>
                  <a:lnTo>
                    <a:pt x="0" y="126"/>
                  </a:lnTo>
                  <a:close/>
                  <a:moveTo>
                    <a:pt x="27" y="56"/>
                  </a:moveTo>
                  <a:cubicBezTo>
                    <a:pt x="41" y="56"/>
                    <a:pt x="41" y="56"/>
                    <a:pt x="41" y="56"/>
                  </a:cubicBezTo>
                  <a:cubicBezTo>
                    <a:pt x="50" y="56"/>
                    <a:pt x="55" y="54"/>
                    <a:pt x="58" y="51"/>
                  </a:cubicBezTo>
                  <a:cubicBezTo>
                    <a:pt x="61" y="48"/>
                    <a:pt x="62" y="44"/>
                    <a:pt x="62" y="38"/>
                  </a:cubicBezTo>
                  <a:cubicBezTo>
                    <a:pt x="62" y="32"/>
                    <a:pt x="60" y="27"/>
                    <a:pt x="56" y="24"/>
                  </a:cubicBezTo>
                  <a:cubicBezTo>
                    <a:pt x="53" y="23"/>
                    <a:pt x="48" y="22"/>
                    <a:pt x="42"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23"/>
            <p:cNvSpPr>
              <a:spLocks/>
            </p:cNvSpPr>
            <p:nvPr userDrawn="1"/>
          </p:nvSpPr>
          <p:spPr bwMode="black">
            <a:xfrm>
              <a:off x="4724401" y="6792913"/>
              <a:ext cx="38100" cy="182563"/>
            </a:xfrm>
            <a:custGeom>
              <a:avLst/>
              <a:gdLst>
                <a:gd name="T0" fmla="*/ 0 w 24"/>
                <a:gd name="T1" fmla="*/ 115 h 115"/>
                <a:gd name="T2" fmla="*/ 0 w 24"/>
                <a:gd name="T3" fmla="*/ 0 h 115"/>
                <a:gd name="T4" fmla="*/ 12 w 24"/>
                <a:gd name="T5" fmla="*/ 0 h 115"/>
                <a:gd name="T6" fmla="*/ 24 w 24"/>
                <a:gd name="T7" fmla="*/ 0 h 115"/>
                <a:gd name="T8" fmla="*/ 24 w 24"/>
                <a:gd name="T9" fmla="*/ 115 h 115"/>
                <a:gd name="T10" fmla="*/ 0 w 24"/>
                <a:gd name="T11" fmla="*/ 115 h 115"/>
              </a:gdLst>
              <a:ahLst/>
              <a:cxnLst>
                <a:cxn ang="0">
                  <a:pos x="T0" y="T1"/>
                </a:cxn>
                <a:cxn ang="0">
                  <a:pos x="T2" y="T3"/>
                </a:cxn>
                <a:cxn ang="0">
                  <a:pos x="T4" y="T5"/>
                </a:cxn>
                <a:cxn ang="0">
                  <a:pos x="T6" y="T7"/>
                </a:cxn>
                <a:cxn ang="0">
                  <a:pos x="T8" y="T9"/>
                </a:cxn>
                <a:cxn ang="0">
                  <a:pos x="T10" y="T11"/>
                </a:cxn>
              </a:cxnLst>
              <a:rect l="0" t="0" r="r" b="b"/>
              <a:pathLst>
                <a:path w="24" h="115">
                  <a:moveTo>
                    <a:pt x="0" y="115"/>
                  </a:moveTo>
                  <a:lnTo>
                    <a:pt x="0" y="0"/>
                  </a:lnTo>
                  <a:lnTo>
                    <a:pt x="12" y="0"/>
                  </a:lnTo>
                  <a:lnTo>
                    <a:pt x="24" y="0"/>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5" name="Freeform 24"/>
            <p:cNvSpPr>
              <a:spLocks/>
            </p:cNvSpPr>
            <p:nvPr userDrawn="1"/>
          </p:nvSpPr>
          <p:spPr bwMode="black">
            <a:xfrm>
              <a:off x="4797426" y="6792913"/>
              <a:ext cx="134938" cy="182563"/>
            </a:xfrm>
            <a:custGeom>
              <a:avLst/>
              <a:gdLst>
                <a:gd name="T0" fmla="*/ 0 w 85"/>
                <a:gd name="T1" fmla="*/ 115 h 115"/>
                <a:gd name="T2" fmla="*/ 0 w 85"/>
                <a:gd name="T3" fmla="*/ 0 h 115"/>
                <a:gd name="T4" fmla="*/ 25 w 85"/>
                <a:gd name="T5" fmla="*/ 0 h 115"/>
                <a:gd name="T6" fmla="*/ 61 w 85"/>
                <a:gd name="T7" fmla="*/ 74 h 115"/>
                <a:gd name="T8" fmla="*/ 61 w 85"/>
                <a:gd name="T9" fmla="*/ 0 h 115"/>
                <a:gd name="T10" fmla="*/ 85 w 85"/>
                <a:gd name="T11" fmla="*/ 0 h 115"/>
                <a:gd name="T12" fmla="*/ 85 w 85"/>
                <a:gd name="T13" fmla="*/ 115 h 115"/>
                <a:gd name="T14" fmla="*/ 60 w 85"/>
                <a:gd name="T15" fmla="*/ 115 h 115"/>
                <a:gd name="T16" fmla="*/ 24 w 85"/>
                <a:gd name="T17" fmla="*/ 41 h 115"/>
                <a:gd name="T18" fmla="*/ 24 w 85"/>
                <a:gd name="T19" fmla="*/ 115 h 115"/>
                <a:gd name="T20" fmla="*/ 0 w 85"/>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115">
                  <a:moveTo>
                    <a:pt x="0" y="115"/>
                  </a:moveTo>
                  <a:lnTo>
                    <a:pt x="0" y="0"/>
                  </a:lnTo>
                  <a:lnTo>
                    <a:pt x="25" y="0"/>
                  </a:lnTo>
                  <a:lnTo>
                    <a:pt x="61" y="74"/>
                  </a:lnTo>
                  <a:lnTo>
                    <a:pt x="61" y="0"/>
                  </a:lnTo>
                  <a:lnTo>
                    <a:pt x="85" y="0"/>
                  </a:lnTo>
                  <a:lnTo>
                    <a:pt x="85" y="115"/>
                  </a:lnTo>
                  <a:lnTo>
                    <a:pt x="60" y="115"/>
                  </a:lnTo>
                  <a:lnTo>
                    <a:pt x="24" y="41"/>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6" name="Freeform 25"/>
            <p:cNvSpPr>
              <a:spLocks/>
            </p:cNvSpPr>
            <p:nvPr userDrawn="1"/>
          </p:nvSpPr>
          <p:spPr bwMode="black">
            <a:xfrm>
              <a:off x="4959351" y="6788150"/>
              <a:ext cx="149225" cy="192088"/>
            </a:xfrm>
            <a:custGeom>
              <a:avLst/>
              <a:gdLst>
                <a:gd name="T0" fmla="*/ 102 w 102"/>
                <a:gd name="T1" fmla="*/ 129 h 132"/>
                <a:gd name="T2" fmla="*/ 82 w 102"/>
                <a:gd name="T3" fmla="*/ 129 h 132"/>
                <a:gd name="T4" fmla="*/ 82 w 102"/>
                <a:gd name="T5" fmla="*/ 115 h 132"/>
                <a:gd name="T6" fmla="*/ 73 w 102"/>
                <a:gd name="T7" fmla="*/ 124 h 132"/>
                <a:gd name="T8" fmla="*/ 51 w 102"/>
                <a:gd name="T9" fmla="*/ 132 h 132"/>
                <a:gd name="T10" fmla="*/ 14 w 102"/>
                <a:gd name="T11" fmla="*/ 113 h 132"/>
                <a:gd name="T12" fmla="*/ 0 w 102"/>
                <a:gd name="T13" fmla="*/ 67 h 132"/>
                <a:gd name="T14" fmla="*/ 14 w 102"/>
                <a:gd name="T15" fmla="*/ 20 h 132"/>
                <a:gd name="T16" fmla="*/ 54 w 102"/>
                <a:gd name="T17" fmla="*/ 0 h 132"/>
                <a:gd name="T18" fmla="*/ 89 w 102"/>
                <a:gd name="T19" fmla="*/ 16 h 132"/>
                <a:gd name="T20" fmla="*/ 100 w 102"/>
                <a:gd name="T21" fmla="*/ 39 h 132"/>
                <a:gd name="T22" fmla="*/ 100 w 102"/>
                <a:gd name="T23" fmla="*/ 45 h 132"/>
                <a:gd name="T24" fmla="*/ 74 w 102"/>
                <a:gd name="T25" fmla="*/ 45 h 132"/>
                <a:gd name="T26" fmla="*/ 70 w 102"/>
                <a:gd name="T27" fmla="*/ 32 h 132"/>
                <a:gd name="T28" fmla="*/ 53 w 102"/>
                <a:gd name="T29" fmla="*/ 23 h 132"/>
                <a:gd name="T30" fmla="*/ 34 w 102"/>
                <a:gd name="T31" fmla="*/ 35 h 132"/>
                <a:gd name="T32" fmla="*/ 27 w 102"/>
                <a:gd name="T33" fmla="*/ 66 h 132"/>
                <a:gd name="T34" fmla="*/ 35 w 102"/>
                <a:gd name="T35" fmla="*/ 99 h 132"/>
                <a:gd name="T36" fmla="*/ 54 w 102"/>
                <a:gd name="T37" fmla="*/ 109 h 132"/>
                <a:gd name="T38" fmla="*/ 72 w 102"/>
                <a:gd name="T39" fmla="*/ 100 h 132"/>
                <a:gd name="T40" fmla="*/ 77 w 102"/>
                <a:gd name="T41" fmla="*/ 81 h 132"/>
                <a:gd name="T42" fmla="*/ 55 w 102"/>
                <a:gd name="T43" fmla="*/ 81 h 132"/>
                <a:gd name="T44" fmla="*/ 55 w 102"/>
                <a:gd name="T45" fmla="*/ 61 h 132"/>
                <a:gd name="T46" fmla="*/ 102 w 102"/>
                <a:gd name="T47" fmla="*/ 61 h 132"/>
                <a:gd name="T48" fmla="*/ 102 w 102"/>
                <a:gd name="T49" fmla="*/ 12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2" h="132">
                  <a:moveTo>
                    <a:pt x="102" y="129"/>
                  </a:moveTo>
                  <a:cubicBezTo>
                    <a:pt x="82" y="129"/>
                    <a:pt x="82" y="129"/>
                    <a:pt x="82" y="129"/>
                  </a:cubicBezTo>
                  <a:cubicBezTo>
                    <a:pt x="82" y="115"/>
                    <a:pt x="82" y="115"/>
                    <a:pt x="82" y="115"/>
                  </a:cubicBezTo>
                  <a:cubicBezTo>
                    <a:pt x="79" y="119"/>
                    <a:pt x="76" y="122"/>
                    <a:pt x="73" y="124"/>
                  </a:cubicBezTo>
                  <a:cubicBezTo>
                    <a:pt x="67" y="129"/>
                    <a:pt x="59" y="132"/>
                    <a:pt x="51" y="132"/>
                  </a:cubicBezTo>
                  <a:cubicBezTo>
                    <a:pt x="35" y="132"/>
                    <a:pt x="23" y="125"/>
                    <a:pt x="14" y="113"/>
                  </a:cubicBezTo>
                  <a:cubicBezTo>
                    <a:pt x="5" y="101"/>
                    <a:pt x="0" y="85"/>
                    <a:pt x="0" y="67"/>
                  </a:cubicBezTo>
                  <a:cubicBezTo>
                    <a:pt x="0" y="48"/>
                    <a:pt x="5" y="33"/>
                    <a:pt x="14" y="20"/>
                  </a:cubicBezTo>
                  <a:cubicBezTo>
                    <a:pt x="24" y="7"/>
                    <a:pt x="37" y="0"/>
                    <a:pt x="54" y="0"/>
                  </a:cubicBezTo>
                  <a:cubicBezTo>
                    <a:pt x="68" y="0"/>
                    <a:pt x="79" y="5"/>
                    <a:pt x="89" y="16"/>
                  </a:cubicBezTo>
                  <a:cubicBezTo>
                    <a:pt x="94" y="23"/>
                    <a:pt x="98" y="30"/>
                    <a:pt x="100" y="39"/>
                  </a:cubicBezTo>
                  <a:cubicBezTo>
                    <a:pt x="100" y="40"/>
                    <a:pt x="100" y="42"/>
                    <a:pt x="100" y="45"/>
                  </a:cubicBezTo>
                  <a:cubicBezTo>
                    <a:pt x="74" y="45"/>
                    <a:pt x="74" y="45"/>
                    <a:pt x="74" y="45"/>
                  </a:cubicBezTo>
                  <a:cubicBezTo>
                    <a:pt x="73" y="40"/>
                    <a:pt x="72" y="35"/>
                    <a:pt x="70" y="32"/>
                  </a:cubicBezTo>
                  <a:cubicBezTo>
                    <a:pt x="66" y="26"/>
                    <a:pt x="60" y="23"/>
                    <a:pt x="53" y="23"/>
                  </a:cubicBezTo>
                  <a:cubicBezTo>
                    <a:pt x="45" y="23"/>
                    <a:pt x="39" y="27"/>
                    <a:pt x="34" y="35"/>
                  </a:cubicBezTo>
                  <a:cubicBezTo>
                    <a:pt x="30" y="43"/>
                    <a:pt x="27" y="53"/>
                    <a:pt x="27" y="66"/>
                  </a:cubicBezTo>
                  <a:cubicBezTo>
                    <a:pt x="27" y="80"/>
                    <a:pt x="30" y="91"/>
                    <a:pt x="35" y="99"/>
                  </a:cubicBezTo>
                  <a:cubicBezTo>
                    <a:pt x="39" y="106"/>
                    <a:pt x="46" y="109"/>
                    <a:pt x="54" y="109"/>
                  </a:cubicBezTo>
                  <a:cubicBezTo>
                    <a:pt x="62" y="109"/>
                    <a:pt x="68" y="106"/>
                    <a:pt x="72" y="100"/>
                  </a:cubicBezTo>
                  <a:cubicBezTo>
                    <a:pt x="75" y="95"/>
                    <a:pt x="77" y="89"/>
                    <a:pt x="77" y="81"/>
                  </a:cubicBezTo>
                  <a:cubicBezTo>
                    <a:pt x="55" y="81"/>
                    <a:pt x="55" y="81"/>
                    <a:pt x="55" y="81"/>
                  </a:cubicBezTo>
                  <a:cubicBezTo>
                    <a:pt x="55" y="61"/>
                    <a:pt x="55" y="61"/>
                    <a:pt x="55" y="61"/>
                  </a:cubicBezTo>
                  <a:cubicBezTo>
                    <a:pt x="102" y="61"/>
                    <a:pt x="102" y="61"/>
                    <a:pt x="102" y="61"/>
                  </a:cubicBezTo>
                  <a:lnTo>
                    <a:pt x="102" y="1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7" name="Freeform 26"/>
            <p:cNvSpPr>
              <a:spLocks/>
            </p:cNvSpPr>
            <p:nvPr userDrawn="1"/>
          </p:nvSpPr>
          <p:spPr bwMode="black">
            <a:xfrm>
              <a:off x="5141913" y="6935788"/>
              <a:ext cx="41275" cy="39688"/>
            </a:xfrm>
            <a:custGeom>
              <a:avLst/>
              <a:gdLst>
                <a:gd name="T0" fmla="*/ 26 w 26"/>
                <a:gd name="T1" fmla="*/ 0 h 25"/>
                <a:gd name="T2" fmla="*/ 26 w 26"/>
                <a:gd name="T3" fmla="*/ 25 h 25"/>
                <a:gd name="T4" fmla="*/ 0 w 26"/>
                <a:gd name="T5" fmla="*/ 25 h 25"/>
                <a:gd name="T6" fmla="*/ 0 w 26"/>
                <a:gd name="T7" fmla="*/ 0 h 25"/>
                <a:gd name="T8" fmla="*/ 14 w 26"/>
                <a:gd name="T9" fmla="*/ 0 h 25"/>
                <a:gd name="T10" fmla="*/ 26 w 26"/>
                <a:gd name="T11" fmla="*/ 0 h 25"/>
              </a:gdLst>
              <a:ahLst/>
              <a:cxnLst>
                <a:cxn ang="0">
                  <a:pos x="T0" y="T1"/>
                </a:cxn>
                <a:cxn ang="0">
                  <a:pos x="T2" y="T3"/>
                </a:cxn>
                <a:cxn ang="0">
                  <a:pos x="T4" y="T5"/>
                </a:cxn>
                <a:cxn ang="0">
                  <a:pos x="T6" y="T7"/>
                </a:cxn>
                <a:cxn ang="0">
                  <a:pos x="T8" y="T9"/>
                </a:cxn>
                <a:cxn ang="0">
                  <a:pos x="T10" y="T11"/>
                </a:cxn>
              </a:cxnLst>
              <a:rect l="0" t="0" r="r" b="b"/>
              <a:pathLst>
                <a:path w="26" h="25">
                  <a:moveTo>
                    <a:pt x="26" y="0"/>
                  </a:moveTo>
                  <a:lnTo>
                    <a:pt x="26" y="25"/>
                  </a:lnTo>
                  <a:lnTo>
                    <a:pt x="0" y="25"/>
                  </a:lnTo>
                  <a:lnTo>
                    <a:pt x="0" y="0"/>
                  </a:lnTo>
                  <a:lnTo>
                    <a:pt x="14" y="0"/>
                  </a:lnTo>
                  <a:lnTo>
                    <a:pt x="2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409197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extLst mod="1">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Slide vertical right transparent">
    <p:bg bwMode="lt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Objekt 6"/>
          <p:cNvPicPr>
            <a:picLocks noChangeAspect="1"/>
          </p:cNvPicPr>
          <p:nvPr/>
        </p:nvPicPr>
        <p:blipFill>
          <a:blip r:embed="rId3"/>
          <a:srcRect/>
          <a:stretch>
            <a:fillRect/>
          </a:stretch>
        </p:blipFill>
        <p:spPr bwMode="auto">
          <a:xfrm>
            <a:off x="1441" y="1441"/>
            <a:ext cx="1440" cy="1439"/>
          </a:xfrm>
          <a:prstGeom prst="rect">
            <a:avLst/>
          </a:prstGeom>
          <a:noFill/>
        </p:spPr>
      </p:pic>
      <p:sp>
        <p:nvSpPr>
          <p:cNvPr id="2" name="Titel 1"/>
          <p:cNvSpPr>
            <a:spLocks noGrp="1"/>
          </p:cNvSpPr>
          <p:nvPr>
            <p:ph type="title" hasCustomPrompt="1"/>
          </p:nvPr>
        </p:nvSpPr>
        <p:spPr bwMode="black">
          <a:xfrm>
            <a:off x="4898551" y="326517"/>
            <a:ext cx="3918614" cy="2269885"/>
          </a:xfrm>
        </p:spPr>
        <p:txBody>
          <a:bodyPr/>
          <a:lstStyle>
            <a:lvl1pPr>
              <a:defRPr sz="5442">
                <a:solidFill>
                  <a:schemeClr val="bg1"/>
                </a:solidFill>
              </a:defRPr>
            </a:lvl1pPr>
          </a:lstStyle>
          <a:p>
            <a:r>
              <a:rPr lang="en-US" dirty="0" smtClean="0"/>
              <a:t>Headline Ultra</a:t>
            </a:r>
            <a:br>
              <a:rPr lang="en-US" dirty="0" smtClean="0"/>
            </a:br>
            <a:r>
              <a:rPr lang="en-US" dirty="0" smtClean="0"/>
              <a:t>(60) 75 90 PT</a:t>
            </a:r>
            <a:endParaRPr lang="en-US" dirty="0"/>
          </a:p>
        </p:txBody>
      </p:sp>
      <p:sp>
        <p:nvSpPr>
          <p:cNvPr id="10" name="Textplatzhalter 2"/>
          <p:cNvSpPr>
            <a:spLocks noGrp="1"/>
          </p:cNvSpPr>
          <p:nvPr>
            <p:ph type="body" sz="quarter" idx="11" hasCustomPrompt="1"/>
          </p:nvPr>
        </p:nvSpPr>
        <p:spPr bwMode="black">
          <a:xfrm>
            <a:off x="4898552" y="3429720"/>
            <a:ext cx="3918613" cy="914303"/>
          </a:xfrm>
          <a:noFill/>
          <a:ln w="9525">
            <a:noFill/>
            <a:miter lim="800000"/>
            <a:headEnd/>
            <a:tailEnd/>
          </a:ln>
        </p:spPr>
        <p:txBody>
          <a:bodyPr vert="horz" wrap="square" lIns="0" tIns="0" rIns="0" bIns="0" numCol="1" anchor="t" anchorCtr="0" compatLnSpc="1">
            <a:prstTxWarp prst="textNoShape">
              <a:avLst/>
            </a:prstTxWarp>
          </a:bodyPr>
          <a:lstStyle>
            <a:lvl1pPr>
              <a:defRPr lang="de-DE" smtClean="0">
                <a:solidFill>
                  <a:schemeClr val="bg1"/>
                </a:solidFill>
              </a:defRPr>
            </a:lvl1pPr>
            <a:lvl2pPr>
              <a:defRPr lang="de-DE" smtClean="0">
                <a:solidFill>
                  <a:schemeClr val="bg1"/>
                </a:solidFill>
              </a:defRPr>
            </a:lvl2pPr>
            <a:lvl3pPr>
              <a:defRPr lang="de-DE" smtClean="0">
                <a:solidFill>
                  <a:schemeClr val="bg1"/>
                </a:solidFill>
              </a:defRPr>
            </a:lvl3pPr>
            <a:lvl4pPr>
              <a:defRPr lang="de-DE" smtClean="0">
                <a:solidFill>
                  <a:schemeClr val="bg1"/>
                </a:solidFill>
              </a:defRPr>
            </a:lvl4pPr>
            <a:lvl5pPr>
              <a:defRPr lang="de-DE">
                <a:solidFill>
                  <a:schemeClr val="bg1"/>
                </a:solidFill>
              </a:defRPr>
            </a:lvl5pPr>
          </a:lstStyle>
          <a:p>
            <a:pPr lvl="0"/>
            <a:r>
              <a:rPr lang="en-US" dirty="0" smtClean="0"/>
              <a:t>Sub-heading: Tele-</a:t>
            </a:r>
            <a:r>
              <a:rPr lang="en-US" dirty="0" err="1" smtClean="0"/>
              <a:t>GroteskFet</a:t>
            </a:r>
            <a:r>
              <a:rPr lang="en-US" dirty="0" smtClean="0"/>
              <a:t> 18 </a:t>
            </a:r>
            <a:r>
              <a:rPr lang="en-US" dirty="0" err="1" smtClean="0"/>
              <a:t>pt</a:t>
            </a:r>
            <a:endParaRPr lang="en-US" dirty="0"/>
          </a:p>
        </p:txBody>
      </p:sp>
      <p:grpSp>
        <p:nvGrpSpPr>
          <p:cNvPr id="36" name="Gruppieren 35"/>
          <p:cNvGrpSpPr/>
          <p:nvPr/>
        </p:nvGrpSpPr>
        <p:grpSpPr bwMode="black">
          <a:xfrm>
            <a:off x="4898881" y="6041379"/>
            <a:ext cx="991629" cy="489775"/>
            <a:chOff x="323850" y="5511800"/>
            <a:chExt cx="1314450" cy="649288"/>
          </a:xfrm>
        </p:grpSpPr>
        <p:sp>
          <p:nvSpPr>
            <p:cNvPr id="37" name="Freeform 5"/>
            <p:cNvSpPr>
              <a:spLocks/>
            </p:cNvSpPr>
            <p:nvPr userDrawn="1"/>
          </p:nvSpPr>
          <p:spPr bwMode="black">
            <a:xfrm>
              <a:off x="323850" y="5808663"/>
              <a:ext cx="131763" cy="131763"/>
            </a:xfrm>
            <a:custGeom>
              <a:avLst/>
              <a:gdLst>
                <a:gd name="T0" fmla="*/ 0 w 83"/>
                <a:gd name="T1" fmla="*/ 83 h 83"/>
                <a:gd name="T2" fmla="*/ 0 w 83"/>
                <a:gd name="T3" fmla="*/ 0 h 83"/>
                <a:gd name="T4" fmla="*/ 42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42"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6"/>
            <p:cNvSpPr>
              <a:spLocks/>
            </p:cNvSpPr>
            <p:nvPr userDrawn="1"/>
          </p:nvSpPr>
          <p:spPr bwMode="black">
            <a:xfrm>
              <a:off x="723900" y="5808663"/>
              <a:ext cx="130175" cy="131763"/>
            </a:xfrm>
            <a:custGeom>
              <a:avLst/>
              <a:gdLst>
                <a:gd name="T0" fmla="*/ 0 w 82"/>
                <a:gd name="T1" fmla="*/ 83 h 83"/>
                <a:gd name="T2" fmla="*/ 0 w 82"/>
                <a:gd name="T3" fmla="*/ 0 h 83"/>
                <a:gd name="T4" fmla="*/ 43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3"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7"/>
            <p:cNvSpPr>
              <a:spLocks/>
            </p:cNvSpPr>
            <p:nvPr userDrawn="1"/>
          </p:nvSpPr>
          <p:spPr bwMode="black">
            <a:xfrm>
              <a:off x="1116013" y="5808663"/>
              <a:ext cx="131763" cy="131763"/>
            </a:xfrm>
            <a:custGeom>
              <a:avLst/>
              <a:gdLst>
                <a:gd name="T0" fmla="*/ 0 w 83"/>
                <a:gd name="T1" fmla="*/ 83 h 83"/>
                <a:gd name="T2" fmla="*/ 0 w 83"/>
                <a:gd name="T3" fmla="*/ 0 h 83"/>
                <a:gd name="T4" fmla="*/ 39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39"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8"/>
            <p:cNvSpPr>
              <a:spLocks/>
            </p:cNvSpPr>
            <p:nvPr userDrawn="1"/>
          </p:nvSpPr>
          <p:spPr bwMode="black">
            <a:xfrm>
              <a:off x="1508125" y="5808663"/>
              <a:ext cx="130175" cy="131763"/>
            </a:xfrm>
            <a:custGeom>
              <a:avLst/>
              <a:gdLst>
                <a:gd name="T0" fmla="*/ 0 w 82"/>
                <a:gd name="T1" fmla="*/ 83 h 83"/>
                <a:gd name="T2" fmla="*/ 0 w 82"/>
                <a:gd name="T3" fmla="*/ 0 h 83"/>
                <a:gd name="T4" fmla="*/ 44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4"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9"/>
            <p:cNvSpPr>
              <a:spLocks/>
            </p:cNvSpPr>
            <p:nvPr userDrawn="1"/>
          </p:nvSpPr>
          <p:spPr bwMode="black">
            <a:xfrm>
              <a:off x="323850" y="5511800"/>
              <a:ext cx="530225" cy="649288"/>
            </a:xfrm>
            <a:custGeom>
              <a:avLst/>
              <a:gdLst>
                <a:gd name="T0" fmla="*/ 306 w 310"/>
                <a:gd name="T1" fmla="*/ 0 h 378"/>
                <a:gd name="T2" fmla="*/ 4 w 310"/>
                <a:gd name="T3" fmla="*/ 0 h 378"/>
                <a:gd name="T4" fmla="*/ 0 w 310"/>
                <a:gd name="T5" fmla="*/ 133 h 378"/>
                <a:gd name="T6" fmla="*/ 20 w 310"/>
                <a:gd name="T7" fmla="*/ 136 h 378"/>
                <a:gd name="T8" fmla="*/ 51 w 310"/>
                <a:gd name="T9" fmla="*/ 49 h 378"/>
                <a:gd name="T10" fmla="*/ 125 w 310"/>
                <a:gd name="T11" fmla="*/ 18 h 378"/>
                <a:gd name="T12" fmla="*/ 125 w 310"/>
                <a:gd name="T13" fmla="*/ 297 h 378"/>
                <a:gd name="T14" fmla="*/ 114 w 310"/>
                <a:gd name="T15" fmla="*/ 344 h 378"/>
                <a:gd name="T16" fmla="*/ 84 w 310"/>
                <a:gd name="T17" fmla="*/ 356 h 378"/>
                <a:gd name="T18" fmla="*/ 62 w 310"/>
                <a:gd name="T19" fmla="*/ 356 h 378"/>
                <a:gd name="T20" fmla="*/ 62 w 310"/>
                <a:gd name="T21" fmla="*/ 378 h 378"/>
                <a:gd name="T22" fmla="*/ 248 w 310"/>
                <a:gd name="T23" fmla="*/ 378 h 378"/>
                <a:gd name="T24" fmla="*/ 248 w 310"/>
                <a:gd name="T25" fmla="*/ 356 h 378"/>
                <a:gd name="T26" fmla="*/ 227 w 310"/>
                <a:gd name="T27" fmla="*/ 356 h 378"/>
                <a:gd name="T28" fmla="*/ 196 w 310"/>
                <a:gd name="T29" fmla="*/ 344 h 378"/>
                <a:gd name="T30" fmla="*/ 185 w 310"/>
                <a:gd name="T31" fmla="*/ 297 h 378"/>
                <a:gd name="T32" fmla="*/ 185 w 310"/>
                <a:gd name="T33" fmla="*/ 18 h 378"/>
                <a:gd name="T34" fmla="*/ 259 w 310"/>
                <a:gd name="T35" fmla="*/ 49 h 378"/>
                <a:gd name="T36" fmla="*/ 290 w 310"/>
                <a:gd name="T37" fmla="*/ 136 h 378"/>
                <a:gd name="T38" fmla="*/ 310 w 310"/>
                <a:gd name="T39" fmla="*/ 133 h 378"/>
                <a:gd name="T40" fmla="*/ 306 w 310"/>
                <a:gd name="T41" fmla="*/ 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0" h="378">
                  <a:moveTo>
                    <a:pt x="306" y="0"/>
                  </a:moveTo>
                  <a:cubicBezTo>
                    <a:pt x="4" y="0"/>
                    <a:pt x="4" y="0"/>
                    <a:pt x="4" y="0"/>
                  </a:cubicBezTo>
                  <a:cubicBezTo>
                    <a:pt x="0" y="133"/>
                    <a:pt x="0" y="133"/>
                    <a:pt x="0" y="133"/>
                  </a:cubicBezTo>
                  <a:cubicBezTo>
                    <a:pt x="20" y="136"/>
                    <a:pt x="20" y="136"/>
                    <a:pt x="20" y="136"/>
                  </a:cubicBezTo>
                  <a:cubicBezTo>
                    <a:pt x="24" y="97"/>
                    <a:pt x="34" y="68"/>
                    <a:pt x="51" y="49"/>
                  </a:cubicBezTo>
                  <a:cubicBezTo>
                    <a:pt x="69" y="29"/>
                    <a:pt x="93" y="19"/>
                    <a:pt x="125" y="18"/>
                  </a:cubicBezTo>
                  <a:cubicBezTo>
                    <a:pt x="125" y="297"/>
                    <a:pt x="125" y="297"/>
                    <a:pt x="125" y="297"/>
                  </a:cubicBezTo>
                  <a:cubicBezTo>
                    <a:pt x="125" y="321"/>
                    <a:pt x="122" y="337"/>
                    <a:pt x="114" y="344"/>
                  </a:cubicBezTo>
                  <a:cubicBezTo>
                    <a:pt x="108" y="350"/>
                    <a:pt x="98" y="354"/>
                    <a:pt x="84" y="356"/>
                  </a:cubicBezTo>
                  <a:cubicBezTo>
                    <a:pt x="79" y="356"/>
                    <a:pt x="72" y="356"/>
                    <a:pt x="62" y="356"/>
                  </a:cubicBezTo>
                  <a:cubicBezTo>
                    <a:pt x="62" y="378"/>
                    <a:pt x="62" y="378"/>
                    <a:pt x="62" y="378"/>
                  </a:cubicBezTo>
                  <a:cubicBezTo>
                    <a:pt x="248" y="378"/>
                    <a:pt x="248" y="378"/>
                    <a:pt x="248" y="378"/>
                  </a:cubicBezTo>
                  <a:cubicBezTo>
                    <a:pt x="248" y="356"/>
                    <a:pt x="248" y="356"/>
                    <a:pt x="248" y="356"/>
                  </a:cubicBezTo>
                  <a:cubicBezTo>
                    <a:pt x="238" y="356"/>
                    <a:pt x="231" y="356"/>
                    <a:pt x="227" y="356"/>
                  </a:cubicBezTo>
                  <a:cubicBezTo>
                    <a:pt x="212" y="354"/>
                    <a:pt x="202" y="350"/>
                    <a:pt x="196" y="344"/>
                  </a:cubicBezTo>
                  <a:cubicBezTo>
                    <a:pt x="189" y="337"/>
                    <a:pt x="185" y="321"/>
                    <a:pt x="185" y="297"/>
                  </a:cubicBezTo>
                  <a:cubicBezTo>
                    <a:pt x="185" y="18"/>
                    <a:pt x="185" y="18"/>
                    <a:pt x="185" y="18"/>
                  </a:cubicBezTo>
                  <a:cubicBezTo>
                    <a:pt x="217" y="19"/>
                    <a:pt x="241" y="29"/>
                    <a:pt x="259" y="49"/>
                  </a:cubicBezTo>
                  <a:cubicBezTo>
                    <a:pt x="276" y="68"/>
                    <a:pt x="286" y="97"/>
                    <a:pt x="290" y="136"/>
                  </a:cubicBezTo>
                  <a:cubicBezTo>
                    <a:pt x="310" y="133"/>
                    <a:pt x="310" y="133"/>
                    <a:pt x="310" y="133"/>
                  </a:cubicBezTo>
                  <a:lnTo>
                    <a:pt x="30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4" name="Gruppieren 33"/>
          <p:cNvGrpSpPr/>
          <p:nvPr/>
        </p:nvGrpSpPr>
        <p:grpSpPr bwMode="black">
          <a:xfrm>
            <a:off x="7125886" y="6250876"/>
            <a:ext cx="1691280" cy="130667"/>
            <a:chOff x="2697163" y="6788150"/>
            <a:chExt cx="2486025" cy="192088"/>
          </a:xfrm>
          <a:solidFill>
            <a:schemeClr val="bg1"/>
          </a:solidFill>
        </p:grpSpPr>
        <p:sp>
          <p:nvSpPr>
            <p:cNvPr id="35" name="Freeform 10"/>
            <p:cNvSpPr>
              <a:spLocks/>
            </p:cNvSpPr>
            <p:nvPr userDrawn="1"/>
          </p:nvSpPr>
          <p:spPr bwMode="black">
            <a:xfrm>
              <a:off x="2697163" y="6792913"/>
              <a:ext cx="111125" cy="182563"/>
            </a:xfrm>
            <a:custGeom>
              <a:avLst/>
              <a:gdLst>
                <a:gd name="T0" fmla="*/ 0 w 70"/>
                <a:gd name="T1" fmla="*/ 115 h 115"/>
                <a:gd name="T2" fmla="*/ 0 w 70"/>
                <a:gd name="T3" fmla="*/ 0 h 115"/>
                <a:gd name="T4" fmla="*/ 24 w 70"/>
                <a:gd name="T5" fmla="*/ 0 h 115"/>
                <a:gd name="T6" fmla="*/ 24 w 70"/>
                <a:gd name="T7" fmla="*/ 93 h 115"/>
                <a:gd name="T8" fmla="*/ 70 w 70"/>
                <a:gd name="T9" fmla="*/ 93 h 115"/>
                <a:gd name="T10" fmla="*/ 70 w 70"/>
                <a:gd name="T11" fmla="*/ 115 h 115"/>
                <a:gd name="T12" fmla="*/ 0 w 70"/>
                <a:gd name="T13" fmla="*/ 115 h 115"/>
              </a:gdLst>
              <a:ahLst/>
              <a:cxnLst>
                <a:cxn ang="0">
                  <a:pos x="T0" y="T1"/>
                </a:cxn>
                <a:cxn ang="0">
                  <a:pos x="T2" y="T3"/>
                </a:cxn>
                <a:cxn ang="0">
                  <a:pos x="T4" y="T5"/>
                </a:cxn>
                <a:cxn ang="0">
                  <a:pos x="T6" y="T7"/>
                </a:cxn>
                <a:cxn ang="0">
                  <a:pos x="T8" y="T9"/>
                </a:cxn>
                <a:cxn ang="0">
                  <a:pos x="T10" y="T11"/>
                </a:cxn>
                <a:cxn ang="0">
                  <a:pos x="T12" y="T13"/>
                </a:cxn>
              </a:cxnLst>
              <a:rect l="0" t="0" r="r" b="b"/>
              <a:pathLst>
                <a:path w="70" h="115">
                  <a:moveTo>
                    <a:pt x="0" y="115"/>
                  </a:moveTo>
                  <a:lnTo>
                    <a:pt x="0" y="0"/>
                  </a:lnTo>
                  <a:lnTo>
                    <a:pt x="24" y="0"/>
                  </a:lnTo>
                  <a:lnTo>
                    <a:pt x="24" y="93"/>
                  </a:lnTo>
                  <a:lnTo>
                    <a:pt x="70" y="93"/>
                  </a:lnTo>
                  <a:lnTo>
                    <a:pt x="70"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11"/>
            <p:cNvSpPr>
              <a:spLocks/>
            </p:cNvSpPr>
            <p:nvPr userDrawn="1"/>
          </p:nvSpPr>
          <p:spPr bwMode="black">
            <a:xfrm>
              <a:off x="2830513"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12"/>
            <p:cNvSpPr>
              <a:spLocks/>
            </p:cNvSpPr>
            <p:nvPr userDrawn="1"/>
          </p:nvSpPr>
          <p:spPr bwMode="black">
            <a:xfrm>
              <a:off x="2905126" y="6792913"/>
              <a:ext cx="109538" cy="182563"/>
            </a:xfrm>
            <a:custGeom>
              <a:avLst/>
              <a:gdLst>
                <a:gd name="T0" fmla="*/ 0 w 69"/>
                <a:gd name="T1" fmla="*/ 115 h 115"/>
                <a:gd name="T2" fmla="*/ 0 w 69"/>
                <a:gd name="T3" fmla="*/ 0 h 115"/>
                <a:gd name="T4" fmla="*/ 69 w 69"/>
                <a:gd name="T5" fmla="*/ 0 h 115"/>
                <a:gd name="T6" fmla="*/ 69 w 69"/>
                <a:gd name="T7" fmla="*/ 21 h 115"/>
                <a:gd name="T8" fmla="*/ 25 w 69"/>
                <a:gd name="T9" fmla="*/ 21 h 115"/>
                <a:gd name="T10" fmla="*/ 25 w 69"/>
                <a:gd name="T11" fmla="*/ 47 h 115"/>
                <a:gd name="T12" fmla="*/ 64 w 69"/>
                <a:gd name="T13" fmla="*/ 47 h 115"/>
                <a:gd name="T14" fmla="*/ 64 w 69"/>
                <a:gd name="T15" fmla="*/ 68 h 115"/>
                <a:gd name="T16" fmla="*/ 25 w 69"/>
                <a:gd name="T17" fmla="*/ 68 h 115"/>
                <a:gd name="T18" fmla="*/ 25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5" y="21"/>
                  </a:lnTo>
                  <a:lnTo>
                    <a:pt x="25" y="47"/>
                  </a:lnTo>
                  <a:lnTo>
                    <a:pt x="64" y="47"/>
                  </a:lnTo>
                  <a:lnTo>
                    <a:pt x="64" y="68"/>
                  </a:lnTo>
                  <a:lnTo>
                    <a:pt x="25" y="68"/>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13"/>
            <p:cNvSpPr>
              <a:spLocks/>
            </p:cNvSpPr>
            <p:nvPr userDrawn="1"/>
          </p:nvSpPr>
          <p:spPr bwMode="black">
            <a:xfrm>
              <a:off x="3038476" y="6792913"/>
              <a:ext cx="119063" cy="182563"/>
            </a:xfrm>
            <a:custGeom>
              <a:avLst/>
              <a:gdLst>
                <a:gd name="T0" fmla="*/ 0 w 75"/>
                <a:gd name="T1" fmla="*/ 115 h 115"/>
                <a:gd name="T2" fmla="*/ 0 w 75"/>
                <a:gd name="T3" fmla="*/ 0 h 115"/>
                <a:gd name="T4" fmla="*/ 74 w 75"/>
                <a:gd name="T5" fmla="*/ 0 h 115"/>
                <a:gd name="T6" fmla="*/ 74 w 75"/>
                <a:gd name="T7" fmla="*/ 21 h 115"/>
                <a:gd name="T8" fmla="*/ 25 w 75"/>
                <a:gd name="T9" fmla="*/ 21 h 115"/>
                <a:gd name="T10" fmla="*/ 25 w 75"/>
                <a:gd name="T11" fmla="*/ 46 h 115"/>
                <a:gd name="T12" fmla="*/ 69 w 75"/>
                <a:gd name="T13" fmla="*/ 46 h 115"/>
                <a:gd name="T14" fmla="*/ 69 w 75"/>
                <a:gd name="T15" fmla="*/ 66 h 115"/>
                <a:gd name="T16" fmla="*/ 25 w 75"/>
                <a:gd name="T17" fmla="*/ 66 h 115"/>
                <a:gd name="T18" fmla="*/ 25 w 75"/>
                <a:gd name="T19" fmla="*/ 94 h 115"/>
                <a:gd name="T20" fmla="*/ 75 w 75"/>
                <a:gd name="T21" fmla="*/ 94 h 115"/>
                <a:gd name="T22" fmla="*/ 75 w 75"/>
                <a:gd name="T23" fmla="*/ 115 h 115"/>
                <a:gd name="T24" fmla="*/ 0 w 75"/>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115">
                  <a:moveTo>
                    <a:pt x="0" y="115"/>
                  </a:moveTo>
                  <a:lnTo>
                    <a:pt x="0" y="0"/>
                  </a:lnTo>
                  <a:lnTo>
                    <a:pt x="74" y="0"/>
                  </a:lnTo>
                  <a:lnTo>
                    <a:pt x="74" y="21"/>
                  </a:lnTo>
                  <a:lnTo>
                    <a:pt x="25" y="21"/>
                  </a:lnTo>
                  <a:lnTo>
                    <a:pt x="25" y="46"/>
                  </a:lnTo>
                  <a:lnTo>
                    <a:pt x="69" y="46"/>
                  </a:lnTo>
                  <a:lnTo>
                    <a:pt x="69" y="66"/>
                  </a:lnTo>
                  <a:lnTo>
                    <a:pt x="25" y="66"/>
                  </a:lnTo>
                  <a:lnTo>
                    <a:pt x="25" y="94"/>
                  </a:lnTo>
                  <a:lnTo>
                    <a:pt x="75" y="94"/>
                  </a:lnTo>
                  <a:lnTo>
                    <a:pt x="7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14"/>
            <p:cNvSpPr>
              <a:spLocks/>
            </p:cNvSpPr>
            <p:nvPr userDrawn="1"/>
          </p:nvSpPr>
          <p:spPr bwMode="black">
            <a:xfrm>
              <a:off x="3254376" y="6792913"/>
              <a:ext cx="39688" cy="182563"/>
            </a:xfrm>
            <a:custGeom>
              <a:avLst/>
              <a:gdLst>
                <a:gd name="T0" fmla="*/ 0 w 25"/>
                <a:gd name="T1" fmla="*/ 115 h 115"/>
                <a:gd name="T2" fmla="*/ 0 w 25"/>
                <a:gd name="T3" fmla="*/ 0 h 115"/>
                <a:gd name="T4" fmla="*/ 12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2"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15"/>
            <p:cNvSpPr>
              <a:spLocks/>
            </p:cNvSpPr>
            <p:nvPr userDrawn="1"/>
          </p:nvSpPr>
          <p:spPr bwMode="black">
            <a:xfrm>
              <a:off x="3321051" y="6788150"/>
              <a:ext cx="127000" cy="192088"/>
            </a:xfrm>
            <a:custGeom>
              <a:avLst/>
              <a:gdLst>
                <a:gd name="T0" fmla="*/ 0 w 88"/>
                <a:gd name="T1" fmla="*/ 92 h 132"/>
                <a:gd name="T2" fmla="*/ 27 w 88"/>
                <a:gd name="T3" fmla="*/ 92 h 132"/>
                <a:gd name="T4" fmla="*/ 30 w 88"/>
                <a:gd name="T5" fmla="*/ 103 h 132"/>
                <a:gd name="T6" fmla="*/ 44 w 88"/>
                <a:gd name="T7" fmla="*/ 110 h 132"/>
                <a:gd name="T8" fmla="*/ 57 w 88"/>
                <a:gd name="T9" fmla="*/ 105 h 132"/>
                <a:gd name="T10" fmla="*/ 60 w 88"/>
                <a:gd name="T11" fmla="*/ 95 h 132"/>
                <a:gd name="T12" fmla="*/ 54 w 88"/>
                <a:gd name="T13" fmla="*/ 82 h 132"/>
                <a:gd name="T14" fmla="*/ 47 w 88"/>
                <a:gd name="T15" fmla="*/ 78 h 132"/>
                <a:gd name="T16" fmla="*/ 38 w 88"/>
                <a:gd name="T17" fmla="*/ 75 h 132"/>
                <a:gd name="T18" fmla="*/ 15 w 88"/>
                <a:gd name="T19" fmla="*/ 64 h 132"/>
                <a:gd name="T20" fmla="*/ 1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5 h 132"/>
                <a:gd name="T40" fmla="*/ 33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4" y="108"/>
                    <a:pt x="38" y="110"/>
                    <a:pt x="44" y="110"/>
                  </a:cubicBezTo>
                  <a:cubicBezTo>
                    <a:pt x="49" y="110"/>
                    <a:pt x="54" y="109"/>
                    <a:pt x="57" y="105"/>
                  </a:cubicBezTo>
                  <a:cubicBezTo>
                    <a:pt x="59" y="103"/>
                    <a:pt x="60" y="99"/>
                    <a:pt x="60" y="95"/>
                  </a:cubicBezTo>
                  <a:cubicBezTo>
                    <a:pt x="60" y="90"/>
                    <a:pt x="58" y="86"/>
                    <a:pt x="54" y="82"/>
                  </a:cubicBezTo>
                  <a:cubicBezTo>
                    <a:pt x="52" y="81"/>
                    <a:pt x="50" y="79"/>
                    <a:pt x="47" y="78"/>
                  </a:cubicBezTo>
                  <a:cubicBezTo>
                    <a:pt x="46" y="78"/>
                    <a:pt x="43" y="77"/>
                    <a:pt x="38" y="75"/>
                  </a:cubicBezTo>
                  <a:cubicBezTo>
                    <a:pt x="27" y="71"/>
                    <a:pt x="20" y="67"/>
                    <a:pt x="15" y="64"/>
                  </a:cubicBezTo>
                  <a:cubicBezTo>
                    <a:pt x="6" y="57"/>
                    <a:pt x="1" y="47"/>
                    <a:pt x="1" y="35"/>
                  </a:cubicBezTo>
                  <a:cubicBezTo>
                    <a:pt x="1"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49" y="23"/>
                    <a:pt x="45" y="22"/>
                    <a:pt x="40" y="22"/>
                  </a:cubicBezTo>
                  <a:cubicBezTo>
                    <a:pt x="36" y="22"/>
                    <a:pt x="33" y="23"/>
                    <a:pt x="30" y="25"/>
                  </a:cubicBezTo>
                  <a:cubicBezTo>
                    <a:pt x="28" y="27"/>
                    <a:pt x="26" y="30"/>
                    <a:pt x="26" y="35"/>
                  </a:cubicBezTo>
                  <a:cubicBezTo>
                    <a:pt x="26" y="39"/>
                    <a:pt x="28" y="43"/>
                    <a:pt x="33" y="46"/>
                  </a:cubicBezTo>
                  <a:cubicBezTo>
                    <a:pt x="36" y="48"/>
                    <a:pt x="42" y="51"/>
                    <a:pt x="51" y="54"/>
                  </a:cubicBezTo>
                  <a:cubicBezTo>
                    <a:pt x="61" y="57"/>
                    <a:pt x="70" y="61"/>
                    <a:pt x="75" y="66"/>
                  </a:cubicBezTo>
                  <a:cubicBezTo>
                    <a:pt x="84" y="73"/>
                    <a:pt x="88" y="82"/>
                    <a:pt x="88" y="93"/>
                  </a:cubicBezTo>
                  <a:cubicBezTo>
                    <a:pt x="88" y="104"/>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16"/>
            <p:cNvSpPr>
              <a:spLocks/>
            </p:cNvSpPr>
            <p:nvPr userDrawn="1"/>
          </p:nvSpPr>
          <p:spPr bwMode="black">
            <a:xfrm>
              <a:off x="3541713" y="6792913"/>
              <a:ext cx="109538" cy="182563"/>
            </a:xfrm>
            <a:custGeom>
              <a:avLst/>
              <a:gdLst>
                <a:gd name="T0" fmla="*/ 0 w 69"/>
                <a:gd name="T1" fmla="*/ 115 h 115"/>
                <a:gd name="T2" fmla="*/ 0 w 69"/>
                <a:gd name="T3" fmla="*/ 0 h 115"/>
                <a:gd name="T4" fmla="*/ 69 w 69"/>
                <a:gd name="T5" fmla="*/ 0 h 115"/>
                <a:gd name="T6" fmla="*/ 69 w 69"/>
                <a:gd name="T7" fmla="*/ 21 h 115"/>
                <a:gd name="T8" fmla="*/ 24 w 69"/>
                <a:gd name="T9" fmla="*/ 21 h 115"/>
                <a:gd name="T10" fmla="*/ 24 w 69"/>
                <a:gd name="T11" fmla="*/ 47 h 115"/>
                <a:gd name="T12" fmla="*/ 64 w 69"/>
                <a:gd name="T13" fmla="*/ 47 h 115"/>
                <a:gd name="T14" fmla="*/ 64 w 69"/>
                <a:gd name="T15" fmla="*/ 68 h 115"/>
                <a:gd name="T16" fmla="*/ 24 w 69"/>
                <a:gd name="T17" fmla="*/ 68 h 115"/>
                <a:gd name="T18" fmla="*/ 24 w 69"/>
                <a:gd name="T19" fmla="*/ 115 h 115"/>
                <a:gd name="T20" fmla="*/ 0 w 69"/>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15">
                  <a:moveTo>
                    <a:pt x="0" y="115"/>
                  </a:moveTo>
                  <a:lnTo>
                    <a:pt x="0" y="0"/>
                  </a:lnTo>
                  <a:lnTo>
                    <a:pt x="69" y="0"/>
                  </a:lnTo>
                  <a:lnTo>
                    <a:pt x="69" y="21"/>
                  </a:lnTo>
                  <a:lnTo>
                    <a:pt x="24" y="21"/>
                  </a:lnTo>
                  <a:lnTo>
                    <a:pt x="24" y="47"/>
                  </a:lnTo>
                  <a:lnTo>
                    <a:pt x="64" y="47"/>
                  </a:lnTo>
                  <a:lnTo>
                    <a:pt x="64" y="68"/>
                  </a:lnTo>
                  <a:lnTo>
                    <a:pt x="24" y="68"/>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17"/>
            <p:cNvSpPr>
              <a:spLocks noEditPoints="1"/>
            </p:cNvSpPr>
            <p:nvPr userDrawn="1"/>
          </p:nvSpPr>
          <p:spPr bwMode="black">
            <a:xfrm>
              <a:off x="3667126" y="6788150"/>
              <a:ext cx="155575" cy="192088"/>
            </a:xfrm>
            <a:custGeom>
              <a:avLst/>
              <a:gdLst>
                <a:gd name="T0" fmla="*/ 54 w 107"/>
                <a:gd name="T1" fmla="*/ 0 h 132"/>
                <a:gd name="T2" fmla="*/ 90 w 107"/>
                <a:gd name="T3" fmla="*/ 17 h 132"/>
                <a:gd name="T4" fmla="*/ 107 w 107"/>
                <a:gd name="T5" fmla="*/ 66 h 132"/>
                <a:gd name="T6" fmla="*/ 94 w 107"/>
                <a:gd name="T7" fmla="*/ 111 h 132"/>
                <a:gd name="T8" fmla="*/ 76 w 107"/>
                <a:gd name="T9" fmla="*/ 127 h 132"/>
                <a:gd name="T10" fmla="*/ 53 w 107"/>
                <a:gd name="T11" fmla="*/ 132 h 132"/>
                <a:gd name="T12" fmla="*/ 12 w 107"/>
                <a:gd name="T13" fmla="*/ 110 h 132"/>
                <a:gd name="T14" fmla="*/ 0 w 107"/>
                <a:gd name="T15" fmla="*/ 66 h 132"/>
                <a:gd name="T16" fmla="*/ 15 w 107"/>
                <a:gd name="T17" fmla="*/ 17 h 132"/>
                <a:gd name="T18" fmla="*/ 54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6 h 132"/>
                <a:gd name="T30" fmla="*/ 53 w 107"/>
                <a:gd name="T31" fmla="*/ 109 h 132"/>
                <a:gd name="T32" fmla="*/ 67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4" y="0"/>
                  </a:moveTo>
                  <a:cubicBezTo>
                    <a:pt x="69" y="0"/>
                    <a:pt x="81" y="6"/>
                    <a:pt x="90" y="17"/>
                  </a:cubicBezTo>
                  <a:cubicBezTo>
                    <a:pt x="101" y="29"/>
                    <a:pt x="107" y="45"/>
                    <a:pt x="107" y="66"/>
                  </a:cubicBezTo>
                  <a:cubicBezTo>
                    <a:pt x="107" y="84"/>
                    <a:pt x="103" y="99"/>
                    <a:pt x="94" y="111"/>
                  </a:cubicBezTo>
                  <a:cubicBezTo>
                    <a:pt x="89" y="118"/>
                    <a:pt x="83" y="123"/>
                    <a:pt x="76" y="127"/>
                  </a:cubicBezTo>
                  <a:cubicBezTo>
                    <a:pt x="69" y="130"/>
                    <a:pt x="62" y="132"/>
                    <a:pt x="53" y="132"/>
                  </a:cubicBezTo>
                  <a:cubicBezTo>
                    <a:pt x="36" y="132"/>
                    <a:pt x="22" y="125"/>
                    <a:pt x="12" y="110"/>
                  </a:cubicBezTo>
                  <a:cubicBezTo>
                    <a:pt x="4" y="99"/>
                    <a:pt x="0" y="84"/>
                    <a:pt x="0" y="66"/>
                  </a:cubicBezTo>
                  <a:cubicBezTo>
                    <a:pt x="0" y="46"/>
                    <a:pt x="5" y="29"/>
                    <a:pt x="15" y="17"/>
                  </a:cubicBezTo>
                  <a:cubicBezTo>
                    <a:pt x="25" y="6"/>
                    <a:pt x="38" y="0"/>
                    <a:pt x="54" y="0"/>
                  </a:cubicBezTo>
                  <a:close/>
                  <a:moveTo>
                    <a:pt x="53" y="23"/>
                  </a:moveTo>
                  <a:cubicBezTo>
                    <a:pt x="45" y="23"/>
                    <a:pt x="38" y="27"/>
                    <a:pt x="34" y="35"/>
                  </a:cubicBezTo>
                  <a:cubicBezTo>
                    <a:pt x="29" y="44"/>
                    <a:pt x="27" y="54"/>
                    <a:pt x="27" y="66"/>
                  </a:cubicBezTo>
                  <a:cubicBezTo>
                    <a:pt x="27" y="78"/>
                    <a:pt x="29" y="89"/>
                    <a:pt x="34" y="97"/>
                  </a:cubicBezTo>
                  <a:cubicBezTo>
                    <a:pt x="36" y="101"/>
                    <a:pt x="39" y="104"/>
                    <a:pt x="44" y="106"/>
                  </a:cubicBezTo>
                  <a:cubicBezTo>
                    <a:pt x="47" y="108"/>
                    <a:pt x="50" y="109"/>
                    <a:pt x="53" y="109"/>
                  </a:cubicBezTo>
                  <a:cubicBezTo>
                    <a:pt x="59" y="109"/>
                    <a:pt x="63" y="107"/>
                    <a:pt x="67" y="104"/>
                  </a:cubicBezTo>
                  <a:cubicBezTo>
                    <a:pt x="71" y="100"/>
                    <a:pt x="75" y="94"/>
                    <a:pt x="77" y="87"/>
                  </a:cubicBezTo>
                  <a:cubicBezTo>
                    <a:pt x="79" y="80"/>
                    <a:pt x="80" y="73"/>
                    <a:pt x="80" y="66"/>
                  </a:cubicBezTo>
                  <a:cubicBezTo>
                    <a:pt x="80" y="54"/>
                    <a:pt x="77" y="43"/>
                    <a:pt x="73" y="35"/>
                  </a:cubicBezTo>
                  <a:cubicBezTo>
                    <a:pt x="68" y="27"/>
                    <a:pt x="61"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18"/>
            <p:cNvSpPr>
              <a:spLocks noEditPoints="1"/>
            </p:cNvSpPr>
            <p:nvPr userDrawn="1"/>
          </p:nvSpPr>
          <p:spPr bwMode="black">
            <a:xfrm>
              <a:off x="3849688" y="6792913"/>
              <a:ext cx="136525" cy="182563"/>
            </a:xfrm>
            <a:custGeom>
              <a:avLst/>
              <a:gdLst>
                <a:gd name="T0" fmla="*/ 0 w 94"/>
                <a:gd name="T1" fmla="*/ 126 h 126"/>
                <a:gd name="T2" fmla="*/ 0 w 94"/>
                <a:gd name="T3" fmla="*/ 0 h 126"/>
                <a:gd name="T4" fmla="*/ 49 w 94"/>
                <a:gd name="T5" fmla="*/ 0 h 126"/>
                <a:gd name="T6" fmla="*/ 78 w 94"/>
                <a:gd name="T7" fmla="*/ 9 h 126"/>
                <a:gd name="T8" fmla="*/ 90 w 94"/>
                <a:gd name="T9" fmla="*/ 35 h 126"/>
                <a:gd name="T10" fmla="*/ 81 w 94"/>
                <a:gd name="T11" fmla="*/ 59 h 126"/>
                <a:gd name="T12" fmla="*/ 72 w 94"/>
                <a:gd name="T13" fmla="*/ 66 h 126"/>
                <a:gd name="T14" fmla="*/ 84 w 94"/>
                <a:gd name="T15" fmla="*/ 76 h 126"/>
                <a:gd name="T16" fmla="*/ 88 w 94"/>
                <a:gd name="T17" fmla="*/ 89 h 126"/>
                <a:gd name="T18" fmla="*/ 89 w 94"/>
                <a:gd name="T19" fmla="*/ 108 h 126"/>
                <a:gd name="T20" fmla="*/ 91 w 94"/>
                <a:gd name="T21" fmla="*/ 121 h 126"/>
                <a:gd name="T22" fmla="*/ 94 w 94"/>
                <a:gd name="T23" fmla="*/ 126 h 126"/>
                <a:gd name="T24" fmla="*/ 66 w 94"/>
                <a:gd name="T25" fmla="*/ 126 h 126"/>
                <a:gd name="T26" fmla="*/ 64 w 94"/>
                <a:gd name="T27" fmla="*/ 119 h 126"/>
                <a:gd name="T28" fmla="*/ 63 w 94"/>
                <a:gd name="T29" fmla="*/ 102 h 126"/>
                <a:gd name="T30" fmla="*/ 59 w 94"/>
                <a:gd name="T31" fmla="*/ 85 h 126"/>
                <a:gd name="T32" fmla="*/ 51 w 94"/>
                <a:gd name="T33" fmla="*/ 77 h 126"/>
                <a:gd name="T34" fmla="*/ 43 w 94"/>
                <a:gd name="T35" fmla="*/ 76 h 126"/>
                <a:gd name="T36" fmla="*/ 27 w 94"/>
                <a:gd name="T37" fmla="*/ 76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2 h 126"/>
                <a:gd name="T54" fmla="*/ 27 w 94"/>
                <a:gd name="T55" fmla="*/ 22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9"/>
                  </a:cubicBezTo>
                  <a:cubicBezTo>
                    <a:pt x="86" y="15"/>
                    <a:pt x="90" y="24"/>
                    <a:pt x="90" y="35"/>
                  </a:cubicBezTo>
                  <a:cubicBezTo>
                    <a:pt x="90" y="45"/>
                    <a:pt x="87" y="53"/>
                    <a:pt x="81" y="59"/>
                  </a:cubicBezTo>
                  <a:cubicBezTo>
                    <a:pt x="79" y="62"/>
                    <a:pt x="76" y="64"/>
                    <a:pt x="72" y="66"/>
                  </a:cubicBezTo>
                  <a:cubicBezTo>
                    <a:pt x="77" y="68"/>
                    <a:pt x="81" y="71"/>
                    <a:pt x="84" y="76"/>
                  </a:cubicBezTo>
                  <a:cubicBezTo>
                    <a:pt x="85" y="79"/>
                    <a:pt x="87" y="83"/>
                    <a:pt x="88" y="89"/>
                  </a:cubicBezTo>
                  <a:cubicBezTo>
                    <a:pt x="88" y="91"/>
                    <a:pt x="88" y="97"/>
                    <a:pt x="89" y="108"/>
                  </a:cubicBezTo>
                  <a:cubicBezTo>
                    <a:pt x="90" y="115"/>
                    <a:pt x="90" y="119"/>
                    <a:pt x="91" y="121"/>
                  </a:cubicBezTo>
                  <a:cubicBezTo>
                    <a:pt x="92" y="122"/>
                    <a:pt x="92" y="124"/>
                    <a:pt x="94" y="126"/>
                  </a:cubicBezTo>
                  <a:cubicBezTo>
                    <a:pt x="66" y="126"/>
                    <a:pt x="66" y="126"/>
                    <a:pt x="66" y="126"/>
                  </a:cubicBezTo>
                  <a:cubicBezTo>
                    <a:pt x="65" y="124"/>
                    <a:pt x="64" y="121"/>
                    <a:pt x="64" y="119"/>
                  </a:cubicBezTo>
                  <a:cubicBezTo>
                    <a:pt x="64" y="117"/>
                    <a:pt x="63" y="112"/>
                    <a:pt x="63" y="102"/>
                  </a:cubicBezTo>
                  <a:cubicBezTo>
                    <a:pt x="62" y="94"/>
                    <a:pt x="61" y="88"/>
                    <a:pt x="59" y="85"/>
                  </a:cubicBezTo>
                  <a:cubicBezTo>
                    <a:pt x="57" y="81"/>
                    <a:pt x="55" y="78"/>
                    <a:pt x="51" y="77"/>
                  </a:cubicBezTo>
                  <a:cubicBezTo>
                    <a:pt x="49" y="77"/>
                    <a:pt x="46" y="76"/>
                    <a:pt x="43" y="76"/>
                  </a:cubicBezTo>
                  <a:cubicBezTo>
                    <a:pt x="27" y="76"/>
                    <a:pt x="27" y="76"/>
                    <a:pt x="27" y="76"/>
                  </a:cubicBezTo>
                  <a:cubicBezTo>
                    <a:pt x="27" y="126"/>
                    <a:pt x="27" y="126"/>
                    <a:pt x="27" y="126"/>
                  </a:cubicBezTo>
                  <a:lnTo>
                    <a:pt x="0" y="126"/>
                  </a:lnTo>
                  <a:close/>
                  <a:moveTo>
                    <a:pt x="27" y="56"/>
                  </a:moveTo>
                  <a:cubicBezTo>
                    <a:pt x="42" y="56"/>
                    <a:pt x="42" y="56"/>
                    <a:pt x="42" y="56"/>
                  </a:cubicBezTo>
                  <a:cubicBezTo>
                    <a:pt x="50" y="56"/>
                    <a:pt x="56" y="54"/>
                    <a:pt x="59" y="51"/>
                  </a:cubicBezTo>
                  <a:cubicBezTo>
                    <a:pt x="61" y="48"/>
                    <a:pt x="63" y="44"/>
                    <a:pt x="63" y="38"/>
                  </a:cubicBezTo>
                  <a:cubicBezTo>
                    <a:pt x="63" y="32"/>
                    <a:pt x="61" y="27"/>
                    <a:pt x="56" y="24"/>
                  </a:cubicBezTo>
                  <a:cubicBezTo>
                    <a:pt x="54" y="23"/>
                    <a:pt x="49" y="22"/>
                    <a:pt x="43"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19"/>
            <p:cNvSpPr>
              <a:spLocks/>
            </p:cNvSpPr>
            <p:nvPr userDrawn="1"/>
          </p:nvSpPr>
          <p:spPr bwMode="black">
            <a:xfrm>
              <a:off x="4075113" y="6788150"/>
              <a:ext cx="127000" cy="192088"/>
            </a:xfrm>
            <a:custGeom>
              <a:avLst/>
              <a:gdLst>
                <a:gd name="T0" fmla="*/ 0 w 88"/>
                <a:gd name="T1" fmla="*/ 92 h 132"/>
                <a:gd name="T2" fmla="*/ 27 w 88"/>
                <a:gd name="T3" fmla="*/ 92 h 132"/>
                <a:gd name="T4" fmla="*/ 31 w 88"/>
                <a:gd name="T5" fmla="*/ 103 h 132"/>
                <a:gd name="T6" fmla="*/ 44 w 88"/>
                <a:gd name="T7" fmla="*/ 110 h 132"/>
                <a:gd name="T8" fmla="*/ 57 w 88"/>
                <a:gd name="T9" fmla="*/ 105 h 132"/>
                <a:gd name="T10" fmla="*/ 61 w 88"/>
                <a:gd name="T11" fmla="*/ 95 h 132"/>
                <a:gd name="T12" fmla="*/ 54 w 88"/>
                <a:gd name="T13" fmla="*/ 82 h 132"/>
                <a:gd name="T14" fmla="*/ 47 w 88"/>
                <a:gd name="T15" fmla="*/ 78 h 132"/>
                <a:gd name="T16" fmla="*/ 38 w 88"/>
                <a:gd name="T17" fmla="*/ 75 h 132"/>
                <a:gd name="T18" fmla="*/ 15 w 88"/>
                <a:gd name="T19" fmla="*/ 64 h 132"/>
                <a:gd name="T20" fmla="*/ 2 w 88"/>
                <a:gd name="T21" fmla="*/ 35 h 132"/>
                <a:gd name="T22" fmla="*/ 11 w 88"/>
                <a:gd name="T23" fmla="*/ 11 h 132"/>
                <a:gd name="T24" fmla="*/ 41 w 88"/>
                <a:gd name="T25" fmla="*/ 0 h 132"/>
                <a:gd name="T26" fmla="*/ 76 w 88"/>
                <a:gd name="T27" fmla="*/ 16 h 132"/>
                <a:gd name="T28" fmla="*/ 83 w 88"/>
                <a:gd name="T29" fmla="*/ 36 h 132"/>
                <a:gd name="T30" fmla="*/ 57 w 88"/>
                <a:gd name="T31" fmla="*/ 36 h 132"/>
                <a:gd name="T32" fmla="*/ 52 w 88"/>
                <a:gd name="T33" fmla="*/ 26 h 132"/>
                <a:gd name="T34" fmla="*/ 41 w 88"/>
                <a:gd name="T35" fmla="*/ 22 h 132"/>
                <a:gd name="T36" fmla="*/ 31 w 88"/>
                <a:gd name="T37" fmla="*/ 25 h 132"/>
                <a:gd name="T38" fmla="*/ 27 w 88"/>
                <a:gd name="T39" fmla="*/ 35 h 132"/>
                <a:gd name="T40" fmla="*/ 33 w 88"/>
                <a:gd name="T41" fmla="*/ 46 h 132"/>
                <a:gd name="T42" fmla="*/ 51 w 88"/>
                <a:gd name="T43" fmla="*/ 54 h 132"/>
                <a:gd name="T44" fmla="*/ 76 w 88"/>
                <a:gd name="T45" fmla="*/ 66 h 132"/>
                <a:gd name="T46" fmla="*/ 88 w 88"/>
                <a:gd name="T47" fmla="*/ 93 h 132"/>
                <a:gd name="T48" fmla="*/ 77 w 88"/>
                <a:gd name="T49" fmla="*/ 121 h 132"/>
                <a:gd name="T50" fmla="*/ 44 w 88"/>
                <a:gd name="T51" fmla="*/ 132 h 132"/>
                <a:gd name="T52" fmla="*/ 8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1" y="103"/>
                  </a:cubicBezTo>
                  <a:cubicBezTo>
                    <a:pt x="34" y="108"/>
                    <a:pt x="38" y="110"/>
                    <a:pt x="44" y="110"/>
                  </a:cubicBezTo>
                  <a:cubicBezTo>
                    <a:pt x="50" y="110"/>
                    <a:pt x="54" y="109"/>
                    <a:pt x="57" y="105"/>
                  </a:cubicBezTo>
                  <a:cubicBezTo>
                    <a:pt x="59" y="103"/>
                    <a:pt x="61" y="99"/>
                    <a:pt x="61" y="95"/>
                  </a:cubicBezTo>
                  <a:cubicBezTo>
                    <a:pt x="61" y="90"/>
                    <a:pt x="59" y="86"/>
                    <a:pt x="54" y="82"/>
                  </a:cubicBezTo>
                  <a:cubicBezTo>
                    <a:pt x="53" y="81"/>
                    <a:pt x="50" y="79"/>
                    <a:pt x="47" y="78"/>
                  </a:cubicBezTo>
                  <a:cubicBezTo>
                    <a:pt x="46" y="78"/>
                    <a:pt x="43" y="77"/>
                    <a:pt x="38" y="75"/>
                  </a:cubicBezTo>
                  <a:cubicBezTo>
                    <a:pt x="27" y="71"/>
                    <a:pt x="20" y="67"/>
                    <a:pt x="15" y="64"/>
                  </a:cubicBezTo>
                  <a:cubicBezTo>
                    <a:pt x="6" y="57"/>
                    <a:pt x="2" y="47"/>
                    <a:pt x="2" y="35"/>
                  </a:cubicBezTo>
                  <a:cubicBezTo>
                    <a:pt x="2" y="25"/>
                    <a:pt x="5" y="17"/>
                    <a:pt x="11" y="11"/>
                  </a:cubicBezTo>
                  <a:cubicBezTo>
                    <a:pt x="18" y="4"/>
                    <a:pt x="28" y="0"/>
                    <a:pt x="41" y="0"/>
                  </a:cubicBezTo>
                  <a:cubicBezTo>
                    <a:pt x="56" y="0"/>
                    <a:pt x="68" y="6"/>
                    <a:pt x="76" y="16"/>
                  </a:cubicBezTo>
                  <a:cubicBezTo>
                    <a:pt x="80" y="22"/>
                    <a:pt x="82" y="28"/>
                    <a:pt x="83" y="36"/>
                  </a:cubicBezTo>
                  <a:cubicBezTo>
                    <a:pt x="57" y="36"/>
                    <a:pt x="57" y="36"/>
                    <a:pt x="57" y="36"/>
                  </a:cubicBezTo>
                  <a:cubicBezTo>
                    <a:pt x="56" y="32"/>
                    <a:pt x="55" y="28"/>
                    <a:pt x="52" y="26"/>
                  </a:cubicBezTo>
                  <a:cubicBezTo>
                    <a:pt x="50" y="23"/>
                    <a:pt x="46" y="22"/>
                    <a:pt x="41" y="22"/>
                  </a:cubicBezTo>
                  <a:cubicBezTo>
                    <a:pt x="36" y="22"/>
                    <a:pt x="33" y="23"/>
                    <a:pt x="31" y="25"/>
                  </a:cubicBezTo>
                  <a:cubicBezTo>
                    <a:pt x="28" y="27"/>
                    <a:pt x="27" y="30"/>
                    <a:pt x="27" y="35"/>
                  </a:cubicBezTo>
                  <a:cubicBezTo>
                    <a:pt x="27" y="39"/>
                    <a:pt x="29" y="43"/>
                    <a:pt x="33" y="46"/>
                  </a:cubicBezTo>
                  <a:cubicBezTo>
                    <a:pt x="36" y="48"/>
                    <a:pt x="42" y="51"/>
                    <a:pt x="51" y="54"/>
                  </a:cubicBezTo>
                  <a:cubicBezTo>
                    <a:pt x="62" y="57"/>
                    <a:pt x="70" y="61"/>
                    <a:pt x="76" y="66"/>
                  </a:cubicBezTo>
                  <a:cubicBezTo>
                    <a:pt x="84" y="73"/>
                    <a:pt x="88" y="82"/>
                    <a:pt x="88" y="93"/>
                  </a:cubicBezTo>
                  <a:cubicBezTo>
                    <a:pt x="88" y="104"/>
                    <a:pt x="84" y="114"/>
                    <a:pt x="77" y="121"/>
                  </a:cubicBezTo>
                  <a:cubicBezTo>
                    <a:pt x="68" y="128"/>
                    <a:pt x="58" y="132"/>
                    <a:pt x="44" y="132"/>
                  </a:cubicBezTo>
                  <a:cubicBezTo>
                    <a:pt x="28" y="132"/>
                    <a:pt x="16" y="126"/>
                    <a:pt x="8" y="114"/>
                  </a:cubicBezTo>
                  <a:cubicBezTo>
                    <a:pt x="4"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20"/>
            <p:cNvSpPr>
              <a:spLocks/>
            </p:cNvSpPr>
            <p:nvPr userDrawn="1"/>
          </p:nvSpPr>
          <p:spPr bwMode="black">
            <a:xfrm>
              <a:off x="4227513" y="6792913"/>
              <a:ext cx="136525" cy="182563"/>
            </a:xfrm>
            <a:custGeom>
              <a:avLst/>
              <a:gdLst>
                <a:gd name="T0" fmla="*/ 0 w 86"/>
                <a:gd name="T1" fmla="*/ 115 h 115"/>
                <a:gd name="T2" fmla="*/ 0 w 86"/>
                <a:gd name="T3" fmla="*/ 0 h 115"/>
                <a:gd name="T4" fmla="*/ 25 w 86"/>
                <a:gd name="T5" fmla="*/ 0 h 115"/>
                <a:gd name="T6" fmla="*/ 25 w 86"/>
                <a:gd name="T7" fmla="*/ 44 h 115"/>
                <a:gd name="T8" fmla="*/ 62 w 86"/>
                <a:gd name="T9" fmla="*/ 44 h 115"/>
                <a:gd name="T10" fmla="*/ 62 w 86"/>
                <a:gd name="T11" fmla="*/ 0 h 115"/>
                <a:gd name="T12" fmla="*/ 86 w 86"/>
                <a:gd name="T13" fmla="*/ 0 h 115"/>
                <a:gd name="T14" fmla="*/ 86 w 86"/>
                <a:gd name="T15" fmla="*/ 115 h 115"/>
                <a:gd name="T16" fmla="*/ 62 w 86"/>
                <a:gd name="T17" fmla="*/ 115 h 115"/>
                <a:gd name="T18" fmla="*/ 62 w 86"/>
                <a:gd name="T19" fmla="*/ 65 h 115"/>
                <a:gd name="T20" fmla="*/ 25 w 86"/>
                <a:gd name="T21" fmla="*/ 65 h 115"/>
                <a:gd name="T22" fmla="*/ 25 w 86"/>
                <a:gd name="T23" fmla="*/ 115 h 115"/>
                <a:gd name="T24" fmla="*/ 0 w 86"/>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 h="115">
                  <a:moveTo>
                    <a:pt x="0" y="115"/>
                  </a:moveTo>
                  <a:lnTo>
                    <a:pt x="0" y="0"/>
                  </a:lnTo>
                  <a:lnTo>
                    <a:pt x="25" y="0"/>
                  </a:lnTo>
                  <a:lnTo>
                    <a:pt x="25" y="44"/>
                  </a:lnTo>
                  <a:lnTo>
                    <a:pt x="62" y="44"/>
                  </a:lnTo>
                  <a:lnTo>
                    <a:pt x="62" y="0"/>
                  </a:lnTo>
                  <a:lnTo>
                    <a:pt x="86" y="0"/>
                  </a:lnTo>
                  <a:lnTo>
                    <a:pt x="86" y="115"/>
                  </a:lnTo>
                  <a:lnTo>
                    <a:pt x="62" y="115"/>
                  </a:lnTo>
                  <a:lnTo>
                    <a:pt x="62" y="65"/>
                  </a:lnTo>
                  <a:lnTo>
                    <a:pt x="25" y="65"/>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21"/>
            <p:cNvSpPr>
              <a:spLocks noEditPoints="1"/>
            </p:cNvSpPr>
            <p:nvPr userDrawn="1"/>
          </p:nvSpPr>
          <p:spPr bwMode="black">
            <a:xfrm>
              <a:off x="4384676" y="6792913"/>
              <a:ext cx="155575" cy="182563"/>
            </a:xfrm>
            <a:custGeom>
              <a:avLst/>
              <a:gdLst>
                <a:gd name="T0" fmla="*/ 37 w 98"/>
                <a:gd name="T1" fmla="*/ 0 h 115"/>
                <a:gd name="T2" fmla="*/ 61 w 98"/>
                <a:gd name="T3" fmla="*/ 0 h 115"/>
                <a:gd name="T4" fmla="*/ 98 w 98"/>
                <a:gd name="T5" fmla="*/ 115 h 115"/>
                <a:gd name="T6" fmla="*/ 72 w 98"/>
                <a:gd name="T7" fmla="*/ 115 h 115"/>
                <a:gd name="T8" fmla="*/ 65 w 98"/>
                <a:gd name="T9" fmla="*/ 89 h 115"/>
                <a:gd name="T10" fmla="*/ 32 w 98"/>
                <a:gd name="T11" fmla="*/ 89 h 115"/>
                <a:gd name="T12" fmla="*/ 26 w 98"/>
                <a:gd name="T13" fmla="*/ 115 h 115"/>
                <a:gd name="T14" fmla="*/ 0 w 98"/>
                <a:gd name="T15" fmla="*/ 115 h 115"/>
                <a:gd name="T16" fmla="*/ 37 w 98"/>
                <a:gd name="T17" fmla="*/ 0 h 115"/>
                <a:gd name="T18" fmla="*/ 37 w 98"/>
                <a:gd name="T19" fmla="*/ 70 h 115"/>
                <a:gd name="T20" fmla="*/ 60 w 98"/>
                <a:gd name="T21" fmla="*/ 70 h 115"/>
                <a:gd name="T22" fmla="*/ 48 w 98"/>
                <a:gd name="T23" fmla="*/ 31 h 115"/>
                <a:gd name="T24" fmla="*/ 37 w 98"/>
                <a:gd name="T25" fmla="*/ 7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115">
                  <a:moveTo>
                    <a:pt x="37" y="0"/>
                  </a:moveTo>
                  <a:lnTo>
                    <a:pt x="61" y="0"/>
                  </a:lnTo>
                  <a:lnTo>
                    <a:pt x="98" y="115"/>
                  </a:lnTo>
                  <a:lnTo>
                    <a:pt x="72" y="115"/>
                  </a:lnTo>
                  <a:lnTo>
                    <a:pt x="65" y="89"/>
                  </a:lnTo>
                  <a:lnTo>
                    <a:pt x="32" y="89"/>
                  </a:lnTo>
                  <a:lnTo>
                    <a:pt x="26" y="115"/>
                  </a:lnTo>
                  <a:lnTo>
                    <a:pt x="0" y="115"/>
                  </a:lnTo>
                  <a:lnTo>
                    <a:pt x="37" y="0"/>
                  </a:lnTo>
                  <a:close/>
                  <a:moveTo>
                    <a:pt x="37" y="70"/>
                  </a:moveTo>
                  <a:lnTo>
                    <a:pt x="60" y="70"/>
                  </a:lnTo>
                  <a:lnTo>
                    <a:pt x="48" y="31"/>
                  </a:lnTo>
                  <a:lnTo>
                    <a:pt x="37"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22"/>
            <p:cNvSpPr>
              <a:spLocks noEditPoints="1"/>
            </p:cNvSpPr>
            <p:nvPr userDrawn="1"/>
          </p:nvSpPr>
          <p:spPr bwMode="black">
            <a:xfrm>
              <a:off x="4559301" y="6792913"/>
              <a:ext cx="134938" cy="182563"/>
            </a:xfrm>
            <a:custGeom>
              <a:avLst/>
              <a:gdLst>
                <a:gd name="T0" fmla="*/ 0 w 93"/>
                <a:gd name="T1" fmla="*/ 126 h 126"/>
                <a:gd name="T2" fmla="*/ 0 w 93"/>
                <a:gd name="T3" fmla="*/ 0 h 126"/>
                <a:gd name="T4" fmla="*/ 48 w 93"/>
                <a:gd name="T5" fmla="*/ 0 h 126"/>
                <a:gd name="T6" fmla="*/ 77 w 93"/>
                <a:gd name="T7" fmla="*/ 9 h 126"/>
                <a:gd name="T8" fmla="*/ 89 w 93"/>
                <a:gd name="T9" fmla="*/ 35 h 126"/>
                <a:gd name="T10" fmla="*/ 81 w 93"/>
                <a:gd name="T11" fmla="*/ 59 h 126"/>
                <a:gd name="T12" fmla="*/ 71 w 93"/>
                <a:gd name="T13" fmla="*/ 66 h 126"/>
                <a:gd name="T14" fmla="*/ 83 w 93"/>
                <a:gd name="T15" fmla="*/ 76 h 126"/>
                <a:gd name="T16" fmla="*/ 87 w 93"/>
                <a:gd name="T17" fmla="*/ 89 h 126"/>
                <a:gd name="T18" fmla="*/ 89 w 93"/>
                <a:gd name="T19" fmla="*/ 108 h 126"/>
                <a:gd name="T20" fmla="*/ 91 w 93"/>
                <a:gd name="T21" fmla="*/ 121 h 126"/>
                <a:gd name="T22" fmla="*/ 93 w 93"/>
                <a:gd name="T23" fmla="*/ 126 h 126"/>
                <a:gd name="T24" fmla="*/ 65 w 93"/>
                <a:gd name="T25" fmla="*/ 126 h 126"/>
                <a:gd name="T26" fmla="*/ 63 w 93"/>
                <a:gd name="T27" fmla="*/ 119 h 126"/>
                <a:gd name="T28" fmla="*/ 62 w 93"/>
                <a:gd name="T29" fmla="*/ 102 h 126"/>
                <a:gd name="T30" fmla="*/ 59 w 93"/>
                <a:gd name="T31" fmla="*/ 85 h 126"/>
                <a:gd name="T32" fmla="*/ 50 w 93"/>
                <a:gd name="T33" fmla="*/ 77 h 126"/>
                <a:gd name="T34" fmla="*/ 42 w 93"/>
                <a:gd name="T35" fmla="*/ 76 h 126"/>
                <a:gd name="T36" fmla="*/ 27 w 93"/>
                <a:gd name="T37" fmla="*/ 76 h 126"/>
                <a:gd name="T38" fmla="*/ 27 w 93"/>
                <a:gd name="T39" fmla="*/ 126 h 126"/>
                <a:gd name="T40" fmla="*/ 0 w 93"/>
                <a:gd name="T41" fmla="*/ 126 h 126"/>
                <a:gd name="T42" fmla="*/ 27 w 93"/>
                <a:gd name="T43" fmla="*/ 56 h 126"/>
                <a:gd name="T44" fmla="*/ 41 w 93"/>
                <a:gd name="T45" fmla="*/ 56 h 126"/>
                <a:gd name="T46" fmla="*/ 58 w 93"/>
                <a:gd name="T47" fmla="*/ 51 h 126"/>
                <a:gd name="T48" fmla="*/ 62 w 93"/>
                <a:gd name="T49" fmla="*/ 38 h 126"/>
                <a:gd name="T50" fmla="*/ 56 w 93"/>
                <a:gd name="T51" fmla="*/ 24 h 126"/>
                <a:gd name="T52" fmla="*/ 42 w 93"/>
                <a:gd name="T53" fmla="*/ 22 h 126"/>
                <a:gd name="T54" fmla="*/ 27 w 93"/>
                <a:gd name="T55" fmla="*/ 22 h 126"/>
                <a:gd name="T56" fmla="*/ 27 w 93"/>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3" h="126">
                  <a:moveTo>
                    <a:pt x="0" y="126"/>
                  </a:moveTo>
                  <a:cubicBezTo>
                    <a:pt x="0" y="0"/>
                    <a:pt x="0" y="0"/>
                    <a:pt x="0" y="0"/>
                  </a:cubicBezTo>
                  <a:cubicBezTo>
                    <a:pt x="48" y="0"/>
                    <a:pt x="48" y="0"/>
                    <a:pt x="48" y="0"/>
                  </a:cubicBezTo>
                  <a:cubicBezTo>
                    <a:pt x="61" y="0"/>
                    <a:pt x="70" y="3"/>
                    <a:pt x="77" y="9"/>
                  </a:cubicBezTo>
                  <a:cubicBezTo>
                    <a:pt x="85" y="15"/>
                    <a:pt x="89" y="24"/>
                    <a:pt x="89" y="35"/>
                  </a:cubicBezTo>
                  <a:cubicBezTo>
                    <a:pt x="89" y="45"/>
                    <a:pt x="86" y="53"/>
                    <a:pt x="81" y="59"/>
                  </a:cubicBezTo>
                  <a:cubicBezTo>
                    <a:pt x="78" y="62"/>
                    <a:pt x="75" y="64"/>
                    <a:pt x="71" y="66"/>
                  </a:cubicBezTo>
                  <a:cubicBezTo>
                    <a:pt x="76" y="68"/>
                    <a:pt x="80" y="71"/>
                    <a:pt x="83" y="76"/>
                  </a:cubicBezTo>
                  <a:cubicBezTo>
                    <a:pt x="85" y="79"/>
                    <a:pt x="86" y="83"/>
                    <a:pt x="87" y="89"/>
                  </a:cubicBezTo>
                  <a:cubicBezTo>
                    <a:pt x="87" y="91"/>
                    <a:pt x="88" y="97"/>
                    <a:pt x="89" y="108"/>
                  </a:cubicBezTo>
                  <a:cubicBezTo>
                    <a:pt x="89" y="115"/>
                    <a:pt x="90" y="119"/>
                    <a:pt x="91" y="121"/>
                  </a:cubicBezTo>
                  <a:cubicBezTo>
                    <a:pt x="91" y="122"/>
                    <a:pt x="92" y="124"/>
                    <a:pt x="93" y="126"/>
                  </a:cubicBezTo>
                  <a:cubicBezTo>
                    <a:pt x="65" y="126"/>
                    <a:pt x="65" y="126"/>
                    <a:pt x="65" y="126"/>
                  </a:cubicBezTo>
                  <a:cubicBezTo>
                    <a:pt x="64" y="124"/>
                    <a:pt x="64" y="121"/>
                    <a:pt x="63" y="119"/>
                  </a:cubicBezTo>
                  <a:cubicBezTo>
                    <a:pt x="63" y="117"/>
                    <a:pt x="63" y="112"/>
                    <a:pt x="62" y="102"/>
                  </a:cubicBezTo>
                  <a:cubicBezTo>
                    <a:pt x="61" y="94"/>
                    <a:pt x="60" y="88"/>
                    <a:pt x="59" y="85"/>
                  </a:cubicBezTo>
                  <a:cubicBezTo>
                    <a:pt x="57" y="81"/>
                    <a:pt x="54" y="78"/>
                    <a:pt x="50" y="77"/>
                  </a:cubicBezTo>
                  <a:cubicBezTo>
                    <a:pt x="48" y="77"/>
                    <a:pt x="46" y="76"/>
                    <a:pt x="42" y="76"/>
                  </a:cubicBezTo>
                  <a:cubicBezTo>
                    <a:pt x="27" y="76"/>
                    <a:pt x="27" y="76"/>
                    <a:pt x="27" y="76"/>
                  </a:cubicBezTo>
                  <a:cubicBezTo>
                    <a:pt x="27" y="126"/>
                    <a:pt x="27" y="126"/>
                    <a:pt x="27" y="126"/>
                  </a:cubicBezTo>
                  <a:lnTo>
                    <a:pt x="0" y="126"/>
                  </a:lnTo>
                  <a:close/>
                  <a:moveTo>
                    <a:pt x="27" y="56"/>
                  </a:moveTo>
                  <a:cubicBezTo>
                    <a:pt x="41" y="56"/>
                    <a:pt x="41" y="56"/>
                    <a:pt x="41" y="56"/>
                  </a:cubicBezTo>
                  <a:cubicBezTo>
                    <a:pt x="50" y="56"/>
                    <a:pt x="55" y="54"/>
                    <a:pt x="58" y="51"/>
                  </a:cubicBezTo>
                  <a:cubicBezTo>
                    <a:pt x="61" y="48"/>
                    <a:pt x="62" y="44"/>
                    <a:pt x="62" y="38"/>
                  </a:cubicBezTo>
                  <a:cubicBezTo>
                    <a:pt x="62" y="32"/>
                    <a:pt x="60" y="27"/>
                    <a:pt x="56" y="24"/>
                  </a:cubicBezTo>
                  <a:cubicBezTo>
                    <a:pt x="53" y="23"/>
                    <a:pt x="48" y="22"/>
                    <a:pt x="42" y="22"/>
                  </a:cubicBezTo>
                  <a:cubicBezTo>
                    <a:pt x="27" y="22"/>
                    <a:pt x="27" y="22"/>
                    <a:pt x="27" y="22"/>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23"/>
            <p:cNvSpPr>
              <a:spLocks/>
            </p:cNvSpPr>
            <p:nvPr userDrawn="1"/>
          </p:nvSpPr>
          <p:spPr bwMode="black">
            <a:xfrm>
              <a:off x="4724401" y="6792913"/>
              <a:ext cx="38100" cy="182563"/>
            </a:xfrm>
            <a:custGeom>
              <a:avLst/>
              <a:gdLst>
                <a:gd name="T0" fmla="*/ 0 w 24"/>
                <a:gd name="T1" fmla="*/ 115 h 115"/>
                <a:gd name="T2" fmla="*/ 0 w 24"/>
                <a:gd name="T3" fmla="*/ 0 h 115"/>
                <a:gd name="T4" fmla="*/ 12 w 24"/>
                <a:gd name="T5" fmla="*/ 0 h 115"/>
                <a:gd name="T6" fmla="*/ 24 w 24"/>
                <a:gd name="T7" fmla="*/ 0 h 115"/>
                <a:gd name="T8" fmla="*/ 24 w 24"/>
                <a:gd name="T9" fmla="*/ 115 h 115"/>
                <a:gd name="T10" fmla="*/ 0 w 24"/>
                <a:gd name="T11" fmla="*/ 115 h 115"/>
              </a:gdLst>
              <a:ahLst/>
              <a:cxnLst>
                <a:cxn ang="0">
                  <a:pos x="T0" y="T1"/>
                </a:cxn>
                <a:cxn ang="0">
                  <a:pos x="T2" y="T3"/>
                </a:cxn>
                <a:cxn ang="0">
                  <a:pos x="T4" y="T5"/>
                </a:cxn>
                <a:cxn ang="0">
                  <a:pos x="T6" y="T7"/>
                </a:cxn>
                <a:cxn ang="0">
                  <a:pos x="T8" y="T9"/>
                </a:cxn>
                <a:cxn ang="0">
                  <a:pos x="T10" y="T11"/>
                </a:cxn>
              </a:cxnLst>
              <a:rect l="0" t="0" r="r" b="b"/>
              <a:pathLst>
                <a:path w="24" h="115">
                  <a:moveTo>
                    <a:pt x="0" y="115"/>
                  </a:moveTo>
                  <a:lnTo>
                    <a:pt x="0" y="0"/>
                  </a:lnTo>
                  <a:lnTo>
                    <a:pt x="12" y="0"/>
                  </a:lnTo>
                  <a:lnTo>
                    <a:pt x="24" y="0"/>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24"/>
            <p:cNvSpPr>
              <a:spLocks/>
            </p:cNvSpPr>
            <p:nvPr userDrawn="1"/>
          </p:nvSpPr>
          <p:spPr bwMode="black">
            <a:xfrm>
              <a:off x="4797426" y="6792913"/>
              <a:ext cx="134938" cy="182563"/>
            </a:xfrm>
            <a:custGeom>
              <a:avLst/>
              <a:gdLst>
                <a:gd name="T0" fmla="*/ 0 w 85"/>
                <a:gd name="T1" fmla="*/ 115 h 115"/>
                <a:gd name="T2" fmla="*/ 0 w 85"/>
                <a:gd name="T3" fmla="*/ 0 h 115"/>
                <a:gd name="T4" fmla="*/ 25 w 85"/>
                <a:gd name="T5" fmla="*/ 0 h 115"/>
                <a:gd name="T6" fmla="*/ 61 w 85"/>
                <a:gd name="T7" fmla="*/ 74 h 115"/>
                <a:gd name="T8" fmla="*/ 61 w 85"/>
                <a:gd name="T9" fmla="*/ 0 h 115"/>
                <a:gd name="T10" fmla="*/ 85 w 85"/>
                <a:gd name="T11" fmla="*/ 0 h 115"/>
                <a:gd name="T12" fmla="*/ 85 w 85"/>
                <a:gd name="T13" fmla="*/ 115 h 115"/>
                <a:gd name="T14" fmla="*/ 60 w 85"/>
                <a:gd name="T15" fmla="*/ 115 h 115"/>
                <a:gd name="T16" fmla="*/ 24 w 85"/>
                <a:gd name="T17" fmla="*/ 41 h 115"/>
                <a:gd name="T18" fmla="*/ 24 w 85"/>
                <a:gd name="T19" fmla="*/ 115 h 115"/>
                <a:gd name="T20" fmla="*/ 0 w 85"/>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115">
                  <a:moveTo>
                    <a:pt x="0" y="115"/>
                  </a:moveTo>
                  <a:lnTo>
                    <a:pt x="0" y="0"/>
                  </a:lnTo>
                  <a:lnTo>
                    <a:pt x="25" y="0"/>
                  </a:lnTo>
                  <a:lnTo>
                    <a:pt x="61" y="74"/>
                  </a:lnTo>
                  <a:lnTo>
                    <a:pt x="61" y="0"/>
                  </a:lnTo>
                  <a:lnTo>
                    <a:pt x="85" y="0"/>
                  </a:lnTo>
                  <a:lnTo>
                    <a:pt x="85" y="115"/>
                  </a:lnTo>
                  <a:lnTo>
                    <a:pt x="60" y="115"/>
                  </a:lnTo>
                  <a:lnTo>
                    <a:pt x="24" y="41"/>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25"/>
            <p:cNvSpPr>
              <a:spLocks/>
            </p:cNvSpPr>
            <p:nvPr userDrawn="1"/>
          </p:nvSpPr>
          <p:spPr bwMode="black">
            <a:xfrm>
              <a:off x="4959351" y="6788150"/>
              <a:ext cx="149225" cy="192088"/>
            </a:xfrm>
            <a:custGeom>
              <a:avLst/>
              <a:gdLst>
                <a:gd name="T0" fmla="*/ 102 w 102"/>
                <a:gd name="T1" fmla="*/ 129 h 132"/>
                <a:gd name="T2" fmla="*/ 82 w 102"/>
                <a:gd name="T3" fmla="*/ 129 h 132"/>
                <a:gd name="T4" fmla="*/ 82 w 102"/>
                <a:gd name="T5" fmla="*/ 115 h 132"/>
                <a:gd name="T6" fmla="*/ 73 w 102"/>
                <a:gd name="T7" fmla="*/ 124 h 132"/>
                <a:gd name="T8" fmla="*/ 51 w 102"/>
                <a:gd name="T9" fmla="*/ 132 h 132"/>
                <a:gd name="T10" fmla="*/ 14 w 102"/>
                <a:gd name="T11" fmla="*/ 113 h 132"/>
                <a:gd name="T12" fmla="*/ 0 w 102"/>
                <a:gd name="T13" fmla="*/ 67 h 132"/>
                <a:gd name="T14" fmla="*/ 14 w 102"/>
                <a:gd name="T15" fmla="*/ 20 h 132"/>
                <a:gd name="T16" fmla="*/ 54 w 102"/>
                <a:gd name="T17" fmla="*/ 0 h 132"/>
                <a:gd name="T18" fmla="*/ 89 w 102"/>
                <a:gd name="T19" fmla="*/ 16 h 132"/>
                <a:gd name="T20" fmla="*/ 100 w 102"/>
                <a:gd name="T21" fmla="*/ 39 h 132"/>
                <a:gd name="T22" fmla="*/ 100 w 102"/>
                <a:gd name="T23" fmla="*/ 45 h 132"/>
                <a:gd name="T24" fmla="*/ 74 w 102"/>
                <a:gd name="T25" fmla="*/ 45 h 132"/>
                <a:gd name="T26" fmla="*/ 70 w 102"/>
                <a:gd name="T27" fmla="*/ 32 h 132"/>
                <a:gd name="T28" fmla="*/ 53 w 102"/>
                <a:gd name="T29" fmla="*/ 23 h 132"/>
                <a:gd name="T30" fmla="*/ 34 w 102"/>
                <a:gd name="T31" fmla="*/ 35 h 132"/>
                <a:gd name="T32" fmla="*/ 27 w 102"/>
                <a:gd name="T33" fmla="*/ 66 h 132"/>
                <a:gd name="T34" fmla="*/ 35 w 102"/>
                <a:gd name="T35" fmla="*/ 99 h 132"/>
                <a:gd name="T36" fmla="*/ 54 w 102"/>
                <a:gd name="T37" fmla="*/ 109 h 132"/>
                <a:gd name="T38" fmla="*/ 72 w 102"/>
                <a:gd name="T39" fmla="*/ 100 h 132"/>
                <a:gd name="T40" fmla="*/ 77 w 102"/>
                <a:gd name="T41" fmla="*/ 81 h 132"/>
                <a:gd name="T42" fmla="*/ 55 w 102"/>
                <a:gd name="T43" fmla="*/ 81 h 132"/>
                <a:gd name="T44" fmla="*/ 55 w 102"/>
                <a:gd name="T45" fmla="*/ 61 h 132"/>
                <a:gd name="T46" fmla="*/ 102 w 102"/>
                <a:gd name="T47" fmla="*/ 61 h 132"/>
                <a:gd name="T48" fmla="*/ 102 w 102"/>
                <a:gd name="T49" fmla="*/ 12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2" h="132">
                  <a:moveTo>
                    <a:pt x="102" y="129"/>
                  </a:moveTo>
                  <a:cubicBezTo>
                    <a:pt x="82" y="129"/>
                    <a:pt x="82" y="129"/>
                    <a:pt x="82" y="129"/>
                  </a:cubicBezTo>
                  <a:cubicBezTo>
                    <a:pt x="82" y="115"/>
                    <a:pt x="82" y="115"/>
                    <a:pt x="82" y="115"/>
                  </a:cubicBezTo>
                  <a:cubicBezTo>
                    <a:pt x="79" y="119"/>
                    <a:pt x="76" y="122"/>
                    <a:pt x="73" y="124"/>
                  </a:cubicBezTo>
                  <a:cubicBezTo>
                    <a:pt x="67" y="129"/>
                    <a:pt x="59" y="132"/>
                    <a:pt x="51" y="132"/>
                  </a:cubicBezTo>
                  <a:cubicBezTo>
                    <a:pt x="35" y="132"/>
                    <a:pt x="23" y="125"/>
                    <a:pt x="14" y="113"/>
                  </a:cubicBezTo>
                  <a:cubicBezTo>
                    <a:pt x="5" y="101"/>
                    <a:pt x="0" y="85"/>
                    <a:pt x="0" y="67"/>
                  </a:cubicBezTo>
                  <a:cubicBezTo>
                    <a:pt x="0" y="48"/>
                    <a:pt x="5" y="33"/>
                    <a:pt x="14" y="20"/>
                  </a:cubicBezTo>
                  <a:cubicBezTo>
                    <a:pt x="24" y="7"/>
                    <a:pt x="37" y="0"/>
                    <a:pt x="54" y="0"/>
                  </a:cubicBezTo>
                  <a:cubicBezTo>
                    <a:pt x="68" y="0"/>
                    <a:pt x="79" y="5"/>
                    <a:pt x="89" y="16"/>
                  </a:cubicBezTo>
                  <a:cubicBezTo>
                    <a:pt x="94" y="23"/>
                    <a:pt x="98" y="30"/>
                    <a:pt x="100" y="39"/>
                  </a:cubicBezTo>
                  <a:cubicBezTo>
                    <a:pt x="100" y="40"/>
                    <a:pt x="100" y="42"/>
                    <a:pt x="100" y="45"/>
                  </a:cubicBezTo>
                  <a:cubicBezTo>
                    <a:pt x="74" y="45"/>
                    <a:pt x="74" y="45"/>
                    <a:pt x="74" y="45"/>
                  </a:cubicBezTo>
                  <a:cubicBezTo>
                    <a:pt x="73" y="40"/>
                    <a:pt x="72" y="35"/>
                    <a:pt x="70" y="32"/>
                  </a:cubicBezTo>
                  <a:cubicBezTo>
                    <a:pt x="66" y="26"/>
                    <a:pt x="60" y="23"/>
                    <a:pt x="53" y="23"/>
                  </a:cubicBezTo>
                  <a:cubicBezTo>
                    <a:pt x="45" y="23"/>
                    <a:pt x="39" y="27"/>
                    <a:pt x="34" y="35"/>
                  </a:cubicBezTo>
                  <a:cubicBezTo>
                    <a:pt x="30" y="43"/>
                    <a:pt x="27" y="53"/>
                    <a:pt x="27" y="66"/>
                  </a:cubicBezTo>
                  <a:cubicBezTo>
                    <a:pt x="27" y="80"/>
                    <a:pt x="30" y="91"/>
                    <a:pt x="35" y="99"/>
                  </a:cubicBezTo>
                  <a:cubicBezTo>
                    <a:pt x="39" y="106"/>
                    <a:pt x="46" y="109"/>
                    <a:pt x="54" y="109"/>
                  </a:cubicBezTo>
                  <a:cubicBezTo>
                    <a:pt x="62" y="109"/>
                    <a:pt x="68" y="106"/>
                    <a:pt x="72" y="100"/>
                  </a:cubicBezTo>
                  <a:cubicBezTo>
                    <a:pt x="75" y="95"/>
                    <a:pt x="77" y="89"/>
                    <a:pt x="77" y="81"/>
                  </a:cubicBezTo>
                  <a:cubicBezTo>
                    <a:pt x="55" y="81"/>
                    <a:pt x="55" y="81"/>
                    <a:pt x="55" y="81"/>
                  </a:cubicBezTo>
                  <a:cubicBezTo>
                    <a:pt x="55" y="61"/>
                    <a:pt x="55" y="61"/>
                    <a:pt x="55" y="61"/>
                  </a:cubicBezTo>
                  <a:cubicBezTo>
                    <a:pt x="102" y="61"/>
                    <a:pt x="102" y="61"/>
                    <a:pt x="102" y="61"/>
                  </a:cubicBezTo>
                  <a:lnTo>
                    <a:pt x="102" y="1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26"/>
            <p:cNvSpPr>
              <a:spLocks/>
            </p:cNvSpPr>
            <p:nvPr userDrawn="1"/>
          </p:nvSpPr>
          <p:spPr bwMode="black">
            <a:xfrm>
              <a:off x="5141913" y="6935788"/>
              <a:ext cx="41275" cy="39688"/>
            </a:xfrm>
            <a:custGeom>
              <a:avLst/>
              <a:gdLst>
                <a:gd name="T0" fmla="*/ 26 w 26"/>
                <a:gd name="T1" fmla="*/ 0 h 25"/>
                <a:gd name="T2" fmla="*/ 26 w 26"/>
                <a:gd name="T3" fmla="*/ 25 h 25"/>
                <a:gd name="T4" fmla="*/ 0 w 26"/>
                <a:gd name="T5" fmla="*/ 25 h 25"/>
                <a:gd name="T6" fmla="*/ 0 w 26"/>
                <a:gd name="T7" fmla="*/ 0 h 25"/>
                <a:gd name="T8" fmla="*/ 14 w 26"/>
                <a:gd name="T9" fmla="*/ 0 h 25"/>
                <a:gd name="T10" fmla="*/ 26 w 26"/>
                <a:gd name="T11" fmla="*/ 0 h 25"/>
              </a:gdLst>
              <a:ahLst/>
              <a:cxnLst>
                <a:cxn ang="0">
                  <a:pos x="T0" y="T1"/>
                </a:cxn>
                <a:cxn ang="0">
                  <a:pos x="T2" y="T3"/>
                </a:cxn>
                <a:cxn ang="0">
                  <a:pos x="T4" y="T5"/>
                </a:cxn>
                <a:cxn ang="0">
                  <a:pos x="T6" y="T7"/>
                </a:cxn>
                <a:cxn ang="0">
                  <a:pos x="T8" y="T9"/>
                </a:cxn>
                <a:cxn ang="0">
                  <a:pos x="T10" y="T11"/>
                </a:cxn>
              </a:cxnLst>
              <a:rect l="0" t="0" r="r" b="b"/>
              <a:pathLst>
                <a:path w="26" h="25">
                  <a:moveTo>
                    <a:pt x="26" y="0"/>
                  </a:moveTo>
                  <a:lnTo>
                    <a:pt x="26" y="25"/>
                  </a:lnTo>
                  <a:lnTo>
                    <a:pt x="0" y="25"/>
                  </a:lnTo>
                  <a:lnTo>
                    <a:pt x="0" y="0"/>
                  </a:lnTo>
                  <a:lnTo>
                    <a:pt x="14" y="0"/>
                  </a:lnTo>
                  <a:lnTo>
                    <a:pt x="2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2973694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Agenda">
    <p:bg>
      <p:bgPr>
        <a:solidFill>
          <a:schemeClr val="tx2"/>
        </a:solidFill>
        <a:effectLst/>
      </p:bgPr>
    </p:bg>
    <p:spTree>
      <p:nvGrpSpPr>
        <p:cNvPr id="1" name=""/>
        <p:cNvGrpSpPr/>
        <p:nvPr/>
      </p:nvGrpSpPr>
      <p:grpSpPr>
        <a:xfrm>
          <a:off x="0" y="0"/>
          <a:ext cx="0" cy="0"/>
          <a:chOff x="0" y="0"/>
          <a:chExt cx="0" cy="0"/>
        </a:xfrm>
      </p:grpSpPr>
      <p:sp>
        <p:nvSpPr>
          <p:cNvPr id="9" name="Titelplatzhalter 1"/>
          <p:cNvSpPr>
            <a:spLocks noGrp="1"/>
          </p:cNvSpPr>
          <p:nvPr>
            <p:ph type="ctrTitle" hasCustomPrompt="1"/>
          </p:nvPr>
        </p:nvSpPr>
        <p:spPr bwMode="black">
          <a:xfrm>
            <a:off x="326551" y="326517"/>
            <a:ext cx="8490331" cy="753707"/>
          </a:xfrm>
          <a:noFill/>
        </p:spPr>
        <p:txBody>
          <a:bodyPr wrap="square" lIns="0" tIns="0">
            <a:spAutoFit/>
          </a:bodyPr>
          <a:lstStyle>
            <a:lvl1pPr>
              <a:defRPr sz="5442" baseline="0" smtClean="0">
                <a:solidFill>
                  <a:schemeClr val="bg1"/>
                </a:solidFill>
                <a:latin typeface="TeleGrotesk Headline Ultra" pitchFamily="2" charset="0"/>
              </a:defRPr>
            </a:lvl1pPr>
          </a:lstStyle>
          <a:p>
            <a:r>
              <a:rPr lang="en-US" dirty="0" smtClean="0"/>
              <a:t>content/Agenda</a:t>
            </a:r>
          </a:p>
        </p:txBody>
      </p:sp>
    </p:spTree>
    <p:extLst>
      <p:ext uri="{BB962C8B-B14F-4D97-AF65-F5344CB8AC3E}">
        <p14:creationId xmlns:p14="http://schemas.microsoft.com/office/powerpoint/2010/main" val="1111501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Agenda vertical">
    <p:bg bwMode="ltGray">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p:custDataLst>
              <p:tags r:id="rId2"/>
            </p:custDataLst>
            <p:extLst>
              <p:ext uri="{D42A27DB-BD31-4B8C-83A1-F6EECF244321}">
                <p14:modId xmlns:p14="http://schemas.microsoft.com/office/powerpoint/2010/main" val="1542234523"/>
              </p:ext>
            </p:extLst>
          </p:nvPr>
        </p:nvGraphicFramePr>
        <p:xfrm>
          <a:off x="1261" y="1681"/>
          <a:ext cx="1259" cy="1680"/>
        </p:xfrm>
        <a:graphic>
          <a:graphicData uri="http://schemas.openxmlformats.org/presentationml/2006/ole">
            <mc:AlternateContent xmlns:mc="http://schemas.openxmlformats.org/markup-compatibility/2006">
              <mc:Choice xmlns:v="urn:schemas-microsoft-com:vml" Requires="v">
                <p:oleObj spid="_x0000_s167938" name="think-cell Folie" r:id="rId5" imgW="360" imgH="360" progId="TCLayout.ActiveDocument.1">
                  <p:embed/>
                </p:oleObj>
              </mc:Choice>
              <mc:Fallback>
                <p:oleObj name="think-cell Foli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61" y="1681"/>
                        <a:ext cx="1259" cy="16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Rechteck 1"/>
          <p:cNvSpPr/>
          <p:nvPr/>
        </p:nvSpPr>
        <p:spPr bwMode="white">
          <a:xfrm>
            <a:off x="4571884" y="1"/>
            <a:ext cx="4572117" cy="6858000"/>
          </a:xfrm>
          <a:prstGeom prst="rect">
            <a:avLst/>
          </a:prstGeom>
          <a:solidFill>
            <a:schemeClr val="bg1"/>
          </a:solidFill>
          <a:ln w="19050" algn="ctr">
            <a:noFill/>
            <a:miter lim="800000"/>
            <a:headEnd/>
            <a:tailEnd/>
          </a:ln>
          <a:effectLst/>
        </p:spPr>
        <p:txBody>
          <a:bodyPr lIns="57134" tIns="57134" rIns="57134" bIns="57134" rtlCol="0" anchor="ctr"/>
          <a:lstStyle/>
          <a:p>
            <a:pPr indent="2520" algn="ctr" defTabSz="362878" fontAlgn="base">
              <a:lnSpc>
                <a:spcPct val="104000"/>
              </a:lnSpc>
              <a:spcBef>
                <a:spcPct val="25000"/>
              </a:spcBef>
              <a:spcAft>
                <a:spcPct val="0"/>
              </a:spcAft>
              <a:buClr>
                <a:srgbClr val="E20074"/>
              </a:buClr>
              <a:buSzPct val="75000"/>
            </a:pPr>
            <a:endParaRPr lang="en-US" sz="1429" dirty="0" smtClean="0">
              <a:cs typeface="Arial" charset="0"/>
            </a:endParaRPr>
          </a:p>
        </p:txBody>
      </p:sp>
      <p:sp>
        <p:nvSpPr>
          <p:cNvPr id="12" name="Titelplatzhalter 1"/>
          <p:cNvSpPr>
            <a:spLocks noGrp="1"/>
          </p:cNvSpPr>
          <p:nvPr>
            <p:ph type="ctrTitle" hasCustomPrompt="1"/>
          </p:nvPr>
        </p:nvSpPr>
        <p:spPr bwMode="black">
          <a:xfrm>
            <a:off x="326881" y="326846"/>
            <a:ext cx="3918240" cy="5225211"/>
          </a:xfrm>
          <a:noFill/>
        </p:spPr>
        <p:txBody>
          <a:bodyPr wrap="square" lIns="0" tIns="0">
            <a:noAutofit/>
          </a:bodyPr>
          <a:lstStyle>
            <a:lvl1pPr>
              <a:defRPr sz="5442" smtClean="0">
                <a:solidFill>
                  <a:schemeClr val="bg1"/>
                </a:solidFill>
                <a:latin typeface="TeleGrotesk Headline Ultra" pitchFamily="2" charset="0"/>
              </a:defRPr>
            </a:lvl1pPr>
          </a:lstStyle>
          <a:p>
            <a:r>
              <a:rPr lang="en-US" dirty="0" smtClean="0"/>
              <a:t>content/</a:t>
            </a:r>
            <a:br>
              <a:rPr lang="en-US" dirty="0" smtClean="0"/>
            </a:br>
            <a:r>
              <a:rPr lang="en-US" dirty="0" smtClean="0"/>
              <a:t>Agenda</a:t>
            </a:r>
          </a:p>
        </p:txBody>
      </p:sp>
    </p:spTree>
    <p:extLst>
      <p:ext uri="{BB962C8B-B14F-4D97-AF65-F5344CB8AC3E}">
        <p14:creationId xmlns:p14="http://schemas.microsoft.com/office/powerpoint/2010/main" val="2630437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3" name="Objekt 2"/>
          <p:cNvPicPr>
            <a:picLocks noChangeAspect="1"/>
          </p:cNvPicPr>
          <p:nvPr/>
        </p:nvPicPr>
        <p:blipFill>
          <a:blip r:embed="rId29"/>
          <a:srcRect/>
          <a:stretch>
            <a:fillRect/>
          </a:stretch>
        </p:blipFill>
        <p:spPr bwMode="auto">
          <a:xfrm>
            <a:off x="1441" y="1441"/>
            <a:ext cx="1440" cy="1439"/>
          </a:xfrm>
          <a:prstGeom prst="rect">
            <a:avLst/>
          </a:prstGeom>
          <a:noFill/>
        </p:spPr>
      </p:pic>
      <p:sp>
        <p:nvSpPr>
          <p:cNvPr id="1026" name="Titelplatzhalter 1"/>
          <p:cNvSpPr>
            <a:spLocks noGrp="1"/>
          </p:cNvSpPr>
          <p:nvPr>
            <p:ph type="title"/>
          </p:nvPr>
        </p:nvSpPr>
        <p:spPr bwMode="gray">
          <a:xfrm>
            <a:off x="326552" y="254683"/>
            <a:ext cx="8490330" cy="533385"/>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p>
            <a:pPr lvl="0"/>
            <a:endParaRPr lang="en-US" dirty="0" smtClean="0"/>
          </a:p>
        </p:txBody>
      </p:sp>
      <p:sp>
        <p:nvSpPr>
          <p:cNvPr id="1027" name="Textplatzhalter 2"/>
          <p:cNvSpPr>
            <a:spLocks noGrp="1"/>
          </p:cNvSpPr>
          <p:nvPr>
            <p:ph type="body" idx="1"/>
          </p:nvPr>
        </p:nvSpPr>
        <p:spPr bwMode="gray">
          <a:xfrm>
            <a:off x="326551" y="1469326"/>
            <a:ext cx="8490331" cy="440797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noProof="0" dirty="0" smtClean="0"/>
              <a:t>Click to edit text</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12" name="Datumsplatzhalter 11"/>
          <p:cNvSpPr>
            <a:spLocks noGrp="1"/>
          </p:cNvSpPr>
          <p:nvPr>
            <p:ph type="dt" sz="half" idx="2"/>
          </p:nvPr>
        </p:nvSpPr>
        <p:spPr>
          <a:xfrm>
            <a:off x="7642930" y="6204309"/>
            <a:ext cx="816378" cy="326845"/>
          </a:xfrm>
          <a:prstGeom prst="rect">
            <a:avLst/>
          </a:prstGeom>
        </p:spPr>
        <p:txBody>
          <a:bodyPr vert="horz" lIns="0" tIns="0" rIns="0" bIns="0" rtlCol="0" anchor="ctr"/>
          <a:lstStyle>
            <a:lvl1pPr algn="r">
              <a:defRPr sz="1043">
                <a:solidFill>
                  <a:schemeClr val="tx1"/>
                </a:solidFill>
                <a:latin typeface="Tele-GroteskNor" pitchFamily="2" charset="0"/>
              </a:defRPr>
            </a:lvl1pPr>
          </a:lstStyle>
          <a:p>
            <a:fld id="{3527C144-DBFC-4ED1-9D53-CC97618D9080}" type="datetime1">
              <a:rPr lang="cs-CZ" smtClean="0"/>
              <a:pPr/>
              <a:t>11.07.2018</a:t>
            </a:fld>
            <a:endParaRPr lang="en-US"/>
          </a:p>
        </p:txBody>
      </p:sp>
      <p:sp>
        <p:nvSpPr>
          <p:cNvPr id="13" name="Fußzeilenplatzhalter 12"/>
          <p:cNvSpPr>
            <a:spLocks noGrp="1"/>
          </p:cNvSpPr>
          <p:nvPr>
            <p:ph type="ftr" sz="quarter" idx="3"/>
          </p:nvPr>
        </p:nvSpPr>
        <p:spPr>
          <a:xfrm>
            <a:off x="3461443" y="6204309"/>
            <a:ext cx="4117810" cy="326845"/>
          </a:xfrm>
          <a:prstGeom prst="rect">
            <a:avLst/>
          </a:prstGeom>
        </p:spPr>
        <p:txBody>
          <a:bodyPr vert="horz" lIns="0" tIns="0" rIns="0" bIns="0" rtlCol="0" anchor="ctr"/>
          <a:lstStyle>
            <a:lvl1pPr algn="r">
              <a:defRPr sz="1043">
                <a:solidFill>
                  <a:schemeClr val="tx1"/>
                </a:solidFill>
                <a:latin typeface="Tele-GroteskNor" pitchFamily="2" charset="0"/>
              </a:defRPr>
            </a:lvl1pPr>
          </a:lstStyle>
          <a:p>
            <a:r>
              <a:rPr lang="en-US" smtClean="0"/>
              <a:t>Portfolio služeb</a:t>
            </a:r>
            <a:endParaRPr lang="en-US"/>
          </a:p>
        </p:txBody>
      </p:sp>
      <p:sp>
        <p:nvSpPr>
          <p:cNvPr id="14" name="Foliennummernplatzhalter 13"/>
          <p:cNvSpPr>
            <a:spLocks noGrp="1"/>
          </p:cNvSpPr>
          <p:nvPr>
            <p:ph type="sldNum" sz="quarter" idx="4"/>
          </p:nvPr>
        </p:nvSpPr>
        <p:spPr>
          <a:xfrm>
            <a:off x="8522986" y="6204309"/>
            <a:ext cx="290631" cy="326845"/>
          </a:xfrm>
          <a:prstGeom prst="rect">
            <a:avLst/>
          </a:prstGeom>
        </p:spPr>
        <p:txBody>
          <a:bodyPr vert="horz" lIns="0" tIns="0" rIns="0" bIns="0" rtlCol="0" anchor="ctr"/>
          <a:lstStyle>
            <a:lvl1pPr algn="r">
              <a:defRPr sz="1043">
                <a:solidFill>
                  <a:schemeClr val="tx1"/>
                </a:solidFill>
                <a:latin typeface="Tele-GroteskNor" pitchFamily="2" charset="0"/>
              </a:defRPr>
            </a:lvl1pPr>
          </a:lstStyle>
          <a:p>
            <a:fld id="{1E3CAA67-0A91-4DCC-BE87-3CAD7B080E5A}" type="slidenum">
              <a:rPr lang="en-US" smtClean="0"/>
              <a:pPr/>
              <a:t>‹#›</a:t>
            </a:fld>
            <a:endParaRPr lang="en-US"/>
          </a:p>
        </p:txBody>
      </p:sp>
      <p:pic>
        <p:nvPicPr>
          <p:cNvPr id="9" name="Grafik 8" descr="T_Logo_3c_Slogan_p_INT.emf"/>
          <p:cNvPicPr>
            <a:picLocks noChangeAspect="1"/>
          </p:cNvPicPr>
          <p:nvPr/>
        </p:nvPicPr>
        <p:blipFill>
          <a:blip r:embed="rId30"/>
          <a:stretch>
            <a:fillRect/>
          </a:stretch>
        </p:blipFill>
        <p:spPr>
          <a:xfrm>
            <a:off x="326552" y="6203821"/>
            <a:ext cx="2187301" cy="326517"/>
          </a:xfrm>
          <a:prstGeom prst="rect">
            <a:avLst/>
          </a:prstGeom>
        </p:spPr>
      </p:pic>
    </p:spTree>
    <p:extLst>
      <p:ext uri="{BB962C8B-B14F-4D97-AF65-F5344CB8AC3E}">
        <p14:creationId xmlns:p14="http://schemas.microsoft.com/office/powerpoint/2010/main" val="3285854098"/>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 id="2147483772" r:id="rId16"/>
    <p:sldLayoutId id="2147483773" r:id="rId17"/>
    <p:sldLayoutId id="2147483774" r:id="rId18"/>
    <p:sldLayoutId id="2147483775" r:id="rId19"/>
    <p:sldLayoutId id="2147483776" r:id="rId20"/>
    <p:sldLayoutId id="2147483777" r:id="rId21"/>
    <p:sldLayoutId id="2147483778" r:id="rId22"/>
    <p:sldLayoutId id="2147483779" r:id="rId23"/>
    <p:sldLayoutId id="2147483780" r:id="rId24"/>
    <p:sldLayoutId id="2147483781" r:id="rId25"/>
    <p:sldLayoutId id="2147483782" r:id="rId26"/>
    <p:sldLayoutId id="2147483755" r:id="rId2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txStyles>
    <p:titleStyle>
      <a:lvl1pPr marL="0" indent="0" algn="l" defTabSz="414791" rtl="0" eaLnBrk="1" fontAlgn="base" hangingPunct="1">
        <a:lnSpc>
          <a:spcPct val="90000"/>
        </a:lnSpc>
        <a:spcBef>
          <a:spcPts val="0"/>
        </a:spcBef>
        <a:spcAft>
          <a:spcPct val="0"/>
        </a:spcAft>
        <a:defRPr lang="de-DE" sz="2902" kern="1200" dirty="0">
          <a:solidFill>
            <a:schemeClr val="tx2"/>
          </a:solidFill>
          <a:latin typeface="TeleGrotesk Headline Ultra" pitchFamily="2" charset="0"/>
          <a:ea typeface="+mj-ea"/>
          <a:cs typeface="TeleGrotesk Headline Ultra" pitchFamily="2" charset="0"/>
        </a:defRPr>
      </a:lvl1pPr>
      <a:lvl2pPr algn="l" defTabSz="522637" rtl="0" eaLnBrk="1" fontAlgn="base" hangingPunct="1">
        <a:lnSpc>
          <a:spcPct val="90000"/>
        </a:lnSpc>
        <a:spcBef>
          <a:spcPct val="0"/>
        </a:spcBef>
        <a:spcAft>
          <a:spcPct val="0"/>
        </a:spcAft>
        <a:defRPr sz="3356">
          <a:solidFill>
            <a:schemeClr val="tx2"/>
          </a:solidFill>
          <a:latin typeface="Tele-GroteskUlt" pitchFamily="2" charset="0"/>
        </a:defRPr>
      </a:lvl2pPr>
      <a:lvl3pPr algn="l" defTabSz="522637" rtl="0" eaLnBrk="1" fontAlgn="base" hangingPunct="1">
        <a:lnSpc>
          <a:spcPct val="90000"/>
        </a:lnSpc>
        <a:spcBef>
          <a:spcPct val="0"/>
        </a:spcBef>
        <a:spcAft>
          <a:spcPct val="0"/>
        </a:spcAft>
        <a:defRPr sz="3356">
          <a:solidFill>
            <a:schemeClr val="tx2"/>
          </a:solidFill>
          <a:latin typeface="Tele-GroteskUlt" pitchFamily="2" charset="0"/>
        </a:defRPr>
      </a:lvl3pPr>
      <a:lvl4pPr algn="l" defTabSz="522637" rtl="0" eaLnBrk="1" fontAlgn="base" hangingPunct="1">
        <a:lnSpc>
          <a:spcPct val="90000"/>
        </a:lnSpc>
        <a:spcBef>
          <a:spcPct val="0"/>
        </a:spcBef>
        <a:spcAft>
          <a:spcPct val="0"/>
        </a:spcAft>
        <a:defRPr sz="3356">
          <a:solidFill>
            <a:schemeClr val="tx2"/>
          </a:solidFill>
          <a:latin typeface="Tele-GroteskUlt" pitchFamily="2" charset="0"/>
        </a:defRPr>
      </a:lvl4pPr>
      <a:lvl5pPr algn="l" defTabSz="522637" rtl="0" eaLnBrk="1" fontAlgn="base" hangingPunct="1">
        <a:lnSpc>
          <a:spcPct val="90000"/>
        </a:lnSpc>
        <a:spcBef>
          <a:spcPct val="0"/>
        </a:spcBef>
        <a:spcAft>
          <a:spcPct val="0"/>
        </a:spcAft>
        <a:defRPr sz="3356">
          <a:solidFill>
            <a:schemeClr val="tx2"/>
          </a:solidFill>
          <a:latin typeface="Tele-GroteskUlt" pitchFamily="2" charset="0"/>
        </a:defRPr>
      </a:lvl5pPr>
      <a:lvl6pPr marL="414654" algn="l" defTabSz="522637" rtl="0" eaLnBrk="1" fontAlgn="base" hangingPunct="1">
        <a:lnSpc>
          <a:spcPct val="90000"/>
        </a:lnSpc>
        <a:spcBef>
          <a:spcPct val="0"/>
        </a:spcBef>
        <a:spcAft>
          <a:spcPct val="0"/>
        </a:spcAft>
        <a:defRPr sz="3356">
          <a:solidFill>
            <a:schemeClr val="tx2"/>
          </a:solidFill>
          <a:latin typeface="Tele-GroteskUlt" pitchFamily="2" charset="0"/>
        </a:defRPr>
      </a:lvl6pPr>
      <a:lvl7pPr marL="829308" algn="l" defTabSz="522637" rtl="0" eaLnBrk="1" fontAlgn="base" hangingPunct="1">
        <a:lnSpc>
          <a:spcPct val="90000"/>
        </a:lnSpc>
        <a:spcBef>
          <a:spcPct val="0"/>
        </a:spcBef>
        <a:spcAft>
          <a:spcPct val="0"/>
        </a:spcAft>
        <a:defRPr sz="3356">
          <a:solidFill>
            <a:schemeClr val="tx2"/>
          </a:solidFill>
          <a:latin typeface="Tele-GroteskUlt" pitchFamily="2" charset="0"/>
        </a:defRPr>
      </a:lvl7pPr>
      <a:lvl8pPr marL="1243962" algn="l" defTabSz="522637" rtl="0" eaLnBrk="1" fontAlgn="base" hangingPunct="1">
        <a:lnSpc>
          <a:spcPct val="90000"/>
        </a:lnSpc>
        <a:spcBef>
          <a:spcPct val="0"/>
        </a:spcBef>
        <a:spcAft>
          <a:spcPct val="0"/>
        </a:spcAft>
        <a:defRPr sz="3356">
          <a:solidFill>
            <a:schemeClr val="tx2"/>
          </a:solidFill>
          <a:latin typeface="Tele-GroteskUlt" pitchFamily="2" charset="0"/>
        </a:defRPr>
      </a:lvl8pPr>
      <a:lvl9pPr marL="1658615" algn="l" defTabSz="522637" rtl="0" eaLnBrk="1" fontAlgn="base" hangingPunct="1">
        <a:lnSpc>
          <a:spcPct val="90000"/>
        </a:lnSpc>
        <a:spcBef>
          <a:spcPct val="0"/>
        </a:spcBef>
        <a:spcAft>
          <a:spcPct val="0"/>
        </a:spcAft>
        <a:defRPr sz="3356">
          <a:solidFill>
            <a:schemeClr val="tx2"/>
          </a:solidFill>
          <a:latin typeface="Tele-GroteskUlt" pitchFamily="2" charset="0"/>
        </a:defRPr>
      </a:lvl9pPr>
    </p:titleStyle>
    <p:bodyStyle>
      <a:lvl1pPr algn="l" defTabSz="522637" rtl="0" eaLnBrk="1" fontAlgn="base" hangingPunct="1">
        <a:lnSpc>
          <a:spcPct val="104000"/>
        </a:lnSpc>
        <a:spcBef>
          <a:spcPts val="1088"/>
        </a:spcBef>
        <a:spcAft>
          <a:spcPct val="0"/>
        </a:spcAft>
        <a:buClr>
          <a:schemeClr val="tx2"/>
        </a:buClr>
        <a:buFont typeface="Wingdings" pitchFamily="2" charset="2"/>
        <a:defRPr sz="1633" kern="1200">
          <a:solidFill>
            <a:schemeClr val="tx1"/>
          </a:solidFill>
          <a:latin typeface="Tele-GroteskFet" pitchFamily="2" charset="0"/>
          <a:ea typeface="+mn-ea"/>
          <a:cs typeface="+mn-cs"/>
        </a:defRPr>
      </a:lvl1pPr>
      <a:lvl2pPr marL="1440" algn="l" defTabSz="522637" rtl="0" eaLnBrk="1" fontAlgn="base" hangingPunct="1">
        <a:lnSpc>
          <a:spcPct val="104000"/>
        </a:lnSpc>
        <a:spcBef>
          <a:spcPts val="272"/>
        </a:spcBef>
        <a:spcAft>
          <a:spcPct val="0"/>
        </a:spcAft>
        <a:buClr>
          <a:schemeClr val="tx2"/>
        </a:buClr>
        <a:buFont typeface="Wingdings" pitchFamily="2" charset="2"/>
        <a:defRPr sz="1633" kern="1200">
          <a:solidFill>
            <a:schemeClr val="tx1"/>
          </a:solidFill>
          <a:latin typeface="+mn-lt"/>
          <a:ea typeface="+mn-ea"/>
          <a:cs typeface="+mn-cs"/>
        </a:defRPr>
      </a:lvl2pPr>
      <a:lvl3pPr marL="195912" indent="-195912" algn="l" defTabSz="522637" rtl="0" eaLnBrk="1" fontAlgn="base" hangingPunct="1">
        <a:lnSpc>
          <a:spcPct val="104000"/>
        </a:lnSpc>
        <a:spcBef>
          <a:spcPts val="272"/>
        </a:spcBef>
        <a:spcAft>
          <a:spcPct val="0"/>
        </a:spcAft>
        <a:buClr>
          <a:schemeClr val="tx1"/>
        </a:buClr>
        <a:buSzPct val="70000"/>
        <a:buFont typeface="Wingdings 2" panose="05020102010507070707" pitchFamily="18" charset="2"/>
        <a:buChar char="¡"/>
        <a:defRPr sz="1633" kern="1200">
          <a:solidFill>
            <a:schemeClr val="tx1"/>
          </a:solidFill>
          <a:latin typeface="+mn-lt"/>
          <a:ea typeface="+mn-ea"/>
          <a:cs typeface="+mn-cs"/>
        </a:defRPr>
      </a:lvl3pPr>
      <a:lvl4pPr marL="391824" indent="-195809" algn="l" defTabSz="522637" rtl="0" eaLnBrk="1" fontAlgn="base" hangingPunct="1">
        <a:lnSpc>
          <a:spcPct val="104000"/>
        </a:lnSpc>
        <a:spcBef>
          <a:spcPts val="0"/>
        </a:spcBef>
        <a:spcAft>
          <a:spcPct val="0"/>
        </a:spcAft>
        <a:buClr>
          <a:schemeClr val="tx1"/>
        </a:buClr>
        <a:buSzPct val="70000"/>
        <a:buFont typeface="Wingdings 2" panose="05020102010507070707" pitchFamily="18" charset="2"/>
        <a:buChar char="¡"/>
        <a:defRPr sz="1633" kern="1200">
          <a:solidFill>
            <a:schemeClr val="tx1"/>
          </a:solidFill>
          <a:latin typeface="+mn-lt"/>
          <a:ea typeface="+mn-ea"/>
          <a:cs typeface="+mn-cs"/>
        </a:defRPr>
      </a:lvl4pPr>
      <a:lvl5pPr marL="587736" indent="-195912" algn="l" defTabSz="522637" rtl="0" eaLnBrk="1" fontAlgn="base" hangingPunct="1">
        <a:lnSpc>
          <a:spcPct val="104000"/>
        </a:lnSpc>
        <a:spcBef>
          <a:spcPts val="0"/>
        </a:spcBef>
        <a:spcAft>
          <a:spcPct val="0"/>
        </a:spcAft>
        <a:buClr>
          <a:schemeClr val="tx1"/>
        </a:buClr>
        <a:buSzPct val="70000"/>
        <a:buFont typeface="Wingdings 2" panose="05020102010507070707" pitchFamily="18" charset="2"/>
        <a:buChar char="¡"/>
        <a:defRPr sz="1633" kern="1200">
          <a:solidFill>
            <a:schemeClr val="tx1"/>
          </a:solidFill>
          <a:latin typeface="+mn-lt"/>
          <a:ea typeface="+mn-ea"/>
          <a:cs typeface="+mn-cs"/>
        </a:defRPr>
      </a:lvl5pPr>
      <a:lvl6pPr marL="2280597" indent="-207327" algn="l" defTabSz="414654" rtl="0" eaLnBrk="1" latinLnBrk="0" hangingPunct="1">
        <a:spcBef>
          <a:spcPct val="20000"/>
        </a:spcBef>
        <a:buFont typeface="Arial"/>
        <a:buChar char="•"/>
        <a:defRPr sz="1814" kern="1200">
          <a:solidFill>
            <a:schemeClr val="tx1"/>
          </a:solidFill>
          <a:latin typeface="+mn-lt"/>
          <a:ea typeface="+mn-ea"/>
          <a:cs typeface="+mn-cs"/>
        </a:defRPr>
      </a:lvl6pPr>
      <a:lvl7pPr marL="2695249" indent="-207327" algn="l" defTabSz="414654" rtl="0" eaLnBrk="1" latinLnBrk="0" hangingPunct="1">
        <a:spcBef>
          <a:spcPct val="20000"/>
        </a:spcBef>
        <a:buFont typeface="Arial"/>
        <a:buChar char="•"/>
        <a:defRPr sz="1814" kern="1200">
          <a:solidFill>
            <a:schemeClr val="tx1"/>
          </a:solidFill>
          <a:latin typeface="+mn-lt"/>
          <a:ea typeface="+mn-ea"/>
          <a:cs typeface="+mn-cs"/>
        </a:defRPr>
      </a:lvl7pPr>
      <a:lvl8pPr marL="3109903" indent="-207327" algn="l" defTabSz="414654" rtl="0" eaLnBrk="1" latinLnBrk="0" hangingPunct="1">
        <a:spcBef>
          <a:spcPct val="20000"/>
        </a:spcBef>
        <a:buFont typeface="Arial"/>
        <a:buChar char="•"/>
        <a:defRPr sz="1814" kern="1200">
          <a:solidFill>
            <a:schemeClr val="tx1"/>
          </a:solidFill>
          <a:latin typeface="+mn-lt"/>
          <a:ea typeface="+mn-ea"/>
          <a:cs typeface="+mn-cs"/>
        </a:defRPr>
      </a:lvl8pPr>
      <a:lvl9pPr marL="3524558" indent="-207327" algn="l" defTabSz="414654" rtl="0" eaLnBrk="1" latinLnBrk="0" hangingPunct="1">
        <a:spcBef>
          <a:spcPct val="20000"/>
        </a:spcBef>
        <a:buFont typeface="Arial"/>
        <a:buChar char="•"/>
        <a:defRPr sz="1814" kern="1200">
          <a:solidFill>
            <a:schemeClr val="tx1"/>
          </a:solidFill>
          <a:latin typeface="+mn-lt"/>
          <a:ea typeface="+mn-ea"/>
          <a:cs typeface="+mn-cs"/>
        </a:defRPr>
      </a:lvl9pPr>
    </p:bodyStyle>
    <p:otherStyle>
      <a:defPPr>
        <a:defRPr lang="de-DE"/>
      </a:defPPr>
      <a:lvl1pPr marL="0" algn="l" defTabSz="414654" rtl="0" eaLnBrk="1" latinLnBrk="0" hangingPunct="1">
        <a:defRPr sz="1633" kern="1200">
          <a:solidFill>
            <a:schemeClr val="tx1"/>
          </a:solidFill>
          <a:latin typeface="+mn-lt"/>
          <a:ea typeface="+mn-ea"/>
          <a:cs typeface="+mn-cs"/>
        </a:defRPr>
      </a:lvl1pPr>
      <a:lvl2pPr marL="414654" algn="l" defTabSz="414654" rtl="0" eaLnBrk="1" latinLnBrk="0" hangingPunct="1">
        <a:defRPr sz="1633" kern="1200">
          <a:solidFill>
            <a:schemeClr val="tx1"/>
          </a:solidFill>
          <a:latin typeface="+mn-lt"/>
          <a:ea typeface="+mn-ea"/>
          <a:cs typeface="+mn-cs"/>
        </a:defRPr>
      </a:lvl2pPr>
      <a:lvl3pPr marL="829308" algn="l" defTabSz="414654" rtl="0" eaLnBrk="1" latinLnBrk="0" hangingPunct="1">
        <a:defRPr sz="1633" kern="1200">
          <a:solidFill>
            <a:schemeClr val="tx1"/>
          </a:solidFill>
          <a:latin typeface="+mn-lt"/>
          <a:ea typeface="+mn-ea"/>
          <a:cs typeface="+mn-cs"/>
        </a:defRPr>
      </a:lvl3pPr>
      <a:lvl4pPr marL="1243962" algn="l" defTabSz="414654" rtl="0" eaLnBrk="1" latinLnBrk="0" hangingPunct="1">
        <a:defRPr sz="1633" kern="1200">
          <a:solidFill>
            <a:schemeClr val="tx1"/>
          </a:solidFill>
          <a:latin typeface="+mn-lt"/>
          <a:ea typeface="+mn-ea"/>
          <a:cs typeface="+mn-cs"/>
        </a:defRPr>
      </a:lvl4pPr>
      <a:lvl5pPr marL="1658615" algn="l" defTabSz="414654" rtl="0" eaLnBrk="1" latinLnBrk="0" hangingPunct="1">
        <a:defRPr sz="1633" kern="1200">
          <a:solidFill>
            <a:schemeClr val="tx1"/>
          </a:solidFill>
          <a:latin typeface="+mn-lt"/>
          <a:ea typeface="+mn-ea"/>
          <a:cs typeface="+mn-cs"/>
        </a:defRPr>
      </a:lvl5pPr>
      <a:lvl6pPr marL="2073270" algn="l" defTabSz="414654" rtl="0" eaLnBrk="1" latinLnBrk="0" hangingPunct="1">
        <a:defRPr sz="1633" kern="1200">
          <a:solidFill>
            <a:schemeClr val="tx1"/>
          </a:solidFill>
          <a:latin typeface="+mn-lt"/>
          <a:ea typeface="+mn-ea"/>
          <a:cs typeface="+mn-cs"/>
        </a:defRPr>
      </a:lvl6pPr>
      <a:lvl7pPr marL="2487924" algn="l" defTabSz="414654" rtl="0" eaLnBrk="1" latinLnBrk="0" hangingPunct="1">
        <a:defRPr sz="1633" kern="1200">
          <a:solidFill>
            <a:schemeClr val="tx1"/>
          </a:solidFill>
          <a:latin typeface="+mn-lt"/>
          <a:ea typeface="+mn-ea"/>
          <a:cs typeface="+mn-cs"/>
        </a:defRPr>
      </a:lvl7pPr>
      <a:lvl8pPr marL="2902577" algn="l" defTabSz="414654" rtl="0" eaLnBrk="1" latinLnBrk="0" hangingPunct="1">
        <a:defRPr sz="1633" kern="1200">
          <a:solidFill>
            <a:schemeClr val="tx1"/>
          </a:solidFill>
          <a:latin typeface="+mn-lt"/>
          <a:ea typeface="+mn-ea"/>
          <a:cs typeface="+mn-cs"/>
        </a:defRPr>
      </a:lvl8pPr>
      <a:lvl9pPr marL="3317230" algn="l" defTabSz="414654" rtl="0" eaLnBrk="1" latinLnBrk="0" hangingPunct="1">
        <a:defRPr sz="1633" kern="1200">
          <a:solidFill>
            <a:schemeClr val="tx1"/>
          </a:solidFill>
          <a:latin typeface="+mn-lt"/>
          <a:ea typeface="+mn-ea"/>
          <a:cs typeface="+mn-cs"/>
        </a:defRPr>
      </a:lvl9pPr>
    </p:otherStyle>
  </p:txStyles>
  <p:extLst mod="1">
    <p:ext uri="{27BBF7A9-308A-43DC-89C8-2F10F3537804}">
      <p15:sldGuideLst xmlns:p15="http://schemas.microsoft.com/office/powerpoint/2012/main">
        <p15:guide id="4294967295" orient="horz" pos="2382">
          <p15:clr>
            <a:srgbClr val="F26B43"/>
          </p15:clr>
        </p15:guide>
        <p15:guide id="4294967295" pos="3220">
          <p15:clr>
            <a:srgbClr val="F26B43"/>
          </p15:clr>
        </p15:guide>
        <p15:guide id="4294967295" orient="horz" pos="1021">
          <p15:clr>
            <a:srgbClr val="F26B43"/>
          </p15:clr>
        </p15:guide>
        <p15:guide id="4294967295" orient="horz" pos="4082">
          <p15:clr>
            <a:srgbClr val="F26B43"/>
          </p15:clr>
        </p15:guide>
        <p15:guide id="4294967295" pos="227">
          <p15:clr>
            <a:srgbClr val="F26B43"/>
          </p15:clr>
        </p15:guide>
        <p15:guide id="4294967295" pos="6123">
          <p15:clr>
            <a:srgbClr val="F26B43"/>
          </p15:clr>
        </p15:guide>
        <p15:guide id="4294967295" orient="horz" pos="3856">
          <p15:clr>
            <a:srgbClr val="F26B43"/>
          </p15:clr>
        </p15:guide>
        <p15:guide id="4294967295" orient="horz" pos="749">
          <p15:clr>
            <a:srgbClr val="F26B43"/>
          </p15:clr>
        </p15:guide>
        <p15:guide id="4294967295" orient="horz" pos="227">
          <p15:clr>
            <a:srgbClr val="F26B43"/>
          </p15:clr>
        </p15:guide>
        <p15:guide id="4294967295" pos="1724">
          <p15:clr>
            <a:srgbClr val="F26B43"/>
          </p15:clr>
        </p15:guide>
        <p15:guide id="4294967295" pos="1633">
          <p15:clr>
            <a:srgbClr val="F26B43"/>
          </p15:clr>
        </p15:guide>
        <p15:guide id="4294967295" pos="3175">
          <p15:clr>
            <a:srgbClr val="F26B43"/>
          </p15:clr>
        </p15:guide>
        <p15:guide id="4294967295" pos="3130">
          <p15:clr>
            <a:srgbClr val="F26B43"/>
          </p15:clr>
        </p15:guide>
        <p15:guide id="4294967295" pos="4717">
          <p15:clr>
            <a:srgbClr val="F26B43"/>
          </p15:clr>
        </p15:guide>
        <p15:guide id="4294967295" pos="4627">
          <p15:clr>
            <a:srgbClr val="F26B43"/>
          </p15:clr>
        </p15:guide>
        <p15:guide id="4294967295" orient="horz" pos="4309">
          <p15:clr>
            <a:srgbClr val="F26B43"/>
          </p15:clr>
        </p15:guide>
        <p15:guide id="4294967295" orient="horz" pos="4536">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notesSlide" Target="../notesSlides/notesSlide1.xml"/><Relationship Id="rId13" Type="http://schemas.openxmlformats.org/officeDocument/2006/relationships/image" Target="../media/image20.jpeg"/><Relationship Id="rId3" Type="http://schemas.openxmlformats.org/officeDocument/2006/relationships/tags" Target="../tags/tag12.xml"/><Relationship Id="rId7" Type="http://schemas.openxmlformats.org/officeDocument/2006/relationships/slideLayout" Target="../slideLayouts/slideLayout15.xml"/><Relationship Id="rId12" Type="http://schemas.openxmlformats.org/officeDocument/2006/relationships/image" Target="../media/image19.png"/><Relationship Id="rId2" Type="http://schemas.openxmlformats.org/officeDocument/2006/relationships/tags" Target="../tags/tag11.xml"/><Relationship Id="rId1" Type="http://schemas.openxmlformats.org/officeDocument/2006/relationships/vmlDrawing" Target="../drawings/vmlDrawing2.vml"/><Relationship Id="rId6" Type="http://schemas.openxmlformats.org/officeDocument/2006/relationships/tags" Target="../tags/tag15.xml"/><Relationship Id="rId11" Type="http://schemas.openxmlformats.org/officeDocument/2006/relationships/image" Target="../media/image17.emf"/><Relationship Id="rId5" Type="http://schemas.openxmlformats.org/officeDocument/2006/relationships/tags" Target="../tags/tag14.xml"/><Relationship Id="rId10" Type="http://schemas.openxmlformats.org/officeDocument/2006/relationships/oleObject" Target="../embeddings/oleObject2.bin"/><Relationship Id="rId4" Type="http://schemas.openxmlformats.org/officeDocument/2006/relationships/tags" Target="../tags/tag13.xml"/><Relationship Id="rId9" Type="http://schemas.openxmlformats.org/officeDocument/2006/relationships/image" Target="../media/image18.jpeg"/></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0.xml"/><Relationship Id="rId1" Type="http://schemas.openxmlformats.org/officeDocument/2006/relationships/slideLayout" Target="../slideLayouts/slideLayout26.xml"/><Relationship Id="rId5" Type="http://schemas.openxmlformats.org/officeDocument/2006/relationships/image" Target="../media/image36.png"/><Relationship Id="rId4" Type="http://schemas.openxmlformats.org/officeDocument/2006/relationships/image" Target="../media/image37.jpeg"/></Relationships>
</file>

<file path=ppt/slides/_rels/slide11.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9.jpeg"/><Relationship Id="rId7" Type="http://schemas.openxmlformats.org/officeDocument/2006/relationships/image" Target="../media/image42.jpeg"/><Relationship Id="rId2" Type="http://schemas.openxmlformats.org/officeDocument/2006/relationships/notesSlide" Target="../notesSlides/notesSlide11.xml"/><Relationship Id="rId1" Type="http://schemas.openxmlformats.org/officeDocument/2006/relationships/slideLayout" Target="../slideLayouts/slideLayout26.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7.jpeg"/><Relationship Id="rId9" Type="http://schemas.openxmlformats.org/officeDocument/2006/relationships/image" Target="../media/image44.png"/></Relationships>
</file>

<file path=ppt/slides/_rels/slide1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0.png"/><Relationship Id="rId3" Type="http://schemas.openxmlformats.org/officeDocument/2006/relationships/image" Target="../media/image21.png"/><Relationship Id="rId7" Type="http://schemas.openxmlformats.org/officeDocument/2006/relationships/image" Target="../media/image25.jpeg"/><Relationship Id="rId12" Type="http://schemas.openxmlformats.org/officeDocument/2006/relationships/hyperlink" Target="http://www.bestfreeicons.com/p3155-pharmacy-icon.html" TargetMode="External"/><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26.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hyperlink" Target="http://www.bestfreeicons.com/p5287-man-brown-2-icon.html"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26.xml"/><Relationship Id="rId4" Type="http://schemas.openxmlformats.org/officeDocument/2006/relationships/image" Target="../media/image34.pn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6.xml"/><Relationship Id="rId4" Type="http://schemas.openxmlformats.org/officeDocument/2006/relationships/image" Target="../media/image35.jpe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26.xml"/><Relationship Id="rId5" Type="http://schemas.openxmlformats.org/officeDocument/2006/relationships/image" Target="../media/image23.png"/><Relationship Id="rId4" Type="http://schemas.openxmlformats.org/officeDocument/2006/relationships/image" Target="../media/image37.jpeg"/></Relationships>
</file>

<file path=ppt/slides/_rels/slide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26.xml"/><Relationship Id="rId4" Type="http://schemas.openxmlformats.org/officeDocument/2006/relationships/image" Target="../media/image38.jpeg"/></Relationships>
</file>

<file path=ppt/slides/_rels/slide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9.xml"/><Relationship Id="rId1" Type="http://schemas.openxmlformats.org/officeDocument/2006/relationships/slideLayout" Target="../slideLayouts/slideLayout26.xml"/><Relationship Id="rId5" Type="http://schemas.openxmlformats.org/officeDocument/2006/relationships/image" Target="../media/image36.png"/><Relationship Id="rId4" Type="http://schemas.openxmlformats.org/officeDocument/2006/relationships/image" Target="../media/image3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8" descr="musterbild_1_eng"/>
          <p:cNvPicPr>
            <a:picLocks noChangeAspect="1" noChangeArrowheads="1"/>
          </p:cNvPicPr>
          <p:nvPr/>
        </p:nvPicPr>
        <p:blipFill>
          <a:blip r:embed="rId9"/>
          <a:srcRect t="5061" b="14574"/>
          <a:stretch>
            <a:fillRect/>
          </a:stretch>
        </p:blipFill>
        <p:spPr bwMode="auto">
          <a:xfrm>
            <a:off x="315058" y="290146"/>
            <a:ext cx="8501064" cy="4556817"/>
          </a:xfrm>
          <a:prstGeom prst="rect">
            <a:avLst/>
          </a:prstGeom>
          <a:noFill/>
        </p:spPr>
      </p:pic>
      <p:graphicFrame>
        <p:nvGraphicFramePr>
          <p:cNvPr id="140314" name="Object 26"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6963" name="think-cell Slide" r:id="rId10" imgW="360" imgH="360" progId="">
                  <p:embed/>
                </p:oleObj>
              </mc:Choice>
              <mc:Fallback>
                <p:oleObj name="think-cell Slide" r:id="rId10" imgW="360" imgH="360" progId="">
                  <p:embed/>
                  <p:pic>
                    <p:nvPicPr>
                      <p:cNvPr id="0" name="Picture 1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40305" name="Picture 17" hidden="1"/>
          <p:cNvPicPr>
            <a:picLocks noChangeAspect="1" noChangeArrowheads="1"/>
          </p:cNvPicPr>
          <p:nvPr>
            <p:custDataLst>
              <p:tags r:id="rId3"/>
            </p:custDataLst>
          </p:nvPr>
        </p:nvPicPr>
        <p:blipFill>
          <a:blip r:embed="rId11"/>
          <a:srcRect/>
          <a:stretch>
            <a:fillRect/>
          </a:stretch>
        </p:blipFill>
        <p:spPr bwMode="auto">
          <a:xfrm>
            <a:off x="1588" y="1588"/>
            <a:ext cx="1587" cy="1587"/>
          </a:xfrm>
          <a:prstGeom prst="rect">
            <a:avLst/>
          </a:prstGeom>
          <a:noFill/>
          <a:ln w="9525">
            <a:noFill/>
            <a:miter lim="800000"/>
            <a:headEnd/>
            <a:tailEnd/>
          </a:ln>
          <a:effectLst/>
        </p:spPr>
      </p:pic>
      <p:sp>
        <p:nvSpPr>
          <p:cNvPr id="140290" name="Rectangle 2"/>
          <p:cNvSpPr>
            <a:spLocks noChangeArrowheads="1"/>
          </p:cNvSpPr>
          <p:nvPr>
            <p:custDataLst>
              <p:tags r:id="rId4"/>
            </p:custDataLst>
          </p:nvPr>
        </p:nvSpPr>
        <p:spPr bwMode="auto">
          <a:xfrm>
            <a:off x="0" y="6027738"/>
            <a:ext cx="9144000" cy="830262"/>
          </a:xfrm>
          <a:prstGeom prst="rect">
            <a:avLst/>
          </a:prstGeom>
          <a:solidFill>
            <a:schemeClr val="bg1"/>
          </a:solidFill>
          <a:ln w="9525">
            <a:noFill/>
            <a:miter lim="800000"/>
            <a:headEnd/>
            <a:tailEnd/>
          </a:ln>
          <a:effectLst/>
        </p:spPr>
        <p:txBody>
          <a:bodyPr wrap="none" anchor="ctr"/>
          <a:lstStyle/>
          <a:p>
            <a:endParaRPr lang="cs-CZ" dirty="0"/>
          </a:p>
        </p:txBody>
      </p:sp>
      <p:pic>
        <p:nvPicPr>
          <p:cNvPr id="140313" name="Picture 25" descr="magenta_flaeche_70"/>
          <p:cNvPicPr>
            <a:picLocks noChangeArrowheads="1"/>
          </p:cNvPicPr>
          <p:nvPr>
            <p:custDataLst>
              <p:tags r:id="rId5"/>
            </p:custDataLst>
          </p:nvPr>
        </p:nvPicPr>
        <p:blipFill>
          <a:blip r:embed="rId12"/>
          <a:srcRect r="11" b="-468"/>
          <a:stretch>
            <a:fillRect/>
          </a:stretch>
        </p:blipFill>
        <p:spPr bwMode="auto">
          <a:xfrm>
            <a:off x="319088" y="3768725"/>
            <a:ext cx="8501062" cy="438150"/>
          </a:xfrm>
          <a:prstGeom prst="rect">
            <a:avLst/>
          </a:prstGeom>
          <a:noFill/>
        </p:spPr>
      </p:pic>
      <p:sp>
        <p:nvSpPr>
          <p:cNvPr id="140297" name="Titel 3"/>
          <p:cNvSpPr>
            <a:spLocks/>
          </p:cNvSpPr>
          <p:nvPr>
            <p:custDataLst>
              <p:tags r:id="rId6"/>
            </p:custDataLst>
          </p:nvPr>
        </p:nvSpPr>
        <p:spPr bwMode="invGray">
          <a:xfrm>
            <a:off x="319088" y="4078288"/>
            <a:ext cx="8501062" cy="1706562"/>
          </a:xfrm>
          <a:prstGeom prst="rect">
            <a:avLst/>
          </a:prstGeom>
          <a:solidFill>
            <a:srgbClr val="E20074"/>
          </a:solidFill>
          <a:ln w="9525">
            <a:noFill/>
            <a:miter lim="800000"/>
            <a:headEnd/>
            <a:tailEnd/>
          </a:ln>
        </p:spPr>
        <p:txBody>
          <a:bodyPr lIns="144000" tIns="0" rIns="0" bIns="0"/>
          <a:lstStyle/>
          <a:p>
            <a:pPr>
              <a:lnSpc>
                <a:spcPts val="4000"/>
              </a:lnSpc>
              <a:spcBef>
                <a:spcPct val="0"/>
              </a:spcBef>
              <a:buClrTx/>
              <a:buFontTx/>
              <a:buNone/>
            </a:pPr>
            <a:r>
              <a:rPr lang="cs-CZ" sz="4000" dirty="0">
                <a:latin typeface="TeleGrotesk Headline Ultra" pitchFamily="2" charset="0"/>
              </a:rPr>
              <a:t>End User </a:t>
            </a:r>
            <a:r>
              <a:rPr lang="cs-CZ" sz="4000" dirty="0" err="1" smtClean="0">
                <a:latin typeface="TeleGrotesk Headline Ultra" pitchFamily="2" charset="0"/>
              </a:rPr>
              <a:t>Training</a:t>
            </a:r>
            <a:endParaRPr lang="cs-CZ" sz="4000" dirty="0" smtClean="0">
              <a:latin typeface="TeleGrotesk Headline Ultra" pitchFamily="2" charset="0"/>
            </a:endParaRPr>
          </a:p>
          <a:p>
            <a:pPr>
              <a:lnSpc>
                <a:spcPts val="4000"/>
              </a:lnSpc>
              <a:spcBef>
                <a:spcPct val="0"/>
              </a:spcBef>
              <a:buClrTx/>
              <a:buFontTx/>
              <a:buNone/>
            </a:pPr>
            <a:r>
              <a:rPr lang="cs-CZ" sz="4000" dirty="0" err="1">
                <a:latin typeface="TeleGrotesk Headline Ultra" pitchFamily="2" charset="0"/>
              </a:rPr>
              <a:t>Hosted</a:t>
            </a:r>
            <a:r>
              <a:rPr lang="cs-CZ" sz="4000" dirty="0">
                <a:latin typeface="TeleGrotesk Headline Ultra" pitchFamily="2" charset="0"/>
              </a:rPr>
              <a:t> Front Office </a:t>
            </a:r>
            <a:r>
              <a:rPr lang="cs-CZ" sz="4000" dirty="0" err="1">
                <a:latin typeface="TeleGrotesk Headline Ultra" pitchFamily="2" charset="0"/>
              </a:rPr>
              <a:t>Services</a:t>
            </a:r>
            <a:endParaRPr lang="cs-CZ" sz="4000" dirty="0">
              <a:latin typeface="TeleGrotesk Headline Ultra" pitchFamily="2" charset="0"/>
            </a:endParaRPr>
          </a:p>
          <a:p>
            <a:pPr>
              <a:lnSpc>
                <a:spcPts val="4000"/>
              </a:lnSpc>
              <a:spcBef>
                <a:spcPct val="0"/>
              </a:spcBef>
              <a:buClrTx/>
              <a:buFontTx/>
              <a:buNone/>
            </a:pPr>
            <a:endParaRPr lang="cs-CZ" sz="4000" dirty="0">
              <a:latin typeface="TeleGrotesk Headline Ultra" pitchFamily="2" charset="0"/>
            </a:endParaRPr>
          </a:p>
        </p:txBody>
      </p:sp>
      <p:pic>
        <p:nvPicPr>
          <p:cNvPr id="14" name="Obrázek 1"/>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19088" y="6137275"/>
            <a:ext cx="2443783" cy="435576"/>
          </a:xfrm>
          <a:prstGeom prst="rect">
            <a:avLst/>
          </a:prstGeom>
        </p:spPr>
      </p:pic>
      <p:sp>
        <p:nvSpPr>
          <p:cNvPr id="15" name="Zástupný symbol pro číslo snímku 14"/>
          <p:cNvSpPr>
            <a:spLocks noGrp="1"/>
          </p:cNvSpPr>
          <p:nvPr>
            <p:ph type="sldNum" sz="quarter" idx="12"/>
          </p:nvPr>
        </p:nvSpPr>
        <p:spPr/>
        <p:txBody>
          <a:bodyPr/>
          <a:lstStyle/>
          <a:p>
            <a:fld id="{1E3CAA67-0A91-4DCC-BE87-3CAD7B080E5A}" type="slidenum">
              <a:rPr lang="en-US" smtClean="0"/>
              <a:pPr/>
              <a:t>1</a:t>
            </a:fld>
            <a:endParaRPr lang="en-US"/>
          </a:p>
        </p:txBody>
      </p:sp>
      <p:sp>
        <p:nvSpPr>
          <p:cNvPr id="2" name="TextBox 1"/>
          <p:cNvSpPr txBox="1"/>
          <p:nvPr/>
        </p:nvSpPr>
        <p:spPr>
          <a:xfrm>
            <a:off x="3874439" y="5832000"/>
            <a:ext cx="3654121" cy="1061829"/>
          </a:xfrm>
          <a:prstGeom prst="rect">
            <a:avLst/>
          </a:prstGeom>
          <a:noFill/>
        </p:spPr>
        <p:txBody>
          <a:bodyPr wrap="square" lIns="0" tIns="0" rIns="0" bIns="0" rtlCol="0">
            <a:spAutoFit/>
          </a:bodyPr>
          <a:lstStyle/>
          <a:p>
            <a:r>
              <a:rPr lang="en-US" dirty="0">
                <a:solidFill>
                  <a:srgbClr val="E20074"/>
                </a:solidFill>
              </a:rPr>
              <a:t>Auto Attendant</a:t>
            </a:r>
          </a:p>
          <a:p>
            <a:r>
              <a:rPr lang="en-US" dirty="0">
                <a:solidFill>
                  <a:srgbClr val="E20074"/>
                </a:solidFill>
              </a:rPr>
              <a:t>ACD (Automatic Call Distribution)</a:t>
            </a:r>
          </a:p>
          <a:p>
            <a:r>
              <a:rPr lang="en-US" dirty="0">
                <a:solidFill>
                  <a:srgbClr val="E20074"/>
                </a:solidFill>
              </a:rPr>
              <a:t>Queuing</a:t>
            </a:r>
          </a:p>
          <a:p>
            <a:pPr marL="270000" indent="-270000">
              <a:spcBef>
                <a:spcPts val="0"/>
              </a:spcBef>
              <a:spcAft>
                <a:spcPts val="450"/>
              </a:spcAft>
              <a:buClr>
                <a:schemeClr val="tx2"/>
              </a:buClr>
              <a:buFont typeface="Wingdings" pitchFamily="2" charset="2"/>
              <a:buChar char="§"/>
            </a:pPr>
            <a:endParaRPr lang="cs-CZ" dirty="0" smtClean="0"/>
          </a:p>
        </p:txBody>
      </p:sp>
    </p:spTree>
    <p:extLst>
      <p:ext uri="{BB962C8B-B14F-4D97-AF65-F5344CB8AC3E}">
        <p14:creationId xmlns:p14="http://schemas.microsoft.com/office/powerpoint/2010/main" val="576775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4800" y="324237"/>
            <a:ext cx="8496300" cy="460375"/>
          </a:xfrm>
        </p:spPr>
        <p:txBody>
          <a:bodyPr/>
          <a:lstStyle/>
          <a:p>
            <a:r>
              <a:rPr lang="en-US" b="1" dirty="0"/>
              <a:t>ACD Policy: Circular</a:t>
            </a:r>
            <a:endParaRPr lang="cs-CZ" dirty="0"/>
          </a:p>
        </p:txBody>
      </p:sp>
      <p:sp>
        <p:nvSpPr>
          <p:cNvPr id="3" name="Content Placeholder 2"/>
          <p:cNvSpPr>
            <a:spLocks noGrp="1"/>
          </p:cNvSpPr>
          <p:nvPr>
            <p:ph idx="1"/>
          </p:nvPr>
        </p:nvSpPr>
        <p:spPr>
          <a:xfrm>
            <a:off x="304800" y="1346518"/>
            <a:ext cx="8496300" cy="4284662"/>
          </a:xfrm>
        </p:spPr>
        <p:txBody>
          <a:bodyPr/>
          <a:lstStyle/>
          <a:p>
            <a:pPr>
              <a:buSzPts val="2000"/>
              <a:buFont typeface="Wingdings" panose="05000000000000000000" pitchFamily="2" charset="2"/>
              <a:buChar char="§"/>
            </a:pPr>
            <a:r>
              <a:rPr lang="en-US" sz="2000" dirty="0">
                <a:solidFill>
                  <a:srgbClr val="000000"/>
                </a:solidFill>
                <a:latin typeface="Tele-GroteskNor" pitchFamily="2" charset="0"/>
              </a:rPr>
              <a:t>“The system notes the last user to answer a call, and then rings the next user on the list”</a:t>
            </a:r>
          </a:p>
          <a:p>
            <a:endParaRPr lang="cs-CZ" dirty="0"/>
          </a:p>
        </p:txBody>
      </p:sp>
      <p:grpSp>
        <p:nvGrpSpPr>
          <p:cNvPr id="34" name="Group 33"/>
          <p:cNvGrpSpPr>
            <a:grpSpLocks/>
          </p:cNvGrpSpPr>
          <p:nvPr/>
        </p:nvGrpSpPr>
        <p:grpSpPr bwMode="auto">
          <a:xfrm>
            <a:off x="3708400" y="2511424"/>
            <a:ext cx="3044825" cy="699690"/>
            <a:chOff x="4950869" y="2468489"/>
            <a:chExt cx="3044813" cy="699440"/>
          </a:xfrm>
        </p:grpSpPr>
        <p:pic>
          <p:nvPicPr>
            <p:cNvPr id="35" name="Picture 2" descr="http://yearingear.com/old-telephone-icon.jpg"/>
            <p:cNvPicPr>
              <a:picLocks noChangeAspect="1" noChangeArrowheads="1"/>
            </p:cNvPicPr>
            <p:nvPr/>
          </p:nvPicPr>
          <p:blipFill>
            <a:blip r:embed="rId3" cstate="print"/>
            <a:srcRect/>
            <a:stretch>
              <a:fillRect/>
            </a:stretch>
          </p:blipFill>
          <p:spPr bwMode="auto">
            <a:xfrm>
              <a:off x="4950869" y="2468489"/>
              <a:ext cx="865151" cy="628780"/>
            </a:xfrm>
            <a:prstGeom prst="rect">
              <a:avLst/>
            </a:prstGeom>
            <a:noFill/>
            <a:ln w="9525">
              <a:noFill/>
              <a:miter lim="800000"/>
              <a:headEnd/>
              <a:tailEnd/>
            </a:ln>
          </p:spPr>
        </p:pic>
        <p:sp>
          <p:nvSpPr>
            <p:cNvPr id="36" name="TextBox 32"/>
            <p:cNvSpPr txBox="1">
              <a:spLocks noChangeArrowheads="1"/>
            </p:cNvSpPr>
            <p:nvPr/>
          </p:nvSpPr>
          <p:spPr bwMode="auto">
            <a:xfrm>
              <a:off x="5908128" y="2552596"/>
              <a:ext cx="2087554" cy="615333"/>
            </a:xfrm>
            <a:prstGeom prst="rect">
              <a:avLst/>
            </a:prstGeom>
            <a:noFill/>
            <a:ln w="9525">
              <a:noFill/>
              <a:miter lim="800000"/>
              <a:headEnd/>
              <a:tailEnd/>
            </a:ln>
          </p:spPr>
          <p:txBody>
            <a:bodyPr>
              <a:spAutoFit/>
            </a:bodyPr>
            <a:lstStyle/>
            <a:p>
              <a:pPr marL="342900" indent="-342900"/>
              <a:r>
                <a:rPr lang="en-US" dirty="0">
                  <a:solidFill>
                    <a:schemeClr val="tx1"/>
                  </a:solidFill>
                </a:rPr>
                <a:t>Dave just hung up</a:t>
              </a:r>
            </a:p>
            <a:p>
              <a:pPr marL="342900" indent="-342900">
                <a:buFontTx/>
                <a:buAutoNum type="arabicPeriod"/>
              </a:pPr>
              <a:endParaRPr lang="en-US" sz="1600" b="1" dirty="0"/>
            </a:p>
          </p:txBody>
        </p:sp>
      </p:grpSp>
      <p:grpSp>
        <p:nvGrpSpPr>
          <p:cNvPr id="37" name="Group 36"/>
          <p:cNvGrpSpPr>
            <a:grpSpLocks/>
          </p:cNvGrpSpPr>
          <p:nvPr/>
        </p:nvGrpSpPr>
        <p:grpSpPr bwMode="auto">
          <a:xfrm>
            <a:off x="3708400" y="3311525"/>
            <a:ext cx="3937000" cy="885825"/>
            <a:chOff x="4950869" y="3269117"/>
            <a:chExt cx="3937949" cy="886280"/>
          </a:xfrm>
        </p:grpSpPr>
        <p:pic>
          <p:nvPicPr>
            <p:cNvPr id="38" name="Picture 4" descr="http://t3.gstatic.com/images?q=tbn:ANd9GcRstQga5kgocy99J-EQKOUPIn_mGDHFhIyJEXk-ybmd0YFmMRpnHQ"/>
            <p:cNvPicPr>
              <a:picLocks noChangeAspect="1" noChangeArrowheads="1"/>
            </p:cNvPicPr>
            <p:nvPr/>
          </p:nvPicPr>
          <p:blipFill>
            <a:blip r:embed="rId4" cstate="print"/>
            <a:srcRect/>
            <a:stretch>
              <a:fillRect/>
            </a:stretch>
          </p:blipFill>
          <p:spPr bwMode="auto">
            <a:xfrm>
              <a:off x="4950869" y="3269117"/>
              <a:ext cx="768599" cy="886280"/>
            </a:xfrm>
            <a:prstGeom prst="rect">
              <a:avLst/>
            </a:prstGeom>
            <a:noFill/>
            <a:ln w="9525">
              <a:noFill/>
              <a:miter lim="800000"/>
              <a:headEnd/>
              <a:tailEnd/>
            </a:ln>
          </p:spPr>
        </p:pic>
        <p:sp>
          <p:nvSpPr>
            <p:cNvPr id="39" name="TextBox 34"/>
            <p:cNvSpPr txBox="1">
              <a:spLocks noChangeArrowheads="1"/>
            </p:cNvSpPr>
            <p:nvPr/>
          </p:nvSpPr>
          <p:spPr bwMode="auto">
            <a:xfrm>
              <a:off x="5908362" y="3532777"/>
              <a:ext cx="2980456" cy="615869"/>
            </a:xfrm>
            <a:prstGeom prst="rect">
              <a:avLst/>
            </a:prstGeom>
            <a:noFill/>
            <a:ln w="9525">
              <a:noFill/>
              <a:miter lim="800000"/>
              <a:headEnd/>
              <a:tailEnd/>
            </a:ln>
          </p:spPr>
          <p:txBody>
            <a:bodyPr>
              <a:spAutoFit/>
            </a:bodyPr>
            <a:lstStyle/>
            <a:p>
              <a:pPr marL="342900" indent="-342900"/>
              <a:r>
                <a:rPr lang="en-US" dirty="0">
                  <a:solidFill>
                    <a:schemeClr val="tx1"/>
                  </a:solidFill>
                </a:rPr>
                <a:t>Peter’s phone will ring next</a:t>
              </a:r>
            </a:p>
            <a:p>
              <a:endParaRPr lang="en-US" sz="1600" b="1" dirty="0"/>
            </a:p>
          </p:txBody>
        </p:sp>
      </p:grpSp>
      <p:grpSp>
        <p:nvGrpSpPr>
          <p:cNvPr id="40" name="Group 39"/>
          <p:cNvGrpSpPr>
            <a:grpSpLocks/>
          </p:cNvGrpSpPr>
          <p:nvPr/>
        </p:nvGrpSpPr>
        <p:grpSpPr bwMode="auto">
          <a:xfrm>
            <a:off x="3708400" y="4373563"/>
            <a:ext cx="3546475" cy="630237"/>
            <a:chOff x="4950869" y="4330994"/>
            <a:chExt cx="3044813" cy="630517"/>
          </a:xfrm>
        </p:grpSpPr>
        <p:pic>
          <p:nvPicPr>
            <p:cNvPr id="41" name="Picture 2" descr="http://yearingear.com/old-telephone-icon.jpg"/>
            <p:cNvPicPr>
              <a:picLocks noChangeAspect="1" noChangeArrowheads="1"/>
            </p:cNvPicPr>
            <p:nvPr/>
          </p:nvPicPr>
          <p:blipFill>
            <a:blip r:embed="rId3" cstate="print"/>
            <a:srcRect/>
            <a:stretch>
              <a:fillRect/>
            </a:stretch>
          </p:blipFill>
          <p:spPr bwMode="auto">
            <a:xfrm>
              <a:off x="4950869" y="4332731"/>
              <a:ext cx="865151" cy="628780"/>
            </a:xfrm>
            <a:prstGeom prst="rect">
              <a:avLst/>
            </a:prstGeom>
            <a:noFill/>
            <a:ln w="9525">
              <a:noFill/>
              <a:miter lim="800000"/>
              <a:headEnd/>
              <a:tailEnd/>
            </a:ln>
          </p:spPr>
        </p:pic>
        <p:sp>
          <p:nvSpPr>
            <p:cNvPr id="42" name="TextBox 38"/>
            <p:cNvSpPr txBox="1">
              <a:spLocks noChangeArrowheads="1"/>
            </p:cNvSpPr>
            <p:nvPr/>
          </p:nvSpPr>
          <p:spPr bwMode="auto">
            <a:xfrm>
              <a:off x="5907654" y="4330994"/>
              <a:ext cx="2088028" cy="615826"/>
            </a:xfrm>
            <a:prstGeom prst="rect">
              <a:avLst/>
            </a:prstGeom>
            <a:noFill/>
            <a:ln w="9525">
              <a:noFill/>
              <a:miter lim="800000"/>
              <a:headEnd/>
              <a:tailEnd/>
            </a:ln>
          </p:spPr>
          <p:txBody>
            <a:bodyPr>
              <a:spAutoFit/>
            </a:bodyPr>
            <a:lstStyle/>
            <a:p>
              <a:pPr marL="342900" indent="-342900"/>
              <a:r>
                <a:rPr lang="cs-CZ" dirty="0" err="1">
                  <a:solidFill>
                    <a:schemeClr val="tx1"/>
                  </a:solidFill>
                </a:rPr>
                <a:t>Followed</a:t>
              </a:r>
              <a:r>
                <a:rPr lang="cs-CZ" dirty="0">
                  <a:solidFill>
                    <a:schemeClr val="tx1"/>
                  </a:solidFill>
                </a:rPr>
                <a:t> by John</a:t>
              </a:r>
            </a:p>
            <a:p>
              <a:endParaRPr lang="en-US" sz="1600" b="1" dirty="0"/>
            </a:p>
          </p:txBody>
        </p:sp>
      </p:grpSp>
      <p:grpSp>
        <p:nvGrpSpPr>
          <p:cNvPr id="43" name="Group 42"/>
          <p:cNvGrpSpPr>
            <a:grpSpLocks/>
          </p:cNvGrpSpPr>
          <p:nvPr/>
        </p:nvGrpSpPr>
        <p:grpSpPr bwMode="auto">
          <a:xfrm>
            <a:off x="3708400" y="5227638"/>
            <a:ext cx="3608388" cy="641350"/>
            <a:chOff x="4950869" y="5185149"/>
            <a:chExt cx="3044813" cy="641144"/>
          </a:xfrm>
        </p:grpSpPr>
        <p:pic>
          <p:nvPicPr>
            <p:cNvPr id="44" name="Picture 2" descr="http://yearingear.com/old-telephone-icon.jpg"/>
            <p:cNvPicPr>
              <a:picLocks noChangeAspect="1" noChangeArrowheads="1"/>
            </p:cNvPicPr>
            <p:nvPr/>
          </p:nvPicPr>
          <p:blipFill>
            <a:blip r:embed="rId3" cstate="print"/>
            <a:srcRect/>
            <a:stretch>
              <a:fillRect/>
            </a:stretch>
          </p:blipFill>
          <p:spPr bwMode="auto">
            <a:xfrm>
              <a:off x="4950869" y="5197513"/>
              <a:ext cx="865151" cy="628780"/>
            </a:xfrm>
            <a:prstGeom prst="rect">
              <a:avLst/>
            </a:prstGeom>
            <a:noFill/>
            <a:ln w="9525">
              <a:noFill/>
              <a:miter lim="800000"/>
              <a:headEnd/>
              <a:tailEnd/>
            </a:ln>
          </p:spPr>
        </p:pic>
        <p:sp>
          <p:nvSpPr>
            <p:cNvPr id="45" name="TextBox 39"/>
            <p:cNvSpPr txBox="1">
              <a:spLocks noChangeArrowheads="1"/>
            </p:cNvSpPr>
            <p:nvPr/>
          </p:nvSpPr>
          <p:spPr bwMode="auto">
            <a:xfrm>
              <a:off x="5908652" y="5185149"/>
              <a:ext cx="2087030" cy="630739"/>
            </a:xfrm>
            <a:prstGeom prst="rect">
              <a:avLst/>
            </a:prstGeom>
            <a:noFill/>
            <a:ln w="9525">
              <a:noFill/>
              <a:miter lim="800000"/>
              <a:headEnd/>
              <a:tailEnd/>
            </a:ln>
          </p:spPr>
          <p:txBody>
            <a:bodyPr>
              <a:spAutoFit/>
            </a:bodyPr>
            <a:lstStyle/>
            <a:p>
              <a:pPr marL="342900" indent="-342900"/>
              <a:r>
                <a:rPr lang="cs-CZ" dirty="0" err="1">
                  <a:solidFill>
                    <a:schemeClr val="tx1"/>
                  </a:solidFill>
                </a:rPr>
                <a:t>Followed</a:t>
              </a:r>
              <a:r>
                <a:rPr lang="cs-CZ" dirty="0">
                  <a:solidFill>
                    <a:schemeClr val="tx1"/>
                  </a:solidFill>
                </a:rPr>
                <a:t> by </a:t>
              </a:r>
              <a:r>
                <a:rPr lang="cs-CZ" dirty="0" err="1">
                  <a:solidFill>
                    <a:schemeClr val="tx1"/>
                  </a:solidFill>
                </a:rPr>
                <a:t>Steve</a:t>
              </a:r>
              <a:endParaRPr lang="cs-CZ" dirty="0">
                <a:solidFill>
                  <a:schemeClr val="tx1"/>
                </a:solidFill>
              </a:endParaRPr>
            </a:p>
            <a:p>
              <a:pPr marL="342900" indent="-342900">
                <a:buFontTx/>
                <a:buAutoNum type="arabicPeriod"/>
              </a:pPr>
              <a:endParaRPr lang="en-US" dirty="0">
                <a:solidFill>
                  <a:schemeClr val="tx1"/>
                </a:solidFill>
              </a:endParaRPr>
            </a:p>
          </p:txBody>
        </p:sp>
      </p:grpSp>
      <p:pic>
        <p:nvPicPr>
          <p:cNvPr id="48" name="Picture 2" descr="http://www.storagemarketingstrategies.com/wp-content/uploads/2010/08/Phone_Icon_by_cemagraphics.png"/>
          <p:cNvPicPr>
            <a:picLocks noChangeAspect="1" noChangeArrowheads="1"/>
          </p:cNvPicPr>
          <p:nvPr/>
        </p:nvPicPr>
        <p:blipFill>
          <a:blip r:embed="rId5" cstate="print"/>
          <a:srcRect/>
          <a:stretch>
            <a:fillRect/>
          </a:stretch>
        </p:blipFill>
        <p:spPr bwMode="auto">
          <a:xfrm>
            <a:off x="639679" y="3598029"/>
            <a:ext cx="1258414" cy="1056519"/>
          </a:xfrm>
          <a:prstGeom prst="rect">
            <a:avLst/>
          </a:prstGeom>
          <a:noFill/>
          <a:ln w="9525">
            <a:noFill/>
            <a:miter lim="800000"/>
            <a:headEnd/>
            <a:tailEnd/>
          </a:ln>
        </p:spPr>
      </p:pic>
      <p:grpSp>
        <p:nvGrpSpPr>
          <p:cNvPr id="49" name="Group 24"/>
          <p:cNvGrpSpPr>
            <a:grpSpLocks/>
          </p:cNvGrpSpPr>
          <p:nvPr/>
        </p:nvGrpSpPr>
        <p:grpSpPr bwMode="auto">
          <a:xfrm>
            <a:off x="1808163" y="2722563"/>
            <a:ext cx="1760537" cy="3008312"/>
            <a:chOff x="2743167" y="2721938"/>
            <a:chExt cx="1759710" cy="3009015"/>
          </a:xfrm>
        </p:grpSpPr>
        <p:cxnSp>
          <p:nvCxnSpPr>
            <p:cNvPr id="80" name="Straight Arrow Connector 79"/>
            <p:cNvCxnSpPr/>
            <p:nvPr/>
          </p:nvCxnSpPr>
          <p:spPr>
            <a:xfrm flipV="1">
              <a:off x="2743167" y="4262173"/>
              <a:ext cx="774336" cy="158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81" name="Group 52"/>
            <p:cNvGrpSpPr>
              <a:grpSpLocks/>
            </p:cNvGrpSpPr>
            <p:nvPr/>
          </p:nvGrpSpPr>
          <p:grpSpPr bwMode="auto">
            <a:xfrm>
              <a:off x="3629235" y="2721938"/>
              <a:ext cx="873642" cy="3009015"/>
              <a:chOff x="3629235" y="2721938"/>
              <a:chExt cx="873642" cy="3009015"/>
            </a:xfrm>
          </p:grpSpPr>
          <p:sp>
            <p:nvSpPr>
              <p:cNvPr id="82" name="Oval 81"/>
              <p:cNvSpPr/>
              <p:nvPr/>
            </p:nvSpPr>
            <p:spPr>
              <a:xfrm>
                <a:off x="3657138" y="2721938"/>
                <a:ext cx="809244" cy="3009015"/>
              </a:xfrm>
              <a:prstGeom prst="ellipse">
                <a:avLst/>
              </a:prstGeom>
              <a:noFill/>
              <a:ln w="285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3" name="Chevron 82"/>
              <p:cNvSpPr/>
              <p:nvPr/>
            </p:nvSpPr>
            <p:spPr>
              <a:xfrm rot="5239055">
                <a:off x="4244914" y="3362709"/>
                <a:ext cx="330277" cy="185650"/>
              </a:xfrm>
              <a:prstGeom prst="chevr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84" name="Chevron 83"/>
              <p:cNvSpPr/>
              <p:nvPr/>
            </p:nvSpPr>
            <p:spPr>
              <a:xfrm rot="15454942">
                <a:off x="3557057" y="4822756"/>
                <a:ext cx="328689" cy="185650"/>
              </a:xfrm>
              <a:prstGeom prst="chevr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grpSp>
      </p:grpSp>
    </p:spTree>
    <p:extLst>
      <p:ext uri="{BB962C8B-B14F-4D97-AF65-F5344CB8AC3E}">
        <p14:creationId xmlns:p14="http://schemas.microsoft.com/office/powerpoint/2010/main" val="1972468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4800" y="324237"/>
            <a:ext cx="8496300" cy="460375"/>
          </a:xfrm>
        </p:spPr>
        <p:txBody>
          <a:bodyPr/>
          <a:lstStyle/>
          <a:p>
            <a:r>
              <a:rPr lang="en-US" sz="3200" b="1" dirty="0"/>
              <a:t>Auto Attendant,  ACD and Queuing - Working Together </a:t>
            </a:r>
            <a:endParaRPr lang="cs-CZ" dirty="0"/>
          </a:p>
        </p:txBody>
      </p:sp>
      <p:sp>
        <p:nvSpPr>
          <p:cNvPr id="3" name="Content Placeholder 2"/>
          <p:cNvSpPr>
            <a:spLocks noGrp="1"/>
          </p:cNvSpPr>
          <p:nvPr>
            <p:ph idx="1"/>
          </p:nvPr>
        </p:nvSpPr>
        <p:spPr>
          <a:xfrm>
            <a:off x="304800" y="1346518"/>
            <a:ext cx="8496300" cy="4284662"/>
          </a:xfrm>
        </p:spPr>
        <p:txBody>
          <a:bodyPr/>
          <a:lstStyle/>
          <a:p>
            <a:pPr>
              <a:buSzPts val="2000"/>
              <a:buFont typeface="Wingdings" panose="05000000000000000000" pitchFamily="2" charset="2"/>
              <a:buChar char="§"/>
            </a:pPr>
            <a:endParaRPr lang="cs-CZ" dirty="0"/>
          </a:p>
        </p:txBody>
      </p:sp>
      <p:grpSp>
        <p:nvGrpSpPr>
          <p:cNvPr id="29" name="Group 118"/>
          <p:cNvGrpSpPr>
            <a:grpSpLocks/>
          </p:cNvGrpSpPr>
          <p:nvPr/>
        </p:nvGrpSpPr>
        <p:grpSpPr bwMode="auto">
          <a:xfrm>
            <a:off x="52388" y="1966913"/>
            <a:ext cx="2981325" cy="4180341"/>
            <a:chOff x="171141" y="2347472"/>
            <a:chExt cx="2980661" cy="4179140"/>
          </a:xfrm>
        </p:grpSpPr>
        <p:grpSp>
          <p:nvGrpSpPr>
            <p:cNvPr id="30" name="Group 60"/>
            <p:cNvGrpSpPr>
              <a:grpSpLocks/>
            </p:cNvGrpSpPr>
            <p:nvPr/>
          </p:nvGrpSpPr>
          <p:grpSpPr bwMode="auto">
            <a:xfrm>
              <a:off x="834568" y="2890240"/>
              <a:ext cx="1477633" cy="3399453"/>
              <a:chOff x="713030" y="1933270"/>
              <a:chExt cx="1477633" cy="3399453"/>
            </a:xfrm>
          </p:grpSpPr>
          <p:cxnSp>
            <p:nvCxnSpPr>
              <p:cNvPr id="54" name="Straight Connector 53"/>
              <p:cNvCxnSpPr/>
              <p:nvPr/>
            </p:nvCxnSpPr>
            <p:spPr>
              <a:xfrm>
                <a:off x="1084422" y="2518891"/>
                <a:ext cx="755482" cy="0"/>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
            <p:nvSpPr>
              <p:cNvPr id="55" name="Down Arrow 54"/>
              <p:cNvSpPr/>
              <p:nvPr/>
            </p:nvSpPr>
            <p:spPr>
              <a:xfrm>
                <a:off x="713030" y="1966599"/>
                <a:ext cx="1477633" cy="542770"/>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6" name="TextBox 31"/>
              <p:cNvSpPr txBox="1">
                <a:spLocks noChangeArrowheads="1"/>
              </p:cNvSpPr>
              <p:nvPr/>
            </p:nvSpPr>
            <p:spPr bwMode="auto">
              <a:xfrm>
                <a:off x="893965" y="1933270"/>
                <a:ext cx="1104653" cy="527173"/>
              </a:xfrm>
              <a:prstGeom prst="rect">
                <a:avLst/>
              </a:prstGeom>
              <a:noFill/>
              <a:ln w="9525">
                <a:noFill/>
                <a:miter lim="800000"/>
                <a:headEnd/>
                <a:tailEnd/>
              </a:ln>
            </p:spPr>
            <p:txBody>
              <a:bodyPr>
                <a:spAutoFit/>
              </a:bodyPr>
              <a:lstStyle/>
              <a:p>
                <a:pPr algn="ctr"/>
                <a:r>
                  <a:rPr lang="en-US" sz="1100" dirty="0"/>
                  <a:t>Professional Greeting</a:t>
                </a:r>
              </a:p>
            </p:txBody>
          </p:sp>
          <p:cxnSp>
            <p:nvCxnSpPr>
              <p:cNvPr id="57" name="Straight Connector 56"/>
              <p:cNvCxnSpPr/>
              <p:nvPr/>
            </p:nvCxnSpPr>
            <p:spPr>
              <a:xfrm rot="5400000">
                <a:off x="-285990" y="3890891"/>
                <a:ext cx="2774156" cy="11111"/>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18703" y="3873434"/>
                <a:ext cx="2774156" cy="11111"/>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
            <p:nvSpPr>
              <p:cNvPr id="59" name="Right Arrow 58"/>
              <p:cNvSpPr/>
              <p:nvPr/>
            </p:nvSpPr>
            <p:spPr>
              <a:xfrm>
                <a:off x="1839904" y="5120059"/>
                <a:ext cx="307906" cy="201554"/>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0" name="Right Arrow 59"/>
              <p:cNvSpPr/>
              <p:nvPr/>
            </p:nvSpPr>
            <p:spPr>
              <a:xfrm>
                <a:off x="1831968" y="3214017"/>
                <a:ext cx="309494" cy="201555"/>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1" name="Right Arrow 60"/>
              <p:cNvSpPr/>
              <p:nvPr/>
            </p:nvSpPr>
            <p:spPr>
              <a:xfrm>
                <a:off x="1836730" y="4113872"/>
                <a:ext cx="307906" cy="201554"/>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2" name="Right Arrow 61"/>
              <p:cNvSpPr/>
              <p:nvPr/>
            </p:nvSpPr>
            <p:spPr>
              <a:xfrm rot="10800000">
                <a:off x="759057" y="5131168"/>
                <a:ext cx="307906" cy="201555"/>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3" name="Right Arrow 62"/>
              <p:cNvSpPr/>
              <p:nvPr/>
            </p:nvSpPr>
            <p:spPr>
              <a:xfrm rot="10800000">
                <a:off x="773342" y="4113872"/>
                <a:ext cx="307906" cy="201554"/>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4" name="Right Arrow 63"/>
              <p:cNvSpPr/>
              <p:nvPr/>
            </p:nvSpPr>
            <p:spPr>
              <a:xfrm rot="10800000">
                <a:off x="787625" y="3214017"/>
                <a:ext cx="307906" cy="201555"/>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31" name="TextBox 59"/>
            <p:cNvSpPr txBox="1">
              <a:spLocks noChangeArrowheads="1"/>
            </p:cNvSpPr>
            <p:nvPr/>
          </p:nvSpPr>
          <p:spPr bwMode="auto">
            <a:xfrm>
              <a:off x="225104" y="4115440"/>
              <a:ext cx="765005" cy="525762"/>
            </a:xfrm>
            <a:prstGeom prst="rect">
              <a:avLst/>
            </a:prstGeom>
            <a:noFill/>
            <a:ln w="9525">
              <a:noFill/>
              <a:miter lim="800000"/>
              <a:headEnd/>
              <a:tailEnd/>
            </a:ln>
          </p:spPr>
          <p:txBody>
            <a:bodyPr>
              <a:spAutoFit/>
            </a:bodyPr>
            <a:lstStyle/>
            <a:p>
              <a:pPr algn="ctr"/>
              <a:r>
                <a:rPr lang="cs-CZ" sz="1050" dirty="0" err="1">
                  <a:solidFill>
                    <a:schemeClr val="tx1"/>
                  </a:solidFill>
                </a:rPr>
                <a:t>Press</a:t>
              </a:r>
              <a:r>
                <a:rPr lang="cs-CZ" sz="1050" dirty="0">
                  <a:solidFill>
                    <a:schemeClr val="tx1"/>
                  </a:solidFill>
                </a:rPr>
                <a:t> 1 </a:t>
              </a:r>
              <a:r>
                <a:rPr lang="cs-CZ" sz="1050" dirty="0" err="1">
                  <a:solidFill>
                    <a:schemeClr val="tx1"/>
                  </a:solidFill>
                </a:rPr>
                <a:t>for</a:t>
              </a:r>
              <a:r>
                <a:rPr lang="cs-CZ" sz="1050" dirty="0">
                  <a:solidFill>
                    <a:schemeClr val="tx1"/>
                  </a:solidFill>
                </a:rPr>
                <a:t> </a:t>
              </a:r>
              <a:r>
                <a:rPr lang="cs-CZ" sz="1050" dirty="0" err="1">
                  <a:solidFill>
                    <a:schemeClr val="tx1"/>
                  </a:solidFill>
                </a:rPr>
                <a:t>Directory</a:t>
              </a:r>
              <a:endParaRPr lang="cs-CZ" sz="1050" dirty="0">
                <a:solidFill>
                  <a:schemeClr val="tx1"/>
                </a:solidFill>
              </a:endParaRPr>
            </a:p>
          </p:txBody>
        </p:sp>
        <p:sp>
          <p:nvSpPr>
            <p:cNvPr id="32" name="TextBox 62"/>
            <p:cNvSpPr txBox="1">
              <a:spLocks noChangeArrowheads="1"/>
            </p:cNvSpPr>
            <p:nvPr/>
          </p:nvSpPr>
          <p:spPr bwMode="auto">
            <a:xfrm>
              <a:off x="234627" y="5007360"/>
              <a:ext cx="766592" cy="525762"/>
            </a:xfrm>
            <a:prstGeom prst="rect">
              <a:avLst/>
            </a:prstGeom>
            <a:noFill/>
            <a:ln w="9525">
              <a:noFill/>
              <a:miter lim="800000"/>
              <a:headEnd/>
              <a:tailEnd/>
            </a:ln>
          </p:spPr>
          <p:txBody>
            <a:bodyPr>
              <a:spAutoFit/>
            </a:bodyPr>
            <a:lstStyle/>
            <a:p>
              <a:pPr algn="ctr"/>
              <a:r>
                <a:rPr lang="cs-CZ" sz="1050" dirty="0" err="1">
                  <a:solidFill>
                    <a:schemeClr val="tx1"/>
                  </a:solidFill>
                </a:rPr>
                <a:t>Press</a:t>
              </a:r>
              <a:r>
                <a:rPr lang="cs-CZ" sz="1050" dirty="0">
                  <a:solidFill>
                    <a:schemeClr val="tx1"/>
                  </a:solidFill>
                </a:rPr>
                <a:t> 2 </a:t>
              </a:r>
              <a:r>
                <a:rPr lang="cs-CZ" sz="1050" dirty="0" err="1">
                  <a:solidFill>
                    <a:schemeClr val="tx1"/>
                  </a:solidFill>
                </a:rPr>
                <a:t>for</a:t>
              </a:r>
              <a:r>
                <a:rPr lang="cs-CZ" sz="1050" dirty="0">
                  <a:solidFill>
                    <a:schemeClr val="tx1"/>
                  </a:solidFill>
                </a:rPr>
                <a:t> Sales</a:t>
              </a:r>
            </a:p>
          </p:txBody>
        </p:sp>
        <p:sp>
          <p:nvSpPr>
            <p:cNvPr id="33" name="TextBox 63"/>
            <p:cNvSpPr txBox="1">
              <a:spLocks noChangeArrowheads="1"/>
            </p:cNvSpPr>
            <p:nvPr/>
          </p:nvSpPr>
          <p:spPr bwMode="auto">
            <a:xfrm>
              <a:off x="171141" y="5828498"/>
              <a:ext cx="864995" cy="525762"/>
            </a:xfrm>
            <a:prstGeom prst="rect">
              <a:avLst/>
            </a:prstGeom>
            <a:noFill/>
            <a:ln w="9525">
              <a:noFill/>
              <a:miter lim="800000"/>
              <a:headEnd/>
              <a:tailEnd/>
            </a:ln>
          </p:spPr>
          <p:txBody>
            <a:bodyPr>
              <a:spAutoFit/>
            </a:bodyPr>
            <a:lstStyle/>
            <a:p>
              <a:pPr algn="ctr"/>
              <a:r>
                <a:rPr lang="cs-CZ" sz="1050" dirty="0" err="1">
                  <a:solidFill>
                    <a:schemeClr val="tx1"/>
                  </a:solidFill>
                </a:rPr>
                <a:t>Press</a:t>
              </a:r>
              <a:r>
                <a:rPr lang="cs-CZ" sz="1050" dirty="0">
                  <a:solidFill>
                    <a:schemeClr val="tx1"/>
                  </a:solidFill>
                </a:rPr>
                <a:t> 3 </a:t>
              </a:r>
              <a:r>
                <a:rPr lang="cs-CZ" sz="1050" dirty="0" err="1">
                  <a:solidFill>
                    <a:schemeClr val="tx1"/>
                  </a:solidFill>
                </a:rPr>
                <a:t>for</a:t>
              </a:r>
              <a:r>
                <a:rPr lang="cs-CZ" sz="1050" dirty="0">
                  <a:solidFill>
                    <a:schemeClr val="tx1"/>
                  </a:solidFill>
                </a:rPr>
                <a:t> Marketing</a:t>
              </a:r>
            </a:p>
          </p:txBody>
        </p:sp>
        <p:sp>
          <p:nvSpPr>
            <p:cNvPr id="50" name="TextBox 64"/>
            <p:cNvSpPr txBox="1">
              <a:spLocks noChangeArrowheads="1"/>
            </p:cNvSpPr>
            <p:nvPr/>
          </p:nvSpPr>
          <p:spPr bwMode="auto">
            <a:xfrm>
              <a:off x="2169358" y="6000850"/>
              <a:ext cx="982444" cy="525762"/>
            </a:xfrm>
            <a:prstGeom prst="rect">
              <a:avLst/>
            </a:prstGeom>
            <a:noFill/>
            <a:ln w="9525">
              <a:noFill/>
              <a:miter lim="800000"/>
              <a:headEnd/>
              <a:tailEnd/>
            </a:ln>
          </p:spPr>
          <p:txBody>
            <a:bodyPr>
              <a:spAutoFit/>
            </a:bodyPr>
            <a:lstStyle/>
            <a:p>
              <a:pPr algn="ctr"/>
              <a:r>
                <a:rPr lang="en-US" sz="1050" dirty="0">
                  <a:solidFill>
                    <a:schemeClr val="tx1"/>
                  </a:solidFill>
                </a:rPr>
                <a:t>Press 0 for Live Receptionist</a:t>
              </a:r>
            </a:p>
          </p:txBody>
        </p:sp>
        <p:sp>
          <p:nvSpPr>
            <p:cNvPr id="51" name="TextBox 65"/>
            <p:cNvSpPr txBox="1">
              <a:spLocks noChangeArrowheads="1"/>
            </p:cNvSpPr>
            <p:nvPr/>
          </p:nvSpPr>
          <p:spPr bwMode="auto">
            <a:xfrm>
              <a:off x="2169358" y="4110679"/>
              <a:ext cx="766592" cy="525762"/>
            </a:xfrm>
            <a:prstGeom prst="rect">
              <a:avLst/>
            </a:prstGeom>
            <a:noFill/>
            <a:ln w="9525">
              <a:noFill/>
              <a:miter lim="800000"/>
              <a:headEnd/>
              <a:tailEnd/>
            </a:ln>
          </p:spPr>
          <p:txBody>
            <a:bodyPr>
              <a:spAutoFit/>
            </a:bodyPr>
            <a:lstStyle/>
            <a:p>
              <a:pPr algn="ctr"/>
              <a:r>
                <a:rPr lang="cs-CZ" sz="1050" dirty="0" err="1">
                  <a:solidFill>
                    <a:srgbClr val="C00000"/>
                  </a:solidFill>
                </a:rPr>
                <a:t>Press</a:t>
              </a:r>
              <a:r>
                <a:rPr lang="cs-CZ" sz="1050" dirty="0">
                  <a:solidFill>
                    <a:srgbClr val="C00000"/>
                  </a:solidFill>
                </a:rPr>
                <a:t> 4 </a:t>
              </a:r>
              <a:r>
                <a:rPr lang="cs-CZ" sz="1050" dirty="0" err="1">
                  <a:solidFill>
                    <a:srgbClr val="C00000"/>
                  </a:solidFill>
                </a:rPr>
                <a:t>for</a:t>
              </a:r>
              <a:r>
                <a:rPr lang="cs-CZ" sz="1050" dirty="0">
                  <a:solidFill>
                    <a:srgbClr val="C00000"/>
                  </a:solidFill>
                </a:rPr>
                <a:t> </a:t>
              </a:r>
              <a:r>
                <a:rPr lang="cs-CZ" sz="1050" dirty="0" err="1">
                  <a:solidFill>
                    <a:srgbClr val="C00000"/>
                  </a:solidFill>
                </a:rPr>
                <a:t>Service</a:t>
              </a:r>
              <a:endParaRPr lang="cs-CZ" sz="1050" dirty="0">
                <a:solidFill>
                  <a:srgbClr val="C00000"/>
                </a:solidFill>
              </a:endParaRPr>
            </a:p>
          </p:txBody>
        </p:sp>
        <p:sp>
          <p:nvSpPr>
            <p:cNvPr id="52" name="TextBox 66"/>
            <p:cNvSpPr txBox="1">
              <a:spLocks noChangeArrowheads="1"/>
            </p:cNvSpPr>
            <p:nvPr/>
          </p:nvSpPr>
          <p:spPr bwMode="auto">
            <a:xfrm>
              <a:off x="2191578" y="5002599"/>
              <a:ext cx="765005" cy="525762"/>
            </a:xfrm>
            <a:prstGeom prst="rect">
              <a:avLst/>
            </a:prstGeom>
            <a:noFill/>
            <a:ln w="9525">
              <a:noFill/>
              <a:miter lim="800000"/>
              <a:headEnd/>
              <a:tailEnd/>
            </a:ln>
          </p:spPr>
          <p:txBody>
            <a:bodyPr>
              <a:spAutoFit/>
            </a:bodyPr>
            <a:lstStyle/>
            <a:p>
              <a:pPr algn="ctr"/>
              <a:r>
                <a:rPr lang="cs-CZ" sz="1050" dirty="0" err="1">
                  <a:solidFill>
                    <a:schemeClr val="tx1"/>
                  </a:solidFill>
                </a:rPr>
                <a:t>Press</a:t>
              </a:r>
              <a:r>
                <a:rPr lang="cs-CZ" sz="1050" dirty="0">
                  <a:solidFill>
                    <a:schemeClr val="tx1"/>
                  </a:solidFill>
                </a:rPr>
                <a:t> 5 </a:t>
              </a:r>
              <a:r>
                <a:rPr lang="cs-CZ" sz="1050" dirty="0" err="1">
                  <a:solidFill>
                    <a:schemeClr val="tx1"/>
                  </a:solidFill>
                </a:rPr>
                <a:t>for</a:t>
              </a:r>
              <a:r>
                <a:rPr lang="cs-CZ" sz="1050" dirty="0">
                  <a:solidFill>
                    <a:schemeClr val="tx1"/>
                  </a:solidFill>
                </a:rPr>
                <a:t> Finance</a:t>
              </a:r>
            </a:p>
          </p:txBody>
        </p:sp>
        <p:sp>
          <p:nvSpPr>
            <p:cNvPr id="53" name="TextBox 70"/>
            <p:cNvSpPr txBox="1">
              <a:spLocks noChangeArrowheads="1"/>
            </p:cNvSpPr>
            <p:nvPr/>
          </p:nvSpPr>
          <p:spPr bwMode="auto">
            <a:xfrm>
              <a:off x="715532" y="2347472"/>
              <a:ext cx="1642520" cy="323072"/>
            </a:xfrm>
            <a:prstGeom prst="rect">
              <a:avLst/>
            </a:prstGeom>
            <a:noFill/>
            <a:ln w="9525">
              <a:noFill/>
              <a:miter lim="800000"/>
              <a:headEnd/>
              <a:tailEnd/>
            </a:ln>
          </p:spPr>
          <p:txBody>
            <a:bodyPr wrap="none">
              <a:spAutoFit/>
            </a:bodyPr>
            <a:lstStyle/>
            <a:p>
              <a:r>
                <a:rPr lang="en-US" sz="2000" b="1" i="1" dirty="0">
                  <a:solidFill>
                    <a:srgbClr val="C00000"/>
                  </a:solidFill>
                </a:rPr>
                <a:t>Auto Attendant</a:t>
              </a:r>
            </a:p>
          </p:txBody>
        </p:sp>
      </p:grpSp>
      <p:grpSp>
        <p:nvGrpSpPr>
          <p:cNvPr id="65" name="Group 64"/>
          <p:cNvGrpSpPr>
            <a:grpSpLocks/>
          </p:cNvGrpSpPr>
          <p:nvPr/>
        </p:nvGrpSpPr>
        <p:grpSpPr bwMode="auto">
          <a:xfrm>
            <a:off x="4665663" y="2236788"/>
            <a:ext cx="3179762" cy="3594598"/>
            <a:chOff x="4666038" y="2236376"/>
            <a:chExt cx="3179916" cy="3595776"/>
          </a:xfrm>
        </p:grpSpPr>
        <p:sp>
          <p:nvSpPr>
            <p:cNvPr id="66" name="TextBox 76"/>
            <p:cNvSpPr txBox="1">
              <a:spLocks noChangeArrowheads="1"/>
            </p:cNvSpPr>
            <p:nvPr/>
          </p:nvSpPr>
          <p:spPr bwMode="auto">
            <a:xfrm>
              <a:off x="5781857" y="3872176"/>
              <a:ext cx="2064097" cy="615755"/>
            </a:xfrm>
            <a:prstGeom prst="rect">
              <a:avLst/>
            </a:prstGeom>
            <a:noFill/>
            <a:ln w="9525">
              <a:noFill/>
              <a:miter lim="800000"/>
              <a:headEnd/>
              <a:tailEnd/>
            </a:ln>
          </p:spPr>
          <p:txBody>
            <a:bodyPr>
              <a:spAutoFit/>
            </a:bodyPr>
            <a:lstStyle/>
            <a:p>
              <a:pPr marL="342900" indent="-342900"/>
              <a:r>
                <a:rPr lang="cs-CZ" sz="1600" dirty="0" err="1">
                  <a:solidFill>
                    <a:schemeClr val="tx1"/>
                  </a:solidFill>
                </a:rPr>
                <a:t>Chris</a:t>
              </a:r>
              <a:endParaRPr lang="cs-CZ" sz="1600" dirty="0">
                <a:solidFill>
                  <a:schemeClr val="tx1"/>
                </a:solidFill>
              </a:endParaRPr>
            </a:p>
            <a:p>
              <a:pPr marL="342900" indent="-342900"/>
              <a:endParaRPr lang="en-US" sz="1600" dirty="0">
                <a:solidFill>
                  <a:schemeClr val="tx1"/>
                </a:solidFill>
              </a:endParaRPr>
            </a:p>
          </p:txBody>
        </p:sp>
        <p:sp>
          <p:nvSpPr>
            <p:cNvPr id="67" name="TextBox 78"/>
            <p:cNvSpPr txBox="1">
              <a:spLocks noChangeArrowheads="1"/>
            </p:cNvSpPr>
            <p:nvPr/>
          </p:nvSpPr>
          <p:spPr bwMode="auto">
            <a:xfrm>
              <a:off x="5270665" y="3148526"/>
              <a:ext cx="1185138" cy="600361"/>
            </a:xfrm>
            <a:prstGeom prst="rect">
              <a:avLst/>
            </a:prstGeom>
            <a:noFill/>
            <a:ln w="9525">
              <a:noFill/>
              <a:miter lim="800000"/>
              <a:headEnd/>
              <a:tailEnd/>
            </a:ln>
          </p:spPr>
          <p:txBody>
            <a:bodyPr>
              <a:spAutoFit/>
            </a:bodyPr>
            <a:lstStyle/>
            <a:p>
              <a:pPr marL="342900" indent="-342900"/>
              <a:r>
                <a:rPr lang="cs-CZ" sz="1600" dirty="0">
                  <a:solidFill>
                    <a:schemeClr val="tx1"/>
                  </a:solidFill>
                </a:rPr>
                <a:t>Omar</a:t>
              </a:r>
            </a:p>
            <a:p>
              <a:endParaRPr lang="en-US" sz="1200" b="1" dirty="0"/>
            </a:p>
          </p:txBody>
        </p:sp>
        <p:sp>
          <p:nvSpPr>
            <p:cNvPr id="68" name="TextBox 81"/>
            <p:cNvSpPr txBox="1">
              <a:spLocks noChangeArrowheads="1"/>
            </p:cNvSpPr>
            <p:nvPr/>
          </p:nvSpPr>
          <p:spPr bwMode="auto">
            <a:xfrm>
              <a:off x="5758107" y="4582715"/>
              <a:ext cx="2064097" cy="323271"/>
            </a:xfrm>
            <a:prstGeom prst="rect">
              <a:avLst/>
            </a:prstGeom>
            <a:noFill/>
            <a:ln w="9525">
              <a:noFill/>
              <a:miter lim="800000"/>
              <a:headEnd/>
              <a:tailEnd/>
            </a:ln>
          </p:spPr>
          <p:txBody>
            <a:bodyPr>
              <a:spAutoFit/>
            </a:bodyPr>
            <a:lstStyle/>
            <a:p>
              <a:pPr marL="342900" indent="-342900"/>
              <a:r>
                <a:rPr lang="en-US" sz="1600" dirty="0">
                  <a:solidFill>
                    <a:schemeClr val="tx1"/>
                  </a:solidFill>
                </a:rPr>
                <a:t>Alex</a:t>
              </a:r>
              <a:endParaRPr lang="en-US" sz="1200" b="1" dirty="0"/>
            </a:p>
          </p:txBody>
        </p:sp>
        <p:sp>
          <p:nvSpPr>
            <p:cNvPr id="69" name="TextBox 85"/>
            <p:cNvSpPr txBox="1">
              <a:spLocks noChangeArrowheads="1"/>
            </p:cNvSpPr>
            <p:nvPr/>
          </p:nvSpPr>
          <p:spPr bwMode="auto">
            <a:xfrm>
              <a:off x="5424357" y="5255651"/>
              <a:ext cx="2064097" cy="576501"/>
            </a:xfrm>
            <a:prstGeom prst="rect">
              <a:avLst/>
            </a:prstGeom>
            <a:noFill/>
            <a:ln w="9525">
              <a:noFill/>
              <a:miter lim="800000"/>
              <a:headEnd/>
              <a:tailEnd/>
            </a:ln>
          </p:spPr>
          <p:txBody>
            <a:bodyPr>
              <a:spAutoFit/>
            </a:bodyPr>
            <a:lstStyle/>
            <a:p>
              <a:pPr marL="342900" indent="-342900"/>
              <a:r>
                <a:rPr lang="cs-CZ" sz="1600" dirty="0">
                  <a:solidFill>
                    <a:schemeClr val="tx1"/>
                  </a:solidFill>
                </a:rPr>
                <a:t>Suzanne</a:t>
              </a:r>
            </a:p>
            <a:p>
              <a:pPr marL="342900" indent="-342900">
                <a:buFontTx/>
                <a:buAutoNum type="arabicPeriod"/>
              </a:pPr>
              <a:endParaRPr lang="en-US" sz="1200" b="1" dirty="0"/>
            </a:p>
          </p:txBody>
        </p:sp>
        <p:pic>
          <p:nvPicPr>
            <p:cNvPr id="70" name="Picture 2" descr="http://yearingear.com/old-telephone-icon.jpg"/>
            <p:cNvPicPr>
              <a:picLocks noChangeAspect="1" noChangeArrowheads="1"/>
            </p:cNvPicPr>
            <p:nvPr/>
          </p:nvPicPr>
          <p:blipFill>
            <a:blip r:embed="rId3" cstate="print"/>
            <a:srcRect/>
            <a:stretch>
              <a:fillRect/>
            </a:stretch>
          </p:blipFill>
          <p:spPr bwMode="auto">
            <a:xfrm>
              <a:off x="4666038" y="3180594"/>
              <a:ext cx="660360" cy="479941"/>
            </a:xfrm>
            <a:prstGeom prst="rect">
              <a:avLst/>
            </a:prstGeom>
            <a:noFill/>
            <a:ln w="9525">
              <a:noFill/>
              <a:miter lim="800000"/>
              <a:headEnd/>
              <a:tailEnd/>
            </a:ln>
          </p:spPr>
        </p:pic>
        <p:pic>
          <p:nvPicPr>
            <p:cNvPr id="71" name="Picture 2" descr="http://yearingear.com/old-telephone-icon.jpg"/>
            <p:cNvPicPr>
              <a:picLocks noChangeAspect="1" noChangeArrowheads="1"/>
            </p:cNvPicPr>
            <p:nvPr/>
          </p:nvPicPr>
          <p:blipFill>
            <a:blip r:embed="rId3" cstate="print"/>
            <a:srcRect/>
            <a:stretch>
              <a:fillRect/>
            </a:stretch>
          </p:blipFill>
          <p:spPr bwMode="auto">
            <a:xfrm>
              <a:off x="5162823" y="4532403"/>
              <a:ext cx="660360" cy="479941"/>
            </a:xfrm>
            <a:prstGeom prst="rect">
              <a:avLst/>
            </a:prstGeom>
            <a:noFill/>
            <a:ln w="9525">
              <a:noFill/>
              <a:miter lim="800000"/>
              <a:headEnd/>
              <a:tailEnd/>
            </a:ln>
          </p:spPr>
        </p:pic>
        <p:pic>
          <p:nvPicPr>
            <p:cNvPr id="72" name="Picture 2" descr="http://yearingear.com/old-telephone-icon.jpg"/>
            <p:cNvPicPr>
              <a:picLocks noChangeAspect="1" noChangeArrowheads="1"/>
            </p:cNvPicPr>
            <p:nvPr/>
          </p:nvPicPr>
          <p:blipFill>
            <a:blip r:embed="rId3" cstate="print"/>
            <a:srcRect/>
            <a:stretch>
              <a:fillRect/>
            </a:stretch>
          </p:blipFill>
          <p:spPr bwMode="auto">
            <a:xfrm>
              <a:off x="4840211" y="5147941"/>
              <a:ext cx="660360" cy="479941"/>
            </a:xfrm>
            <a:prstGeom prst="rect">
              <a:avLst/>
            </a:prstGeom>
            <a:noFill/>
            <a:ln w="9525">
              <a:noFill/>
              <a:miter lim="800000"/>
              <a:headEnd/>
              <a:tailEnd/>
            </a:ln>
          </p:spPr>
        </p:pic>
        <p:pic>
          <p:nvPicPr>
            <p:cNvPr id="73" name="Picture 4" descr="http://t3.gstatic.com/images?q=tbn:ANd9GcRstQga5kgocy99J-EQKOUPIn_mGDHFhIyJEXk-ybmd0YFmMRpnHQ"/>
            <p:cNvPicPr>
              <a:picLocks noChangeAspect="1" noChangeArrowheads="1"/>
            </p:cNvPicPr>
            <p:nvPr/>
          </p:nvPicPr>
          <p:blipFill>
            <a:blip r:embed="rId4" cstate="print"/>
            <a:srcRect/>
            <a:stretch>
              <a:fillRect/>
            </a:stretch>
          </p:blipFill>
          <p:spPr bwMode="auto">
            <a:xfrm>
              <a:off x="5217531" y="3657552"/>
              <a:ext cx="579304" cy="668002"/>
            </a:xfrm>
            <a:prstGeom prst="rect">
              <a:avLst/>
            </a:prstGeom>
            <a:noFill/>
            <a:ln w="9525">
              <a:noFill/>
              <a:miter lim="800000"/>
              <a:headEnd/>
              <a:tailEnd/>
            </a:ln>
          </p:spPr>
        </p:pic>
        <p:sp>
          <p:nvSpPr>
            <p:cNvPr id="74" name="TextBox 83"/>
            <p:cNvSpPr txBox="1">
              <a:spLocks noChangeArrowheads="1"/>
            </p:cNvSpPr>
            <p:nvPr/>
          </p:nvSpPr>
          <p:spPr bwMode="auto">
            <a:xfrm>
              <a:off x="4874011" y="2236376"/>
              <a:ext cx="1601864" cy="631149"/>
            </a:xfrm>
            <a:prstGeom prst="rect">
              <a:avLst/>
            </a:prstGeom>
            <a:noFill/>
            <a:ln w="9525">
              <a:noFill/>
              <a:miter lim="800000"/>
              <a:headEnd/>
              <a:tailEnd/>
            </a:ln>
          </p:spPr>
          <p:txBody>
            <a:bodyPr>
              <a:spAutoFit/>
            </a:bodyPr>
            <a:lstStyle/>
            <a:p>
              <a:pPr algn="ctr"/>
              <a:r>
                <a:rPr lang="en-US" sz="2000" b="1" i="1" dirty="0">
                  <a:solidFill>
                    <a:srgbClr val="C00000"/>
                  </a:solidFill>
                </a:rPr>
                <a:t>ACD </a:t>
              </a:r>
            </a:p>
            <a:p>
              <a:pPr algn="ctr"/>
              <a:r>
                <a:rPr lang="en-US" sz="2000" b="1" i="1" dirty="0">
                  <a:solidFill>
                    <a:srgbClr val="C00000"/>
                  </a:solidFill>
                </a:rPr>
                <a:t>Group One</a:t>
              </a:r>
            </a:p>
          </p:txBody>
        </p:sp>
      </p:grpSp>
      <p:grpSp>
        <p:nvGrpSpPr>
          <p:cNvPr id="75" name="Group 74"/>
          <p:cNvGrpSpPr>
            <a:grpSpLocks/>
          </p:cNvGrpSpPr>
          <p:nvPr/>
        </p:nvGrpSpPr>
        <p:grpSpPr bwMode="auto">
          <a:xfrm>
            <a:off x="5518150" y="2044700"/>
            <a:ext cx="3319463" cy="3367088"/>
            <a:chOff x="5517613" y="2044974"/>
            <a:chExt cx="3320557" cy="3367012"/>
          </a:xfrm>
        </p:grpSpPr>
        <p:grpSp>
          <p:nvGrpSpPr>
            <p:cNvPr id="76" name="Group 57"/>
            <p:cNvGrpSpPr>
              <a:grpSpLocks/>
            </p:cNvGrpSpPr>
            <p:nvPr/>
          </p:nvGrpSpPr>
          <p:grpSpPr bwMode="auto">
            <a:xfrm>
              <a:off x="5517613" y="2044974"/>
              <a:ext cx="3320557" cy="3367012"/>
              <a:chOff x="5306197" y="2132219"/>
              <a:chExt cx="3320557" cy="3367012"/>
            </a:xfrm>
          </p:grpSpPr>
          <p:sp>
            <p:nvSpPr>
              <p:cNvPr id="78" name="Right Arrow 77"/>
              <p:cNvSpPr/>
              <p:nvPr/>
            </p:nvSpPr>
            <p:spPr>
              <a:xfrm>
                <a:off x="6274891" y="4143537"/>
                <a:ext cx="690791" cy="473064"/>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b="1" dirty="0"/>
              </a:p>
            </p:txBody>
          </p:sp>
          <p:grpSp>
            <p:nvGrpSpPr>
              <p:cNvPr id="79" name="Group 133"/>
              <p:cNvGrpSpPr>
                <a:grpSpLocks/>
              </p:cNvGrpSpPr>
              <p:nvPr/>
            </p:nvGrpSpPr>
            <p:grpSpPr bwMode="auto">
              <a:xfrm>
                <a:off x="5306197" y="2132219"/>
                <a:ext cx="3320557" cy="3367012"/>
                <a:chOff x="5306197" y="2132219"/>
                <a:chExt cx="3320557" cy="3367012"/>
              </a:xfrm>
            </p:grpSpPr>
            <p:cxnSp>
              <p:nvCxnSpPr>
                <p:cNvPr id="89" name="Straight Arrow Connector 88"/>
                <p:cNvCxnSpPr>
                  <a:stCxn id="78" idx="3"/>
                </p:cNvCxnSpPr>
                <p:nvPr/>
              </p:nvCxnSpPr>
              <p:spPr>
                <a:xfrm flipV="1">
                  <a:off x="6965682" y="4361019"/>
                  <a:ext cx="1191017" cy="1905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0" name="Straight Arrow Connector 89"/>
                <p:cNvCxnSpPr/>
                <p:nvPr/>
              </p:nvCxnSpPr>
              <p:spPr>
                <a:xfrm>
                  <a:off x="6962506" y="4383243"/>
                  <a:ext cx="1065563" cy="36035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1" name="Straight Arrow Connector 90"/>
                <p:cNvCxnSpPr/>
                <p:nvPr/>
              </p:nvCxnSpPr>
              <p:spPr>
                <a:xfrm>
                  <a:off x="6951389" y="4383243"/>
                  <a:ext cx="871825" cy="70959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2" name="Straight Arrow Connector 91"/>
                <p:cNvCxnSpPr>
                  <a:stCxn id="78" idx="3"/>
                </p:cNvCxnSpPr>
                <p:nvPr/>
              </p:nvCxnSpPr>
              <p:spPr>
                <a:xfrm flipV="1">
                  <a:off x="6965682" y="3903829"/>
                  <a:ext cx="1160844" cy="476239"/>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93" name="Picture 2" descr="http://yearingear.com/old-telephone-icon.jpg"/>
                <p:cNvPicPr>
                  <a:picLocks noChangeAspect="1" noChangeArrowheads="1"/>
                </p:cNvPicPr>
                <p:nvPr/>
              </p:nvPicPr>
              <p:blipFill>
                <a:blip r:embed="rId5" cstate="print"/>
                <a:srcRect/>
                <a:stretch>
                  <a:fillRect/>
                </a:stretch>
              </p:blipFill>
              <p:spPr bwMode="auto">
                <a:xfrm>
                  <a:off x="8127453" y="3711900"/>
                  <a:ext cx="454265" cy="330154"/>
                </a:xfrm>
                <a:prstGeom prst="rect">
                  <a:avLst/>
                </a:prstGeom>
                <a:noFill/>
                <a:ln w="9525">
                  <a:noFill/>
                  <a:miter lim="800000"/>
                  <a:headEnd/>
                  <a:tailEnd/>
                </a:ln>
              </p:spPr>
            </p:pic>
            <p:pic>
              <p:nvPicPr>
                <p:cNvPr id="94" name="Picture 2" descr="http://yearingear.com/old-telephone-icon.jpg"/>
                <p:cNvPicPr>
                  <a:picLocks noChangeAspect="1" noChangeArrowheads="1"/>
                </p:cNvPicPr>
                <p:nvPr/>
              </p:nvPicPr>
              <p:blipFill>
                <a:blip r:embed="rId6" cstate="print"/>
                <a:srcRect/>
                <a:stretch>
                  <a:fillRect/>
                </a:stretch>
              </p:blipFill>
              <p:spPr bwMode="auto">
                <a:xfrm>
                  <a:off x="8148725" y="4216141"/>
                  <a:ext cx="478029" cy="347425"/>
                </a:xfrm>
                <a:prstGeom prst="rect">
                  <a:avLst/>
                </a:prstGeom>
                <a:noFill/>
                <a:ln w="9525">
                  <a:noFill/>
                  <a:miter lim="800000"/>
                  <a:headEnd/>
                  <a:tailEnd/>
                </a:ln>
              </p:spPr>
            </p:pic>
            <p:pic>
              <p:nvPicPr>
                <p:cNvPr id="95" name="Picture 2" descr="http://yearingear.com/old-telephone-icon.jpg"/>
                <p:cNvPicPr>
                  <a:picLocks noChangeAspect="1" noChangeArrowheads="1"/>
                </p:cNvPicPr>
                <p:nvPr/>
              </p:nvPicPr>
              <p:blipFill>
                <a:blip r:embed="rId7" cstate="print"/>
                <a:srcRect/>
                <a:stretch>
                  <a:fillRect/>
                </a:stretch>
              </p:blipFill>
              <p:spPr bwMode="auto">
                <a:xfrm>
                  <a:off x="8074335" y="4698426"/>
                  <a:ext cx="443514" cy="322340"/>
                </a:xfrm>
                <a:prstGeom prst="rect">
                  <a:avLst/>
                </a:prstGeom>
                <a:noFill/>
                <a:ln w="9525">
                  <a:noFill/>
                  <a:miter lim="800000"/>
                  <a:headEnd/>
                  <a:tailEnd/>
                </a:ln>
              </p:spPr>
            </p:pic>
            <p:pic>
              <p:nvPicPr>
                <p:cNvPr id="96" name="Picture 2" descr="http://yearingear.com/old-telephone-icon.jpg"/>
                <p:cNvPicPr>
                  <a:picLocks noChangeAspect="1" noChangeArrowheads="1"/>
                </p:cNvPicPr>
                <p:nvPr/>
              </p:nvPicPr>
              <p:blipFill>
                <a:blip r:embed="rId8" cstate="print"/>
                <a:srcRect/>
                <a:stretch>
                  <a:fillRect/>
                </a:stretch>
              </p:blipFill>
              <p:spPr bwMode="auto">
                <a:xfrm>
                  <a:off x="7730456" y="5163173"/>
                  <a:ext cx="462389" cy="336058"/>
                </a:xfrm>
                <a:prstGeom prst="rect">
                  <a:avLst/>
                </a:prstGeom>
                <a:noFill/>
                <a:ln w="9525">
                  <a:noFill/>
                  <a:miter lim="800000"/>
                  <a:headEnd/>
                  <a:tailEnd/>
                </a:ln>
              </p:spPr>
            </p:pic>
            <p:sp>
              <p:nvSpPr>
                <p:cNvPr id="97" name="TextBox 128"/>
                <p:cNvSpPr txBox="1">
                  <a:spLocks noChangeArrowheads="1"/>
                </p:cNvSpPr>
                <p:nvPr/>
              </p:nvSpPr>
              <p:spPr bwMode="auto">
                <a:xfrm>
                  <a:off x="5306197" y="2132219"/>
                  <a:ext cx="184731" cy="369332"/>
                </a:xfrm>
                <a:prstGeom prst="rect">
                  <a:avLst/>
                </a:prstGeom>
                <a:noFill/>
                <a:ln w="9525">
                  <a:noFill/>
                  <a:miter lim="800000"/>
                  <a:headEnd/>
                  <a:tailEnd/>
                </a:ln>
              </p:spPr>
              <p:txBody>
                <a:bodyPr wrap="none">
                  <a:spAutoFit/>
                </a:bodyPr>
                <a:lstStyle/>
                <a:p>
                  <a:pPr marL="342900" indent="-342900"/>
                  <a:endParaRPr lang="cs-CZ" b="1"/>
                </a:p>
              </p:txBody>
            </p:sp>
          </p:grpSp>
        </p:grpSp>
        <p:sp>
          <p:nvSpPr>
            <p:cNvPr id="77" name="TextBox 84"/>
            <p:cNvSpPr txBox="1">
              <a:spLocks noChangeArrowheads="1"/>
            </p:cNvSpPr>
            <p:nvPr/>
          </p:nvSpPr>
          <p:spPr bwMode="auto">
            <a:xfrm>
              <a:off x="7099284" y="2246582"/>
              <a:ext cx="1602316" cy="630928"/>
            </a:xfrm>
            <a:prstGeom prst="rect">
              <a:avLst/>
            </a:prstGeom>
            <a:noFill/>
            <a:ln w="9525">
              <a:noFill/>
              <a:miter lim="800000"/>
              <a:headEnd/>
              <a:tailEnd/>
            </a:ln>
          </p:spPr>
          <p:txBody>
            <a:bodyPr>
              <a:spAutoFit/>
            </a:bodyPr>
            <a:lstStyle/>
            <a:p>
              <a:pPr algn="ctr"/>
              <a:r>
                <a:rPr lang="en-US" sz="2000" b="1" i="1" dirty="0">
                  <a:solidFill>
                    <a:srgbClr val="C00000"/>
                  </a:solidFill>
                </a:rPr>
                <a:t>ACD </a:t>
              </a:r>
            </a:p>
            <a:p>
              <a:pPr algn="ctr"/>
              <a:r>
                <a:rPr lang="en-US" sz="2000" b="1" i="1" dirty="0">
                  <a:solidFill>
                    <a:srgbClr val="C00000"/>
                  </a:solidFill>
                </a:rPr>
                <a:t>Group Two</a:t>
              </a:r>
            </a:p>
          </p:txBody>
        </p:sp>
      </p:grpSp>
      <p:grpSp>
        <p:nvGrpSpPr>
          <p:cNvPr id="98" name="Group 97"/>
          <p:cNvGrpSpPr>
            <a:grpSpLocks/>
          </p:cNvGrpSpPr>
          <p:nvPr/>
        </p:nvGrpSpPr>
        <p:grpSpPr bwMode="auto">
          <a:xfrm>
            <a:off x="2725278" y="1520825"/>
            <a:ext cx="2114550" cy="4433888"/>
            <a:chOff x="2756281" y="1520455"/>
            <a:chExt cx="2113431" cy="4433778"/>
          </a:xfrm>
        </p:grpSpPr>
        <p:grpSp>
          <p:nvGrpSpPr>
            <p:cNvPr id="99" name="Group 87"/>
            <p:cNvGrpSpPr>
              <a:grpSpLocks/>
            </p:cNvGrpSpPr>
            <p:nvPr/>
          </p:nvGrpSpPr>
          <p:grpSpPr bwMode="auto">
            <a:xfrm>
              <a:off x="2756281" y="2647507"/>
              <a:ext cx="1666867" cy="3306726"/>
              <a:chOff x="2756281" y="2647507"/>
              <a:chExt cx="1666867" cy="3306726"/>
            </a:xfrm>
          </p:grpSpPr>
          <p:pic>
            <p:nvPicPr>
              <p:cNvPr id="101" name="Picture 2" descr="http://icons.iconarchive.com/icons/iconarchive/red-orb-alphabet/128/Number-4-icon.png"/>
              <p:cNvPicPr>
                <a:picLocks noChangeAspect="1" noChangeArrowheads="1"/>
              </p:cNvPicPr>
              <p:nvPr/>
            </p:nvPicPr>
            <p:blipFill>
              <a:blip r:embed="rId9" cstate="print"/>
              <a:srcRect/>
              <a:stretch>
                <a:fillRect/>
              </a:stretch>
            </p:blipFill>
            <p:spPr bwMode="auto">
              <a:xfrm>
                <a:off x="2756281" y="3702595"/>
                <a:ext cx="450067" cy="450067"/>
              </a:xfrm>
              <a:prstGeom prst="rect">
                <a:avLst/>
              </a:prstGeom>
              <a:noFill/>
              <a:ln w="9525">
                <a:noFill/>
                <a:miter lim="800000"/>
                <a:headEnd/>
                <a:tailEnd/>
              </a:ln>
            </p:spPr>
          </p:pic>
          <p:sp>
            <p:nvSpPr>
              <p:cNvPr id="102" name="Can 101"/>
              <p:cNvSpPr/>
              <p:nvPr/>
            </p:nvSpPr>
            <p:spPr>
              <a:xfrm>
                <a:off x="3880888" y="2647507"/>
                <a:ext cx="542260" cy="3306726"/>
              </a:xfrm>
              <a:prstGeom prst="can">
                <a:avLst/>
              </a:prstGeom>
              <a:solidFill>
                <a:schemeClr val="bg1">
                  <a:lumMod val="75000"/>
                </a:schemeClr>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3" name="Right Arrow 102"/>
              <p:cNvSpPr/>
              <p:nvPr/>
            </p:nvSpPr>
            <p:spPr>
              <a:xfrm>
                <a:off x="3254492" y="3679401"/>
                <a:ext cx="552158" cy="425439"/>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00" name="Cloud 99"/>
            <p:cNvSpPr/>
            <p:nvPr/>
          </p:nvSpPr>
          <p:spPr>
            <a:xfrm>
              <a:off x="3327479" y="1520455"/>
              <a:ext cx="1542233" cy="988988"/>
            </a:xfrm>
            <a:prstGeom prst="cloud">
              <a:avLst/>
            </a:prstGeom>
            <a:solidFill>
              <a:schemeClr val="bg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cs-CZ" sz="2000" b="1" dirty="0" err="1">
                  <a:solidFill>
                    <a:srgbClr val="C00000"/>
                  </a:solidFill>
                  <a:cs typeface="Arial" charset="0"/>
                </a:rPr>
                <a:t>Queue</a:t>
              </a:r>
              <a:endParaRPr lang="cs-CZ" sz="2000" b="1" dirty="0">
                <a:solidFill>
                  <a:srgbClr val="C00000"/>
                </a:solidFill>
                <a:cs typeface="Arial" charset="0"/>
              </a:endParaRPr>
            </a:p>
          </p:txBody>
        </p:sp>
      </p:grpSp>
    </p:spTree>
    <p:extLst>
      <p:ext uri="{BB962C8B-B14F-4D97-AF65-F5344CB8AC3E}">
        <p14:creationId xmlns:p14="http://schemas.microsoft.com/office/powerpoint/2010/main" val="2503916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b="1" dirty="0"/>
              <a:t>Summary – Hosted Front Office Services</a:t>
            </a:r>
            <a:endParaRPr lang="cs-CZ" dirty="0"/>
          </a:p>
        </p:txBody>
      </p:sp>
      <p:sp>
        <p:nvSpPr>
          <p:cNvPr id="18435" name="Rectangle 3"/>
          <p:cNvSpPr>
            <a:spLocks noGrp="1" noChangeArrowheads="1"/>
          </p:cNvSpPr>
          <p:nvPr>
            <p:ph idx="1"/>
          </p:nvPr>
        </p:nvSpPr>
        <p:spPr>
          <a:xfrm>
            <a:off x="472068" y="1059560"/>
            <a:ext cx="8496300" cy="5118216"/>
          </a:xfrm>
          <a:noFill/>
          <a:ln w="9525">
            <a:noFill/>
            <a:miter lim="800000"/>
            <a:headEnd/>
            <a:tailEnd/>
          </a:ln>
        </p:spPr>
        <p:txBody>
          <a:bodyPr vert="horz" wrap="square" lIns="0" tIns="0" rIns="0" bIns="0" numCol="1" anchor="t" anchorCtr="0" compatLnSpc="1">
            <a:prstTxWarp prst="textNoShape">
              <a:avLst/>
            </a:prstTxWarp>
            <a:normAutofit/>
          </a:bodyPr>
          <a:lstStyle/>
          <a:p>
            <a:pPr marL="977900" lvl="2" indent="-342900">
              <a:lnSpc>
                <a:spcPct val="100000"/>
              </a:lnSpc>
              <a:spcBef>
                <a:spcPct val="0"/>
              </a:spcBef>
            </a:pPr>
            <a:endParaRPr lang="cs-CZ" altLang="cs-CZ" sz="2000" dirty="0">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pPr>
            <a:endParaRPr lang="cs-CZ" b="1" dirty="0">
              <a:solidFill>
                <a:srgbClr val="E20074"/>
              </a:solidFill>
              <a:latin typeface="Tele-GroteskNor" pitchFamily="2" charset="0"/>
            </a:endParaRPr>
          </a:p>
        </p:txBody>
      </p:sp>
      <p:sp>
        <p:nvSpPr>
          <p:cNvPr id="3" name="Rectangle 2"/>
          <p:cNvSpPr/>
          <p:nvPr/>
        </p:nvSpPr>
        <p:spPr>
          <a:xfrm>
            <a:off x="731334" y="1059560"/>
            <a:ext cx="7977768" cy="3031599"/>
          </a:xfrm>
          <a:prstGeom prst="rect">
            <a:avLst/>
          </a:prstGeom>
        </p:spPr>
        <p:txBody>
          <a:bodyPr wrap="square">
            <a:spAutoFit/>
          </a:bodyPr>
          <a:lstStyle/>
          <a:p>
            <a:endParaRPr lang="cs-CZ" dirty="0" smtClean="0">
              <a:solidFill>
                <a:srgbClr val="000000"/>
              </a:solidFill>
              <a:latin typeface="Tele-GroteskNor" pitchFamily="2" charset="0"/>
            </a:endParaRPr>
          </a:p>
          <a:p>
            <a:pPr>
              <a:buSzPts val="2000"/>
              <a:buFont typeface="Wingdings" panose="05000000000000000000" pitchFamily="2" charset="2"/>
              <a:buChar char="§"/>
            </a:pPr>
            <a:r>
              <a:rPr lang="en-US" sz="2000" dirty="0">
                <a:solidFill>
                  <a:srgbClr val="000000"/>
                </a:solidFill>
                <a:latin typeface="Tele-GroteskNor" pitchFamily="2" charset="0"/>
              </a:rPr>
              <a:t>Significant benefits vs. traditional on premise </a:t>
            </a:r>
            <a:r>
              <a:rPr lang="en-US" sz="2000" dirty="0" smtClean="0">
                <a:solidFill>
                  <a:srgbClr val="000000"/>
                </a:solidFill>
                <a:latin typeface="Tele-GroteskNor" pitchFamily="2" charset="0"/>
              </a:rPr>
              <a:t>solutions</a:t>
            </a:r>
            <a:endParaRPr lang="cs-CZ" sz="2000" dirty="0" smtClean="0">
              <a:solidFill>
                <a:srgbClr val="000000"/>
              </a:solidFill>
              <a:latin typeface="Tele-GroteskNor" pitchFamily="2" charset="0"/>
            </a:endParaRPr>
          </a:p>
          <a:p>
            <a:pPr>
              <a:buSzPts val="2000"/>
              <a:buFont typeface="Wingdings" panose="05000000000000000000" pitchFamily="2" charset="2"/>
              <a:buChar char="§"/>
            </a:pPr>
            <a:endParaRPr lang="en-US" sz="2000" dirty="0">
              <a:solidFill>
                <a:srgbClr val="000000"/>
              </a:solidFill>
              <a:latin typeface="Tele-GroteskNor" pitchFamily="2" charset="0"/>
            </a:endParaRPr>
          </a:p>
          <a:p>
            <a:pPr>
              <a:buSzPts val="2000"/>
              <a:buFont typeface="Wingdings" panose="05000000000000000000" pitchFamily="2" charset="2"/>
              <a:buChar char="§"/>
            </a:pPr>
            <a:r>
              <a:rPr lang="en-US" sz="2000" dirty="0">
                <a:solidFill>
                  <a:srgbClr val="000000"/>
                </a:solidFill>
                <a:latin typeface="Tele-GroteskNor" pitchFamily="2" charset="0"/>
              </a:rPr>
              <a:t>Auto Attendant alleviates office workers of routine call handling </a:t>
            </a:r>
            <a:r>
              <a:rPr lang="en-US" sz="2000" dirty="0" smtClean="0">
                <a:solidFill>
                  <a:srgbClr val="000000"/>
                </a:solidFill>
                <a:latin typeface="Tele-GroteskNor" pitchFamily="2" charset="0"/>
              </a:rPr>
              <a:t>duties</a:t>
            </a:r>
            <a:endParaRPr lang="cs-CZ" sz="2000" dirty="0" smtClean="0">
              <a:solidFill>
                <a:srgbClr val="000000"/>
              </a:solidFill>
              <a:latin typeface="Tele-GroteskNor" pitchFamily="2" charset="0"/>
            </a:endParaRPr>
          </a:p>
          <a:p>
            <a:pPr>
              <a:buSzPts val="2000"/>
              <a:buFont typeface="Wingdings" panose="05000000000000000000" pitchFamily="2" charset="2"/>
              <a:buChar char="§"/>
            </a:pPr>
            <a:endParaRPr lang="en-US" sz="2000" dirty="0">
              <a:solidFill>
                <a:srgbClr val="000000"/>
              </a:solidFill>
              <a:latin typeface="Tele-GroteskNor" pitchFamily="2" charset="0"/>
            </a:endParaRPr>
          </a:p>
          <a:p>
            <a:pPr>
              <a:buSzPts val="2000"/>
              <a:buFont typeface="Wingdings" panose="05000000000000000000" pitchFamily="2" charset="2"/>
              <a:buChar char="§"/>
            </a:pPr>
            <a:r>
              <a:rPr lang="en-US" sz="2000" dirty="0">
                <a:solidFill>
                  <a:srgbClr val="000000"/>
                </a:solidFill>
                <a:latin typeface="Tele-GroteskNor" pitchFamily="2" charset="0"/>
              </a:rPr>
              <a:t>ACD and Queuing provide more efficient call handling and increased customer </a:t>
            </a:r>
            <a:r>
              <a:rPr lang="en-US" sz="2000" dirty="0" smtClean="0">
                <a:solidFill>
                  <a:srgbClr val="000000"/>
                </a:solidFill>
                <a:latin typeface="Tele-GroteskNor" pitchFamily="2" charset="0"/>
              </a:rPr>
              <a:t>satisfaction</a:t>
            </a:r>
            <a:endParaRPr lang="cs-CZ" sz="2000" dirty="0" smtClean="0">
              <a:solidFill>
                <a:srgbClr val="000000"/>
              </a:solidFill>
              <a:latin typeface="Tele-GroteskNor" pitchFamily="2" charset="0"/>
            </a:endParaRPr>
          </a:p>
          <a:p>
            <a:pPr>
              <a:buSzPts val="2000"/>
              <a:buFont typeface="Wingdings" panose="05000000000000000000" pitchFamily="2" charset="2"/>
              <a:buChar char="§"/>
            </a:pPr>
            <a:endParaRPr lang="en-US" sz="2000" dirty="0">
              <a:solidFill>
                <a:srgbClr val="000000"/>
              </a:solidFill>
              <a:latin typeface="Tele-GroteskNor" pitchFamily="2" charset="0"/>
            </a:endParaRPr>
          </a:p>
          <a:p>
            <a:pPr>
              <a:buSzPts val="2000"/>
              <a:buFont typeface="Wingdings" panose="05000000000000000000" pitchFamily="2" charset="2"/>
              <a:buChar char="§"/>
            </a:pPr>
            <a:r>
              <a:rPr lang="en-US" sz="2000" dirty="0">
                <a:solidFill>
                  <a:srgbClr val="000000"/>
                </a:solidFill>
                <a:latin typeface="Tele-GroteskNor" pitchFamily="2" charset="0"/>
              </a:rPr>
              <a:t>Network queuing offers significant cost savings and business continuity options</a:t>
            </a:r>
          </a:p>
          <a:p>
            <a:pPr>
              <a:buSzPts val="2000"/>
              <a:buFont typeface="Wingdings" panose="05000000000000000000" pitchFamily="2" charset="2"/>
              <a:buChar char="§"/>
            </a:pPr>
            <a:endParaRPr lang="cs-CZ" sz="2400" dirty="0" smtClean="0">
              <a:solidFill>
                <a:srgbClr val="000000"/>
              </a:solidFill>
              <a:latin typeface="Tele-GroteskNor" pitchFamily="2" charset="0"/>
            </a:endParaRPr>
          </a:p>
        </p:txBody>
      </p:sp>
      <p:pic>
        <p:nvPicPr>
          <p:cNvPr id="6" name="Picture 2" descr="http://tranquilpc.files.wordpress.com/2007/08/bigstockphoto-globe-icon-people-1720642-400.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594668" y="4306811"/>
            <a:ext cx="2849562" cy="2136775"/>
          </a:xfrm>
          <a:prstGeom prst="rect">
            <a:avLst/>
          </a:prstGeom>
          <a:noFill/>
          <a:ln w="9525">
            <a:noFill/>
            <a:miter lim="800000"/>
            <a:headEnd/>
            <a:tailEnd/>
          </a:ln>
        </p:spPr>
      </p:pic>
    </p:spTree>
    <p:extLst>
      <p:ext uri="{BB962C8B-B14F-4D97-AF65-F5344CB8AC3E}">
        <p14:creationId xmlns:p14="http://schemas.microsoft.com/office/powerpoint/2010/main" val="3099482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front </a:t>
            </a:r>
            <a:r>
              <a:rPr lang="cs-CZ" b="1" dirty="0" err="1" smtClean="0"/>
              <a:t>office</a:t>
            </a:r>
            <a:r>
              <a:rPr lang="cs-CZ" b="1" dirty="0" smtClean="0"/>
              <a:t> </a:t>
            </a:r>
            <a:r>
              <a:rPr lang="cs-CZ" b="1" dirty="0" err="1" smtClean="0"/>
              <a:t>settings</a:t>
            </a:r>
            <a:endParaRPr lang="cs-CZ" dirty="0"/>
          </a:p>
        </p:txBody>
      </p:sp>
      <p:sp>
        <p:nvSpPr>
          <p:cNvPr id="18435" name="Rectangle 3"/>
          <p:cNvSpPr>
            <a:spLocks noGrp="1" noChangeArrowheads="1"/>
          </p:cNvSpPr>
          <p:nvPr>
            <p:ph idx="1"/>
          </p:nvPr>
        </p:nvSpPr>
        <p:spPr>
          <a:xfrm>
            <a:off x="472068" y="1059560"/>
            <a:ext cx="8496300" cy="5118216"/>
          </a:xfrm>
          <a:noFill/>
          <a:ln w="9525">
            <a:noFill/>
            <a:miter lim="800000"/>
            <a:headEnd/>
            <a:tailEnd/>
          </a:ln>
        </p:spPr>
        <p:txBody>
          <a:bodyPr vert="horz" wrap="square" lIns="0" tIns="0" rIns="0" bIns="0" numCol="1" anchor="t" anchorCtr="0" compatLnSpc="1">
            <a:prstTxWarp prst="textNoShape">
              <a:avLst/>
            </a:prstTxWarp>
            <a:normAutofit/>
          </a:bodyPr>
          <a:lstStyle/>
          <a:p>
            <a:pPr marL="977900" lvl="2" indent="-342900">
              <a:lnSpc>
                <a:spcPct val="100000"/>
              </a:lnSpc>
              <a:spcBef>
                <a:spcPct val="0"/>
              </a:spcBef>
            </a:pPr>
            <a:endParaRPr lang="cs-CZ" altLang="cs-CZ" sz="2000" dirty="0">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pPr>
            <a:endParaRPr lang="cs-CZ" b="1" dirty="0">
              <a:solidFill>
                <a:srgbClr val="E20074"/>
              </a:solidFill>
              <a:latin typeface="Tele-GroteskNor" pitchFamily="2" charset="0"/>
            </a:endParaRPr>
          </a:p>
        </p:txBody>
      </p:sp>
      <p:pic>
        <p:nvPicPr>
          <p:cNvPr id="8" name="Picture 2"/>
          <p:cNvPicPr>
            <a:picLocks noChangeAspect="1" noChangeArrowheads="1"/>
          </p:cNvPicPr>
          <p:nvPr/>
        </p:nvPicPr>
        <p:blipFill>
          <a:blip r:embed="rId3" cstate="print"/>
          <a:srcRect/>
          <a:stretch>
            <a:fillRect/>
          </a:stretch>
        </p:blipFill>
        <p:spPr bwMode="auto">
          <a:xfrm>
            <a:off x="376818" y="2159802"/>
            <a:ext cx="8591550" cy="2917732"/>
          </a:xfrm>
          <a:prstGeom prst="rect">
            <a:avLst/>
          </a:prstGeom>
          <a:noFill/>
          <a:ln w="9525">
            <a:noFill/>
            <a:miter lim="800000"/>
            <a:headEnd/>
            <a:tailEnd/>
          </a:ln>
        </p:spPr>
      </p:pic>
    </p:spTree>
    <p:extLst>
      <p:ext uri="{BB962C8B-B14F-4D97-AF65-F5344CB8AC3E}">
        <p14:creationId xmlns:p14="http://schemas.microsoft.com/office/powerpoint/2010/main" val="19794397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Front Office </a:t>
            </a:r>
            <a:r>
              <a:rPr lang="cs-CZ" b="1" dirty="0" err="1" smtClean="0"/>
              <a:t>settings</a:t>
            </a:r>
            <a:endParaRPr lang="cs-CZ" dirty="0"/>
          </a:p>
        </p:txBody>
      </p:sp>
      <p:sp>
        <p:nvSpPr>
          <p:cNvPr id="18435" name="Rectangle 3"/>
          <p:cNvSpPr>
            <a:spLocks noGrp="1" noChangeArrowheads="1"/>
          </p:cNvSpPr>
          <p:nvPr>
            <p:ph idx="1"/>
          </p:nvPr>
        </p:nvSpPr>
        <p:spPr>
          <a:xfrm>
            <a:off x="472068" y="1059560"/>
            <a:ext cx="8496300" cy="5118216"/>
          </a:xfrm>
          <a:noFill/>
          <a:ln w="9525">
            <a:noFill/>
            <a:miter lim="800000"/>
            <a:headEnd/>
            <a:tailEnd/>
          </a:ln>
        </p:spPr>
        <p:txBody>
          <a:bodyPr vert="horz" wrap="square" lIns="0" tIns="0" rIns="0" bIns="0" numCol="1" anchor="t" anchorCtr="0" compatLnSpc="1">
            <a:prstTxWarp prst="textNoShape">
              <a:avLst/>
            </a:prstTxWarp>
            <a:normAutofit/>
          </a:bodyPr>
          <a:lstStyle/>
          <a:p>
            <a:pPr marL="977900" lvl="2" indent="-342900">
              <a:lnSpc>
                <a:spcPct val="100000"/>
              </a:lnSpc>
              <a:spcBef>
                <a:spcPct val="0"/>
              </a:spcBef>
            </a:pPr>
            <a:endParaRPr lang="cs-CZ" altLang="cs-CZ" sz="2000" dirty="0">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pPr>
            <a:endParaRPr lang="cs-CZ" b="1" dirty="0">
              <a:solidFill>
                <a:srgbClr val="E20074"/>
              </a:solidFill>
              <a:latin typeface="Tele-GroteskNor" pitchFamily="2" charset="0"/>
            </a:endParaRPr>
          </a:p>
        </p:txBody>
      </p:sp>
      <p:pic>
        <p:nvPicPr>
          <p:cNvPr id="8" name="Picture 2"/>
          <p:cNvPicPr>
            <a:picLocks noChangeAspect="1" noChangeArrowheads="1"/>
          </p:cNvPicPr>
          <p:nvPr/>
        </p:nvPicPr>
        <p:blipFill>
          <a:blip r:embed="rId3" cstate="print"/>
          <a:srcRect/>
          <a:stretch>
            <a:fillRect/>
          </a:stretch>
        </p:blipFill>
        <p:spPr bwMode="auto">
          <a:xfrm>
            <a:off x="522837" y="1059560"/>
            <a:ext cx="8060226" cy="4924425"/>
          </a:xfrm>
          <a:prstGeom prst="rect">
            <a:avLst/>
          </a:prstGeom>
          <a:noFill/>
          <a:ln w="9525">
            <a:noFill/>
            <a:miter lim="800000"/>
            <a:headEnd/>
            <a:tailEnd/>
          </a:ln>
        </p:spPr>
      </p:pic>
    </p:spTree>
    <p:extLst>
      <p:ext uri="{BB962C8B-B14F-4D97-AF65-F5344CB8AC3E}">
        <p14:creationId xmlns:p14="http://schemas.microsoft.com/office/powerpoint/2010/main" val="24775034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b="1" dirty="0"/>
              <a:t>Overview: Front Office Services</a:t>
            </a:r>
            <a:endParaRPr lang="cs-CZ" dirty="0"/>
          </a:p>
        </p:txBody>
      </p:sp>
      <p:sp>
        <p:nvSpPr>
          <p:cNvPr id="1028" name="Rectangle 3"/>
          <p:cNvSpPr>
            <a:spLocks noGrp="1" noChangeArrowheads="1"/>
          </p:cNvSpPr>
          <p:nvPr>
            <p:ph idx="1"/>
          </p:nvPr>
        </p:nvSpPr>
        <p:spPr>
          <a:xfrm>
            <a:off x="722470" y="1128132"/>
            <a:ext cx="7766209" cy="4724400"/>
          </a:xfrm>
        </p:spPr>
        <p:txBody>
          <a:bodyPr vert="horz" wrap="square" lIns="0" tIns="0" rIns="0" bIns="0" numCol="1" anchor="t" anchorCtr="0" compatLnSpc="1">
            <a:prstTxWarp prst="textNoShape">
              <a:avLst/>
            </a:prstTxWarp>
            <a:normAutofit/>
          </a:bodyPr>
          <a:lstStyle/>
          <a:p>
            <a:pPr marL="457200" lvl="1">
              <a:lnSpc>
                <a:spcPct val="100000"/>
              </a:lnSpc>
              <a:spcBef>
                <a:spcPct val="0"/>
              </a:spcBef>
            </a:pPr>
            <a:endParaRPr lang="cs-CZ" sz="2800" b="1" dirty="0">
              <a:solidFill>
                <a:srgbClr val="E20074"/>
              </a:solidFill>
            </a:endParaRPr>
          </a:p>
          <a:p>
            <a:pPr marL="457200" lvl="1">
              <a:lnSpc>
                <a:spcPct val="100000"/>
              </a:lnSpc>
              <a:spcBef>
                <a:spcPct val="0"/>
              </a:spcBef>
            </a:pPr>
            <a:endParaRPr lang="cs-CZ" sz="2800" b="1" dirty="0" smtClean="0">
              <a:solidFill>
                <a:srgbClr val="E20074"/>
              </a:solidFill>
            </a:endParaRPr>
          </a:p>
          <a:p>
            <a:pPr marL="457200" lvl="1">
              <a:lnSpc>
                <a:spcPct val="100000"/>
              </a:lnSpc>
              <a:spcBef>
                <a:spcPct val="0"/>
              </a:spcBef>
            </a:pPr>
            <a:endParaRPr lang="cs-CZ" sz="2800" b="1" dirty="0">
              <a:solidFill>
                <a:srgbClr val="E20074"/>
              </a:solidFill>
            </a:endParaRPr>
          </a:p>
          <a:p>
            <a:pPr marL="457200" lvl="1">
              <a:lnSpc>
                <a:spcPct val="100000"/>
              </a:lnSpc>
              <a:spcBef>
                <a:spcPct val="0"/>
              </a:spcBef>
            </a:pPr>
            <a:endParaRPr lang="en-US" sz="2800" b="1" dirty="0">
              <a:solidFill>
                <a:srgbClr val="E20074"/>
              </a:solidFill>
            </a:endParaRPr>
          </a:p>
          <a:p>
            <a:pPr marL="800100" lvl="1" indent="-342900">
              <a:lnSpc>
                <a:spcPct val="100000"/>
              </a:lnSpc>
              <a:spcBef>
                <a:spcPct val="0"/>
              </a:spcBef>
              <a:buChar char="§"/>
            </a:pPr>
            <a:endParaRPr lang="cs-CZ" altLang="cs-CZ" sz="2000" dirty="0" smtClean="0">
              <a:latin typeface="Tele-GroteskNor" pitchFamily="2" charset="0"/>
            </a:endParaRPr>
          </a:p>
          <a:p>
            <a:pPr marL="800100" lvl="1" indent="-342900">
              <a:lnSpc>
                <a:spcPct val="100000"/>
              </a:lnSpc>
              <a:spcBef>
                <a:spcPct val="0"/>
              </a:spcBef>
              <a:buChar char="§"/>
            </a:pPr>
            <a:r>
              <a:rPr lang="en-US" altLang="cs-CZ" sz="2000" dirty="0">
                <a:latin typeface="Tele-GroteskNor" pitchFamily="2" charset="0"/>
              </a:rPr>
              <a:t>Auto Attendant: An automated receptionist that provides professional greetings and guides </a:t>
            </a:r>
            <a:r>
              <a:rPr lang="en-US" altLang="cs-CZ" sz="2000" dirty="0" smtClean="0">
                <a:latin typeface="Tele-GroteskNor" pitchFamily="2" charset="0"/>
              </a:rPr>
              <a:t>callers</a:t>
            </a:r>
            <a:endParaRPr lang="en-US" altLang="cs-CZ" sz="2000" dirty="0">
              <a:latin typeface="Tele-GroteskNor" pitchFamily="2" charset="0"/>
            </a:endParaRPr>
          </a:p>
          <a:p>
            <a:pPr marL="800100" lvl="1" indent="-342900">
              <a:lnSpc>
                <a:spcPct val="100000"/>
              </a:lnSpc>
              <a:spcBef>
                <a:spcPct val="0"/>
              </a:spcBef>
              <a:buChar char="§"/>
            </a:pPr>
            <a:r>
              <a:rPr lang="en-US" altLang="cs-CZ" sz="2000" dirty="0">
                <a:latin typeface="Tele-GroteskNor" pitchFamily="2" charset="0"/>
              </a:rPr>
              <a:t>Automatic Call Distribution: Intelligently distributes calls to a defined set of recipients </a:t>
            </a:r>
          </a:p>
          <a:p>
            <a:pPr marL="800100" lvl="1" indent="-342900">
              <a:lnSpc>
                <a:spcPct val="100000"/>
              </a:lnSpc>
              <a:spcBef>
                <a:spcPct val="0"/>
              </a:spcBef>
              <a:buChar char="§"/>
            </a:pPr>
            <a:r>
              <a:rPr lang="en-US" altLang="cs-CZ" sz="2000" dirty="0">
                <a:latin typeface="Tele-GroteskNor" pitchFamily="2" charset="0"/>
              </a:rPr>
              <a:t>Queuing: Holds callers until the appropriate employee is available to pick up the call </a:t>
            </a:r>
            <a:endParaRPr lang="cs-CZ" altLang="cs-CZ" sz="2200" b="1" dirty="0">
              <a:solidFill>
                <a:srgbClr val="E20074"/>
              </a:solidFill>
            </a:endParaRPr>
          </a:p>
        </p:txBody>
      </p:sp>
      <p:grpSp>
        <p:nvGrpSpPr>
          <p:cNvPr id="5" name="Group 30"/>
          <p:cNvGrpSpPr>
            <a:grpSpLocks/>
          </p:cNvGrpSpPr>
          <p:nvPr/>
        </p:nvGrpSpPr>
        <p:grpSpPr bwMode="auto">
          <a:xfrm>
            <a:off x="963613" y="1443038"/>
            <a:ext cx="1543050" cy="1182687"/>
            <a:chOff x="795152" y="1650670"/>
            <a:chExt cx="1542844" cy="1182341"/>
          </a:xfrm>
        </p:grpSpPr>
        <p:pic>
          <p:nvPicPr>
            <p:cNvPr id="6" name="Picture 2" descr="http://icons.iconarchive.com/icons/custom-icon-design/pretty-office-4/256/home-icon.png"/>
            <p:cNvPicPr>
              <a:picLocks noChangeAspect="1" noChangeArrowheads="1"/>
            </p:cNvPicPr>
            <p:nvPr/>
          </p:nvPicPr>
          <p:blipFill>
            <a:blip r:embed="rId3" cstate="print"/>
            <a:srcRect/>
            <a:stretch>
              <a:fillRect/>
            </a:stretch>
          </p:blipFill>
          <p:spPr bwMode="auto">
            <a:xfrm>
              <a:off x="1354983" y="1650670"/>
              <a:ext cx="983013" cy="983013"/>
            </a:xfrm>
            <a:prstGeom prst="rect">
              <a:avLst/>
            </a:prstGeom>
            <a:noFill/>
            <a:ln w="9525">
              <a:noFill/>
              <a:miter lim="800000"/>
              <a:headEnd/>
              <a:tailEnd/>
            </a:ln>
          </p:spPr>
        </p:pic>
        <p:pic>
          <p:nvPicPr>
            <p:cNvPr id="7" name="Picture 2" descr="http://www.storagemarketingstrategies.com/wp-content/uploads/2010/08/Phone_Icon_by_cemagraphics.png"/>
            <p:cNvPicPr>
              <a:picLocks noChangeAspect="1" noChangeArrowheads="1"/>
            </p:cNvPicPr>
            <p:nvPr/>
          </p:nvPicPr>
          <p:blipFill>
            <a:blip r:embed="rId4" cstate="print"/>
            <a:srcRect/>
            <a:stretch>
              <a:fillRect/>
            </a:stretch>
          </p:blipFill>
          <p:spPr bwMode="auto">
            <a:xfrm rot="1698227">
              <a:off x="969041" y="2220654"/>
              <a:ext cx="729132" cy="612357"/>
            </a:xfrm>
            <a:prstGeom prst="rect">
              <a:avLst/>
            </a:prstGeom>
            <a:noFill/>
            <a:ln w="9525">
              <a:noFill/>
              <a:miter lim="800000"/>
              <a:headEnd/>
              <a:tailEnd/>
            </a:ln>
          </p:spPr>
        </p:pic>
        <p:pic>
          <p:nvPicPr>
            <p:cNvPr id="9" name="Picture 2" descr="http://www.softicons.com/download/application-icons/wifun-icons-by-rokey/png/128/cellphone.png"/>
            <p:cNvPicPr>
              <a:picLocks noChangeAspect="1" noChangeArrowheads="1"/>
            </p:cNvPicPr>
            <p:nvPr/>
          </p:nvPicPr>
          <p:blipFill>
            <a:blip r:embed="rId5" cstate="print"/>
            <a:srcRect/>
            <a:stretch>
              <a:fillRect/>
            </a:stretch>
          </p:blipFill>
          <p:spPr bwMode="auto">
            <a:xfrm>
              <a:off x="795152" y="1707804"/>
              <a:ext cx="512880" cy="512881"/>
            </a:xfrm>
            <a:prstGeom prst="rect">
              <a:avLst/>
            </a:prstGeom>
            <a:noFill/>
            <a:ln w="9525">
              <a:noFill/>
              <a:miter lim="800000"/>
              <a:headEnd/>
              <a:tailEnd/>
            </a:ln>
          </p:spPr>
        </p:pic>
      </p:grpSp>
      <p:grpSp>
        <p:nvGrpSpPr>
          <p:cNvPr id="10" name="Group 33"/>
          <p:cNvGrpSpPr>
            <a:grpSpLocks/>
          </p:cNvGrpSpPr>
          <p:nvPr/>
        </p:nvGrpSpPr>
        <p:grpSpPr bwMode="auto">
          <a:xfrm>
            <a:off x="6308725" y="1257300"/>
            <a:ext cx="1968500" cy="1603375"/>
            <a:chOff x="6188007" y="1304842"/>
            <a:chExt cx="1911310" cy="1590330"/>
          </a:xfrm>
        </p:grpSpPr>
        <p:pic>
          <p:nvPicPr>
            <p:cNvPr id="11" name="Picture 6" descr="http://www.softicons.com/download/application-icons/vista-stock-icons-by-lokas-software/png/256/office-building.png"/>
            <p:cNvPicPr>
              <a:picLocks noChangeAspect="1" noChangeArrowheads="1"/>
            </p:cNvPicPr>
            <p:nvPr/>
          </p:nvPicPr>
          <p:blipFill>
            <a:blip r:embed="rId6" cstate="print"/>
            <a:srcRect/>
            <a:stretch>
              <a:fillRect/>
            </a:stretch>
          </p:blipFill>
          <p:spPr bwMode="auto">
            <a:xfrm>
              <a:off x="6188007" y="1304842"/>
              <a:ext cx="1590330" cy="1590330"/>
            </a:xfrm>
            <a:prstGeom prst="rect">
              <a:avLst/>
            </a:prstGeom>
            <a:noFill/>
            <a:ln w="9525">
              <a:noFill/>
              <a:miter lim="800000"/>
              <a:headEnd/>
              <a:tailEnd/>
            </a:ln>
          </p:spPr>
        </p:pic>
        <p:pic>
          <p:nvPicPr>
            <p:cNvPr id="12" name="Picture 26" descr="http://i.ebayimg.com/24/!B8kUGKQBGk~$(KGrHqIOKjwEylRCJbK7BM3,FpmPyw~~0_35.JPG"/>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7257365" y="2033151"/>
              <a:ext cx="841952" cy="757757"/>
            </a:xfrm>
            <a:prstGeom prst="rect">
              <a:avLst/>
            </a:prstGeom>
            <a:noFill/>
            <a:ln w="9525">
              <a:noFill/>
              <a:miter lim="800000"/>
              <a:headEnd/>
              <a:tailEnd/>
            </a:ln>
          </p:spPr>
        </p:pic>
        <p:pic>
          <p:nvPicPr>
            <p:cNvPr id="13" name="Picture 28" descr="http://icons.iconarchive.com/icons/tpdkdesign.net/refresh-cl/256/Hardware-Mobile-Phone-icon.png"/>
            <p:cNvPicPr>
              <a:picLocks noChangeAspect="1" noChangeArrowheads="1"/>
            </p:cNvPicPr>
            <p:nvPr/>
          </p:nvPicPr>
          <p:blipFill>
            <a:blip r:embed="rId8" cstate="print"/>
            <a:srcRect/>
            <a:stretch>
              <a:fillRect/>
            </a:stretch>
          </p:blipFill>
          <p:spPr bwMode="auto">
            <a:xfrm rot="-845367">
              <a:off x="7583779" y="1653236"/>
              <a:ext cx="475636" cy="475635"/>
            </a:xfrm>
            <a:prstGeom prst="rect">
              <a:avLst/>
            </a:prstGeom>
            <a:noFill/>
            <a:ln w="9525">
              <a:noFill/>
              <a:miter lim="800000"/>
              <a:headEnd/>
              <a:tailEnd/>
            </a:ln>
          </p:spPr>
        </p:pic>
      </p:grpSp>
      <p:grpSp>
        <p:nvGrpSpPr>
          <p:cNvPr id="14" name="Group 35"/>
          <p:cNvGrpSpPr>
            <a:grpSpLocks/>
          </p:cNvGrpSpPr>
          <p:nvPr/>
        </p:nvGrpSpPr>
        <p:grpSpPr bwMode="auto">
          <a:xfrm>
            <a:off x="3289300" y="1257300"/>
            <a:ext cx="2565400" cy="1577975"/>
            <a:chOff x="3146961" y="1257341"/>
            <a:chExt cx="2565069" cy="1578219"/>
          </a:xfrm>
        </p:grpSpPr>
        <p:grpSp>
          <p:nvGrpSpPr>
            <p:cNvPr id="15" name="Group 32"/>
            <p:cNvGrpSpPr>
              <a:grpSpLocks/>
            </p:cNvGrpSpPr>
            <p:nvPr/>
          </p:nvGrpSpPr>
          <p:grpSpPr bwMode="auto">
            <a:xfrm>
              <a:off x="3146961" y="1257341"/>
              <a:ext cx="1534556" cy="1578219"/>
              <a:chOff x="3063834" y="1281092"/>
              <a:chExt cx="1534556" cy="1578219"/>
            </a:xfrm>
          </p:grpSpPr>
          <p:pic>
            <p:nvPicPr>
              <p:cNvPr id="17" name="Picture 10" descr="http://www.bestfreeicons.com/smimages/Coffee%20Shop%20icon.png"/>
              <p:cNvPicPr>
                <a:picLocks noChangeAspect="1" noChangeArrowheads="1"/>
              </p:cNvPicPr>
              <p:nvPr/>
            </p:nvPicPr>
            <p:blipFill>
              <a:blip r:embed="rId9" cstate="print"/>
              <a:srcRect/>
              <a:stretch>
                <a:fillRect/>
              </a:stretch>
            </p:blipFill>
            <p:spPr bwMode="auto">
              <a:xfrm>
                <a:off x="3409415" y="1281092"/>
                <a:ext cx="1188975" cy="1188975"/>
              </a:xfrm>
              <a:prstGeom prst="rect">
                <a:avLst/>
              </a:prstGeom>
              <a:noFill/>
              <a:ln w="9525">
                <a:noFill/>
                <a:miter lim="800000"/>
                <a:headEnd/>
                <a:tailEnd/>
              </a:ln>
            </p:spPr>
          </p:pic>
          <p:pic>
            <p:nvPicPr>
              <p:cNvPr id="18" name="Picture 30" descr="http://upload.wikimedia.org/wikipedia/commons/thumb/7/7b/Headset_icon.svg/105px-Headset_icon.svg.png"/>
              <p:cNvPicPr>
                <a:picLocks noChangeAspect="1" noChangeArrowheads="1"/>
              </p:cNvPicPr>
              <p:nvPr/>
            </p:nvPicPr>
            <p:blipFill>
              <a:blip r:embed="rId10" cstate="print"/>
              <a:srcRect/>
              <a:stretch>
                <a:fillRect/>
              </a:stretch>
            </p:blipFill>
            <p:spPr bwMode="auto">
              <a:xfrm>
                <a:off x="3063834" y="2124262"/>
                <a:ext cx="452217" cy="488309"/>
              </a:xfrm>
              <a:prstGeom prst="rect">
                <a:avLst/>
              </a:prstGeom>
              <a:noFill/>
              <a:ln w="9525">
                <a:noFill/>
                <a:miter lim="800000"/>
                <a:headEnd/>
                <a:tailEnd/>
              </a:ln>
            </p:spPr>
          </p:pic>
          <p:pic>
            <p:nvPicPr>
              <p:cNvPr id="19" name="Picture 24" descr="http://aux.iconpedia.net/uploads/352853806.png"/>
              <p:cNvPicPr>
                <a:picLocks noChangeAspect="1" noChangeArrowheads="1"/>
              </p:cNvPicPr>
              <p:nvPr/>
            </p:nvPicPr>
            <p:blipFill>
              <a:blip r:embed="rId11" cstate="print"/>
              <a:srcRect/>
              <a:stretch>
                <a:fillRect/>
              </a:stretch>
            </p:blipFill>
            <p:spPr bwMode="auto">
              <a:xfrm>
                <a:off x="3730046" y="2052986"/>
                <a:ext cx="806325" cy="806325"/>
              </a:xfrm>
              <a:prstGeom prst="rect">
                <a:avLst/>
              </a:prstGeom>
              <a:noFill/>
              <a:ln w="9525">
                <a:noFill/>
                <a:miter lim="800000"/>
                <a:headEnd/>
                <a:tailEnd/>
              </a:ln>
            </p:spPr>
          </p:pic>
        </p:grpSp>
        <p:pic>
          <p:nvPicPr>
            <p:cNvPr id="16" name="Picture 32" descr="http://www.bestfreeicons.com/smimages/Pharmacy-icon.png">
              <a:hlinkClick r:id="rId12"/>
            </p:cNvPr>
            <p:cNvPicPr>
              <a:picLocks noChangeAspect="1" noChangeArrowheads="1"/>
            </p:cNvPicPr>
            <p:nvPr/>
          </p:nvPicPr>
          <p:blipFill>
            <a:blip r:embed="rId13" cstate="print"/>
            <a:srcRect/>
            <a:stretch>
              <a:fillRect/>
            </a:stretch>
          </p:blipFill>
          <p:spPr bwMode="auto">
            <a:xfrm>
              <a:off x="4442567" y="1340488"/>
              <a:ext cx="1269463" cy="1269464"/>
            </a:xfrm>
            <a:prstGeom prst="rect">
              <a:avLst/>
            </a:prstGeom>
            <a:noFill/>
            <a:ln w="9525">
              <a:noFill/>
              <a:miter lim="800000"/>
              <a:headEnd/>
              <a:tailEnd/>
            </a:ln>
          </p:spPr>
        </p:pic>
      </p:grpSp>
      <p:cxnSp>
        <p:nvCxnSpPr>
          <p:cNvPr id="20" name="Straight Connector 19"/>
          <p:cNvCxnSpPr/>
          <p:nvPr/>
        </p:nvCxnSpPr>
        <p:spPr>
          <a:xfrm>
            <a:off x="2722563" y="1946275"/>
            <a:ext cx="552450" cy="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5894388" y="1946275"/>
            <a:ext cx="552450" cy="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18610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b="1" dirty="0"/>
              <a:t>Use Case: Wyatt Construction, Inc.</a:t>
            </a:r>
            <a:endParaRPr lang="cs-CZ" dirty="0"/>
          </a:p>
        </p:txBody>
      </p:sp>
      <p:sp>
        <p:nvSpPr>
          <p:cNvPr id="3" name="Content Placeholder 2"/>
          <p:cNvSpPr>
            <a:spLocks noGrp="1"/>
          </p:cNvSpPr>
          <p:nvPr>
            <p:ph idx="1"/>
          </p:nvPr>
        </p:nvSpPr>
        <p:spPr>
          <a:xfrm>
            <a:off x="304800" y="1514158"/>
            <a:ext cx="8496300" cy="4284662"/>
          </a:xfrm>
        </p:spPr>
        <p:txBody>
          <a:bodyPr/>
          <a:lstStyle/>
          <a:p>
            <a:pPr marL="290513" lvl="1" indent="-168275" eaLnBrk="0" hangingPunct="0">
              <a:lnSpc>
                <a:spcPct val="95000"/>
              </a:lnSpc>
              <a:spcBef>
                <a:spcPct val="10000"/>
              </a:spcBef>
              <a:spcAft>
                <a:spcPct val="10000"/>
              </a:spcAft>
              <a:buClr>
                <a:schemeClr val="bg2"/>
              </a:buClr>
              <a:buSzPct val="85000"/>
              <a:buFontTx/>
              <a:buChar char="•"/>
            </a:pPr>
            <a:endParaRPr lang="en-US" sz="2000" dirty="0"/>
          </a:p>
        </p:txBody>
      </p:sp>
      <p:sp>
        <p:nvSpPr>
          <p:cNvPr id="12" name="TextBox 23"/>
          <p:cNvSpPr txBox="1">
            <a:spLocks noChangeArrowheads="1"/>
          </p:cNvSpPr>
          <p:nvPr/>
        </p:nvSpPr>
        <p:spPr bwMode="auto">
          <a:xfrm>
            <a:off x="2334474" y="4306967"/>
            <a:ext cx="2398713" cy="581025"/>
          </a:xfrm>
          <a:prstGeom prst="rect">
            <a:avLst/>
          </a:prstGeom>
          <a:noFill/>
          <a:ln w="9525">
            <a:noFill/>
            <a:miter lim="800000"/>
            <a:headEnd/>
            <a:tailEnd/>
          </a:ln>
        </p:spPr>
        <p:txBody>
          <a:bodyPr wrap="none">
            <a:spAutoFit/>
          </a:bodyPr>
          <a:lstStyle/>
          <a:p>
            <a:pPr algn="ctr"/>
            <a:r>
              <a:rPr lang="en-US" sz="1600" b="1" i="1"/>
              <a:t>M</a:t>
            </a:r>
            <a:r>
              <a:rPr lang="cs-CZ" sz="1600" b="1" i="1"/>
              <a:t>oje číslo</a:t>
            </a:r>
            <a:r>
              <a:rPr lang="en-US" sz="1600" b="1" i="1"/>
              <a:t> “Anywhere”</a:t>
            </a:r>
          </a:p>
          <a:p>
            <a:pPr algn="ctr"/>
            <a:r>
              <a:rPr lang="en-US" sz="1600" b="1" i="1"/>
              <a:t>240 123 4567</a:t>
            </a:r>
          </a:p>
        </p:txBody>
      </p:sp>
      <p:grpSp>
        <p:nvGrpSpPr>
          <p:cNvPr id="62" name="Group 32"/>
          <p:cNvGrpSpPr>
            <a:grpSpLocks/>
          </p:cNvGrpSpPr>
          <p:nvPr/>
        </p:nvGrpSpPr>
        <p:grpSpPr bwMode="auto">
          <a:xfrm>
            <a:off x="0" y="1223963"/>
            <a:ext cx="3148013" cy="3349625"/>
            <a:chOff x="-1" y="1224724"/>
            <a:chExt cx="3147238" cy="3348842"/>
          </a:xfrm>
        </p:grpSpPr>
        <p:grpSp>
          <p:nvGrpSpPr>
            <p:cNvPr id="63" name="Group 43"/>
            <p:cNvGrpSpPr>
              <a:grpSpLocks/>
            </p:cNvGrpSpPr>
            <p:nvPr/>
          </p:nvGrpSpPr>
          <p:grpSpPr bwMode="auto">
            <a:xfrm>
              <a:off x="183368" y="1224724"/>
              <a:ext cx="2817910" cy="3348842"/>
              <a:chOff x="115295" y="3372590"/>
              <a:chExt cx="2817910" cy="3348842"/>
            </a:xfrm>
          </p:grpSpPr>
          <p:sp>
            <p:nvSpPr>
              <p:cNvPr id="66" name="AutoShape 38"/>
              <p:cNvSpPr>
                <a:spLocks noChangeArrowheads="1"/>
              </p:cNvSpPr>
              <p:nvPr/>
            </p:nvSpPr>
            <p:spPr bwMode="gray">
              <a:xfrm>
                <a:off x="116031" y="3372590"/>
                <a:ext cx="2817119" cy="3348842"/>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67"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64" name="Rectangle 51"/>
            <p:cNvSpPr>
              <a:spLocks noChangeArrowheads="1"/>
            </p:cNvSpPr>
            <p:nvPr/>
          </p:nvSpPr>
          <p:spPr bwMode="gray">
            <a:xfrm>
              <a:off x="-1" y="2247937"/>
              <a:ext cx="3147238" cy="1430927"/>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Commercial construction services</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120 to 140 employees</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Aging PBX system not able to handle new requirements</a:t>
              </a: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p:txBody>
        </p:sp>
        <p:sp>
          <p:nvSpPr>
            <p:cNvPr id="65" name="Text Box 23"/>
            <p:cNvSpPr txBox="1">
              <a:spLocks noChangeArrowheads="1"/>
            </p:cNvSpPr>
            <p:nvPr/>
          </p:nvSpPr>
          <p:spPr bwMode="auto">
            <a:xfrm>
              <a:off x="510639" y="1567543"/>
              <a:ext cx="1713852" cy="307705"/>
            </a:xfrm>
            <a:prstGeom prst="rect">
              <a:avLst/>
            </a:prstGeom>
            <a:solidFill>
              <a:srgbClr val="000000"/>
            </a:solidFill>
            <a:ln w="25400" algn="ctr">
              <a:noFill/>
              <a:miter lim="800000"/>
              <a:headEnd/>
              <a:tailEnd/>
            </a:ln>
          </p:spPr>
          <p:txBody>
            <a:bodyPr wrap="square">
              <a:spAutoFit/>
            </a:bodyPr>
            <a:lstStyle/>
            <a:p>
              <a:pPr marL="115888" indent="-115888" algn="ctr">
                <a:lnSpc>
                  <a:spcPct val="70000"/>
                </a:lnSpc>
                <a:spcBef>
                  <a:spcPct val="50000"/>
                </a:spcBef>
                <a:buSzPct val="80000"/>
                <a:buFont typeface="Arial" charset="0"/>
                <a:buNone/>
              </a:pPr>
              <a:r>
                <a:rPr lang="cs-CZ" sz="2000" dirty="0" err="1"/>
                <a:t>The</a:t>
              </a:r>
              <a:r>
                <a:rPr lang="cs-CZ" sz="2000" dirty="0"/>
                <a:t>  </a:t>
              </a:r>
              <a:r>
                <a:rPr lang="cs-CZ" sz="2000" dirty="0" err="1"/>
                <a:t>Company</a:t>
              </a:r>
              <a:endParaRPr lang="cs-CZ" sz="2000" dirty="0"/>
            </a:p>
          </p:txBody>
        </p:sp>
      </p:grpSp>
      <p:grpSp>
        <p:nvGrpSpPr>
          <p:cNvPr id="68" name="Group 34"/>
          <p:cNvGrpSpPr>
            <a:grpSpLocks/>
          </p:cNvGrpSpPr>
          <p:nvPr/>
        </p:nvGrpSpPr>
        <p:grpSpPr bwMode="auto">
          <a:xfrm>
            <a:off x="6018213" y="1223963"/>
            <a:ext cx="3125787" cy="3349625"/>
            <a:chOff x="6017623" y="1224724"/>
            <a:chExt cx="3126377" cy="3348842"/>
          </a:xfrm>
        </p:grpSpPr>
        <p:grpSp>
          <p:nvGrpSpPr>
            <p:cNvPr id="69" name="Group 48"/>
            <p:cNvGrpSpPr>
              <a:grpSpLocks/>
            </p:cNvGrpSpPr>
            <p:nvPr/>
          </p:nvGrpSpPr>
          <p:grpSpPr bwMode="auto">
            <a:xfrm>
              <a:off x="6093317" y="1224724"/>
              <a:ext cx="2817910" cy="3348842"/>
              <a:chOff x="115295" y="3372590"/>
              <a:chExt cx="2817910" cy="3348842"/>
            </a:xfrm>
          </p:grpSpPr>
          <p:sp>
            <p:nvSpPr>
              <p:cNvPr id="73" name="AutoShape 38"/>
              <p:cNvSpPr>
                <a:spLocks noChangeArrowheads="1"/>
              </p:cNvSpPr>
              <p:nvPr/>
            </p:nvSpPr>
            <p:spPr bwMode="gray">
              <a:xfrm>
                <a:off x="115815" y="3372590"/>
                <a:ext cx="2816757" cy="3348842"/>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74"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70" name="Text Box 46"/>
            <p:cNvSpPr txBox="1">
              <a:spLocks noChangeArrowheads="1"/>
            </p:cNvSpPr>
            <p:nvPr/>
          </p:nvSpPr>
          <p:spPr bwMode="auto">
            <a:xfrm>
              <a:off x="6197044" y="1570718"/>
              <a:ext cx="2000628" cy="307705"/>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err="1" smtClean="0"/>
                <a:t>Solution</a:t>
              </a:r>
              <a:endParaRPr lang="cs-CZ" sz="2000" dirty="0"/>
            </a:p>
          </p:txBody>
        </p:sp>
        <p:sp>
          <p:nvSpPr>
            <p:cNvPr id="71" name="Rectangle 53"/>
            <p:cNvSpPr>
              <a:spLocks noChangeArrowheads="1"/>
            </p:cNvSpPr>
            <p:nvPr/>
          </p:nvSpPr>
          <p:spPr bwMode="gray">
            <a:xfrm>
              <a:off x="6017623" y="2241040"/>
              <a:ext cx="3126377" cy="2057828"/>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Hosted PBX and Auto Attendant</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Dial by Extension</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User self service via web or voice portal</a:t>
              </a: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b="1" dirty="0"/>
            </a:p>
          </p:txBody>
        </p:sp>
        <p:pic>
          <p:nvPicPr>
            <p:cNvPr id="72" name="Picture 2" descr="http://www.axeseducation.com/images/solution_icon.pn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952687" y="1416713"/>
              <a:ext cx="716300" cy="716301"/>
            </a:xfrm>
            <a:prstGeom prst="rect">
              <a:avLst/>
            </a:prstGeom>
            <a:noFill/>
            <a:ln w="9525">
              <a:noFill/>
              <a:miter lim="800000"/>
              <a:headEnd/>
              <a:tailEnd/>
            </a:ln>
          </p:spPr>
        </p:pic>
      </p:grpSp>
      <p:grpSp>
        <p:nvGrpSpPr>
          <p:cNvPr id="75" name="Group 74"/>
          <p:cNvGrpSpPr>
            <a:grpSpLocks/>
          </p:cNvGrpSpPr>
          <p:nvPr/>
        </p:nvGrpSpPr>
        <p:grpSpPr bwMode="auto">
          <a:xfrm>
            <a:off x="3092450" y="1223963"/>
            <a:ext cx="2863850" cy="3349625"/>
            <a:chOff x="3093127" y="1224724"/>
            <a:chExt cx="2863125" cy="3348842"/>
          </a:xfrm>
        </p:grpSpPr>
        <p:grpSp>
          <p:nvGrpSpPr>
            <p:cNvPr id="76" name="Group 33"/>
            <p:cNvGrpSpPr>
              <a:grpSpLocks/>
            </p:cNvGrpSpPr>
            <p:nvPr/>
          </p:nvGrpSpPr>
          <p:grpSpPr bwMode="auto">
            <a:xfrm>
              <a:off x="3093127" y="1224724"/>
              <a:ext cx="2863125" cy="3348842"/>
              <a:chOff x="3093127" y="1224724"/>
              <a:chExt cx="2863125" cy="3348842"/>
            </a:xfrm>
          </p:grpSpPr>
          <p:grpSp>
            <p:nvGrpSpPr>
              <p:cNvPr id="78" name="Group 45"/>
              <p:cNvGrpSpPr>
                <a:grpSpLocks/>
              </p:cNvGrpSpPr>
              <p:nvPr/>
            </p:nvGrpSpPr>
            <p:grpSpPr bwMode="auto">
              <a:xfrm>
                <a:off x="3138342" y="1224724"/>
                <a:ext cx="2817910" cy="3348842"/>
                <a:chOff x="115295" y="3372590"/>
                <a:chExt cx="2817910" cy="3348842"/>
              </a:xfrm>
            </p:grpSpPr>
            <p:sp>
              <p:nvSpPr>
                <p:cNvPr id="81" name="AutoShape 38"/>
                <p:cNvSpPr>
                  <a:spLocks noChangeArrowheads="1"/>
                </p:cNvSpPr>
                <p:nvPr/>
              </p:nvSpPr>
              <p:spPr bwMode="gray">
                <a:xfrm>
                  <a:off x="114519" y="3372590"/>
                  <a:ext cx="2818686" cy="3348842"/>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82"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79" name="Text Box 36"/>
              <p:cNvSpPr txBox="1">
                <a:spLocks noChangeArrowheads="1"/>
              </p:cNvSpPr>
              <p:nvPr/>
            </p:nvSpPr>
            <p:spPr bwMode="auto">
              <a:xfrm>
                <a:off x="3621631" y="1546911"/>
                <a:ext cx="1536311" cy="307705"/>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err="1"/>
                  <a:t>The</a:t>
                </a:r>
                <a:r>
                  <a:rPr lang="cs-CZ" sz="2000" dirty="0"/>
                  <a:t> </a:t>
                </a:r>
                <a:r>
                  <a:rPr lang="cs-CZ" sz="2000" dirty="0" err="1"/>
                  <a:t>Situation</a:t>
                </a:r>
                <a:endParaRPr lang="cs-CZ" sz="2000" dirty="0"/>
              </a:p>
            </p:txBody>
          </p:sp>
          <p:sp>
            <p:nvSpPr>
              <p:cNvPr id="80" name="Rectangle 52"/>
              <p:cNvSpPr>
                <a:spLocks noChangeArrowheads="1"/>
              </p:cNvSpPr>
              <p:nvPr/>
            </p:nvSpPr>
            <p:spPr bwMode="gray">
              <a:xfrm>
                <a:off x="3093127" y="2249192"/>
                <a:ext cx="2861228" cy="2145303"/>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Limited DID numbers</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Administrators overburdened</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Users frustrated by lack of control</a:t>
                </a: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pPr>
                <a:endParaRPr lang="en-US" dirty="0">
                  <a:solidFill>
                    <a:schemeClr val="tx1"/>
                  </a:solidFill>
                </a:endParaRPr>
              </a:p>
            </p:txBody>
          </p:sp>
        </p:grpSp>
        <p:pic>
          <p:nvPicPr>
            <p:cNvPr id="77" name="Picture 3" descr="http://www.bestfreeicons.com/smimages/1225580624.png">
              <a:hlinkClick r:id="rId4"/>
            </p:cNvPr>
            <p:cNvPicPr>
              <a:picLocks noChangeAspect="1" noChangeArrowheads="1"/>
            </p:cNvPicPr>
            <p:nvPr/>
          </p:nvPicPr>
          <p:blipFill>
            <a:blip r:embed="rId5" cstate="print"/>
            <a:srcRect/>
            <a:stretch>
              <a:fillRect/>
            </a:stretch>
          </p:blipFill>
          <p:spPr bwMode="auto">
            <a:xfrm>
              <a:off x="4881954" y="1340490"/>
              <a:ext cx="925080" cy="925081"/>
            </a:xfrm>
            <a:prstGeom prst="rect">
              <a:avLst/>
            </a:prstGeom>
            <a:noFill/>
            <a:ln w="9525">
              <a:noFill/>
              <a:miter lim="800000"/>
              <a:headEnd/>
              <a:tailEnd/>
            </a:ln>
          </p:spPr>
        </p:pic>
      </p:grpSp>
      <p:grpSp>
        <p:nvGrpSpPr>
          <p:cNvPr id="83" name="Group 82"/>
          <p:cNvGrpSpPr>
            <a:grpSpLocks/>
          </p:cNvGrpSpPr>
          <p:nvPr/>
        </p:nvGrpSpPr>
        <p:grpSpPr bwMode="auto">
          <a:xfrm>
            <a:off x="514350" y="4802188"/>
            <a:ext cx="8126413" cy="1878012"/>
            <a:chOff x="514530" y="4802168"/>
            <a:chExt cx="8125737" cy="1877797"/>
          </a:xfrm>
        </p:grpSpPr>
        <p:grpSp>
          <p:nvGrpSpPr>
            <p:cNvPr id="84" name="Group 35"/>
            <p:cNvGrpSpPr>
              <a:grpSpLocks/>
            </p:cNvGrpSpPr>
            <p:nvPr/>
          </p:nvGrpSpPr>
          <p:grpSpPr bwMode="auto">
            <a:xfrm>
              <a:off x="514530" y="4802168"/>
              <a:ext cx="8125737" cy="1877797"/>
              <a:chOff x="514530" y="4802168"/>
              <a:chExt cx="8125737" cy="1877797"/>
            </a:xfrm>
          </p:grpSpPr>
          <p:grpSp>
            <p:nvGrpSpPr>
              <p:cNvPr id="86" name="Group 42"/>
              <p:cNvGrpSpPr>
                <a:grpSpLocks/>
              </p:cNvGrpSpPr>
              <p:nvPr/>
            </p:nvGrpSpPr>
            <p:grpSpPr bwMode="auto">
              <a:xfrm>
                <a:off x="514530" y="4802168"/>
                <a:ext cx="8125737" cy="1877797"/>
                <a:chOff x="567001" y="1221756"/>
                <a:chExt cx="7781352" cy="1877797"/>
              </a:xfrm>
            </p:grpSpPr>
            <p:sp>
              <p:nvSpPr>
                <p:cNvPr id="89" name="AutoShape 41"/>
                <p:cNvSpPr>
                  <a:spLocks noChangeArrowheads="1"/>
                </p:cNvSpPr>
                <p:nvPr/>
              </p:nvSpPr>
              <p:spPr bwMode="gray">
                <a:xfrm>
                  <a:off x="567001" y="1221756"/>
                  <a:ext cx="7781352" cy="1877797"/>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90" name="AutoShape 42"/>
                <p:cNvSpPr>
                  <a:spLocks noChangeArrowheads="1"/>
                </p:cNvSpPr>
                <p:nvPr/>
              </p:nvSpPr>
              <p:spPr bwMode="gray">
                <a:xfrm rot="10800000" flipH="1" flipV="1">
                  <a:off x="599373" y="1260662"/>
                  <a:ext cx="7696006" cy="175993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87" name="Text Box 49"/>
              <p:cNvSpPr txBox="1">
                <a:spLocks noChangeArrowheads="1"/>
              </p:cNvSpPr>
              <p:nvPr/>
            </p:nvSpPr>
            <p:spPr bwMode="auto">
              <a:xfrm>
                <a:off x="906610" y="4937090"/>
                <a:ext cx="4133506" cy="310305"/>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a:t>Business </a:t>
                </a:r>
                <a:r>
                  <a:rPr lang="cs-CZ" sz="2000" dirty="0" err="1"/>
                  <a:t>Benefits</a:t>
                </a:r>
                <a:endParaRPr lang="cs-CZ" sz="2000" dirty="0"/>
              </a:p>
            </p:txBody>
          </p:sp>
          <p:sp>
            <p:nvSpPr>
              <p:cNvPr id="88" name="Rectangle 54"/>
              <p:cNvSpPr>
                <a:spLocks noChangeArrowheads="1"/>
              </p:cNvSpPr>
              <p:nvPr/>
            </p:nvSpPr>
            <p:spPr bwMode="gray">
              <a:xfrm>
                <a:off x="661849" y="5393717"/>
                <a:ext cx="7377745" cy="1185214"/>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Increase in productivity by alleviating the front desk burden</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Improved customer satisfaction</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Users empowered to manage their own reachability</a:t>
                </a: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b="1" dirty="0"/>
              </a:p>
              <a:p>
                <a:pPr marL="290513" lvl="1" indent="-168275" eaLnBrk="0" hangingPunct="0">
                  <a:lnSpc>
                    <a:spcPct val="95000"/>
                  </a:lnSpc>
                  <a:spcBef>
                    <a:spcPct val="10000"/>
                  </a:spcBef>
                  <a:spcAft>
                    <a:spcPct val="10000"/>
                  </a:spcAft>
                  <a:buClr>
                    <a:schemeClr val="bg2"/>
                  </a:buClr>
                  <a:buSzPct val="85000"/>
                  <a:buFontTx/>
                  <a:buChar char="•"/>
                </a:pPr>
                <a:endParaRPr lang="en-US" b="1" dirty="0"/>
              </a:p>
            </p:txBody>
          </p:sp>
        </p:grpSp>
        <p:pic>
          <p:nvPicPr>
            <p:cNvPr id="85" name="Picture 7" descr="http://www.masterguard.at/Portals/0/bilder/Energy-efficiency-icon.png"/>
            <p:cNvPicPr>
              <a:picLocks noChangeAspect="1" noChangeArrowheads="1"/>
            </p:cNvPicPr>
            <p:nvPr/>
          </p:nvPicPr>
          <p:blipFill>
            <a:blip r:embed="rId6" cstate="print"/>
            <a:srcRect/>
            <a:stretch>
              <a:fillRect/>
            </a:stretch>
          </p:blipFill>
          <p:spPr bwMode="auto">
            <a:xfrm>
              <a:off x="7593553" y="5293741"/>
              <a:ext cx="923267" cy="923267"/>
            </a:xfrm>
            <a:prstGeom prst="rect">
              <a:avLst/>
            </a:prstGeom>
            <a:noFill/>
            <a:ln w="9525">
              <a:noFill/>
              <a:miter lim="800000"/>
              <a:headEnd/>
              <a:tailEnd/>
            </a:ln>
          </p:spPr>
        </p:pic>
      </p:grpSp>
    </p:spTree>
    <p:extLst>
      <p:ext uri="{BB962C8B-B14F-4D97-AF65-F5344CB8AC3E}">
        <p14:creationId xmlns:p14="http://schemas.microsoft.com/office/powerpoint/2010/main" val="822196951"/>
      </p:ext>
    </p:extLst>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b="1" dirty="0"/>
              <a:t>Use Case: Time Travel, Inc.</a:t>
            </a:r>
            <a:endParaRPr lang="cs-CZ" dirty="0"/>
          </a:p>
        </p:txBody>
      </p:sp>
      <p:sp>
        <p:nvSpPr>
          <p:cNvPr id="3" name="Content Placeholder 2"/>
          <p:cNvSpPr>
            <a:spLocks noGrp="1"/>
          </p:cNvSpPr>
          <p:nvPr>
            <p:ph idx="1"/>
          </p:nvPr>
        </p:nvSpPr>
        <p:spPr>
          <a:xfrm>
            <a:off x="304800" y="1514158"/>
            <a:ext cx="8496300" cy="4284662"/>
          </a:xfrm>
        </p:spPr>
        <p:txBody>
          <a:bodyPr/>
          <a:lstStyle/>
          <a:p>
            <a:pPr marL="290513" lvl="1" indent="-168275" eaLnBrk="0" hangingPunct="0">
              <a:lnSpc>
                <a:spcPct val="95000"/>
              </a:lnSpc>
              <a:spcBef>
                <a:spcPct val="10000"/>
              </a:spcBef>
              <a:spcAft>
                <a:spcPct val="10000"/>
              </a:spcAft>
              <a:buClr>
                <a:schemeClr val="bg2"/>
              </a:buClr>
              <a:buSzPct val="85000"/>
              <a:buFontTx/>
              <a:buChar char="•"/>
            </a:pPr>
            <a:endParaRPr lang="en-US" sz="2000" dirty="0"/>
          </a:p>
        </p:txBody>
      </p:sp>
      <p:sp>
        <p:nvSpPr>
          <p:cNvPr id="12" name="TextBox 23"/>
          <p:cNvSpPr txBox="1">
            <a:spLocks noChangeArrowheads="1"/>
          </p:cNvSpPr>
          <p:nvPr/>
        </p:nvSpPr>
        <p:spPr bwMode="auto">
          <a:xfrm>
            <a:off x="2334474" y="4306967"/>
            <a:ext cx="2398713" cy="581025"/>
          </a:xfrm>
          <a:prstGeom prst="rect">
            <a:avLst/>
          </a:prstGeom>
          <a:noFill/>
          <a:ln w="9525">
            <a:noFill/>
            <a:miter lim="800000"/>
            <a:headEnd/>
            <a:tailEnd/>
          </a:ln>
        </p:spPr>
        <p:txBody>
          <a:bodyPr wrap="none">
            <a:spAutoFit/>
          </a:bodyPr>
          <a:lstStyle/>
          <a:p>
            <a:pPr algn="ctr"/>
            <a:r>
              <a:rPr lang="en-US" sz="1600" b="1" i="1"/>
              <a:t>M</a:t>
            </a:r>
            <a:r>
              <a:rPr lang="cs-CZ" sz="1600" b="1" i="1"/>
              <a:t>oje číslo</a:t>
            </a:r>
            <a:r>
              <a:rPr lang="en-US" sz="1600" b="1" i="1"/>
              <a:t> “Anywhere”</a:t>
            </a:r>
          </a:p>
          <a:p>
            <a:pPr algn="ctr"/>
            <a:r>
              <a:rPr lang="en-US" sz="1600" b="1" i="1"/>
              <a:t>240 123 4567</a:t>
            </a:r>
          </a:p>
        </p:txBody>
      </p:sp>
      <p:grpSp>
        <p:nvGrpSpPr>
          <p:cNvPr id="29" name="Group 32"/>
          <p:cNvGrpSpPr>
            <a:grpSpLocks/>
          </p:cNvGrpSpPr>
          <p:nvPr/>
        </p:nvGrpSpPr>
        <p:grpSpPr bwMode="auto">
          <a:xfrm>
            <a:off x="47625" y="1223963"/>
            <a:ext cx="2954338" cy="3349625"/>
            <a:chOff x="47499" y="1224724"/>
            <a:chExt cx="2953779" cy="3348842"/>
          </a:xfrm>
        </p:grpSpPr>
        <p:grpSp>
          <p:nvGrpSpPr>
            <p:cNvPr id="30" name="Group 43"/>
            <p:cNvGrpSpPr>
              <a:grpSpLocks/>
            </p:cNvGrpSpPr>
            <p:nvPr/>
          </p:nvGrpSpPr>
          <p:grpSpPr bwMode="auto">
            <a:xfrm>
              <a:off x="183368" y="1224724"/>
              <a:ext cx="2817910" cy="3348842"/>
              <a:chOff x="115295" y="3372590"/>
              <a:chExt cx="2817910" cy="3348842"/>
            </a:xfrm>
          </p:grpSpPr>
          <p:sp>
            <p:nvSpPr>
              <p:cNvPr id="33" name="AutoShape 38"/>
              <p:cNvSpPr>
                <a:spLocks noChangeArrowheads="1"/>
              </p:cNvSpPr>
              <p:nvPr/>
            </p:nvSpPr>
            <p:spPr bwMode="gray">
              <a:xfrm>
                <a:off x="115925" y="3372590"/>
                <a:ext cx="2817280" cy="3348842"/>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34"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31" name="Rectangle 51"/>
            <p:cNvSpPr>
              <a:spLocks noChangeArrowheads="1"/>
            </p:cNvSpPr>
            <p:nvPr/>
          </p:nvSpPr>
          <p:spPr bwMode="gray">
            <a:xfrm>
              <a:off x="47499" y="2247938"/>
              <a:ext cx="2945081" cy="1421530"/>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National chain of six independent offices</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Specialize in seniors and retirees</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About 100 dispersed customer service employees</a:t>
              </a:r>
            </a:p>
            <a:p>
              <a:pPr marL="290513" lvl="1" indent="-168275" eaLnBrk="0" hangingPunct="0">
                <a:lnSpc>
                  <a:spcPct val="95000"/>
                </a:lnSpc>
                <a:spcBef>
                  <a:spcPct val="10000"/>
                </a:spcBef>
                <a:spcAft>
                  <a:spcPct val="10000"/>
                </a:spcAft>
                <a:buClr>
                  <a:schemeClr val="bg2"/>
                </a:buClr>
                <a:buSzPct val="85000"/>
                <a:buFontTx/>
                <a:buChar char="•"/>
              </a:pPr>
              <a:endParaRPr lang="en-US" b="1" dirty="0"/>
            </a:p>
          </p:txBody>
        </p:sp>
        <p:sp>
          <p:nvSpPr>
            <p:cNvPr id="32" name="Text Box 23"/>
            <p:cNvSpPr txBox="1">
              <a:spLocks noChangeArrowheads="1"/>
            </p:cNvSpPr>
            <p:nvPr/>
          </p:nvSpPr>
          <p:spPr bwMode="auto">
            <a:xfrm>
              <a:off x="427514" y="1567543"/>
              <a:ext cx="1675091" cy="307705"/>
            </a:xfrm>
            <a:prstGeom prst="rect">
              <a:avLst/>
            </a:prstGeom>
            <a:solidFill>
              <a:srgbClr val="000000"/>
            </a:solidFill>
            <a:ln w="25400" algn="ctr">
              <a:noFill/>
              <a:miter lim="800000"/>
              <a:headEnd/>
              <a:tailEnd/>
            </a:ln>
          </p:spPr>
          <p:txBody>
            <a:bodyPr wrap="square">
              <a:spAutoFit/>
            </a:bodyPr>
            <a:lstStyle/>
            <a:p>
              <a:pPr marL="115888" indent="-115888" algn="ctr">
                <a:lnSpc>
                  <a:spcPct val="70000"/>
                </a:lnSpc>
                <a:spcBef>
                  <a:spcPct val="50000"/>
                </a:spcBef>
                <a:buSzPct val="80000"/>
                <a:buFont typeface="Arial" charset="0"/>
                <a:buNone/>
              </a:pPr>
              <a:r>
                <a:rPr lang="cs-CZ" sz="2000" dirty="0" err="1"/>
                <a:t>The</a:t>
              </a:r>
              <a:r>
                <a:rPr lang="cs-CZ" sz="2000" dirty="0"/>
                <a:t>  </a:t>
              </a:r>
              <a:r>
                <a:rPr lang="cs-CZ" sz="2000" dirty="0" err="1"/>
                <a:t>Company</a:t>
              </a:r>
              <a:endParaRPr lang="cs-CZ" sz="2000" dirty="0"/>
            </a:p>
          </p:txBody>
        </p:sp>
      </p:grpSp>
      <p:grpSp>
        <p:nvGrpSpPr>
          <p:cNvPr id="35" name="Group 34"/>
          <p:cNvGrpSpPr>
            <a:grpSpLocks/>
          </p:cNvGrpSpPr>
          <p:nvPr/>
        </p:nvGrpSpPr>
        <p:grpSpPr bwMode="auto">
          <a:xfrm>
            <a:off x="6018213" y="1223963"/>
            <a:ext cx="2892425" cy="3349625"/>
            <a:chOff x="6017624" y="1224724"/>
            <a:chExt cx="2893603" cy="3348842"/>
          </a:xfrm>
        </p:grpSpPr>
        <p:grpSp>
          <p:nvGrpSpPr>
            <p:cNvPr id="36" name="Group 48"/>
            <p:cNvGrpSpPr>
              <a:grpSpLocks/>
            </p:cNvGrpSpPr>
            <p:nvPr/>
          </p:nvGrpSpPr>
          <p:grpSpPr bwMode="auto">
            <a:xfrm>
              <a:off x="6093317" y="1224724"/>
              <a:ext cx="2817910" cy="3348842"/>
              <a:chOff x="115295" y="3372590"/>
              <a:chExt cx="2817910" cy="3348842"/>
            </a:xfrm>
          </p:grpSpPr>
          <p:sp>
            <p:nvSpPr>
              <p:cNvPr id="40" name="AutoShape 38"/>
              <p:cNvSpPr>
                <a:spLocks noChangeArrowheads="1"/>
              </p:cNvSpPr>
              <p:nvPr/>
            </p:nvSpPr>
            <p:spPr bwMode="gray">
              <a:xfrm>
                <a:off x="115833" y="3372590"/>
                <a:ext cx="2817372" cy="3348842"/>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41"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37" name="Text Box 46"/>
            <p:cNvSpPr txBox="1">
              <a:spLocks noChangeArrowheads="1"/>
            </p:cNvSpPr>
            <p:nvPr/>
          </p:nvSpPr>
          <p:spPr bwMode="auto">
            <a:xfrm>
              <a:off x="6197085" y="1570718"/>
              <a:ext cx="2001064" cy="310268"/>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err="1" smtClean="0"/>
                <a:t>Solution</a:t>
              </a:r>
              <a:endParaRPr lang="cs-CZ" sz="2000" dirty="0"/>
            </a:p>
          </p:txBody>
        </p:sp>
        <p:sp>
          <p:nvSpPr>
            <p:cNvPr id="38" name="Rectangle 53"/>
            <p:cNvSpPr>
              <a:spLocks noChangeArrowheads="1"/>
            </p:cNvSpPr>
            <p:nvPr/>
          </p:nvSpPr>
          <p:spPr bwMode="gray">
            <a:xfrm>
              <a:off x="6017624" y="2241040"/>
              <a:ext cx="2722616" cy="1927199"/>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Auto Attendant, ACD and Queuing</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Consolidate agents and systems</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Single queue which spans agents and locations</a:t>
              </a:r>
            </a:p>
            <a:p>
              <a:pPr marL="290513" lvl="1" indent="-168275" eaLnBrk="0" hangingPunct="0">
                <a:lnSpc>
                  <a:spcPct val="95000"/>
                </a:lnSpc>
                <a:spcBef>
                  <a:spcPct val="10000"/>
                </a:spcBef>
                <a:spcAft>
                  <a:spcPct val="10000"/>
                </a:spcAft>
                <a:buClr>
                  <a:schemeClr val="bg2"/>
                </a:buClr>
                <a:buSzPct val="85000"/>
              </a:pP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p:txBody>
        </p:sp>
        <p:pic>
          <p:nvPicPr>
            <p:cNvPr id="39" name="Picture 2" descr="http://www.axeseducation.com/images/solution_icon.pn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952687" y="1416713"/>
              <a:ext cx="716300" cy="716301"/>
            </a:xfrm>
            <a:prstGeom prst="rect">
              <a:avLst/>
            </a:prstGeom>
            <a:noFill/>
            <a:ln w="9525">
              <a:noFill/>
              <a:miter lim="800000"/>
              <a:headEnd/>
              <a:tailEnd/>
            </a:ln>
          </p:spPr>
        </p:pic>
      </p:grpSp>
      <p:grpSp>
        <p:nvGrpSpPr>
          <p:cNvPr id="42" name="Group 41"/>
          <p:cNvGrpSpPr>
            <a:grpSpLocks/>
          </p:cNvGrpSpPr>
          <p:nvPr/>
        </p:nvGrpSpPr>
        <p:grpSpPr bwMode="auto">
          <a:xfrm>
            <a:off x="3092450" y="1127125"/>
            <a:ext cx="2863850" cy="3446463"/>
            <a:chOff x="3093127" y="1126713"/>
            <a:chExt cx="2863125" cy="3446853"/>
          </a:xfrm>
        </p:grpSpPr>
        <p:grpSp>
          <p:nvGrpSpPr>
            <p:cNvPr id="58" name="Group 33"/>
            <p:cNvGrpSpPr>
              <a:grpSpLocks/>
            </p:cNvGrpSpPr>
            <p:nvPr/>
          </p:nvGrpSpPr>
          <p:grpSpPr bwMode="auto">
            <a:xfrm>
              <a:off x="3093127" y="1224724"/>
              <a:ext cx="2863125" cy="3348842"/>
              <a:chOff x="3093127" y="1224724"/>
              <a:chExt cx="2863125" cy="3348842"/>
            </a:xfrm>
          </p:grpSpPr>
          <p:grpSp>
            <p:nvGrpSpPr>
              <p:cNvPr id="62" name="Group 45"/>
              <p:cNvGrpSpPr>
                <a:grpSpLocks/>
              </p:cNvGrpSpPr>
              <p:nvPr/>
            </p:nvGrpSpPr>
            <p:grpSpPr bwMode="auto">
              <a:xfrm>
                <a:off x="3138342" y="1224724"/>
                <a:ext cx="2817910" cy="3348842"/>
                <a:chOff x="115295" y="3372590"/>
                <a:chExt cx="2817910" cy="3348842"/>
              </a:xfrm>
            </p:grpSpPr>
            <p:sp>
              <p:nvSpPr>
                <p:cNvPr id="65" name="AutoShape 38"/>
                <p:cNvSpPr>
                  <a:spLocks noChangeArrowheads="1"/>
                </p:cNvSpPr>
                <p:nvPr/>
              </p:nvSpPr>
              <p:spPr bwMode="gray">
                <a:xfrm>
                  <a:off x="114519" y="3373015"/>
                  <a:ext cx="2818686" cy="3348417"/>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66"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63" name="Text Box 36"/>
              <p:cNvSpPr txBox="1">
                <a:spLocks noChangeArrowheads="1"/>
              </p:cNvSpPr>
              <p:nvPr/>
            </p:nvSpPr>
            <p:spPr bwMode="auto">
              <a:xfrm>
                <a:off x="3502598" y="1547064"/>
                <a:ext cx="1536311" cy="307812"/>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err="1"/>
                  <a:t>The</a:t>
                </a:r>
                <a:r>
                  <a:rPr lang="cs-CZ" sz="2000" dirty="0"/>
                  <a:t> </a:t>
                </a:r>
                <a:r>
                  <a:rPr lang="cs-CZ" sz="2000" dirty="0" err="1"/>
                  <a:t>Situation</a:t>
                </a:r>
                <a:endParaRPr lang="cs-CZ" sz="2000" dirty="0"/>
              </a:p>
            </p:txBody>
          </p:sp>
          <p:sp>
            <p:nvSpPr>
              <p:cNvPr id="64" name="Rectangle 52"/>
              <p:cNvSpPr>
                <a:spLocks noChangeArrowheads="1"/>
              </p:cNvSpPr>
              <p:nvPr/>
            </p:nvSpPr>
            <p:spPr bwMode="gray">
              <a:xfrm>
                <a:off x="3093127" y="2249192"/>
                <a:ext cx="2861228" cy="2145303"/>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Multiple different phone systems</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Increase in business, but trouble with staff</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Hunt groups just not cutting it anymore</a:t>
                </a: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p:txBody>
          </p:sp>
        </p:grpSp>
        <p:pic>
          <p:nvPicPr>
            <p:cNvPr id="59" name="Picture 4" descr="http://icons.iconarchive.com/icons/devcom/medical/256/receptionist-icon.png"/>
            <p:cNvPicPr>
              <a:picLocks noChangeAspect="1" noChangeArrowheads="1"/>
            </p:cNvPicPr>
            <p:nvPr/>
          </p:nvPicPr>
          <p:blipFill>
            <a:blip r:embed="rId4" cstate="print"/>
            <a:srcRect/>
            <a:stretch>
              <a:fillRect/>
            </a:stretch>
          </p:blipFill>
          <p:spPr bwMode="auto">
            <a:xfrm>
              <a:off x="4751326" y="1126713"/>
              <a:ext cx="797089" cy="797089"/>
            </a:xfrm>
            <a:prstGeom prst="rect">
              <a:avLst/>
            </a:prstGeom>
            <a:noFill/>
            <a:ln w="9525">
              <a:noFill/>
              <a:miter lim="800000"/>
              <a:headEnd/>
              <a:tailEnd/>
            </a:ln>
          </p:spPr>
        </p:pic>
        <p:pic>
          <p:nvPicPr>
            <p:cNvPr id="60" name="Picture 4" descr="http://icons.iconarchive.com/icons/devcom/medical/256/receptionist-icon.png"/>
            <p:cNvPicPr>
              <a:picLocks noChangeAspect="1" noChangeArrowheads="1"/>
            </p:cNvPicPr>
            <p:nvPr/>
          </p:nvPicPr>
          <p:blipFill>
            <a:blip r:embed="rId4" cstate="print"/>
            <a:srcRect/>
            <a:stretch>
              <a:fillRect/>
            </a:stretch>
          </p:blipFill>
          <p:spPr bwMode="auto">
            <a:xfrm>
              <a:off x="4903726" y="1279113"/>
              <a:ext cx="797089" cy="797089"/>
            </a:xfrm>
            <a:prstGeom prst="rect">
              <a:avLst/>
            </a:prstGeom>
            <a:noFill/>
            <a:ln w="9525">
              <a:noFill/>
              <a:miter lim="800000"/>
              <a:headEnd/>
              <a:tailEnd/>
            </a:ln>
          </p:spPr>
        </p:pic>
        <p:pic>
          <p:nvPicPr>
            <p:cNvPr id="61" name="Picture 4" descr="http://icons.iconarchive.com/icons/devcom/medical/256/receptionist-icon.png"/>
            <p:cNvPicPr>
              <a:picLocks noChangeAspect="1" noChangeArrowheads="1"/>
            </p:cNvPicPr>
            <p:nvPr/>
          </p:nvPicPr>
          <p:blipFill>
            <a:blip r:embed="rId4" cstate="print"/>
            <a:srcRect/>
            <a:stretch>
              <a:fillRect/>
            </a:stretch>
          </p:blipFill>
          <p:spPr bwMode="auto">
            <a:xfrm>
              <a:off x="5056126" y="1431513"/>
              <a:ext cx="797089" cy="797089"/>
            </a:xfrm>
            <a:prstGeom prst="rect">
              <a:avLst/>
            </a:prstGeom>
            <a:noFill/>
            <a:ln w="9525">
              <a:noFill/>
              <a:miter lim="800000"/>
              <a:headEnd/>
              <a:tailEnd/>
            </a:ln>
          </p:spPr>
        </p:pic>
      </p:grpSp>
      <p:grpSp>
        <p:nvGrpSpPr>
          <p:cNvPr id="67" name="Group 35"/>
          <p:cNvGrpSpPr>
            <a:grpSpLocks/>
          </p:cNvGrpSpPr>
          <p:nvPr/>
        </p:nvGrpSpPr>
        <p:grpSpPr bwMode="auto">
          <a:xfrm>
            <a:off x="447675" y="4802188"/>
            <a:ext cx="8193088" cy="1939925"/>
            <a:chOff x="448099" y="4802168"/>
            <a:chExt cx="8192168" cy="1939572"/>
          </a:xfrm>
        </p:grpSpPr>
        <p:grpSp>
          <p:nvGrpSpPr>
            <p:cNvPr id="68" name="Group 42"/>
            <p:cNvGrpSpPr>
              <a:grpSpLocks/>
            </p:cNvGrpSpPr>
            <p:nvPr/>
          </p:nvGrpSpPr>
          <p:grpSpPr bwMode="auto">
            <a:xfrm>
              <a:off x="514530" y="4802168"/>
              <a:ext cx="8125737" cy="1877797"/>
              <a:chOff x="567001" y="1221756"/>
              <a:chExt cx="7781352" cy="1877797"/>
            </a:xfrm>
          </p:grpSpPr>
          <p:sp>
            <p:nvSpPr>
              <p:cNvPr id="71" name="AutoShape 41"/>
              <p:cNvSpPr>
                <a:spLocks noChangeArrowheads="1"/>
              </p:cNvSpPr>
              <p:nvPr/>
            </p:nvSpPr>
            <p:spPr bwMode="gray">
              <a:xfrm>
                <a:off x="567228" y="1221756"/>
                <a:ext cx="7781125" cy="1877670"/>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72" name="AutoShape 42"/>
              <p:cNvSpPr>
                <a:spLocks noChangeArrowheads="1"/>
              </p:cNvSpPr>
              <p:nvPr/>
            </p:nvSpPr>
            <p:spPr bwMode="gray">
              <a:xfrm rot="10800000" flipH="1" flipV="1">
                <a:off x="599373" y="1260662"/>
                <a:ext cx="7696006" cy="175993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69" name="Text Box 49"/>
            <p:cNvSpPr txBox="1">
              <a:spLocks noChangeArrowheads="1"/>
            </p:cNvSpPr>
            <p:nvPr/>
          </p:nvSpPr>
          <p:spPr bwMode="auto">
            <a:xfrm>
              <a:off x="905248" y="4937081"/>
              <a:ext cx="4134973" cy="310285"/>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a:t>Business </a:t>
              </a:r>
              <a:r>
                <a:rPr lang="cs-CZ" sz="2000" dirty="0" err="1"/>
                <a:t>Benefits</a:t>
              </a:r>
              <a:endParaRPr lang="cs-CZ" sz="2000" dirty="0"/>
            </a:p>
          </p:txBody>
        </p:sp>
        <p:sp>
          <p:nvSpPr>
            <p:cNvPr id="70" name="Rectangle 54"/>
            <p:cNvSpPr>
              <a:spLocks noChangeArrowheads="1"/>
            </p:cNvSpPr>
            <p:nvPr/>
          </p:nvSpPr>
          <p:spPr bwMode="gray">
            <a:xfrm>
              <a:off x="448099" y="5298716"/>
              <a:ext cx="7864631" cy="1443024"/>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Professional appearance with consistent greetings</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Increase in close rate</a:t>
              </a: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Cost savings with hosted network queuing</a:t>
              </a: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b="1" dirty="0"/>
            </a:p>
          </p:txBody>
        </p:sp>
      </p:grpSp>
    </p:spTree>
    <p:extLst>
      <p:ext uri="{BB962C8B-B14F-4D97-AF65-F5344CB8AC3E}">
        <p14:creationId xmlns:p14="http://schemas.microsoft.com/office/powerpoint/2010/main" val="3395695931"/>
      </p:ext>
    </p:extLst>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b="1" dirty="0"/>
              <a:t>Queuing with a Premise Based PBX</a:t>
            </a:r>
            <a:endParaRPr lang="cs-CZ" dirty="0"/>
          </a:p>
        </p:txBody>
      </p:sp>
      <p:sp>
        <p:nvSpPr>
          <p:cNvPr id="3" name="Content Placeholder 2"/>
          <p:cNvSpPr>
            <a:spLocks noGrp="1"/>
          </p:cNvSpPr>
          <p:nvPr>
            <p:ph idx="1"/>
          </p:nvPr>
        </p:nvSpPr>
        <p:spPr>
          <a:xfrm>
            <a:off x="304800" y="1514158"/>
            <a:ext cx="8496300" cy="4284662"/>
          </a:xfrm>
        </p:spPr>
        <p:txBody>
          <a:bodyPr/>
          <a:lstStyle/>
          <a:p>
            <a:pPr marL="290513" lvl="1" indent="-168275" eaLnBrk="0" hangingPunct="0">
              <a:lnSpc>
                <a:spcPct val="95000"/>
              </a:lnSpc>
              <a:spcBef>
                <a:spcPct val="10000"/>
              </a:spcBef>
              <a:spcAft>
                <a:spcPct val="10000"/>
              </a:spcAft>
              <a:buClr>
                <a:schemeClr val="bg2"/>
              </a:buClr>
              <a:buSzPct val="85000"/>
              <a:buFontTx/>
              <a:buChar char="•"/>
            </a:pPr>
            <a:endParaRPr lang="en-US" sz="2000" dirty="0"/>
          </a:p>
        </p:txBody>
      </p:sp>
      <p:sp>
        <p:nvSpPr>
          <p:cNvPr id="12" name="TextBox 23"/>
          <p:cNvSpPr txBox="1">
            <a:spLocks noChangeArrowheads="1"/>
          </p:cNvSpPr>
          <p:nvPr/>
        </p:nvSpPr>
        <p:spPr bwMode="auto">
          <a:xfrm>
            <a:off x="2334474" y="4306967"/>
            <a:ext cx="2398713" cy="581025"/>
          </a:xfrm>
          <a:prstGeom prst="rect">
            <a:avLst/>
          </a:prstGeom>
          <a:noFill/>
          <a:ln w="9525">
            <a:noFill/>
            <a:miter lim="800000"/>
            <a:headEnd/>
            <a:tailEnd/>
          </a:ln>
        </p:spPr>
        <p:txBody>
          <a:bodyPr wrap="none">
            <a:spAutoFit/>
          </a:bodyPr>
          <a:lstStyle/>
          <a:p>
            <a:pPr algn="ctr"/>
            <a:r>
              <a:rPr lang="en-US" sz="1600" b="1" i="1"/>
              <a:t>M</a:t>
            </a:r>
            <a:r>
              <a:rPr lang="cs-CZ" sz="1600" b="1" i="1"/>
              <a:t>oje číslo</a:t>
            </a:r>
            <a:r>
              <a:rPr lang="en-US" sz="1600" b="1" i="1"/>
              <a:t> “Anywhere”</a:t>
            </a:r>
          </a:p>
          <a:p>
            <a:pPr algn="ctr"/>
            <a:r>
              <a:rPr lang="en-US" sz="1600" b="1" i="1"/>
              <a:t>240 123 4567</a:t>
            </a:r>
          </a:p>
        </p:txBody>
      </p:sp>
      <p:pic>
        <p:nvPicPr>
          <p:cNvPr id="7" name="Picture 6" descr="http://www.softicons.com/download/application-icons/vista-stock-icons-by-lokas-software/png/256/office-building.png"/>
          <p:cNvPicPr>
            <a:picLocks noChangeAspect="1" noChangeArrowheads="1"/>
          </p:cNvPicPr>
          <p:nvPr/>
        </p:nvPicPr>
        <p:blipFill>
          <a:blip r:embed="rId3" cstate="print"/>
          <a:srcRect/>
          <a:stretch>
            <a:fillRect/>
          </a:stretch>
        </p:blipFill>
        <p:spPr bwMode="auto">
          <a:xfrm>
            <a:off x="1601788" y="3984625"/>
            <a:ext cx="1482725" cy="1450975"/>
          </a:xfrm>
          <a:prstGeom prst="rect">
            <a:avLst/>
          </a:prstGeom>
          <a:noFill/>
          <a:ln w="9525">
            <a:noFill/>
            <a:miter lim="800000"/>
            <a:headEnd/>
            <a:tailEnd/>
          </a:ln>
        </p:spPr>
      </p:pic>
      <p:sp>
        <p:nvSpPr>
          <p:cNvPr id="8" name="Rounded Rectangle 7"/>
          <p:cNvSpPr/>
          <p:nvPr/>
        </p:nvSpPr>
        <p:spPr>
          <a:xfrm>
            <a:off x="3567084" y="2044573"/>
            <a:ext cx="1697251" cy="1104405"/>
          </a:xfrm>
          <a:prstGeom prst="roundRect">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cs-CZ" sz="2000" dirty="0" err="1">
                <a:solidFill>
                  <a:srgbClr val="FFFFFF"/>
                </a:solidFill>
                <a:cs typeface="Arial" charset="0"/>
              </a:rPr>
              <a:t>Service</a:t>
            </a:r>
            <a:r>
              <a:rPr lang="cs-CZ" sz="2000" dirty="0">
                <a:solidFill>
                  <a:srgbClr val="FFFFFF"/>
                </a:solidFill>
                <a:cs typeface="Arial" charset="0"/>
              </a:rPr>
              <a:t> Provider</a:t>
            </a:r>
          </a:p>
        </p:txBody>
      </p:sp>
      <p:grpSp>
        <p:nvGrpSpPr>
          <p:cNvPr id="9" name="Group 8"/>
          <p:cNvGrpSpPr>
            <a:grpSpLocks/>
          </p:cNvGrpSpPr>
          <p:nvPr/>
        </p:nvGrpSpPr>
        <p:grpSpPr bwMode="auto">
          <a:xfrm>
            <a:off x="850900" y="3165475"/>
            <a:ext cx="6228823" cy="3036491"/>
            <a:chOff x="1201480" y="3111796"/>
            <a:chExt cx="6229112" cy="3035982"/>
          </a:xfrm>
        </p:grpSpPr>
        <p:sp>
          <p:nvSpPr>
            <p:cNvPr id="10" name="TextBox 64"/>
            <p:cNvSpPr txBox="1">
              <a:spLocks noChangeArrowheads="1"/>
            </p:cNvSpPr>
            <p:nvPr/>
          </p:nvSpPr>
          <p:spPr bwMode="auto">
            <a:xfrm>
              <a:off x="1201480" y="3264170"/>
              <a:ext cx="1639436" cy="323111"/>
            </a:xfrm>
            <a:prstGeom prst="rect">
              <a:avLst/>
            </a:prstGeom>
            <a:noFill/>
            <a:ln w="9525">
              <a:noFill/>
              <a:miter lim="800000"/>
              <a:headEnd/>
              <a:tailEnd/>
            </a:ln>
          </p:spPr>
          <p:txBody>
            <a:bodyPr wrap="none">
              <a:spAutoFit/>
            </a:bodyPr>
            <a:lstStyle/>
            <a:p>
              <a:r>
                <a:rPr lang="cs-CZ" sz="1600" dirty="0" err="1">
                  <a:solidFill>
                    <a:schemeClr val="tx1"/>
                  </a:solidFill>
                </a:rPr>
                <a:t>Calls</a:t>
              </a:r>
              <a:r>
                <a:rPr lang="cs-CZ" sz="1600" dirty="0">
                  <a:solidFill>
                    <a:schemeClr val="tx1"/>
                  </a:solidFill>
                </a:rPr>
                <a:t> </a:t>
              </a:r>
              <a:r>
                <a:rPr lang="cs-CZ" sz="1600" dirty="0" err="1">
                  <a:solidFill>
                    <a:schemeClr val="tx1"/>
                  </a:solidFill>
                </a:rPr>
                <a:t>Queued</a:t>
              </a:r>
              <a:r>
                <a:rPr lang="cs-CZ" sz="1600" dirty="0">
                  <a:solidFill>
                    <a:schemeClr val="tx1"/>
                  </a:solidFill>
                </a:rPr>
                <a:t> </a:t>
              </a:r>
              <a:r>
                <a:rPr lang="cs-CZ" sz="1600" dirty="0" err="1">
                  <a:solidFill>
                    <a:schemeClr val="tx1"/>
                  </a:solidFill>
                </a:rPr>
                <a:t>Here</a:t>
              </a:r>
              <a:endParaRPr lang="cs-CZ" sz="1600" dirty="0">
                <a:solidFill>
                  <a:schemeClr val="tx1"/>
                </a:solidFill>
              </a:endParaRPr>
            </a:p>
          </p:txBody>
        </p:sp>
        <p:cxnSp>
          <p:nvCxnSpPr>
            <p:cNvPr id="11" name="Straight Arrow Connector 10"/>
            <p:cNvCxnSpPr/>
            <p:nvPr/>
          </p:nvCxnSpPr>
          <p:spPr>
            <a:xfrm rot="16200000" flipH="1">
              <a:off x="2456548" y="3796646"/>
              <a:ext cx="850757" cy="38260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5400000">
              <a:off x="5805524" y="3640321"/>
              <a:ext cx="747588" cy="23019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3508225" y="4972034"/>
              <a:ext cx="596928" cy="53489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TextBox 74"/>
            <p:cNvSpPr txBox="1">
              <a:spLocks noChangeArrowheads="1"/>
            </p:cNvSpPr>
            <p:nvPr/>
          </p:nvSpPr>
          <p:spPr bwMode="auto">
            <a:xfrm>
              <a:off x="2417562" y="5532328"/>
              <a:ext cx="1639436" cy="615450"/>
            </a:xfrm>
            <a:prstGeom prst="rect">
              <a:avLst/>
            </a:prstGeom>
            <a:noFill/>
            <a:ln w="9525">
              <a:noFill/>
              <a:miter lim="800000"/>
              <a:headEnd/>
              <a:tailEnd/>
            </a:ln>
          </p:spPr>
          <p:txBody>
            <a:bodyPr wrap="none">
              <a:spAutoFit/>
            </a:bodyPr>
            <a:lstStyle/>
            <a:p>
              <a:r>
                <a:rPr lang="cs-CZ" sz="1600" dirty="0" err="1" smtClean="0">
                  <a:solidFill>
                    <a:schemeClr val="tx1"/>
                  </a:solidFill>
                </a:rPr>
                <a:t>Calls</a:t>
              </a:r>
              <a:r>
                <a:rPr lang="cs-CZ" sz="1600" dirty="0" smtClean="0">
                  <a:solidFill>
                    <a:schemeClr val="tx1"/>
                  </a:solidFill>
                </a:rPr>
                <a:t> </a:t>
              </a:r>
              <a:r>
                <a:rPr lang="en-US" sz="1600" dirty="0" smtClean="0">
                  <a:solidFill>
                    <a:schemeClr val="tx1"/>
                  </a:solidFill>
                </a:rPr>
                <a:t>Queued </a:t>
              </a:r>
              <a:r>
                <a:rPr lang="en-US" sz="1600" dirty="0">
                  <a:solidFill>
                    <a:schemeClr val="tx1"/>
                  </a:solidFill>
                </a:rPr>
                <a:t>Here</a:t>
              </a:r>
            </a:p>
            <a:p>
              <a:endParaRPr lang="en-US" sz="1600" b="1" dirty="0"/>
            </a:p>
          </p:txBody>
        </p:sp>
        <p:sp>
          <p:nvSpPr>
            <p:cNvPr id="16" name="TextBox 75"/>
            <p:cNvSpPr txBox="1">
              <a:spLocks noChangeArrowheads="1"/>
            </p:cNvSpPr>
            <p:nvPr/>
          </p:nvSpPr>
          <p:spPr bwMode="auto">
            <a:xfrm>
              <a:off x="5791156" y="3111796"/>
              <a:ext cx="1639436" cy="323111"/>
            </a:xfrm>
            <a:prstGeom prst="rect">
              <a:avLst/>
            </a:prstGeom>
            <a:noFill/>
            <a:ln w="9525">
              <a:noFill/>
              <a:miter lim="800000"/>
              <a:headEnd/>
              <a:tailEnd/>
            </a:ln>
          </p:spPr>
          <p:txBody>
            <a:bodyPr wrap="none">
              <a:spAutoFit/>
            </a:bodyPr>
            <a:lstStyle/>
            <a:p>
              <a:r>
                <a:rPr lang="cs-CZ" sz="1600" dirty="0" err="1">
                  <a:solidFill>
                    <a:schemeClr val="tx1"/>
                  </a:solidFill>
                </a:rPr>
                <a:t>Calls</a:t>
              </a:r>
              <a:r>
                <a:rPr lang="cs-CZ" sz="1600" dirty="0">
                  <a:solidFill>
                    <a:schemeClr val="tx1"/>
                  </a:solidFill>
                </a:rPr>
                <a:t> </a:t>
              </a:r>
              <a:r>
                <a:rPr lang="cs-CZ" sz="1600" dirty="0" err="1">
                  <a:solidFill>
                    <a:schemeClr val="tx1"/>
                  </a:solidFill>
                </a:rPr>
                <a:t>Queued</a:t>
              </a:r>
              <a:r>
                <a:rPr lang="cs-CZ" sz="1600" dirty="0">
                  <a:solidFill>
                    <a:schemeClr val="tx1"/>
                  </a:solidFill>
                </a:rPr>
                <a:t> </a:t>
              </a:r>
              <a:r>
                <a:rPr lang="cs-CZ" sz="1600" dirty="0" err="1">
                  <a:solidFill>
                    <a:schemeClr val="tx1"/>
                  </a:solidFill>
                </a:rPr>
                <a:t>Here</a:t>
              </a:r>
              <a:endParaRPr lang="cs-CZ" sz="1600" dirty="0">
                <a:solidFill>
                  <a:schemeClr val="tx1"/>
                </a:solidFill>
              </a:endParaRPr>
            </a:p>
          </p:txBody>
        </p:sp>
      </p:grpSp>
      <p:pic>
        <p:nvPicPr>
          <p:cNvPr id="17" name="Picture 6" descr="http://www.softicons.com/download/application-icons/vista-stock-icons-by-lokas-software/png/256/office-building.png"/>
          <p:cNvPicPr>
            <a:picLocks noChangeAspect="1" noChangeArrowheads="1"/>
          </p:cNvPicPr>
          <p:nvPr/>
        </p:nvPicPr>
        <p:blipFill>
          <a:blip r:embed="rId3" cstate="print"/>
          <a:srcRect/>
          <a:stretch>
            <a:fillRect/>
          </a:stretch>
        </p:blipFill>
        <p:spPr bwMode="auto">
          <a:xfrm>
            <a:off x="5875338" y="3808413"/>
            <a:ext cx="1482725" cy="1449387"/>
          </a:xfrm>
          <a:prstGeom prst="rect">
            <a:avLst/>
          </a:prstGeom>
          <a:noFill/>
          <a:ln w="9525">
            <a:noFill/>
            <a:miter lim="800000"/>
            <a:headEnd/>
            <a:tailEnd/>
          </a:ln>
        </p:spPr>
      </p:pic>
      <p:pic>
        <p:nvPicPr>
          <p:cNvPr id="18" name="Picture 6" descr="http://www.softicons.com/download/application-icons/vista-stock-icons-by-lokas-software/png/256/office-building.png"/>
          <p:cNvPicPr>
            <a:picLocks noChangeAspect="1" noChangeArrowheads="1"/>
          </p:cNvPicPr>
          <p:nvPr/>
        </p:nvPicPr>
        <p:blipFill>
          <a:blip r:embed="rId3" cstate="print"/>
          <a:srcRect/>
          <a:stretch>
            <a:fillRect/>
          </a:stretch>
        </p:blipFill>
        <p:spPr bwMode="auto">
          <a:xfrm>
            <a:off x="3997325" y="4454525"/>
            <a:ext cx="1481138" cy="1450975"/>
          </a:xfrm>
          <a:prstGeom prst="rect">
            <a:avLst/>
          </a:prstGeom>
          <a:noFill/>
          <a:ln w="9525">
            <a:noFill/>
            <a:miter lim="800000"/>
            <a:headEnd/>
            <a:tailEnd/>
          </a:ln>
        </p:spPr>
      </p:pic>
      <p:sp>
        <p:nvSpPr>
          <p:cNvPr id="19" name="TextBox 87"/>
          <p:cNvSpPr txBox="1">
            <a:spLocks noChangeArrowheads="1"/>
          </p:cNvSpPr>
          <p:nvPr/>
        </p:nvSpPr>
        <p:spPr bwMode="auto">
          <a:xfrm>
            <a:off x="893763" y="5060950"/>
            <a:ext cx="1018227" cy="323165"/>
          </a:xfrm>
          <a:prstGeom prst="rect">
            <a:avLst/>
          </a:prstGeom>
          <a:noFill/>
          <a:ln w="9525">
            <a:noFill/>
            <a:miter lim="800000"/>
            <a:headEnd/>
            <a:tailEnd/>
          </a:ln>
        </p:spPr>
        <p:txBody>
          <a:bodyPr wrap="none">
            <a:spAutoFit/>
          </a:bodyPr>
          <a:lstStyle/>
          <a:p>
            <a:r>
              <a:rPr lang="en-US" sz="1600" i="1" dirty="0">
                <a:solidFill>
                  <a:schemeClr val="tx1"/>
                </a:solidFill>
              </a:rPr>
              <a:t>Location A</a:t>
            </a:r>
          </a:p>
        </p:txBody>
      </p:sp>
      <p:sp>
        <p:nvSpPr>
          <p:cNvPr id="20" name="TextBox 88"/>
          <p:cNvSpPr txBox="1">
            <a:spLocks noChangeArrowheads="1"/>
          </p:cNvSpPr>
          <p:nvPr/>
        </p:nvSpPr>
        <p:spPr bwMode="auto">
          <a:xfrm>
            <a:off x="7191375" y="4629150"/>
            <a:ext cx="1020216" cy="323165"/>
          </a:xfrm>
          <a:prstGeom prst="rect">
            <a:avLst/>
          </a:prstGeom>
          <a:noFill/>
          <a:ln w="9525">
            <a:noFill/>
            <a:miter lim="800000"/>
            <a:headEnd/>
            <a:tailEnd/>
          </a:ln>
        </p:spPr>
        <p:txBody>
          <a:bodyPr wrap="none">
            <a:spAutoFit/>
          </a:bodyPr>
          <a:lstStyle/>
          <a:p>
            <a:r>
              <a:rPr lang="en-US" sz="1600" i="1" dirty="0" smtClean="0">
                <a:solidFill>
                  <a:schemeClr val="tx1"/>
                </a:solidFill>
              </a:rPr>
              <a:t>Lo</a:t>
            </a:r>
            <a:r>
              <a:rPr lang="cs-CZ" sz="1600" i="1" dirty="0" smtClean="0">
                <a:solidFill>
                  <a:schemeClr val="tx1"/>
                </a:solidFill>
              </a:rPr>
              <a:t>kation</a:t>
            </a:r>
            <a:r>
              <a:rPr lang="en-US" sz="1600" i="1" dirty="0" smtClean="0">
                <a:solidFill>
                  <a:schemeClr val="tx1"/>
                </a:solidFill>
              </a:rPr>
              <a:t> </a:t>
            </a:r>
            <a:r>
              <a:rPr lang="en-US" sz="1600" i="1" dirty="0">
                <a:solidFill>
                  <a:schemeClr val="tx1"/>
                </a:solidFill>
              </a:rPr>
              <a:t>C</a:t>
            </a:r>
          </a:p>
        </p:txBody>
      </p:sp>
      <p:sp>
        <p:nvSpPr>
          <p:cNvPr id="21" name="TextBox 89"/>
          <p:cNvSpPr txBox="1">
            <a:spLocks noChangeArrowheads="1"/>
          </p:cNvSpPr>
          <p:nvPr/>
        </p:nvSpPr>
        <p:spPr bwMode="auto">
          <a:xfrm>
            <a:off x="5248275" y="5291138"/>
            <a:ext cx="1026371" cy="323165"/>
          </a:xfrm>
          <a:prstGeom prst="rect">
            <a:avLst/>
          </a:prstGeom>
          <a:noFill/>
          <a:ln w="9525">
            <a:noFill/>
            <a:miter lim="800000"/>
            <a:headEnd/>
            <a:tailEnd/>
          </a:ln>
        </p:spPr>
        <p:txBody>
          <a:bodyPr wrap="none">
            <a:spAutoFit/>
          </a:bodyPr>
          <a:lstStyle/>
          <a:p>
            <a:r>
              <a:rPr lang="cs-CZ" sz="1600" i="1" dirty="0" err="1" smtClean="0">
                <a:solidFill>
                  <a:schemeClr val="tx1"/>
                </a:solidFill>
              </a:rPr>
              <a:t>Locarion</a:t>
            </a:r>
            <a:r>
              <a:rPr lang="cs-CZ" sz="1600" i="1" dirty="0" smtClean="0">
                <a:solidFill>
                  <a:schemeClr val="tx1"/>
                </a:solidFill>
              </a:rPr>
              <a:t> </a:t>
            </a:r>
            <a:r>
              <a:rPr lang="en-US" sz="1600" i="1" dirty="0" smtClean="0">
                <a:solidFill>
                  <a:schemeClr val="tx1"/>
                </a:solidFill>
              </a:rPr>
              <a:t>B</a:t>
            </a:r>
            <a:endParaRPr lang="en-US" sz="1600" i="1" dirty="0">
              <a:solidFill>
                <a:schemeClr val="tx1"/>
              </a:solidFill>
            </a:endParaRPr>
          </a:p>
        </p:txBody>
      </p:sp>
    </p:spTree>
    <p:extLst>
      <p:ext uri="{BB962C8B-B14F-4D97-AF65-F5344CB8AC3E}">
        <p14:creationId xmlns:p14="http://schemas.microsoft.com/office/powerpoint/2010/main" val="3320325417"/>
      </p:ext>
    </p:extLst>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4800" y="324237"/>
            <a:ext cx="8496300" cy="460375"/>
          </a:xfrm>
        </p:spPr>
        <p:txBody>
          <a:bodyPr/>
          <a:lstStyle/>
          <a:p>
            <a:r>
              <a:rPr lang="en-US" b="1" dirty="0"/>
              <a:t>The Value of Network Queuing</a:t>
            </a:r>
            <a:endParaRPr lang="cs-CZ" dirty="0"/>
          </a:p>
        </p:txBody>
      </p:sp>
      <p:sp>
        <p:nvSpPr>
          <p:cNvPr id="3" name="Content Placeholder 2"/>
          <p:cNvSpPr>
            <a:spLocks noGrp="1"/>
          </p:cNvSpPr>
          <p:nvPr>
            <p:ph idx="1"/>
          </p:nvPr>
        </p:nvSpPr>
        <p:spPr>
          <a:xfrm>
            <a:off x="304800" y="1346518"/>
            <a:ext cx="8496300" cy="4284662"/>
          </a:xfrm>
        </p:spPr>
        <p:txBody>
          <a:bodyPr/>
          <a:lstStyle/>
          <a:p>
            <a:endParaRPr lang="cs-CZ" dirty="0"/>
          </a:p>
        </p:txBody>
      </p:sp>
      <p:sp>
        <p:nvSpPr>
          <p:cNvPr id="34" name="Cloud 33"/>
          <p:cNvSpPr/>
          <p:nvPr/>
        </p:nvSpPr>
        <p:spPr>
          <a:xfrm>
            <a:off x="3019647" y="1690688"/>
            <a:ext cx="2668772" cy="1552575"/>
          </a:xfrm>
          <a:prstGeom prst="cloud">
            <a:avLst/>
          </a:prstGeom>
          <a:solidFill>
            <a:schemeClr val="bg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cs-CZ" b="1" dirty="0" err="1" smtClean="0">
                <a:solidFill>
                  <a:schemeClr val="tx1"/>
                </a:solidFill>
                <a:cs typeface="Arial" charset="0"/>
              </a:rPr>
              <a:t>Service</a:t>
            </a:r>
            <a:r>
              <a:rPr lang="cs-CZ" b="1" dirty="0" smtClean="0">
                <a:solidFill>
                  <a:schemeClr val="tx1"/>
                </a:solidFill>
                <a:cs typeface="Arial" charset="0"/>
              </a:rPr>
              <a:t> </a:t>
            </a:r>
          </a:p>
          <a:p>
            <a:pPr algn="ctr"/>
            <a:r>
              <a:rPr lang="cs-CZ" b="1" dirty="0" smtClean="0">
                <a:solidFill>
                  <a:schemeClr val="tx1"/>
                </a:solidFill>
                <a:cs typeface="Arial" charset="0"/>
              </a:rPr>
              <a:t>Provider</a:t>
            </a:r>
          </a:p>
          <a:p>
            <a:pPr algn="ctr"/>
            <a:r>
              <a:rPr lang="cs-CZ" b="1" dirty="0" err="1" smtClean="0">
                <a:solidFill>
                  <a:schemeClr val="tx1"/>
                </a:solidFill>
                <a:cs typeface="Arial" charset="0"/>
              </a:rPr>
              <a:t>Hosted</a:t>
            </a:r>
            <a:endParaRPr lang="en-US" b="1" dirty="0">
              <a:solidFill>
                <a:schemeClr val="tx1"/>
              </a:solidFill>
              <a:cs typeface="Arial" charset="0"/>
            </a:endParaRPr>
          </a:p>
        </p:txBody>
      </p:sp>
      <p:cxnSp>
        <p:nvCxnSpPr>
          <p:cNvPr id="35" name="Straight Connector 34"/>
          <p:cNvCxnSpPr/>
          <p:nvPr/>
        </p:nvCxnSpPr>
        <p:spPr>
          <a:xfrm rot="5400000">
            <a:off x="2864644" y="3163094"/>
            <a:ext cx="936625" cy="86201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16200000" flipH="1">
            <a:off x="4060032" y="3591719"/>
            <a:ext cx="1208087" cy="51752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5124450" y="2976563"/>
            <a:ext cx="1138238" cy="9461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38" name="Picture 6" descr="http://www.softicons.com/download/application-icons/vista-stock-icons-by-lokas-software/png/256/office-building.png"/>
          <p:cNvPicPr>
            <a:picLocks noChangeAspect="1" noChangeArrowheads="1"/>
          </p:cNvPicPr>
          <p:nvPr/>
        </p:nvPicPr>
        <p:blipFill>
          <a:blip r:embed="rId3" cstate="print"/>
          <a:srcRect/>
          <a:stretch>
            <a:fillRect/>
          </a:stretch>
        </p:blipFill>
        <p:spPr bwMode="auto">
          <a:xfrm>
            <a:off x="1644650" y="3984625"/>
            <a:ext cx="1481138" cy="1450975"/>
          </a:xfrm>
          <a:prstGeom prst="rect">
            <a:avLst/>
          </a:prstGeom>
          <a:noFill/>
          <a:ln w="9525">
            <a:noFill/>
            <a:miter lim="800000"/>
            <a:headEnd/>
            <a:tailEnd/>
          </a:ln>
        </p:spPr>
      </p:pic>
      <p:pic>
        <p:nvPicPr>
          <p:cNvPr id="39" name="Picture 6" descr="http://www.softicons.com/download/application-icons/vista-stock-icons-by-lokas-software/png/256/office-building.png"/>
          <p:cNvPicPr>
            <a:picLocks noChangeAspect="1" noChangeArrowheads="1"/>
          </p:cNvPicPr>
          <p:nvPr/>
        </p:nvPicPr>
        <p:blipFill>
          <a:blip r:embed="rId3" cstate="print"/>
          <a:srcRect/>
          <a:stretch>
            <a:fillRect/>
          </a:stretch>
        </p:blipFill>
        <p:spPr bwMode="auto">
          <a:xfrm>
            <a:off x="5875338" y="3808413"/>
            <a:ext cx="1482725" cy="1449387"/>
          </a:xfrm>
          <a:prstGeom prst="rect">
            <a:avLst/>
          </a:prstGeom>
          <a:noFill/>
          <a:ln w="9525">
            <a:noFill/>
            <a:miter lim="800000"/>
            <a:headEnd/>
            <a:tailEnd/>
          </a:ln>
        </p:spPr>
      </p:pic>
      <p:pic>
        <p:nvPicPr>
          <p:cNvPr id="40" name="Picture 6" descr="http://www.softicons.com/download/application-icons/vista-stock-icons-by-lokas-software/png/256/office-building.png"/>
          <p:cNvPicPr>
            <a:picLocks noChangeAspect="1" noChangeArrowheads="1"/>
          </p:cNvPicPr>
          <p:nvPr/>
        </p:nvPicPr>
        <p:blipFill>
          <a:blip r:embed="rId3" cstate="print"/>
          <a:srcRect/>
          <a:stretch>
            <a:fillRect/>
          </a:stretch>
        </p:blipFill>
        <p:spPr bwMode="auto">
          <a:xfrm>
            <a:off x="4038600" y="4348163"/>
            <a:ext cx="1482725" cy="1450975"/>
          </a:xfrm>
          <a:prstGeom prst="rect">
            <a:avLst/>
          </a:prstGeom>
          <a:noFill/>
          <a:ln w="9525">
            <a:noFill/>
            <a:miter lim="800000"/>
            <a:headEnd/>
            <a:tailEnd/>
          </a:ln>
        </p:spPr>
      </p:pic>
      <p:grpSp>
        <p:nvGrpSpPr>
          <p:cNvPr id="41" name="Group 40"/>
          <p:cNvGrpSpPr>
            <a:grpSpLocks/>
          </p:cNvGrpSpPr>
          <p:nvPr/>
        </p:nvGrpSpPr>
        <p:grpSpPr bwMode="auto">
          <a:xfrm>
            <a:off x="5422900" y="1785938"/>
            <a:ext cx="2009775" cy="2105025"/>
            <a:chOff x="5422604" y="1786270"/>
            <a:chExt cx="2009554" cy="2105246"/>
          </a:xfrm>
        </p:grpSpPr>
        <p:sp>
          <p:nvSpPr>
            <p:cNvPr id="42" name="Multiply 41"/>
            <p:cNvSpPr/>
            <p:nvPr/>
          </p:nvSpPr>
          <p:spPr>
            <a:xfrm>
              <a:off x="5422604" y="3051640"/>
              <a:ext cx="617470" cy="839876"/>
            </a:xfrm>
            <a:prstGeom prst="mathMultiply">
              <a:avLst/>
            </a:prstGeom>
            <a:solidFill>
              <a:srgbClr val="C0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43" name="Straight Connector 42"/>
            <p:cNvCxnSpPr/>
            <p:nvPr/>
          </p:nvCxnSpPr>
          <p:spPr>
            <a:xfrm flipV="1">
              <a:off x="5433716" y="2402285"/>
              <a:ext cx="1233351" cy="23497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44" name="Picture 8" descr="http://d2f8dzk2mhcqts.cloudfront.net/325_House_Icon/28.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6567009" y="1786270"/>
              <a:ext cx="865149" cy="865149"/>
            </a:xfrm>
            <a:prstGeom prst="rect">
              <a:avLst/>
            </a:prstGeom>
            <a:noFill/>
            <a:ln w="28575">
              <a:noFill/>
              <a:miter lim="800000"/>
              <a:headEnd/>
              <a:tailEnd/>
            </a:ln>
          </p:spPr>
        </p:pic>
      </p:grpSp>
      <p:grpSp>
        <p:nvGrpSpPr>
          <p:cNvPr id="45" name="Group 44"/>
          <p:cNvGrpSpPr>
            <a:grpSpLocks/>
          </p:cNvGrpSpPr>
          <p:nvPr/>
        </p:nvGrpSpPr>
        <p:grpSpPr bwMode="auto">
          <a:xfrm>
            <a:off x="584200" y="2211388"/>
            <a:ext cx="2754313" cy="352425"/>
            <a:chOff x="584791" y="2211571"/>
            <a:chExt cx="2753832" cy="352464"/>
          </a:xfrm>
        </p:grpSpPr>
        <p:grpSp>
          <p:nvGrpSpPr>
            <p:cNvPr id="46" name="Group 62"/>
            <p:cNvGrpSpPr>
              <a:grpSpLocks/>
            </p:cNvGrpSpPr>
            <p:nvPr/>
          </p:nvGrpSpPr>
          <p:grpSpPr bwMode="auto">
            <a:xfrm>
              <a:off x="584791" y="2211571"/>
              <a:ext cx="2753832" cy="352464"/>
              <a:chOff x="584791" y="2211571"/>
              <a:chExt cx="2753832" cy="352464"/>
            </a:xfrm>
          </p:grpSpPr>
          <p:sp>
            <p:nvSpPr>
              <p:cNvPr id="48" name="TextBox 64"/>
              <p:cNvSpPr txBox="1">
                <a:spLocks noChangeArrowheads="1"/>
              </p:cNvSpPr>
              <p:nvPr/>
            </p:nvSpPr>
            <p:spPr bwMode="auto">
              <a:xfrm>
                <a:off x="924457" y="2211571"/>
                <a:ext cx="1788063" cy="323201"/>
              </a:xfrm>
              <a:prstGeom prst="rect">
                <a:avLst/>
              </a:prstGeom>
              <a:noFill/>
              <a:ln w="28575">
                <a:noFill/>
                <a:miter lim="800000"/>
                <a:headEnd/>
                <a:tailEnd/>
              </a:ln>
            </p:spPr>
            <p:txBody>
              <a:bodyPr wrap="none">
                <a:spAutoFit/>
              </a:bodyPr>
              <a:lstStyle/>
              <a:p>
                <a:r>
                  <a:rPr lang="cs-CZ" dirty="0" err="1" smtClean="0">
                    <a:solidFill>
                      <a:srgbClr val="C00000"/>
                    </a:solidFill>
                  </a:rPr>
                  <a:t>Calls</a:t>
                </a:r>
                <a:r>
                  <a:rPr lang="cs-CZ" dirty="0" smtClean="0">
                    <a:solidFill>
                      <a:srgbClr val="C00000"/>
                    </a:solidFill>
                  </a:rPr>
                  <a:t> </a:t>
                </a:r>
                <a:r>
                  <a:rPr lang="cs-CZ" dirty="0" err="1" smtClean="0">
                    <a:solidFill>
                      <a:srgbClr val="C00000"/>
                    </a:solidFill>
                  </a:rPr>
                  <a:t>Queued</a:t>
                </a:r>
                <a:r>
                  <a:rPr lang="cs-CZ" dirty="0" smtClean="0">
                    <a:solidFill>
                      <a:srgbClr val="C00000"/>
                    </a:solidFill>
                  </a:rPr>
                  <a:t> </a:t>
                </a:r>
                <a:r>
                  <a:rPr lang="cs-CZ" dirty="0" err="1" smtClean="0">
                    <a:solidFill>
                      <a:srgbClr val="C00000"/>
                    </a:solidFill>
                  </a:rPr>
                  <a:t>here</a:t>
                </a:r>
                <a:endParaRPr lang="en-US" dirty="0">
                  <a:solidFill>
                    <a:srgbClr val="C00000"/>
                  </a:solidFill>
                </a:endParaRPr>
              </a:p>
            </p:txBody>
          </p:sp>
          <p:cxnSp>
            <p:nvCxnSpPr>
              <p:cNvPr id="49" name="Straight Arrow Connector 48"/>
              <p:cNvCxnSpPr/>
              <p:nvPr/>
            </p:nvCxnSpPr>
            <p:spPr>
              <a:xfrm>
                <a:off x="584791" y="2562447"/>
                <a:ext cx="2753832" cy="1588"/>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grpSp>
        <p:cxnSp>
          <p:nvCxnSpPr>
            <p:cNvPr id="47" name="Straight Arrow Connector 46"/>
            <p:cNvCxnSpPr/>
            <p:nvPr/>
          </p:nvCxnSpPr>
          <p:spPr>
            <a:xfrm>
              <a:off x="1541887" y="2510054"/>
              <a:ext cx="1615793" cy="1587"/>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80" name="TextBox 72"/>
          <p:cNvSpPr txBox="1">
            <a:spLocks noChangeArrowheads="1"/>
          </p:cNvSpPr>
          <p:nvPr/>
        </p:nvSpPr>
        <p:spPr bwMode="auto">
          <a:xfrm>
            <a:off x="893763" y="5060950"/>
            <a:ext cx="912429" cy="323165"/>
          </a:xfrm>
          <a:prstGeom prst="rect">
            <a:avLst/>
          </a:prstGeom>
          <a:noFill/>
          <a:ln w="9525">
            <a:noFill/>
            <a:miter lim="800000"/>
            <a:headEnd/>
            <a:tailEnd/>
          </a:ln>
        </p:spPr>
        <p:txBody>
          <a:bodyPr wrap="none">
            <a:spAutoFit/>
          </a:bodyPr>
          <a:lstStyle/>
          <a:p>
            <a:r>
              <a:rPr lang="cs-CZ" sz="1400" i="1" dirty="0" err="1" smtClean="0">
                <a:solidFill>
                  <a:schemeClr val="tx1"/>
                </a:solidFill>
              </a:rPr>
              <a:t>Location</a:t>
            </a:r>
            <a:r>
              <a:rPr lang="cs-CZ" sz="1400" i="1" dirty="0" smtClean="0">
                <a:solidFill>
                  <a:schemeClr val="tx1"/>
                </a:solidFill>
              </a:rPr>
              <a:t> </a:t>
            </a:r>
            <a:r>
              <a:rPr lang="en-US" sz="1400" i="1" dirty="0" smtClean="0">
                <a:solidFill>
                  <a:schemeClr val="tx1"/>
                </a:solidFill>
              </a:rPr>
              <a:t>A</a:t>
            </a:r>
            <a:endParaRPr lang="en-US" sz="1400" i="1" dirty="0">
              <a:solidFill>
                <a:schemeClr val="tx1"/>
              </a:solidFill>
            </a:endParaRPr>
          </a:p>
        </p:txBody>
      </p:sp>
      <p:sp>
        <p:nvSpPr>
          <p:cNvPr id="81" name="TextBox 73"/>
          <p:cNvSpPr txBox="1">
            <a:spLocks noChangeArrowheads="1"/>
          </p:cNvSpPr>
          <p:nvPr/>
        </p:nvSpPr>
        <p:spPr bwMode="auto">
          <a:xfrm>
            <a:off x="7191375" y="4629150"/>
            <a:ext cx="916213" cy="305020"/>
          </a:xfrm>
          <a:prstGeom prst="rect">
            <a:avLst/>
          </a:prstGeom>
          <a:noFill/>
          <a:ln w="9525">
            <a:noFill/>
            <a:miter lim="800000"/>
            <a:headEnd/>
            <a:tailEnd/>
          </a:ln>
        </p:spPr>
        <p:txBody>
          <a:bodyPr wrap="none">
            <a:spAutoFit/>
          </a:bodyPr>
          <a:lstStyle/>
          <a:p>
            <a:r>
              <a:rPr lang="cs-CZ" sz="1400" i="1" dirty="0" err="1" smtClean="0">
                <a:solidFill>
                  <a:schemeClr val="tx1"/>
                </a:solidFill>
              </a:rPr>
              <a:t>Lokation</a:t>
            </a:r>
            <a:r>
              <a:rPr lang="cs-CZ" sz="1400" i="1" dirty="0" smtClean="0">
                <a:solidFill>
                  <a:schemeClr val="tx1"/>
                </a:solidFill>
              </a:rPr>
              <a:t> </a:t>
            </a:r>
            <a:r>
              <a:rPr lang="en-US" sz="1400" i="1" dirty="0" smtClean="0">
                <a:solidFill>
                  <a:schemeClr val="tx1"/>
                </a:solidFill>
              </a:rPr>
              <a:t>C</a:t>
            </a:r>
            <a:endParaRPr lang="en-US" sz="1400" i="1" dirty="0">
              <a:solidFill>
                <a:schemeClr val="tx1"/>
              </a:solidFill>
            </a:endParaRPr>
          </a:p>
        </p:txBody>
      </p:sp>
      <p:sp>
        <p:nvSpPr>
          <p:cNvPr id="82" name="TextBox 76"/>
          <p:cNvSpPr txBox="1">
            <a:spLocks noChangeArrowheads="1"/>
          </p:cNvSpPr>
          <p:nvPr/>
        </p:nvSpPr>
        <p:spPr bwMode="auto">
          <a:xfrm>
            <a:off x="5248275" y="5291138"/>
            <a:ext cx="914033" cy="305020"/>
          </a:xfrm>
          <a:prstGeom prst="rect">
            <a:avLst/>
          </a:prstGeom>
          <a:noFill/>
          <a:ln w="9525">
            <a:noFill/>
            <a:miter lim="800000"/>
            <a:headEnd/>
            <a:tailEnd/>
          </a:ln>
        </p:spPr>
        <p:txBody>
          <a:bodyPr wrap="none">
            <a:spAutoFit/>
          </a:bodyPr>
          <a:lstStyle/>
          <a:p>
            <a:r>
              <a:rPr lang="cs-CZ" sz="1400" i="1" dirty="0" err="1" smtClean="0">
                <a:solidFill>
                  <a:schemeClr val="tx1"/>
                </a:solidFill>
              </a:rPr>
              <a:t>Location</a:t>
            </a:r>
            <a:r>
              <a:rPr lang="cs-CZ" sz="1400" i="1" dirty="0" smtClean="0">
                <a:solidFill>
                  <a:schemeClr val="tx1"/>
                </a:solidFill>
              </a:rPr>
              <a:t> </a:t>
            </a:r>
            <a:r>
              <a:rPr lang="en-US" sz="1400" i="1" dirty="0" smtClean="0">
                <a:solidFill>
                  <a:schemeClr val="tx1"/>
                </a:solidFill>
              </a:rPr>
              <a:t>B</a:t>
            </a:r>
            <a:endParaRPr lang="en-US" sz="1400" i="1" dirty="0">
              <a:solidFill>
                <a:schemeClr val="tx1"/>
              </a:solidFill>
            </a:endParaRPr>
          </a:p>
        </p:txBody>
      </p:sp>
    </p:spTree>
    <p:extLst>
      <p:ext uri="{BB962C8B-B14F-4D97-AF65-F5344CB8AC3E}">
        <p14:creationId xmlns:p14="http://schemas.microsoft.com/office/powerpoint/2010/main" val="237457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4"/>
          <p:cNvSpPr>
            <a:spLocks noChangeArrowheads="1"/>
          </p:cNvSpPr>
          <p:nvPr/>
        </p:nvSpPr>
        <p:spPr bwMode="auto">
          <a:xfrm>
            <a:off x="5237285" y="1100254"/>
            <a:ext cx="3616569" cy="3393687"/>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a:lnSpc>
                <a:spcPct val="150000"/>
              </a:lnSpc>
              <a:spcBef>
                <a:spcPct val="0"/>
              </a:spcBef>
            </a:pPr>
            <a:endParaRPr lang="cs-CZ" altLang="cs-CZ" sz="2200" b="1" dirty="0">
              <a:solidFill>
                <a:srgbClr val="E20074"/>
              </a:solidFill>
            </a:endParaRPr>
          </a:p>
          <a:p>
            <a:pPr>
              <a:lnSpc>
                <a:spcPct val="150000"/>
              </a:lnSpc>
              <a:spcBef>
                <a:spcPct val="0"/>
              </a:spcBef>
            </a:pPr>
            <a:endParaRPr lang="cs-CZ" altLang="cs-CZ" sz="2200" b="1" dirty="0">
              <a:solidFill>
                <a:srgbClr val="E20074"/>
              </a:solidFill>
            </a:endParaRPr>
          </a:p>
        </p:txBody>
      </p:sp>
      <p:sp>
        <p:nvSpPr>
          <p:cNvPr id="2" name="Nadpis 1"/>
          <p:cNvSpPr>
            <a:spLocks noGrp="1"/>
          </p:cNvSpPr>
          <p:nvPr>
            <p:ph type="title"/>
          </p:nvPr>
        </p:nvSpPr>
        <p:spPr/>
        <p:txBody>
          <a:bodyPr/>
          <a:lstStyle/>
          <a:p>
            <a:r>
              <a:rPr lang="en-US" b="1" dirty="0"/>
              <a:t>ACD Policy: Simultaneous Routing</a:t>
            </a:r>
            <a:endParaRPr lang="cs-CZ" dirty="0"/>
          </a:p>
        </p:txBody>
      </p:sp>
      <p:sp>
        <p:nvSpPr>
          <p:cNvPr id="3" name="Content Placeholder 2"/>
          <p:cNvSpPr>
            <a:spLocks noGrp="1"/>
          </p:cNvSpPr>
          <p:nvPr>
            <p:ph idx="1"/>
          </p:nvPr>
        </p:nvSpPr>
        <p:spPr>
          <a:xfrm>
            <a:off x="262946" y="1543456"/>
            <a:ext cx="8496300" cy="4284662"/>
          </a:xfrm>
        </p:spPr>
        <p:txBody>
          <a:bodyPr/>
          <a:lstStyle/>
          <a:p>
            <a:endParaRPr lang="cs-CZ" sz="2000" dirty="0">
              <a:latin typeface="Tele-GroteskEENor" pitchFamily="2" charset="0"/>
            </a:endParaRPr>
          </a:p>
          <a:p>
            <a:pPr>
              <a:buSzPts val="2000"/>
              <a:buFont typeface="Wingdings" panose="05000000000000000000" pitchFamily="2" charset="2"/>
              <a:buChar char="§"/>
            </a:pPr>
            <a:r>
              <a:rPr lang="en-US" sz="2000" dirty="0">
                <a:solidFill>
                  <a:srgbClr val="000000"/>
                </a:solidFill>
                <a:latin typeface="Tele-GroteskNor" pitchFamily="2" charset="0"/>
              </a:rPr>
              <a:t>“All phones ring at once”</a:t>
            </a:r>
          </a:p>
          <a:p>
            <a:endParaRPr lang="cs-CZ" sz="2000" dirty="0">
              <a:latin typeface="Tele-GroteskEENor" pitchFamily="2" charset="0"/>
            </a:endParaRPr>
          </a:p>
          <a:p>
            <a:endParaRPr lang="cs-CZ" dirty="0"/>
          </a:p>
        </p:txBody>
      </p:sp>
      <p:grpSp>
        <p:nvGrpSpPr>
          <p:cNvPr id="26" name="Group 64"/>
          <p:cNvGrpSpPr>
            <a:grpSpLocks/>
          </p:cNvGrpSpPr>
          <p:nvPr/>
        </p:nvGrpSpPr>
        <p:grpSpPr bwMode="auto">
          <a:xfrm>
            <a:off x="1536700" y="1446213"/>
            <a:ext cx="4298950" cy="2863850"/>
            <a:chOff x="1110927" y="1371601"/>
            <a:chExt cx="4298341" cy="2864473"/>
          </a:xfrm>
        </p:grpSpPr>
        <p:sp>
          <p:nvSpPr>
            <p:cNvPr id="27" name="TextBox 53"/>
            <p:cNvSpPr txBox="1">
              <a:spLocks noChangeArrowheads="1"/>
            </p:cNvSpPr>
            <p:nvPr/>
          </p:nvSpPr>
          <p:spPr bwMode="auto">
            <a:xfrm>
              <a:off x="1110927" y="1371601"/>
              <a:ext cx="4298341" cy="366792"/>
            </a:xfrm>
            <a:prstGeom prst="rect">
              <a:avLst/>
            </a:prstGeom>
            <a:noFill/>
            <a:ln w="9525">
              <a:noFill/>
              <a:miter lim="800000"/>
              <a:headEnd/>
              <a:tailEnd/>
            </a:ln>
          </p:spPr>
          <p:txBody>
            <a:bodyPr wrap="none">
              <a:spAutoFit/>
            </a:bodyPr>
            <a:lstStyle/>
            <a:p>
              <a:r>
                <a:rPr lang="en-US" b="1"/>
                <a:t>“</a:t>
              </a:r>
              <a:r>
                <a:rPr lang="cs-CZ" b="1"/>
                <a:t>Všechny telefony vyzvánějí zároveň</a:t>
              </a:r>
              <a:r>
                <a:rPr lang="en-US" b="1"/>
                <a:t>”</a:t>
              </a:r>
            </a:p>
          </p:txBody>
        </p:sp>
        <p:pic>
          <p:nvPicPr>
            <p:cNvPr id="28" name="Picture 2" descr="http://www.storagemarketingstrategies.com/wp-content/uploads/2010/08/Phone_Icon_by_cemagraphics.png"/>
            <p:cNvPicPr>
              <a:picLocks noChangeAspect="1" noChangeArrowheads="1"/>
            </p:cNvPicPr>
            <p:nvPr/>
          </p:nvPicPr>
          <p:blipFill>
            <a:blip r:embed="rId3" cstate="print"/>
            <a:srcRect/>
            <a:stretch>
              <a:fillRect/>
            </a:stretch>
          </p:blipFill>
          <p:spPr bwMode="auto">
            <a:xfrm>
              <a:off x="1909481" y="3179084"/>
              <a:ext cx="1258555" cy="1056990"/>
            </a:xfrm>
            <a:prstGeom prst="rect">
              <a:avLst/>
            </a:prstGeom>
            <a:noFill/>
            <a:ln w="9525">
              <a:noFill/>
              <a:miter lim="800000"/>
              <a:headEnd/>
              <a:tailEnd/>
            </a:ln>
          </p:spPr>
        </p:pic>
      </p:grpSp>
      <p:grpSp>
        <p:nvGrpSpPr>
          <p:cNvPr id="29" name="Group 28"/>
          <p:cNvGrpSpPr>
            <a:grpSpLocks/>
          </p:cNvGrpSpPr>
          <p:nvPr/>
        </p:nvGrpSpPr>
        <p:grpSpPr bwMode="auto">
          <a:xfrm>
            <a:off x="3438525" y="2459038"/>
            <a:ext cx="3035300" cy="3559175"/>
            <a:chOff x="2981054" y="2342755"/>
            <a:chExt cx="3035571" cy="3558314"/>
          </a:xfrm>
        </p:grpSpPr>
        <p:grpSp>
          <p:nvGrpSpPr>
            <p:cNvPr id="30" name="Group 51"/>
            <p:cNvGrpSpPr>
              <a:grpSpLocks/>
            </p:cNvGrpSpPr>
            <p:nvPr/>
          </p:nvGrpSpPr>
          <p:grpSpPr bwMode="auto">
            <a:xfrm>
              <a:off x="2981054" y="2806995"/>
              <a:ext cx="2313983" cy="2349796"/>
              <a:chOff x="1997050" y="2842621"/>
              <a:chExt cx="2313983" cy="2349796"/>
            </a:xfrm>
          </p:grpSpPr>
          <p:cxnSp>
            <p:nvCxnSpPr>
              <p:cNvPr id="36" name="Straight Arrow Connector 35"/>
              <p:cNvCxnSpPr/>
              <p:nvPr/>
            </p:nvCxnSpPr>
            <p:spPr>
              <a:xfrm flipV="1">
                <a:off x="2004989" y="2843406"/>
                <a:ext cx="1465393" cy="108558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V="1">
                <a:off x="1997050" y="3714733"/>
                <a:ext cx="2313195" cy="22854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2052618" y="3933755"/>
                <a:ext cx="1970263" cy="769751"/>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rot="16200000" flipH="1">
                <a:off x="2010751" y="3966088"/>
                <a:ext cx="1236363" cy="121613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31" name="Group 62"/>
            <p:cNvGrpSpPr>
              <a:grpSpLocks/>
            </p:cNvGrpSpPr>
            <p:nvPr/>
          </p:nvGrpSpPr>
          <p:grpSpPr bwMode="auto">
            <a:xfrm>
              <a:off x="3988114" y="2342755"/>
              <a:ext cx="2028511" cy="3558314"/>
              <a:chOff x="3382489" y="2342755"/>
              <a:chExt cx="2028511" cy="3558314"/>
            </a:xfrm>
          </p:grpSpPr>
          <p:pic>
            <p:nvPicPr>
              <p:cNvPr id="32" name="Picture 4" descr="http://t3.gstatic.com/images?q=tbn:ANd9GcRstQga5kgocy99J-EQKOUPIn_mGDHFhIyJEXk-ybmd0YFmMRpnHQ"/>
              <p:cNvPicPr>
                <a:picLocks noChangeAspect="1" noChangeArrowheads="1"/>
              </p:cNvPicPr>
              <p:nvPr/>
            </p:nvPicPr>
            <p:blipFill>
              <a:blip r:embed="rId4" cstate="print"/>
              <a:srcRect/>
              <a:stretch>
                <a:fillRect/>
              </a:stretch>
            </p:blipFill>
            <p:spPr bwMode="auto">
              <a:xfrm>
                <a:off x="4448346" y="4427198"/>
                <a:ext cx="668078" cy="770368"/>
              </a:xfrm>
              <a:prstGeom prst="rect">
                <a:avLst/>
              </a:prstGeom>
              <a:noFill/>
              <a:ln w="9525">
                <a:noFill/>
                <a:miter lim="800000"/>
                <a:headEnd/>
                <a:tailEnd/>
              </a:ln>
            </p:spPr>
          </p:pic>
          <p:pic>
            <p:nvPicPr>
              <p:cNvPr id="33" name="Picture 4" descr="http://t3.gstatic.com/images?q=tbn:ANd9GcRstQga5kgocy99J-EQKOUPIn_mGDHFhIyJEXk-ybmd0YFmMRpnHQ"/>
              <p:cNvPicPr>
                <a:picLocks noChangeAspect="1" noChangeArrowheads="1"/>
              </p:cNvPicPr>
              <p:nvPr/>
            </p:nvPicPr>
            <p:blipFill>
              <a:blip r:embed="rId4" cstate="print"/>
              <a:srcRect/>
              <a:stretch>
                <a:fillRect/>
              </a:stretch>
            </p:blipFill>
            <p:spPr bwMode="auto">
              <a:xfrm>
                <a:off x="3943600" y="2342755"/>
                <a:ext cx="668078" cy="770368"/>
              </a:xfrm>
              <a:prstGeom prst="rect">
                <a:avLst/>
              </a:prstGeom>
              <a:noFill/>
              <a:ln w="9525">
                <a:noFill/>
                <a:miter lim="800000"/>
                <a:headEnd/>
                <a:tailEnd/>
              </a:ln>
            </p:spPr>
          </p:pic>
          <p:pic>
            <p:nvPicPr>
              <p:cNvPr id="34" name="Picture 4" descr="http://t3.gstatic.com/images?q=tbn:ANd9GcRstQga5kgocy99J-EQKOUPIn_mGDHFhIyJEXk-ybmd0YFmMRpnHQ"/>
              <p:cNvPicPr>
                <a:picLocks noChangeAspect="1" noChangeArrowheads="1"/>
              </p:cNvPicPr>
              <p:nvPr/>
            </p:nvPicPr>
            <p:blipFill>
              <a:blip r:embed="rId4" cstate="print"/>
              <a:srcRect/>
              <a:stretch>
                <a:fillRect/>
              </a:stretch>
            </p:blipFill>
            <p:spPr bwMode="auto">
              <a:xfrm>
                <a:off x="4742922" y="3283210"/>
                <a:ext cx="668078" cy="770368"/>
              </a:xfrm>
              <a:prstGeom prst="rect">
                <a:avLst/>
              </a:prstGeom>
              <a:noFill/>
              <a:ln w="9525">
                <a:noFill/>
                <a:miter lim="800000"/>
                <a:headEnd/>
                <a:tailEnd/>
              </a:ln>
            </p:spPr>
          </p:pic>
          <p:pic>
            <p:nvPicPr>
              <p:cNvPr id="35" name="Picture 2" descr="http://www.softicons.com/download/application-icons/wifun-icons-by-rokey/png/128/cellphone.png"/>
              <p:cNvPicPr>
                <a:picLocks noChangeAspect="1" noChangeArrowheads="1"/>
              </p:cNvPicPr>
              <p:nvPr/>
            </p:nvPicPr>
            <p:blipFill>
              <a:blip r:embed="rId5" cstate="print"/>
              <a:srcRect/>
              <a:stretch>
                <a:fillRect/>
              </a:stretch>
            </p:blipFill>
            <p:spPr bwMode="auto">
              <a:xfrm>
                <a:off x="3382489" y="5144744"/>
                <a:ext cx="756324" cy="756325"/>
              </a:xfrm>
              <a:prstGeom prst="rect">
                <a:avLst/>
              </a:prstGeom>
              <a:noFill/>
              <a:ln w="9525">
                <a:noFill/>
                <a:miter lim="800000"/>
                <a:headEnd/>
                <a:tailEnd/>
              </a:ln>
            </p:spPr>
          </p:pic>
        </p:grpSp>
      </p:grpSp>
    </p:spTree>
    <p:extLst>
      <p:ext uri="{BB962C8B-B14F-4D97-AF65-F5344CB8AC3E}">
        <p14:creationId xmlns:p14="http://schemas.microsoft.com/office/powerpoint/2010/main" val="30318690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4800" y="324237"/>
            <a:ext cx="8496300" cy="460375"/>
          </a:xfrm>
        </p:spPr>
        <p:txBody>
          <a:bodyPr/>
          <a:lstStyle/>
          <a:p>
            <a:r>
              <a:rPr lang="en-US" b="1" dirty="0"/>
              <a:t>ACD Policy: Regular (Sequential)</a:t>
            </a:r>
            <a:endParaRPr lang="cs-CZ" dirty="0"/>
          </a:p>
        </p:txBody>
      </p:sp>
      <p:sp>
        <p:nvSpPr>
          <p:cNvPr id="3" name="Content Placeholder 2"/>
          <p:cNvSpPr>
            <a:spLocks noGrp="1"/>
          </p:cNvSpPr>
          <p:nvPr>
            <p:ph idx="1"/>
          </p:nvPr>
        </p:nvSpPr>
        <p:spPr>
          <a:xfrm>
            <a:off x="304800" y="1346518"/>
            <a:ext cx="8496300" cy="4284662"/>
          </a:xfrm>
        </p:spPr>
        <p:txBody>
          <a:bodyPr/>
          <a:lstStyle/>
          <a:p>
            <a:pPr>
              <a:buSzPts val="2000"/>
              <a:buFont typeface="Wingdings" panose="05000000000000000000" pitchFamily="2" charset="2"/>
              <a:buChar char="§"/>
            </a:pPr>
            <a:r>
              <a:rPr lang="en-US" sz="2000" dirty="0">
                <a:solidFill>
                  <a:srgbClr val="000000"/>
                </a:solidFill>
                <a:latin typeface="Tele-GroteskNor" pitchFamily="2" charset="0"/>
              </a:rPr>
              <a:t>“Calls loop through the assigned list, always starting with User #1”</a:t>
            </a:r>
          </a:p>
          <a:p>
            <a:endParaRPr lang="cs-CZ" dirty="0"/>
          </a:p>
        </p:txBody>
      </p:sp>
      <p:cxnSp>
        <p:nvCxnSpPr>
          <p:cNvPr id="50" name="Straight Arrow Connector 49"/>
          <p:cNvCxnSpPr/>
          <p:nvPr/>
        </p:nvCxnSpPr>
        <p:spPr>
          <a:xfrm flipV="1">
            <a:off x="1690688" y="2587625"/>
            <a:ext cx="2212975" cy="635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51" name="Picture 2" descr="http://www.storagemarketingstrategies.com/wp-content/uploads/2010/08/Phone_Icon_by_cemagraphics.png"/>
          <p:cNvPicPr>
            <a:picLocks noChangeAspect="1" noChangeArrowheads="1"/>
          </p:cNvPicPr>
          <p:nvPr/>
        </p:nvPicPr>
        <p:blipFill>
          <a:blip r:embed="rId3" cstate="print"/>
          <a:srcRect/>
          <a:stretch>
            <a:fillRect/>
          </a:stretch>
        </p:blipFill>
        <p:spPr bwMode="auto">
          <a:xfrm>
            <a:off x="476250" y="2035175"/>
            <a:ext cx="1127125" cy="946150"/>
          </a:xfrm>
          <a:prstGeom prst="rect">
            <a:avLst/>
          </a:prstGeom>
          <a:noFill/>
          <a:ln w="9525">
            <a:noFill/>
            <a:miter lim="800000"/>
            <a:headEnd/>
            <a:tailEnd/>
          </a:ln>
        </p:spPr>
      </p:pic>
      <p:grpSp>
        <p:nvGrpSpPr>
          <p:cNvPr id="52" name="Group 51"/>
          <p:cNvGrpSpPr>
            <a:grpSpLocks/>
          </p:cNvGrpSpPr>
          <p:nvPr/>
        </p:nvGrpSpPr>
        <p:grpSpPr bwMode="auto">
          <a:xfrm>
            <a:off x="3379788" y="1978025"/>
            <a:ext cx="2114550" cy="3954463"/>
            <a:chOff x="2976162" y="1977660"/>
            <a:chExt cx="2114432" cy="3955313"/>
          </a:xfrm>
        </p:grpSpPr>
        <p:sp>
          <p:nvSpPr>
            <p:cNvPr id="53" name="Oval 52"/>
            <p:cNvSpPr/>
            <p:nvPr/>
          </p:nvSpPr>
          <p:spPr>
            <a:xfrm>
              <a:off x="2976162" y="2541344"/>
              <a:ext cx="2114432" cy="3391629"/>
            </a:xfrm>
            <a:prstGeom prst="ellipse">
              <a:avLst/>
            </a:prstGeom>
            <a:noFill/>
            <a:ln w="285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54" name="Group 41"/>
            <p:cNvGrpSpPr>
              <a:grpSpLocks/>
            </p:cNvGrpSpPr>
            <p:nvPr/>
          </p:nvGrpSpPr>
          <p:grpSpPr bwMode="auto">
            <a:xfrm>
              <a:off x="3610466" y="1977660"/>
              <a:ext cx="1120309" cy="917598"/>
              <a:chOff x="5450609" y="1977660"/>
              <a:chExt cx="1120309" cy="917598"/>
            </a:xfrm>
          </p:grpSpPr>
          <p:pic>
            <p:nvPicPr>
              <p:cNvPr id="55" name="Picture 2" descr="http://yearingear.com/old-telephone-icon.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5450609" y="2266478"/>
                <a:ext cx="865151" cy="628780"/>
              </a:xfrm>
              <a:prstGeom prst="rect">
                <a:avLst/>
              </a:prstGeom>
              <a:noFill/>
              <a:ln w="9525">
                <a:noFill/>
                <a:miter lim="800000"/>
                <a:headEnd/>
                <a:tailEnd/>
              </a:ln>
            </p:spPr>
          </p:pic>
          <p:sp>
            <p:nvSpPr>
              <p:cNvPr id="56" name="TextBox 35"/>
              <p:cNvSpPr txBox="1">
                <a:spLocks noChangeArrowheads="1"/>
              </p:cNvSpPr>
              <p:nvPr/>
            </p:nvSpPr>
            <p:spPr bwMode="auto">
              <a:xfrm>
                <a:off x="5610107" y="1977660"/>
                <a:ext cx="960811" cy="607990"/>
              </a:xfrm>
              <a:prstGeom prst="rect">
                <a:avLst/>
              </a:prstGeom>
              <a:noFill/>
              <a:ln w="9525">
                <a:noFill/>
                <a:miter lim="800000"/>
                <a:headEnd/>
                <a:tailEnd/>
              </a:ln>
            </p:spPr>
            <p:txBody>
              <a:bodyPr>
                <a:spAutoFit/>
              </a:bodyPr>
              <a:lstStyle/>
              <a:p>
                <a:pPr marL="342900" indent="-342900"/>
                <a:r>
                  <a:rPr lang="en-US" sz="2000" dirty="0">
                    <a:solidFill>
                      <a:schemeClr val="tx1"/>
                    </a:solidFill>
                  </a:rPr>
                  <a:t>#1 </a:t>
                </a:r>
                <a:r>
                  <a:rPr lang="en-US" sz="2000" dirty="0" smtClean="0">
                    <a:solidFill>
                      <a:schemeClr val="tx1"/>
                    </a:solidFill>
                  </a:rPr>
                  <a:t>J</a:t>
                </a:r>
                <a:r>
                  <a:rPr lang="cs-CZ" sz="2000" dirty="0" err="1" smtClean="0">
                    <a:solidFill>
                      <a:schemeClr val="tx1"/>
                    </a:solidFill>
                  </a:rPr>
                  <a:t>oe</a:t>
                </a:r>
                <a:endParaRPr lang="en-US" sz="2000" dirty="0">
                  <a:solidFill>
                    <a:schemeClr val="tx1"/>
                  </a:solidFill>
                </a:endParaRPr>
              </a:p>
              <a:p>
                <a:pPr marL="342900" indent="-342900">
                  <a:buFontTx/>
                  <a:buAutoNum type="arabicPeriod"/>
                </a:pPr>
                <a:endParaRPr lang="en-US" sz="1400" b="1" dirty="0"/>
              </a:p>
            </p:txBody>
          </p:sp>
        </p:grpSp>
      </p:grpSp>
      <p:grpSp>
        <p:nvGrpSpPr>
          <p:cNvPr id="57" name="Group 56"/>
          <p:cNvGrpSpPr>
            <a:grpSpLocks/>
          </p:cNvGrpSpPr>
          <p:nvPr/>
        </p:nvGrpSpPr>
        <p:grpSpPr bwMode="auto">
          <a:xfrm>
            <a:off x="2034046" y="3182938"/>
            <a:ext cx="4990538" cy="3627274"/>
            <a:chOff x="1630079" y="3182393"/>
            <a:chExt cx="4991113" cy="3627401"/>
          </a:xfrm>
        </p:grpSpPr>
        <p:sp>
          <p:nvSpPr>
            <p:cNvPr id="58" name="Chevron 57"/>
            <p:cNvSpPr/>
            <p:nvPr/>
          </p:nvSpPr>
          <p:spPr>
            <a:xfrm rot="4794520">
              <a:off x="4780392" y="3124428"/>
              <a:ext cx="371488" cy="487418"/>
            </a:xfrm>
            <a:prstGeom prst="chevr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59" name="Chevron 58"/>
            <p:cNvSpPr/>
            <p:nvPr/>
          </p:nvSpPr>
          <p:spPr>
            <a:xfrm rot="15454942">
              <a:off x="2917246" y="4771516"/>
              <a:ext cx="371488" cy="485831"/>
            </a:xfrm>
            <a:prstGeom prst="chevr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grpSp>
          <p:nvGrpSpPr>
            <p:cNvPr id="60" name="Group 53"/>
            <p:cNvGrpSpPr>
              <a:grpSpLocks/>
            </p:cNvGrpSpPr>
            <p:nvPr/>
          </p:nvGrpSpPr>
          <p:grpSpPr bwMode="auto">
            <a:xfrm>
              <a:off x="4560308" y="4109454"/>
              <a:ext cx="2060884" cy="841877"/>
              <a:chOff x="5634877" y="4343371"/>
              <a:chExt cx="2060884" cy="841877"/>
            </a:xfrm>
          </p:grpSpPr>
          <p:pic>
            <p:nvPicPr>
              <p:cNvPr id="67" name="Picture 2" descr="http://yearingear.com/old-telephone-icon.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5634877" y="4343371"/>
                <a:ext cx="865151" cy="628780"/>
              </a:xfrm>
              <a:prstGeom prst="rect">
                <a:avLst/>
              </a:prstGeom>
              <a:noFill/>
              <a:ln w="9525">
                <a:noFill/>
                <a:miter lim="800000"/>
                <a:headEnd/>
                <a:tailEnd/>
              </a:ln>
            </p:spPr>
          </p:pic>
          <p:sp>
            <p:nvSpPr>
              <p:cNvPr id="68" name="TextBox 36"/>
              <p:cNvSpPr txBox="1">
                <a:spLocks noChangeArrowheads="1"/>
              </p:cNvSpPr>
              <p:nvPr/>
            </p:nvSpPr>
            <p:spPr bwMode="auto">
              <a:xfrm>
                <a:off x="6313192" y="4554284"/>
                <a:ext cx="1382569" cy="630964"/>
              </a:xfrm>
              <a:prstGeom prst="rect">
                <a:avLst/>
              </a:prstGeom>
              <a:noFill/>
              <a:ln w="9525">
                <a:noFill/>
                <a:miter lim="800000"/>
                <a:headEnd/>
                <a:tailEnd/>
              </a:ln>
            </p:spPr>
            <p:txBody>
              <a:bodyPr>
                <a:spAutoFit/>
              </a:bodyPr>
              <a:lstStyle/>
              <a:p>
                <a:pPr marL="342900" indent="-342900"/>
                <a:r>
                  <a:rPr lang="en-US" sz="2000" dirty="0">
                    <a:solidFill>
                      <a:schemeClr val="tx1"/>
                    </a:solidFill>
                  </a:rPr>
                  <a:t>#2 </a:t>
                </a:r>
                <a:r>
                  <a:rPr lang="cs-CZ" sz="2000" dirty="0" smtClean="0">
                    <a:solidFill>
                      <a:schemeClr val="tx1"/>
                    </a:solidFill>
                  </a:rPr>
                  <a:t>George</a:t>
                </a:r>
                <a:endParaRPr lang="en-US" sz="2000" dirty="0">
                  <a:solidFill>
                    <a:schemeClr val="tx1"/>
                  </a:solidFill>
                </a:endParaRPr>
              </a:p>
              <a:p>
                <a:pPr marL="342900" indent="-342900">
                  <a:buFontTx/>
                  <a:buAutoNum type="arabicPeriod"/>
                </a:pPr>
                <a:endParaRPr lang="en-US" sz="2000" dirty="0">
                  <a:solidFill>
                    <a:schemeClr val="tx1"/>
                  </a:solidFill>
                </a:endParaRPr>
              </a:p>
            </p:txBody>
          </p:sp>
        </p:grpSp>
        <p:grpSp>
          <p:nvGrpSpPr>
            <p:cNvPr id="61" name="Group 47"/>
            <p:cNvGrpSpPr>
              <a:grpSpLocks/>
            </p:cNvGrpSpPr>
            <p:nvPr/>
          </p:nvGrpSpPr>
          <p:grpSpPr bwMode="auto">
            <a:xfrm>
              <a:off x="3606917" y="5665355"/>
              <a:ext cx="1473625" cy="1144439"/>
              <a:chOff x="5436432" y="5601557"/>
              <a:chExt cx="1473625" cy="1144439"/>
            </a:xfrm>
          </p:grpSpPr>
          <p:pic>
            <p:nvPicPr>
              <p:cNvPr id="65" name="Picture 2" descr="http://yearingear.com/old-telephone-icon.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5436432" y="5601557"/>
                <a:ext cx="865151" cy="628780"/>
              </a:xfrm>
              <a:prstGeom prst="rect">
                <a:avLst/>
              </a:prstGeom>
              <a:noFill/>
              <a:ln w="9525">
                <a:noFill/>
                <a:miter lim="800000"/>
                <a:headEnd/>
                <a:tailEnd/>
              </a:ln>
            </p:spPr>
          </p:pic>
          <p:sp>
            <p:nvSpPr>
              <p:cNvPr id="66" name="TextBox 37"/>
              <p:cNvSpPr txBox="1">
                <a:spLocks noChangeArrowheads="1"/>
              </p:cNvSpPr>
              <p:nvPr/>
            </p:nvSpPr>
            <p:spPr bwMode="auto">
              <a:xfrm>
                <a:off x="5445972" y="6156262"/>
                <a:ext cx="1464085" cy="589734"/>
              </a:xfrm>
              <a:prstGeom prst="rect">
                <a:avLst/>
              </a:prstGeom>
              <a:noFill/>
              <a:ln w="9525">
                <a:noFill/>
                <a:miter lim="800000"/>
                <a:headEnd/>
                <a:tailEnd/>
              </a:ln>
            </p:spPr>
            <p:txBody>
              <a:bodyPr>
                <a:spAutoFit/>
              </a:bodyPr>
              <a:lstStyle/>
              <a:p>
                <a:pPr marL="342900" indent="-342900"/>
                <a:r>
                  <a:rPr lang="en-US" sz="2000" dirty="0">
                    <a:solidFill>
                      <a:schemeClr val="tx1"/>
                    </a:solidFill>
                  </a:rPr>
                  <a:t>#3 Tom</a:t>
                </a:r>
              </a:p>
              <a:p>
                <a:pPr marL="342900" indent="-342900">
                  <a:buFontTx/>
                  <a:buAutoNum type="arabicPeriod"/>
                </a:pPr>
                <a:endParaRPr lang="en-US" sz="1400" b="1" dirty="0"/>
              </a:p>
            </p:txBody>
          </p:sp>
        </p:grpSp>
        <p:grpSp>
          <p:nvGrpSpPr>
            <p:cNvPr id="62" name="Group 54"/>
            <p:cNvGrpSpPr>
              <a:grpSpLocks/>
            </p:cNvGrpSpPr>
            <p:nvPr/>
          </p:nvGrpSpPr>
          <p:grpSpPr bwMode="auto">
            <a:xfrm>
              <a:off x="1630079" y="3414795"/>
              <a:ext cx="1729118" cy="1152684"/>
              <a:chOff x="2768444" y="3414795"/>
              <a:chExt cx="1729118" cy="1152684"/>
            </a:xfrm>
          </p:grpSpPr>
          <p:pic>
            <p:nvPicPr>
              <p:cNvPr id="63" name="Picture 2" descr="http://yearingear.com/old-telephone-icon.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632411" y="3414795"/>
                <a:ext cx="865151" cy="628780"/>
              </a:xfrm>
              <a:prstGeom prst="rect">
                <a:avLst/>
              </a:prstGeom>
              <a:noFill/>
              <a:ln w="9525">
                <a:noFill/>
                <a:miter lim="800000"/>
                <a:headEnd/>
                <a:tailEnd/>
              </a:ln>
            </p:spPr>
          </p:pic>
          <p:sp>
            <p:nvSpPr>
              <p:cNvPr id="64" name="TextBox 40"/>
              <p:cNvSpPr txBox="1">
                <a:spLocks noChangeArrowheads="1"/>
              </p:cNvSpPr>
              <p:nvPr/>
            </p:nvSpPr>
            <p:spPr bwMode="auto">
              <a:xfrm>
                <a:off x="2768444" y="3936515"/>
                <a:ext cx="1380554" cy="630964"/>
              </a:xfrm>
              <a:prstGeom prst="rect">
                <a:avLst/>
              </a:prstGeom>
              <a:noFill/>
              <a:ln w="9525">
                <a:noFill/>
                <a:miter lim="800000"/>
                <a:headEnd/>
                <a:tailEnd/>
              </a:ln>
            </p:spPr>
            <p:txBody>
              <a:bodyPr wrap="square">
                <a:spAutoFit/>
              </a:bodyPr>
              <a:lstStyle/>
              <a:p>
                <a:pPr marL="342900" indent="-342900"/>
                <a:r>
                  <a:rPr lang="en-US" sz="2000" dirty="0">
                    <a:solidFill>
                      <a:schemeClr val="tx1"/>
                    </a:solidFill>
                  </a:rPr>
                  <a:t>#4 </a:t>
                </a:r>
                <a:r>
                  <a:rPr lang="cs-CZ" sz="2000" dirty="0" err="1" smtClean="0">
                    <a:solidFill>
                      <a:schemeClr val="tx1"/>
                    </a:solidFill>
                  </a:rPr>
                  <a:t>Heather</a:t>
                </a:r>
                <a:endParaRPr lang="en-US" sz="2000" dirty="0">
                  <a:solidFill>
                    <a:schemeClr val="tx1"/>
                  </a:solidFill>
                </a:endParaRPr>
              </a:p>
              <a:p>
                <a:pPr marL="342900" indent="-342900">
                  <a:buFontTx/>
                  <a:buAutoNum type="arabicPeriod"/>
                </a:pPr>
                <a:endParaRPr lang="en-US" sz="2000" dirty="0">
                  <a:solidFill>
                    <a:schemeClr val="tx1"/>
                  </a:solidFill>
                </a:endParaRPr>
              </a:p>
            </p:txBody>
          </p:sp>
        </p:grpSp>
      </p:grpSp>
    </p:spTree>
    <p:extLst>
      <p:ext uri="{BB962C8B-B14F-4D97-AF65-F5344CB8AC3E}">
        <p14:creationId xmlns:p14="http://schemas.microsoft.com/office/powerpoint/2010/main" val="3101379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sz="3200" b="1" dirty="0"/>
              <a:t>ACD Policy: Weighted Call Distribution</a:t>
            </a:r>
            <a:endParaRPr lang="cs-CZ" dirty="0"/>
          </a:p>
        </p:txBody>
      </p:sp>
      <p:sp>
        <p:nvSpPr>
          <p:cNvPr id="18435" name="Rectangle 3"/>
          <p:cNvSpPr>
            <a:spLocks noGrp="1" noChangeArrowheads="1"/>
          </p:cNvSpPr>
          <p:nvPr>
            <p:ph idx="1"/>
          </p:nvPr>
        </p:nvSpPr>
        <p:spPr>
          <a:xfrm>
            <a:off x="472068" y="1059560"/>
            <a:ext cx="8016612" cy="4284662"/>
          </a:xfrm>
          <a:noFill/>
          <a:ln w="9525">
            <a:noFill/>
            <a:miter lim="800000"/>
            <a:headEnd/>
            <a:tailEnd/>
          </a:ln>
        </p:spPr>
        <p:txBody>
          <a:bodyPr vert="horz" wrap="square" lIns="0" tIns="0" rIns="0" bIns="0" numCol="1" anchor="t" anchorCtr="0" compatLnSpc="1">
            <a:prstTxWarp prst="textNoShape">
              <a:avLst/>
            </a:prstTxWarp>
            <a:normAutofit/>
          </a:bodyPr>
          <a:lstStyle/>
          <a:p>
            <a:pPr marL="122238" lvl="1" eaLnBrk="0" hangingPunct="0">
              <a:lnSpc>
                <a:spcPct val="95000"/>
              </a:lnSpc>
              <a:spcBef>
                <a:spcPct val="10000"/>
              </a:spcBef>
              <a:spcAft>
                <a:spcPct val="10000"/>
              </a:spcAft>
              <a:buClr>
                <a:schemeClr val="bg2"/>
              </a:buClr>
              <a:buSzPct val="85000"/>
            </a:pPr>
            <a:endParaRPr lang="cs-CZ" sz="2000" dirty="0" smtClean="0"/>
          </a:p>
          <a:p>
            <a:pPr>
              <a:buSzPts val="2000"/>
              <a:buFont typeface="Wingdings" panose="05000000000000000000" pitchFamily="2" charset="2"/>
              <a:buChar char="§"/>
            </a:pPr>
            <a:r>
              <a:rPr lang="en-US" sz="2000" dirty="0">
                <a:solidFill>
                  <a:srgbClr val="000000"/>
                </a:solidFill>
                <a:latin typeface="Tele-GroteskNor" pitchFamily="2" charset="0"/>
              </a:rPr>
              <a:t>“Most experienced agent always gets the calls first”</a:t>
            </a:r>
          </a:p>
          <a:p>
            <a:endParaRPr lang="cs-CZ" dirty="0">
              <a:solidFill>
                <a:srgbClr val="000000"/>
              </a:solidFill>
              <a:latin typeface="Tele-GroteskNor" pitchFamily="2" charset="0"/>
            </a:endParaRPr>
          </a:p>
          <a:p>
            <a:endParaRPr lang="cs-CZ" dirty="0">
              <a:solidFill>
                <a:srgbClr val="000000"/>
              </a:solidFill>
              <a:latin typeface="Tele-GroteskNor" pitchFamily="2" charset="0"/>
            </a:endParaRPr>
          </a:p>
          <a:p>
            <a:endParaRPr lang="cs-CZ" dirty="0">
              <a:solidFill>
                <a:srgbClr val="000000"/>
              </a:solidFill>
              <a:latin typeface="Tele-GroteskNor" pitchFamily="2" charset="0"/>
            </a:endParaRPr>
          </a:p>
          <a:p>
            <a:endParaRPr lang="cs-CZ" dirty="0">
              <a:latin typeface="Tele-GroteskNor" pitchFamily="2" charset="0"/>
            </a:endParaRPr>
          </a:p>
          <a:p>
            <a:endParaRPr lang="cs-CZ" dirty="0">
              <a:latin typeface="Tele-GroteskNor" pitchFamily="2" charset="0"/>
            </a:endParaRPr>
          </a:p>
          <a:p>
            <a:endParaRPr lang="cs-CZ" dirty="0">
              <a:latin typeface="Tele-GroteskNor" pitchFamily="2" charset="0"/>
            </a:endParaRPr>
          </a:p>
          <a:p>
            <a:pPr marL="457200" lvl="1">
              <a:lnSpc>
                <a:spcPct val="100000"/>
              </a:lnSpc>
              <a:spcBef>
                <a:spcPct val="0"/>
              </a:spcBef>
            </a:pPr>
            <a:endParaRPr lang="en-GB" altLang="cs-CZ" sz="2000" dirty="0">
              <a:latin typeface="Tele-GroteskNor" pitchFamily="2" charset="0"/>
            </a:endParaRPr>
          </a:p>
        </p:txBody>
      </p:sp>
      <p:grpSp>
        <p:nvGrpSpPr>
          <p:cNvPr id="48" name="Group 47"/>
          <p:cNvGrpSpPr>
            <a:grpSpLocks/>
          </p:cNvGrpSpPr>
          <p:nvPr/>
        </p:nvGrpSpPr>
        <p:grpSpPr bwMode="auto">
          <a:xfrm>
            <a:off x="2679700" y="2428875"/>
            <a:ext cx="4359275" cy="1701800"/>
            <a:chOff x="2030681" y="2418511"/>
            <a:chExt cx="4359472" cy="1702229"/>
          </a:xfrm>
        </p:grpSpPr>
        <p:sp>
          <p:nvSpPr>
            <p:cNvPr id="49" name="TextBox 53"/>
            <p:cNvSpPr txBox="1">
              <a:spLocks noChangeArrowheads="1"/>
            </p:cNvSpPr>
            <p:nvPr/>
          </p:nvSpPr>
          <p:spPr bwMode="auto">
            <a:xfrm>
              <a:off x="4302305" y="2785743"/>
              <a:ext cx="2087848" cy="623405"/>
            </a:xfrm>
            <a:prstGeom prst="rect">
              <a:avLst/>
            </a:prstGeom>
            <a:noFill/>
            <a:ln w="9525">
              <a:noFill/>
              <a:miter lim="800000"/>
              <a:headEnd/>
              <a:tailEnd/>
            </a:ln>
          </p:spPr>
          <p:txBody>
            <a:bodyPr>
              <a:spAutoFit/>
            </a:bodyPr>
            <a:lstStyle/>
            <a:p>
              <a:pPr marL="342900" indent="-342900"/>
              <a:r>
                <a:rPr lang="cs-CZ" dirty="0" err="1" smtClean="0">
                  <a:solidFill>
                    <a:schemeClr val="tx1"/>
                  </a:solidFill>
                </a:rPr>
                <a:t>Janine</a:t>
              </a:r>
              <a:r>
                <a:rPr lang="cs-CZ" dirty="0" smtClean="0">
                  <a:solidFill>
                    <a:schemeClr val="tx1"/>
                  </a:solidFill>
                </a:rPr>
                <a:t> </a:t>
              </a:r>
              <a:r>
                <a:rPr lang="en-US" dirty="0" smtClean="0">
                  <a:solidFill>
                    <a:schemeClr val="tx1"/>
                  </a:solidFill>
                </a:rPr>
                <a:t>50</a:t>
              </a:r>
              <a:r>
                <a:rPr lang="en-US" dirty="0">
                  <a:solidFill>
                    <a:schemeClr val="tx1"/>
                  </a:solidFill>
                </a:rPr>
                <a:t>%</a:t>
              </a:r>
            </a:p>
            <a:p>
              <a:pPr marL="342900" indent="-342900">
                <a:buFontTx/>
                <a:buAutoNum type="arabicPeriod"/>
              </a:pPr>
              <a:endParaRPr lang="en-US" dirty="0">
                <a:solidFill>
                  <a:schemeClr val="tx1"/>
                </a:solidFill>
              </a:endParaRPr>
            </a:p>
          </p:txBody>
        </p:sp>
        <p:pic>
          <p:nvPicPr>
            <p:cNvPr id="50" name="Picture 4" descr="http://t3.gstatic.com/images?q=tbn:ANd9GcRstQga5kgocy99J-EQKOUPIn_mGDHFhIyJEXk-ybmd0YFmMRpnHQ"/>
            <p:cNvPicPr>
              <a:picLocks noChangeAspect="1" noChangeArrowheads="1"/>
            </p:cNvPicPr>
            <p:nvPr/>
          </p:nvPicPr>
          <p:blipFill>
            <a:blip r:embed="rId3" cstate="print"/>
            <a:srcRect/>
            <a:stretch>
              <a:fillRect/>
            </a:stretch>
          </p:blipFill>
          <p:spPr bwMode="auto">
            <a:xfrm>
              <a:off x="3526941" y="2418511"/>
              <a:ext cx="768599" cy="886280"/>
            </a:xfrm>
            <a:prstGeom prst="rect">
              <a:avLst/>
            </a:prstGeom>
            <a:noFill/>
            <a:ln w="9525">
              <a:noFill/>
              <a:miter lim="800000"/>
              <a:headEnd/>
              <a:tailEnd/>
            </a:ln>
          </p:spPr>
        </p:pic>
        <p:cxnSp>
          <p:nvCxnSpPr>
            <p:cNvPr id="51" name="Straight Arrow Connector 50"/>
            <p:cNvCxnSpPr/>
            <p:nvPr/>
          </p:nvCxnSpPr>
          <p:spPr>
            <a:xfrm flipV="1">
              <a:off x="2030681" y="3168000"/>
              <a:ext cx="1425639" cy="95274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52" name="Group 51"/>
          <p:cNvGrpSpPr>
            <a:grpSpLocks/>
          </p:cNvGrpSpPr>
          <p:nvPr/>
        </p:nvGrpSpPr>
        <p:grpSpPr bwMode="auto">
          <a:xfrm>
            <a:off x="2708275" y="3541712"/>
            <a:ext cx="4689475" cy="1732350"/>
            <a:chOff x="2314808" y="3542377"/>
            <a:chExt cx="4689561" cy="1731975"/>
          </a:xfrm>
        </p:grpSpPr>
        <p:grpSp>
          <p:nvGrpSpPr>
            <p:cNvPr id="53" name="Group 58"/>
            <p:cNvGrpSpPr>
              <a:grpSpLocks/>
            </p:cNvGrpSpPr>
            <p:nvPr/>
          </p:nvGrpSpPr>
          <p:grpSpPr bwMode="auto">
            <a:xfrm>
              <a:off x="2319571" y="3542377"/>
              <a:ext cx="4684798" cy="732148"/>
              <a:chOff x="2319571" y="3542377"/>
              <a:chExt cx="4684798" cy="732148"/>
            </a:xfrm>
          </p:grpSpPr>
          <p:sp>
            <p:nvSpPr>
              <p:cNvPr id="58" name="TextBox 23"/>
              <p:cNvSpPr txBox="1">
                <a:spLocks noChangeArrowheads="1"/>
              </p:cNvSpPr>
              <p:nvPr/>
            </p:nvSpPr>
            <p:spPr bwMode="auto">
              <a:xfrm>
                <a:off x="4940272" y="3666797"/>
                <a:ext cx="2064097" cy="607728"/>
              </a:xfrm>
              <a:prstGeom prst="rect">
                <a:avLst/>
              </a:prstGeom>
              <a:noFill/>
              <a:ln w="9525">
                <a:noFill/>
                <a:miter lim="800000"/>
                <a:headEnd/>
                <a:tailEnd/>
              </a:ln>
            </p:spPr>
            <p:txBody>
              <a:bodyPr>
                <a:spAutoFit/>
              </a:bodyPr>
              <a:lstStyle/>
              <a:p>
                <a:pPr marL="342900" indent="-342900"/>
                <a:r>
                  <a:rPr lang="cs-CZ" dirty="0" err="1" smtClean="0">
                    <a:solidFill>
                      <a:schemeClr val="tx1"/>
                    </a:solidFill>
                  </a:rPr>
                  <a:t>Sally</a:t>
                </a:r>
                <a:r>
                  <a:rPr lang="cs-CZ" dirty="0" smtClean="0">
                    <a:solidFill>
                      <a:schemeClr val="tx1"/>
                    </a:solidFill>
                  </a:rPr>
                  <a:t> </a:t>
                </a:r>
                <a:r>
                  <a:rPr lang="en-US" dirty="0" smtClean="0">
                    <a:solidFill>
                      <a:schemeClr val="tx1"/>
                    </a:solidFill>
                  </a:rPr>
                  <a:t>25</a:t>
                </a:r>
                <a:r>
                  <a:rPr lang="en-US" dirty="0">
                    <a:solidFill>
                      <a:schemeClr val="tx1"/>
                    </a:solidFill>
                  </a:rPr>
                  <a:t>%</a:t>
                </a:r>
              </a:p>
              <a:p>
                <a:pPr marL="342900" indent="-342900">
                  <a:buFontTx/>
                  <a:buAutoNum type="arabicPeriod"/>
                </a:pPr>
                <a:endParaRPr lang="en-US" sz="1400" b="1" dirty="0"/>
              </a:p>
            </p:txBody>
          </p:sp>
          <p:cxnSp>
            <p:nvCxnSpPr>
              <p:cNvPr id="59" name="Straight Arrow Connector 58"/>
              <p:cNvCxnSpPr/>
              <p:nvPr/>
            </p:nvCxnSpPr>
            <p:spPr>
              <a:xfrm flipV="1">
                <a:off x="2319571" y="3785212"/>
                <a:ext cx="1838359" cy="35869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60" name="Picture 2" descr="http://yearingear.com/old-telephone-icon.jpg"/>
              <p:cNvPicPr>
                <a:picLocks noChangeAspect="1" noChangeArrowheads="1"/>
              </p:cNvPicPr>
              <p:nvPr/>
            </p:nvPicPr>
            <p:blipFill>
              <a:blip r:embed="rId4" cstate="print"/>
              <a:srcRect/>
              <a:stretch>
                <a:fillRect/>
              </a:stretch>
            </p:blipFill>
            <p:spPr bwMode="auto">
              <a:xfrm>
                <a:off x="4164048" y="3542377"/>
                <a:ext cx="865151" cy="628780"/>
              </a:xfrm>
              <a:prstGeom prst="rect">
                <a:avLst/>
              </a:prstGeom>
              <a:noFill/>
              <a:ln w="9525">
                <a:noFill/>
                <a:miter lim="800000"/>
                <a:headEnd/>
                <a:tailEnd/>
              </a:ln>
            </p:spPr>
          </p:pic>
        </p:grpSp>
        <p:grpSp>
          <p:nvGrpSpPr>
            <p:cNvPr id="54" name="Group 59"/>
            <p:cNvGrpSpPr>
              <a:grpSpLocks/>
            </p:cNvGrpSpPr>
            <p:nvPr/>
          </p:nvGrpSpPr>
          <p:grpSpPr bwMode="auto">
            <a:xfrm>
              <a:off x="2314808" y="4124863"/>
              <a:ext cx="4647036" cy="1149489"/>
              <a:chOff x="2314808" y="4124863"/>
              <a:chExt cx="4647036" cy="1149489"/>
            </a:xfrm>
          </p:grpSpPr>
          <p:sp>
            <p:nvSpPr>
              <p:cNvPr id="55" name="TextBox 24"/>
              <p:cNvSpPr txBox="1">
                <a:spLocks noChangeArrowheads="1"/>
              </p:cNvSpPr>
              <p:nvPr/>
            </p:nvSpPr>
            <p:spPr bwMode="auto">
              <a:xfrm>
                <a:off x="4897747" y="4666625"/>
                <a:ext cx="2064097" cy="607727"/>
              </a:xfrm>
              <a:prstGeom prst="rect">
                <a:avLst/>
              </a:prstGeom>
              <a:noFill/>
              <a:ln w="9525">
                <a:noFill/>
                <a:miter lim="800000"/>
                <a:headEnd/>
                <a:tailEnd/>
              </a:ln>
            </p:spPr>
            <p:txBody>
              <a:bodyPr>
                <a:spAutoFit/>
              </a:bodyPr>
              <a:lstStyle/>
              <a:p>
                <a:pPr marL="342900" indent="-342900"/>
                <a:r>
                  <a:rPr lang="en-US" dirty="0">
                    <a:solidFill>
                      <a:schemeClr val="tx1"/>
                    </a:solidFill>
                  </a:rPr>
                  <a:t> </a:t>
                </a:r>
                <a:r>
                  <a:rPr lang="cs-CZ" dirty="0" smtClean="0">
                    <a:solidFill>
                      <a:schemeClr val="tx1"/>
                    </a:solidFill>
                  </a:rPr>
                  <a:t>Mary </a:t>
                </a:r>
                <a:r>
                  <a:rPr lang="en-US" dirty="0" smtClean="0">
                    <a:solidFill>
                      <a:schemeClr val="tx1"/>
                    </a:solidFill>
                  </a:rPr>
                  <a:t>25</a:t>
                </a:r>
                <a:r>
                  <a:rPr lang="en-US" dirty="0">
                    <a:solidFill>
                      <a:schemeClr val="tx1"/>
                    </a:solidFill>
                  </a:rPr>
                  <a:t>%</a:t>
                </a:r>
              </a:p>
              <a:p>
                <a:pPr marL="342900" indent="-342900">
                  <a:buFontTx/>
                  <a:buAutoNum type="arabicPeriod"/>
                </a:pPr>
                <a:endParaRPr lang="en-US" sz="1400" b="1" dirty="0"/>
              </a:p>
            </p:txBody>
          </p:sp>
          <p:cxnSp>
            <p:nvCxnSpPr>
              <p:cNvPr id="56" name="Straight Arrow Connector 55"/>
              <p:cNvCxnSpPr/>
              <p:nvPr/>
            </p:nvCxnSpPr>
            <p:spPr>
              <a:xfrm>
                <a:off x="2314808" y="4124863"/>
                <a:ext cx="1863759" cy="56502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57" name="Picture 2" descr="http://yearingear.com/old-telephone-icon.jpg"/>
              <p:cNvPicPr>
                <a:picLocks noChangeAspect="1" noChangeArrowheads="1"/>
              </p:cNvPicPr>
              <p:nvPr/>
            </p:nvPicPr>
            <p:blipFill>
              <a:blip r:embed="rId4" cstate="print"/>
              <a:srcRect/>
              <a:stretch>
                <a:fillRect/>
              </a:stretch>
            </p:blipFill>
            <p:spPr bwMode="auto">
              <a:xfrm>
                <a:off x="4167591" y="4481587"/>
                <a:ext cx="865151" cy="628780"/>
              </a:xfrm>
              <a:prstGeom prst="rect">
                <a:avLst/>
              </a:prstGeom>
              <a:noFill/>
              <a:ln w="9525">
                <a:noFill/>
                <a:miter lim="800000"/>
                <a:headEnd/>
                <a:tailEnd/>
              </a:ln>
            </p:spPr>
          </p:pic>
        </p:grpSp>
      </p:grpSp>
      <p:grpSp>
        <p:nvGrpSpPr>
          <p:cNvPr id="61" name="Group 60"/>
          <p:cNvGrpSpPr>
            <a:grpSpLocks/>
          </p:cNvGrpSpPr>
          <p:nvPr/>
        </p:nvGrpSpPr>
        <p:grpSpPr bwMode="auto">
          <a:xfrm>
            <a:off x="2717800" y="4114799"/>
            <a:ext cx="3989388" cy="2052956"/>
            <a:chOff x="2324333" y="4114800"/>
            <a:chExt cx="3988924" cy="2052242"/>
          </a:xfrm>
        </p:grpSpPr>
        <p:sp>
          <p:nvSpPr>
            <p:cNvPr id="62" name="TextBox 26"/>
            <p:cNvSpPr txBox="1">
              <a:spLocks noChangeArrowheads="1"/>
            </p:cNvSpPr>
            <p:nvPr/>
          </p:nvSpPr>
          <p:spPr bwMode="auto">
            <a:xfrm>
              <a:off x="4249160" y="5559395"/>
              <a:ext cx="2064097" cy="607647"/>
            </a:xfrm>
            <a:prstGeom prst="rect">
              <a:avLst/>
            </a:prstGeom>
            <a:noFill/>
            <a:ln w="9525">
              <a:noFill/>
              <a:miter lim="800000"/>
              <a:headEnd/>
              <a:tailEnd/>
            </a:ln>
          </p:spPr>
          <p:txBody>
            <a:bodyPr>
              <a:spAutoFit/>
            </a:bodyPr>
            <a:lstStyle/>
            <a:p>
              <a:pPr marL="342900" indent="-342900"/>
              <a:r>
                <a:rPr lang="cs-CZ" dirty="0" smtClean="0">
                  <a:solidFill>
                    <a:schemeClr val="tx1"/>
                  </a:solidFill>
                </a:rPr>
                <a:t>Lucy </a:t>
              </a:r>
              <a:r>
                <a:rPr lang="en-US" dirty="0" smtClean="0">
                  <a:solidFill>
                    <a:schemeClr val="tx1"/>
                  </a:solidFill>
                </a:rPr>
                <a:t>0</a:t>
              </a:r>
              <a:r>
                <a:rPr lang="en-US" dirty="0">
                  <a:solidFill>
                    <a:schemeClr val="tx1"/>
                  </a:solidFill>
                </a:rPr>
                <a:t>%</a:t>
              </a:r>
            </a:p>
            <a:p>
              <a:pPr marL="342900" indent="-342900">
                <a:buFontTx/>
                <a:buAutoNum type="arabicPeriod"/>
              </a:pPr>
              <a:endParaRPr lang="en-US" sz="1400" b="1" dirty="0"/>
            </a:p>
          </p:txBody>
        </p:sp>
        <p:cxnSp>
          <p:nvCxnSpPr>
            <p:cNvPr id="63" name="Straight Arrow Connector 62"/>
            <p:cNvCxnSpPr/>
            <p:nvPr/>
          </p:nvCxnSpPr>
          <p:spPr>
            <a:xfrm>
              <a:off x="2324333" y="4114800"/>
              <a:ext cx="1215884" cy="1169581"/>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64" name="Picture 2" descr="http://yearingear.com/old-telephone-icon.jpg"/>
            <p:cNvPicPr>
              <a:picLocks noChangeAspect="1" noChangeArrowheads="1"/>
            </p:cNvPicPr>
            <p:nvPr/>
          </p:nvPicPr>
          <p:blipFill>
            <a:blip r:embed="rId4" cstate="print"/>
            <a:srcRect/>
            <a:stretch>
              <a:fillRect/>
            </a:stretch>
          </p:blipFill>
          <p:spPr bwMode="auto">
            <a:xfrm>
              <a:off x="3405592" y="5261306"/>
              <a:ext cx="865151" cy="628780"/>
            </a:xfrm>
            <a:prstGeom prst="rect">
              <a:avLst/>
            </a:prstGeom>
            <a:noFill/>
            <a:ln w="9525">
              <a:noFill/>
              <a:miter lim="800000"/>
              <a:headEnd/>
              <a:tailEnd/>
            </a:ln>
          </p:spPr>
        </p:pic>
      </p:grpSp>
      <p:pic>
        <p:nvPicPr>
          <p:cNvPr id="67" name="Picture 2" descr="http://www.storagemarketingstrategies.com/wp-content/uploads/2010/08/Phone_Icon_by_cemagraphics.png"/>
          <p:cNvPicPr>
            <a:picLocks noChangeAspect="1" noChangeArrowheads="1"/>
          </p:cNvPicPr>
          <p:nvPr/>
        </p:nvPicPr>
        <p:blipFill>
          <a:blip r:embed="rId5" cstate="print"/>
          <a:srcRect/>
          <a:stretch>
            <a:fillRect/>
          </a:stretch>
        </p:blipFill>
        <p:spPr bwMode="auto">
          <a:xfrm>
            <a:off x="1728130" y="3396310"/>
            <a:ext cx="1258525" cy="1056630"/>
          </a:xfrm>
          <a:prstGeom prst="rect">
            <a:avLst/>
          </a:prstGeom>
          <a:noFill/>
          <a:ln w="9525">
            <a:noFill/>
            <a:miter lim="800000"/>
            <a:headEnd/>
            <a:tailEnd/>
          </a:ln>
        </p:spPr>
      </p:pic>
    </p:spTree>
    <p:extLst>
      <p:ext uri="{BB962C8B-B14F-4D97-AF65-F5344CB8AC3E}">
        <p14:creationId xmlns:p14="http://schemas.microsoft.com/office/powerpoint/2010/main" val="536950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ITCON_GUIDELINES" val="FALSE"/>
  <p:tag name="THINKCELLUNDODONOTDELETE" val="91"/>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sc4gjeqWg0ygQO4H4f3Fw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hq_mjOvzZkOfWxBsBmch2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Fk.xDw8rOUWD9h7TQeDH3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5RPUEldYNkOj.lBbZiLNA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0qa0PhMRlU.vRE53VHJP2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2hjY1jHCzEy0NsubUvGnM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fjkjFVkPdUCea44fKmEzL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qRLB7UDZCkSwldG5.7i1q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2hjY1jHCzEy0NsubUvGnM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fjkjFVkPdUCea44fKmEzL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qRLB7UDZCkSwldG5.7i1q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sc4gjeqWg0ygQO4H4f3FwQ"/>
</p:tagLst>
</file>

<file path=ppt/theme/theme1.xml><?xml version="1.0" encoding="utf-8"?>
<a:theme xmlns:a="http://schemas.openxmlformats.org/drawingml/2006/main" name="Telekom 4:3 2016 EN">
  <a:themeElements>
    <a:clrScheme name="Telekom Screenfarben">
      <a:dk1>
        <a:srgbClr val="4B4B4B"/>
      </a:dk1>
      <a:lt1>
        <a:srgbClr val="FFFFFF"/>
      </a:lt1>
      <a:dk2>
        <a:srgbClr val="E20074"/>
      </a:dk2>
      <a:lt2>
        <a:srgbClr val="A4A4A4"/>
      </a:lt2>
      <a:accent1>
        <a:srgbClr val="1063AD"/>
      </a:accent1>
      <a:accent2>
        <a:srgbClr val="53BAF2"/>
      </a:accent2>
      <a:accent3>
        <a:srgbClr val="1BADA2"/>
      </a:accent3>
      <a:accent4>
        <a:srgbClr val="BFCB44"/>
      </a:accent4>
      <a:accent5>
        <a:srgbClr val="FFD329"/>
      </a:accent5>
      <a:accent6>
        <a:srgbClr val="FF9A1E"/>
      </a:accent6>
      <a:hlink>
        <a:srgbClr val="E20074"/>
      </a:hlink>
      <a:folHlink>
        <a:srgbClr val="6C6C6C"/>
      </a:folHlink>
    </a:clrScheme>
    <a:fontScheme name="Vorschlag April 2015_Typo">
      <a:majorFont>
        <a:latin typeface="TeleGrotesk Headline Ultra"/>
        <a:ea typeface=""/>
        <a:cs typeface=""/>
      </a:majorFont>
      <a:minorFont>
        <a:latin typeface="Tele-GroteskNor"/>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bg1"/>
        </a:solidFill>
        <a:ln w="19050" algn="ctr">
          <a:solidFill>
            <a:schemeClr val="tx2"/>
          </a:solidFill>
          <a:miter lim="800000"/>
          <a:headEnd/>
          <a:tailEnd/>
        </a:ln>
        <a:effectLst/>
      </a:spPr>
      <a:bodyPr wrap="square" lIns="108000" tIns="108000" rIns="108000" bIns="108000" rtlCol="0" anchor="ctr" anchorCtr="0">
        <a:noAutofit/>
      </a:bodyPr>
      <a:lstStyle>
        <a:defPPr algn="ctr" defTabSz="457293" fontAlgn="base">
          <a:lnSpc>
            <a:spcPct val="90000"/>
          </a:lnSpc>
          <a:buClr>
            <a:srgbClr val="E20074"/>
          </a:buClr>
          <a:buSzPct val="75000"/>
          <a:defRPr sz="1800" dirty="0" smtClean="0">
            <a:latin typeface="Tele-GroteskNor" pitchFamily="2" charset="0"/>
            <a:cs typeface="Arial Unicode MS" panose="020B0604020202020204" pitchFamily="34" charset="-128"/>
          </a:defRPr>
        </a:defPPr>
      </a:lstStyle>
    </a:spDef>
    <a:lnDef>
      <a:spPr>
        <a:ln w="19050">
          <a:solidFill>
            <a:schemeClr val="tx2"/>
          </a:solidFill>
          <a:miter lim="800000"/>
          <a:headEnd type="none" w="med" len="med"/>
          <a:tailEnd type="none" w="med" len="med"/>
        </a:ln>
        <a:effectLst/>
      </a:spPr>
      <a:bodyPr/>
      <a:lstStyle/>
      <a:style>
        <a:lnRef idx="2">
          <a:schemeClr val="accent1"/>
        </a:lnRef>
        <a:fillRef idx="0">
          <a:schemeClr val="accent1"/>
        </a:fillRef>
        <a:effectRef idx="1">
          <a:schemeClr val="accent1"/>
        </a:effectRef>
        <a:fontRef idx="minor">
          <a:schemeClr val="tx1"/>
        </a:fontRef>
      </a:style>
    </a:lnDef>
    <a:txDef>
      <a:spPr bwMode="gray">
        <a:noFill/>
        <a:ln w="19050">
          <a:noFill/>
          <a:miter lim="800000"/>
          <a:headEnd/>
          <a:tailEnd/>
        </a:ln>
      </a:spPr>
      <a:bodyPr vert="horz" wrap="square" lIns="72000" tIns="36000" rIns="72000" bIns="36000" numCol="1" rtlCol="0" anchor="t" anchorCtr="0" compatLnSpc="1">
        <a:prstTxWarp prst="textNoShape">
          <a:avLst/>
        </a:prstTxWarp>
        <a:noAutofit/>
      </a:bodyPr>
      <a:lstStyle>
        <a:defPPr marL="0" indent="0">
          <a:buNone/>
          <a:defRPr sz="1800" dirty="0" err="1" smtClean="0"/>
        </a:defPPr>
      </a:lstStyle>
    </a:txDef>
  </a:objectDefaults>
  <a:extraClrSchemeLst>
    <a:extraClrScheme>
      <a:clrScheme name="Telekom Screenfarben">
        <a:dk1>
          <a:srgbClr val="4B4B4B"/>
        </a:dk1>
        <a:lt1>
          <a:srgbClr val="FFFFFF"/>
        </a:lt1>
        <a:dk2>
          <a:srgbClr val="E20074"/>
        </a:dk2>
        <a:lt2>
          <a:srgbClr val="A4A4A4"/>
        </a:lt2>
        <a:accent1>
          <a:srgbClr val="1063AD"/>
        </a:accent1>
        <a:accent2>
          <a:srgbClr val="53BAF2"/>
        </a:accent2>
        <a:accent3>
          <a:srgbClr val="1BADA2"/>
        </a:accent3>
        <a:accent4>
          <a:srgbClr val="BFCB44"/>
        </a:accent4>
        <a:accent5>
          <a:srgbClr val="FFD329"/>
        </a:accent5>
        <a:accent6>
          <a:srgbClr val="FF9A1E"/>
        </a:accent6>
        <a:hlink>
          <a:srgbClr val="E20074"/>
        </a:hlink>
        <a:folHlink>
          <a:srgbClr val="6C6C6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_MASTER_4-3_EN_20161208" id="{6AE65D47-3530-46A5-9BFB-54B71909919C}" vid="{62F7E7E6-CABF-43B1-A0FE-6D1DB99C6232}"/>
    </a:ext>
  </a:extLst>
</a:theme>
</file>

<file path=ppt/theme/theme2.xml><?xml version="1.0" encoding="utf-8"?>
<a:theme xmlns:a="http://schemas.openxmlformats.org/drawingml/2006/main" name="Office-Design">
  <a:themeElements>
    <a:clrScheme name="">
      <a:dk1>
        <a:srgbClr val="000000"/>
      </a:dk1>
      <a:lt1>
        <a:srgbClr val="FFFFFF"/>
      </a:lt1>
      <a:dk2>
        <a:srgbClr val="E20074"/>
      </a:dk2>
      <a:lt2>
        <a:srgbClr val="A4A4A4"/>
      </a:lt2>
      <a:accent1>
        <a:srgbClr val="EDEDED"/>
      </a:accent1>
      <a:accent2>
        <a:srgbClr val="D0D0D0"/>
      </a:accent2>
      <a:accent3>
        <a:srgbClr val="FFFFFF"/>
      </a:accent3>
      <a:accent4>
        <a:srgbClr val="000000"/>
      </a:accent4>
      <a:accent5>
        <a:srgbClr val="F4F4F4"/>
      </a:accent5>
      <a:accent6>
        <a:srgbClr val="BCBCBC"/>
      </a:accent6>
      <a:hlink>
        <a:srgbClr val="7C7C7C"/>
      </a:hlink>
      <a:folHlink>
        <a:srgbClr val="6C6C6C"/>
      </a:folHlink>
    </a:clrScheme>
    <a:fontScheme name="DT Fonts">
      <a:majorFont>
        <a:latin typeface="Tele-GroteskUlt"/>
        <a:ea typeface=""/>
        <a:cs typeface=""/>
      </a:majorFont>
      <a:minorFont>
        <a:latin typeface="Tele-GroteskNo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DT Farben">
      <a:dk1>
        <a:srgbClr val="646464"/>
      </a:dk1>
      <a:lt1>
        <a:srgbClr val="FFFFFF"/>
      </a:lt1>
      <a:dk2>
        <a:srgbClr val="E20074"/>
      </a:dk2>
      <a:lt2>
        <a:srgbClr val="FFFFFF"/>
      </a:lt2>
      <a:accent1>
        <a:srgbClr val="427BAB"/>
      </a:accent1>
      <a:accent2>
        <a:srgbClr val="FDD167"/>
      </a:accent2>
      <a:accent3>
        <a:srgbClr val="646464"/>
      </a:accent3>
      <a:accent4>
        <a:srgbClr val="64B9E4"/>
      </a:accent4>
      <a:accent5>
        <a:srgbClr val="9D9D9D"/>
      </a:accent5>
      <a:accent6>
        <a:srgbClr val="DADADA"/>
      </a:accent6>
      <a:hlink>
        <a:srgbClr val="646464"/>
      </a:hlink>
      <a:folHlink>
        <a:srgbClr val="9D9D9D"/>
      </a:folHlink>
    </a:clrScheme>
    <a:fontScheme name="DT Fonts">
      <a:majorFont>
        <a:latin typeface="Tele-GroteskUlt"/>
        <a:ea typeface=""/>
        <a:cs typeface=""/>
      </a:majorFont>
      <a:minorFont>
        <a:latin typeface="Tele-GroteskNo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784ECF4F3ABFD4192A73F0C68E6242B" ma:contentTypeVersion="" ma:contentTypeDescription="Create a new document." ma:contentTypeScope="" ma:versionID="088cd85089bfe210276401a04ab7aba8">
  <xsd:schema xmlns:xsd="http://www.w3.org/2001/XMLSchema" xmlns:xs="http://www.w3.org/2001/XMLSchema" xmlns:p="http://schemas.microsoft.com/office/2006/metadata/properties" targetNamespace="http://schemas.microsoft.com/office/2006/metadata/properties" ma:root="true" ma:fieldsID="b2384c6cc0088fcedbaf6edaf557def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55B2FBE-9229-4A27-949B-EB909522F4E9}">
  <ds:schemaRefs>
    <ds:schemaRef ds:uri="http://schemas.microsoft.com/sharepoint/v3/contenttype/forms"/>
  </ds:schemaRefs>
</ds:datastoreItem>
</file>

<file path=customXml/itemProps2.xml><?xml version="1.0" encoding="utf-8"?>
<ds:datastoreItem xmlns:ds="http://schemas.openxmlformats.org/officeDocument/2006/customXml" ds:itemID="{C13EEB0D-10F3-4417-856E-58270F46A6AE}">
  <ds:schemaRefs>
    <ds:schemaRef ds:uri="http://purl.org/dc/elements/1.1/"/>
    <ds:schemaRef ds:uri="http://purl.org/dc/terms/"/>
    <ds:schemaRef ds:uri="http://schemas.microsoft.com/office/2006/documentManagement/types"/>
    <ds:schemaRef ds:uri="http://schemas.openxmlformats.org/package/2006/metadata/core-properties"/>
    <ds:schemaRef ds:uri="http://schemas.microsoft.com/office/2006/metadata/properti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6421FBAB-7B53-4B4B-B34B-C2974120DC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Telekom_Powerpoint-Master_EN_4x3</Template>
  <TotalTime>287</TotalTime>
  <Words>2976</Words>
  <Application>Microsoft Office PowerPoint</Application>
  <PresentationFormat>On-screen Show (4:3)</PresentationFormat>
  <Paragraphs>283</Paragraphs>
  <Slides>14</Slides>
  <Notes>14</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2</vt:i4>
      </vt:variant>
      <vt:variant>
        <vt:lpstr>Slide Titles</vt:lpstr>
      </vt:variant>
      <vt:variant>
        <vt:i4>14</vt:i4>
      </vt:variant>
    </vt:vector>
  </HeadingPairs>
  <TitlesOfParts>
    <vt:vector size="27" baseType="lpstr">
      <vt:lpstr>Wingdings</vt:lpstr>
      <vt:lpstr>Tele-GroteskUlt</vt:lpstr>
      <vt:lpstr>Tele-GroteskEENor</vt:lpstr>
      <vt:lpstr>TeleGrotesk Headline</vt:lpstr>
      <vt:lpstr>Arial</vt:lpstr>
      <vt:lpstr>Tele-GroteskFet</vt:lpstr>
      <vt:lpstr>TeleGrotesk Headline Ultra</vt:lpstr>
      <vt:lpstr>Arial Unicode MS</vt:lpstr>
      <vt:lpstr>Tele-GroteskNor</vt:lpstr>
      <vt:lpstr>Wingdings 2</vt:lpstr>
      <vt:lpstr>Telekom 4:3 2016 EN</vt:lpstr>
      <vt:lpstr>think-cell Slide</vt:lpstr>
      <vt:lpstr>think-cell Folie</vt:lpstr>
      <vt:lpstr>PowerPoint Presentation</vt:lpstr>
      <vt:lpstr>Overview: Front Office Services</vt:lpstr>
      <vt:lpstr>Use Case: Wyatt Construction, Inc.</vt:lpstr>
      <vt:lpstr>Use Case: Time Travel, Inc.</vt:lpstr>
      <vt:lpstr>Queuing with a Premise Based PBX</vt:lpstr>
      <vt:lpstr>The Value of Network Queuing</vt:lpstr>
      <vt:lpstr>ACD Policy: Simultaneous Routing</vt:lpstr>
      <vt:lpstr>ACD Policy: Regular (Sequential)</vt:lpstr>
      <vt:lpstr>ACD Policy: Weighted Call Distribution</vt:lpstr>
      <vt:lpstr>ACD Policy: Circular</vt:lpstr>
      <vt:lpstr>Auto Attendant,  ACD and Queuing - Working Together </vt:lpstr>
      <vt:lpstr>Summary – Hosted Front Office Services</vt:lpstr>
      <vt:lpstr>front office settings</vt:lpstr>
      <vt:lpstr>Front Office settings</vt:lpstr>
    </vt:vector>
  </TitlesOfParts>
  <Company>T-Systems Czech Republic a.s.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portfolia služeb po spojení s GTS</dc:title>
  <dc:creator>Krejbich Jakub</dc:creator>
  <dc:description>2014</dc:description>
  <cp:lastModifiedBy>Krejbich Jakub</cp:lastModifiedBy>
  <cp:revision>294</cp:revision>
  <cp:lastPrinted>2014-09-11T10:47:16Z</cp:lastPrinted>
  <dcterms:created xsi:type="dcterms:W3CDTF">2014-02-19T12:28:26Z</dcterms:created>
  <dcterms:modified xsi:type="dcterms:W3CDTF">2018-07-11T13:59:56Z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TAG2">
    <vt:lpwstr>000800bc140000000000010250600207f980073804f000</vt:lpwstr>
  </property>
  <property fmtid="{D5CDD505-2E9C-101B-9397-08002B2CF9AE}" pid="3" name="ContentTypeId">
    <vt:lpwstr>0x0101003784ECF4F3ABFD4192A73F0C68E6242B</vt:lpwstr>
  </property>
</Properties>
</file>