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56" r:id="rId4"/>
  </p:sldMasterIdLst>
  <p:notesMasterIdLst>
    <p:notesMasterId r:id="rId19"/>
  </p:notesMasterIdLst>
  <p:handoutMasterIdLst>
    <p:handoutMasterId r:id="rId20"/>
  </p:handoutMasterIdLst>
  <p:sldIdLst>
    <p:sldId id="430" r:id="rId5"/>
    <p:sldId id="459" r:id="rId6"/>
    <p:sldId id="446" r:id="rId7"/>
    <p:sldId id="462" r:id="rId8"/>
    <p:sldId id="463" r:id="rId9"/>
    <p:sldId id="460" r:id="rId10"/>
    <p:sldId id="458" r:id="rId11"/>
    <p:sldId id="464" r:id="rId12"/>
    <p:sldId id="457" r:id="rId13"/>
    <p:sldId id="465" r:id="rId14"/>
    <p:sldId id="466" r:id="rId15"/>
    <p:sldId id="471" r:id="rId16"/>
    <p:sldId id="472" r:id="rId17"/>
    <p:sldId id="475" r:id="rId18"/>
  </p:sldIdLst>
  <p:sldSz cx="9144000" cy="6858000" type="screen4x3"/>
  <p:notesSz cx="7102475" cy="10234613"/>
  <p:embeddedFontLst>
    <p:embeddedFont>
      <p:font typeface="Tele-GroteskUlt" pitchFamily="2" charset="0"/>
      <p:regular r:id="rId21"/>
    </p:embeddedFont>
    <p:embeddedFont>
      <p:font typeface="Tele-GroteskEENor" pitchFamily="2" charset="0"/>
      <p:regular r:id="rId22"/>
    </p:embeddedFont>
    <p:embeddedFont>
      <p:font typeface="TeleGrotesk Headline" pitchFamily="2" charset="0"/>
      <p:regular r:id="rId23"/>
    </p:embeddedFont>
    <p:embeddedFont>
      <p:font typeface="Tele-GroteskFet" pitchFamily="2" charset="0"/>
      <p:regular r:id="rId24"/>
    </p:embeddedFont>
    <p:embeddedFont>
      <p:font typeface="TeleGrotesk Headline Ultra" pitchFamily="2" charset="0"/>
      <p:bold r:id="rId25"/>
    </p:embeddedFont>
    <p:embeddedFont>
      <p:font typeface="Arial Unicode MS" panose="020B0604020202020204" pitchFamily="34" charset="-128"/>
      <p:regular r:id="rId26"/>
    </p:embeddedFont>
    <p:embeddedFont>
      <p:font typeface="Tele-GroteskNor" pitchFamily="2" charset="0"/>
      <p:regular r:id="rId27"/>
    </p:embeddedFont>
    <p:embeddedFont>
      <p:font typeface="Wingdings 2" panose="05020102010507070707" pitchFamily="18" charset="2"/>
      <p:regular r:id="rId28"/>
    </p:embeddedFont>
  </p:embeddedFontLst>
  <p:custDataLst>
    <p:tags r:id="rId29"/>
  </p:custDataLst>
  <p:defaultTextStyle>
    <a:defPPr>
      <a:defRPr lang="de-DE"/>
    </a:defPPr>
    <a:lvl1pPr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1pPr>
    <a:lvl2pPr marL="4572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2pPr>
    <a:lvl3pPr marL="9144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3pPr>
    <a:lvl4pPr marL="13716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4pPr>
    <a:lvl5pPr marL="1828800" algn="l" defTabSz="457200" rtl="0" fontAlgn="base">
      <a:lnSpc>
        <a:spcPts val="1800"/>
      </a:lnSpc>
      <a:spcBef>
        <a:spcPct val="25000"/>
      </a:spcBef>
      <a:spcAft>
        <a:spcPct val="0"/>
      </a:spcAft>
      <a:buClr>
        <a:schemeClr val="tx2"/>
      </a:buClr>
      <a:buFont typeface="Wingdings" pitchFamily="2" charset="2"/>
      <a:defRPr kern="1200">
        <a:solidFill>
          <a:schemeClr val="bg1"/>
        </a:solidFill>
        <a:latin typeface="Tele-GroteskFet" pitchFamily="2" charset="0"/>
        <a:ea typeface="+mn-ea"/>
        <a:cs typeface="+mn-cs"/>
      </a:defRPr>
    </a:lvl5pPr>
    <a:lvl6pPr marL="2286000" algn="l" defTabSz="914400" rtl="0" eaLnBrk="1" latinLnBrk="0" hangingPunct="1">
      <a:defRPr kern="1200">
        <a:solidFill>
          <a:schemeClr val="bg1"/>
        </a:solidFill>
        <a:latin typeface="Tele-GroteskFet" pitchFamily="2" charset="0"/>
        <a:ea typeface="+mn-ea"/>
        <a:cs typeface="+mn-cs"/>
      </a:defRPr>
    </a:lvl6pPr>
    <a:lvl7pPr marL="2743200" algn="l" defTabSz="914400" rtl="0" eaLnBrk="1" latinLnBrk="0" hangingPunct="1">
      <a:defRPr kern="1200">
        <a:solidFill>
          <a:schemeClr val="bg1"/>
        </a:solidFill>
        <a:latin typeface="Tele-GroteskFet" pitchFamily="2" charset="0"/>
        <a:ea typeface="+mn-ea"/>
        <a:cs typeface="+mn-cs"/>
      </a:defRPr>
    </a:lvl7pPr>
    <a:lvl8pPr marL="3200400" algn="l" defTabSz="914400" rtl="0" eaLnBrk="1" latinLnBrk="0" hangingPunct="1">
      <a:defRPr kern="1200">
        <a:solidFill>
          <a:schemeClr val="bg1"/>
        </a:solidFill>
        <a:latin typeface="Tele-GroteskFet" pitchFamily="2" charset="0"/>
        <a:ea typeface="+mn-ea"/>
        <a:cs typeface="+mn-cs"/>
      </a:defRPr>
    </a:lvl8pPr>
    <a:lvl9pPr marL="3657600" algn="l" defTabSz="914400" rtl="0" eaLnBrk="1" latinLnBrk="0" hangingPunct="1">
      <a:defRPr kern="1200">
        <a:solidFill>
          <a:schemeClr val="bg1"/>
        </a:solidFill>
        <a:latin typeface="Tele-GroteskFet" pitchFamily="2" charset="0"/>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710">
          <p15:clr>
            <a:srgbClr val="A4A3A4"/>
          </p15:clr>
        </p15:guide>
        <p15:guide id="3" orient="horz" pos="1117">
          <p15:clr>
            <a:srgbClr val="A4A3A4"/>
          </p15:clr>
        </p15:guide>
        <p15:guide id="4" orient="horz" pos="829">
          <p15:clr>
            <a:srgbClr val="A4A3A4"/>
          </p15:clr>
        </p15:guide>
        <p15:guide id="5" orient="horz" pos="3634">
          <p15:clr>
            <a:srgbClr val="A4A3A4"/>
          </p15:clr>
        </p15:guide>
        <p15:guide id="6" orient="horz" pos="3816">
          <p15:clr>
            <a:srgbClr val="A4A3A4"/>
          </p15:clr>
        </p15:guide>
        <p15:guide id="7" orient="horz" pos="4124">
          <p15:clr>
            <a:srgbClr val="A4A3A4"/>
          </p15:clr>
        </p15:guide>
        <p15:guide id="8" orient="horz" pos="4004">
          <p15:clr>
            <a:srgbClr val="A4A3A4"/>
          </p15:clr>
        </p15:guide>
        <p15:guide id="9" pos="2922">
          <p15:clr>
            <a:srgbClr val="A4A3A4"/>
          </p15:clr>
        </p15:guide>
        <p15:guide id="10" pos="201">
          <p15:clr>
            <a:srgbClr val="A4A3A4"/>
          </p15:clr>
        </p15:guide>
        <p15:guide id="11" pos="5556">
          <p15:clr>
            <a:srgbClr val="A4A3A4"/>
          </p15:clr>
        </p15:guide>
        <p15:guide id="12" pos="2838">
          <p15:clr>
            <a:srgbClr val="A4A3A4"/>
          </p15:clr>
        </p15:guide>
      </p15:sldGuideLst>
    </p:ext>
    <p:ext uri="{2D200454-40CA-4A62-9FC3-DE9A4176ACB9}">
      <p15:notesGuideLst xmlns:p15="http://schemas.microsoft.com/office/powerpoint/2012/main">
        <p15:guide id="1" orient="horz" pos="3224" userDrawn="1">
          <p15:clr>
            <a:srgbClr val="A4A3A4"/>
          </p15:clr>
        </p15:guide>
        <p15:guide id="2" pos="309" userDrawn="1">
          <p15:clr>
            <a:srgbClr val="A4A3A4"/>
          </p15:clr>
        </p15:guide>
        <p15:guide id="3" pos="416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4"/>
    <a:srgbClr val="9CD3EE"/>
    <a:srgbClr val="64B9E4"/>
    <a:srgbClr val="003B68"/>
    <a:srgbClr val="0091FE"/>
    <a:srgbClr val="007AD6"/>
    <a:srgbClr val="0067B4"/>
    <a:srgbClr val="00589A"/>
    <a:srgbClr val="004A82"/>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768" autoAdjust="0"/>
    <p:restoredTop sz="68650" autoAdjust="0"/>
  </p:normalViewPr>
  <p:slideViewPr>
    <p:cSldViewPr snapToGrid="0" snapToObjects="1">
      <p:cViewPr varScale="1">
        <p:scale>
          <a:sx n="77" d="100"/>
          <a:sy n="77" d="100"/>
        </p:scale>
        <p:origin x="1506" y="84"/>
      </p:cViewPr>
      <p:guideLst>
        <p:guide orient="horz" pos="210"/>
        <p:guide orient="horz" pos="710"/>
        <p:guide orient="horz" pos="1117"/>
        <p:guide orient="horz" pos="829"/>
        <p:guide orient="horz" pos="3634"/>
        <p:guide orient="horz" pos="3816"/>
        <p:guide orient="horz" pos="4124"/>
        <p:guide orient="horz" pos="4004"/>
        <p:guide pos="2922"/>
        <p:guide pos="201"/>
        <p:guide pos="5556"/>
        <p:guide pos="283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74" d="100"/>
          <a:sy n="74" d="100"/>
        </p:scale>
        <p:origin x="-3414" y="-96"/>
      </p:cViewPr>
      <p:guideLst>
        <p:guide orient="horz" pos="3224"/>
        <p:guide pos="309"/>
        <p:guide pos="416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tags" Target="../tags/tag10.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4" name="Fußzeilenplatzhalter 3"/>
          <p:cNvSpPr>
            <a:spLocks noGrp="1"/>
          </p:cNvSpPr>
          <p:nvPr>
            <p:ph type="ftr" sz="quarter" idx="2"/>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5" name="Foliennummernplatzhalter 4"/>
          <p:cNvSpPr>
            <a:spLocks noGrp="1"/>
          </p:cNvSpPr>
          <p:nvPr>
            <p:ph type="sldNum" sz="quarter" idx="3"/>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3C0B2735-EC5B-4E24-B7E5-1C30152B0536}" type="slidenum">
              <a:rPr lang="de-DE"/>
              <a:pPr>
                <a:defRPr/>
              </a:pPr>
              <a:t>‹#›</a:t>
            </a:fld>
            <a:endParaRPr lang="de-DE" dirty="0"/>
          </a:p>
        </p:txBody>
      </p:sp>
      <p:pic>
        <p:nvPicPr>
          <p:cNvPr id="27656" name="Picture 8"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38035910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tags" Target="../tags/tag9.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bwMode="gray">
          <a:xfrm>
            <a:off x="477838" y="1012825"/>
            <a:ext cx="6116637" cy="4586288"/>
          </a:xfrm>
          <a:prstGeom prst="rect">
            <a:avLst/>
          </a:prstGeom>
          <a:noFill/>
          <a:ln w="3175">
            <a:solidFill>
              <a:schemeClr val="tx1"/>
            </a:solidFill>
          </a:ln>
        </p:spPr>
        <p:txBody>
          <a:bodyPr vert="horz" lIns="99048" tIns="49524" rIns="99048" bIns="49524" rtlCol="0" anchor="ctr"/>
          <a:lstStyle/>
          <a:p>
            <a:pPr lvl="0"/>
            <a:endParaRPr lang="de-DE" noProof="0"/>
          </a:p>
        </p:txBody>
      </p:sp>
      <p:sp>
        <p:nvSpPr>
          <p:cNvPr id="5" name="Notizenplatzhalter 4"/>
          <p:cNvSpPr>
            <a:spLocks noGrp="1"/>
          </p:cNvSpPr>
          <p:nvPr>
            <p:ph type="body" sz="quarter" idx="3"/>
          </p:nvPr>
        </p:nvSpPr>
        <p:spPr bwMode="gray">
          <a:xfrm>
            <a:off x="482816" y="5765801"/>
            <a:ext cx="6130490" cy="3743325"/>
          </a:xfrm>
          <a:prstGeom prst="rect">
            <a:avLst/>
          </a:prstGeom>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8" name="Datumsplatzhalter 2"/>
          <p:cNvSpPr>
            <a:spLocks noGrp="1"/>
          </p:cNvSpPr>
          <p:nvPr>
            <p:ph type="dt" sz="quarter" idx="1"/>
          </p:nvPr>
        </p:nvSpPr>
        <p:spPr bwMode="gray">
          <a:xfrm>
            <a:off x="5317327" y="9647239"/>
            <a:ext cx="1151453" cy="288925"/>
          </a:xfrm>
          <a:prstGeom prst="rect">
            <a:avLst/>
          </a:prstGeom>
        </p:spPr>
        <p:txBody>
          <a:bodyPr vert="horz" lIns="0" tIns="0" rIns="0" bIns="0" rtlCol="0" anchor="ctr" anchorCtr="0"/>
          <a:lstStyle>
            <a:lvl1pPr algn="ct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01.10.2012</a:t>
            </a:r>
          </a:p>
        </p:txBody>
      </p:sp>
      <p:sp>
        <p:nvSpPr>
          <p:cNvPr id="9" name="Fußzeilenplatzhalter 3"/>
          <p:cNvSpPr>
            <a:spLocks noGrp="1"/>
          </p:cNvSpPr>
          <p:nvPr>
            <p:ph type="ftr" sz="quarter" idx="4"/>
          </p:nvPr>
        </p:nvSpPr>
        <p:spPr bwMode="gray">
          <a:xfrm>
            <a:off x="492345" y="9647239"/>
            <a:ext cx="4682043" cy="288925"/>
          </a:xfrm>
          <a:prstGeom prst="rect">
            <a:avLst/>
          </a:prstGeom>
        </p:spPr>
        <p:txBody>
          <a:bodyPr vert="horz" lIns="0" tIns="0" rIns="0" bIns="0" rtlCol="0" anchor="ctr" anchorCtr="0"/>
          <a:lstStyle>
            <a:lvl1pPr algn="r" fontAlgn="auto">
              <a:lnSpc>
                <a:spcPct val="100000"/>
              </a:lnSpc>
              <a:spcBef>
                <a:spcPts val="0"/>
              </a:spcBef>
              <a:spcAft>
                <a:spcPts val="0"/>
              </a:spcAft>
              <a:buClrTx/>
              <a:buFontTx/>
              <a:buNone/>
              <a:defRPr sz="1200" smtClean="0">
                <a:solidFill>
                  <a:schemeClr val="tx1"/>
                </a:solidFill>
                <a:latin typeface="+mn-lt"/>
              </a:defRPr>
            </a:lvl1pPr>
          </a:lstStyle>
          <a:p>
            <a:pPr>
              <a:defRPr/>
            </a:pPr>
            <a:r>
              <a:rPr lang="de-DE"/>
              <a:t>– streng vertraulich, vertraulich, intern, öffentlich – Autor / Thema der Präsentation</a:t>
            </a:r>
            <a:endParaRPr lang="de-DE" dirty="0"/>
          </a:p>
        </p:txBody>
      </p:sp>
      <p:sp>
        <p:nvSpPr>
          <p:cNvPr id="10" name="Foliennummernplatzhalter 4"/>
          <p:cNvSpPr>
            <a:spLocks noGrp="1"/>
          </p:cNvSpPr>
          <p:nvPr>
            <p:ph type="sldNum" sz="quarter" idx="5"/>
          </p:nvPr>
        </p:nvSpPr>
        <p:spPr bwMode="gray">
          <a:xfrm>
            <a:off x="6611719" y="9647239"/>
            <a:ext cx="490756" cy="288925"/>
          </a:xfrm>
          <a:prstGeom prst="rect">
            <a:avLst/>
          </a:prstGeom>
        </p:spPr>
        <p:txBody>
          <a:bodyPr vert="horz" lIns="0" tIns="0" rIns="0" bIns="0" rtlCol="0" anchor="ctr" anchorCtr="0"/>
          <a:lstStyle>
            <a:lvl1pPr algn="l" fontAlgn="auto">
              <a:lnSpc>
                <a:spcPct val="100000"/>
              </a:lnSpc>
              <a:spcBef>
                <a:spcPts val="0"/>
              </a:spcBef>
              <a:spcAft>
                <a:spcPts val="0"/>
              </a:spcAft>
              <a:buClrTx/>
              <a:buFontTx/>
              <a:buNone/>
              <a:defRPr sz="1200" smtClean="0">
                <a:solidFill>
                  <a:schemeClr val="tx1"/>
                </a:solidFill>
                <a:latin typeface="+mn-lt"/>
              </a:defRPr>
            </a:lvl1pPr>
          </a:lstStyle>
          <a:p>
            <a:pPr>
              <a:defRPr/>
            </a:pPr>
            <a:fld id="{CFD4A9B5-74EC-40C4-A34A-DB3E60809A4C}" type="slidenum">
              <a:rPr lang="de-DE"/>
              <a:pPr>
                <a:defRPr/>
              </a:pPr>
              <a:t>‹#›</a:t>
            </a:fld>
            <a:endParaRPr lang="de-DE" dirty="0"/>
          </a:p>
        </p:txBody>
      </p:sp>
      <p:pic>
        <p:nvPicPr>
          <p:cNvPr id="26634" name="Picture 10" descr="TSY_Logo_3c_p"/>
          <p:cNvPicPr>
            <a:picLocks noChangeAspect="1" noChangeArrowheads="1"/>
          </p:cNvPicPr>
          <p:nvPr>
            <p:custDataLst>
              <p:tags r:id="rId2"/>
            </p:custDataLst>
          </p:nvPr>
        </p:nvPicPr>
        <p:blipFill>
          <a:blip r:embed="rId3"/>
          <a:srcRect/>
          <a:stretch>
            <a:fillRect/>
          </a:stretch>
        </p:blipFill>
        <p:spPr bwMode="auto">
          <a:xfrm>
            <a:off x="490758" y="169863"/>
            <a:ext cx="1850264" cy="334962"/>
          </a:xfrm>
          <a:prstGeom prst="rect">
            <a:avLst/>
          </a:prstGeom>
          <a:noFill/>
        </p:spPr>
      </p:pic>
    </p:spTree>
    <p:extLst>
      <p:ext uri="{BB962C8B-B14F-4D97-AF65-F5344CB8AC3E}">
        <p14:creationId xmlns:p14="http://schemas.microsoft.com/office/powerpoint/2010/main" val="3404933312"/>
      </p:ext>
    </p:extLst>
  </p:cSld>
  <p:clrMap bg1="lt1" tx1="dk1" bg2="lt2" tx2="dk2" accent1="accent1" accent2="accent2" accent3="accent3" accent4="accent4" accent5="accent5" accent6="accent6" hlink="hlink" folHlink="folHlink"/>
  <p:hf hdr="0"/>
  <p:notesStyle>
    <a:lvl1pPr marL="141288" indent="-1412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1pPr>
    <a:lvl2pPr marL="322263" indent="-1793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2pPr>
    <a:lvl3pPr marL="501650" indent="-177800"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3pPr>
    <a:lvl4pPr marL="695325"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4pPr>
    <a:lvl5pPr marL="889000" indent="-192088" algn="l" defTabSz="457200" rtl="0" fontAlgn="base">
      <a:lnSpc>
        <a:spcPct val="90000"/>
      </a:lnSpc>
      <a:spcBef>
        <a:spcPct val="25000"/>
      </a:spcBef>
      <a:spcAft>
        <a:spcPct val="0"/>
      </a:spcAft>
      <a:buClr>
        <a:schemeClr val="tx2"/>
      </a:buClr>
      <a:buSzPct val="75000"/>
      <a:buFont typeface="Wingdings" pitchFamily="2" charset="2"/>
      <a:buChar char="§"/>
      <a:defRPr sz="1200" kern="1200">
        <a:solidFill>
          <a:schemeClr val="tx1"/>
        </a:solidFill>
        <a:latin typeface="+mn-lt"/>
        <a:ea typeface="+mn-ea"/>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a:noFill/>
          <a:ln>
            <a:miter lim="800000"/>
            <a:headEnd/>
            <a:tailEnd/>
          </a:ln>
        </p:spPr>
      </p:sp>
      <p:sp>
        <p:nvSpPr>
          <p:cNvPr id="141315" name="Rectangle 3"/>
          <p:cNvSpPr>
            <a:spLocks noGrp="1"/>
          </p:cNvSpPr>
          <p:nvPr>
            <p:ph type="body" idx="1"/>
          </p:nvPr>
        </p:nvSpPr>
        <p:spPr>
          <a:noFill/>
        </p:spPr>
        <p:txBody>
          <a:bodyPr/>
          <a:lstStyle/>
          <a:p>
            <a:pPr eaLnBrk="1" hangingPunct="1"/>
            <a:r>
              <a:rPr lang="en-US" dirty="0" smtClean="0"/>
              <a:t>Welcome to the tutorial on front</a:t>
            </a:r>
            <a:r>
              <a:rPr lang="en-US" baseline="0" dirty="0" smtClean="0"/>
              <a:t> office services.</a:t>
            </a:r>
          </a:p>
          <a:p>
            <a:pPr eaLnBrk="1" hangingPunct="1"/>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multimedia sales tool is intended as a high level overview for the end user customer,</a:t>
            </a:r>
            <a:r>
              <a:rPr lang="en-US" baseline="0" dirty="0" smtClean="0"/>
              <a:t> </a:t>
            </a:r>
            <a:r>
              <a:rPr lang="en-US" dirty="0" smtClean="0"/>
              <a:t>and is going to explain how to optimize the management</a:t>
            </a:r>
            <a:r>
              <a:rPr lang="en-US" baseline="0" dirty="0" smtClean="0"/>
              <a:t> of incoming calls for your business. This tutorial will cover: </a:t>
            </a:r>
            <a:r>
              <a:rPr lang="en-US" dirty="0" smtClean="0"/>
              <a:t>A</a:t>
            </a:r>
            <a:r>
              <a:rPr lang="en-US" baseline="0" dirty="0" smtClean="0"/>
              <a:t>uto attendant</a:t>
            </a:r>
            <a:r>
              <a:rPr lang="en-US" dirty="0" smtClean="0"/>
              <a:t> - </a:t>
            </a:r>
            <a:r>
              <a:rPr lang="en-US" baseline="0" dirty="0" smtClean="0"/>
              <a:t>Automatic Call Distribution – and</a:t>
            </a:r>
            <a:r>
              <a:rPr lang="en-US" dirty="0" smtClean="0"/>
              <a:t> - </a:t>
            </a:r>
            <a:r>
              <a:rPr lang="en-US" baseline="0" dirty="0" smtClean="0"/>
              <a:t>Queuing.</a:t>
            </a:r>
            <a:endParaRPr lang="en-US" dirty="0" smtClean="0"/>
          </a:p>
          <a:p>
            <a:pPr marL="0" indent="0">
              <a:buNone/>
            </a:pPr>
            <a:endParaRPr lang="en-US" dirty="0" smtClean="0"/>
          </a:p>
        </p:txBody>
      </p:sp>
    </p:spTree>
    <p:extLst>
      <p:ext uri="{BB962C8B-B14F-4D97-AF65-F5344CB8AC3E}">
        <p14:creationId xmlns:p14="http://schemas.microsoft.com/office/powerpoint/2010/main" val="340559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circular policy, the system notes the last person to receive a call and then rings the next person on the list.</a:t>
            </a:r>
          </a:p>
          <a:p>
            <a:r>
              <a:rPr lang="en-US" dirty="0" smtClean="0"/>
              <a:t>* As example, if Dave has just hung up, </a:t>
            </a:r>
          </a:p>
          <a:p>
            <a:r>
              <a:rPr lang="en-US" dirty="0" smtClean="0"/>
              <a:t>* Peter’s phone will ring next, </a:t>
            </a:r>
          </a:p>
          <a:p>
            <a:r>
              <a:rPr lang="en-US" dirty="0" smtClean="0"/>
              <a:t>*followed by John, </a:t>
            </a:r>
          </a:p>
          <a:p>
            <a:r>
              <a:rPr lang="en-US" dirty="0" smtClean="0"/>
              <a:t>*and then followed by Steve.</a:t>
            </a:r>
          </a:p>
          <a:p>
            <a:endParaRPr lang="en-US" dirty="0" smtClean="0"/>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10</a:t>
            </a:fld>
            <a:endParaRPr lang="de-DE" dirty="0"/>
          </a:p>
        </p:txBody>
      </p:sp>
    </p:spTree>
    <p:extLst>
      <p:ext uri="{BB962C8B-B14F-4D97-AF65-F5344CB8AC3E}">
        <p14:creationId xmlns:p14="http://schemas.microsoft.com/office/powerpoint/2010/main" val="314878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Now that we’ve explored ACD and Network Queuing in detail, let’s take a look at how auto attendant, ACD and Queuing can work together. </a:t>
            </a:r>
          </a:p>
          <a:p>
            <a:pPr>
              <a:lnSpc>
                <a:spcPct val="150000"/>
              </a:lnSpc>
            </a:pPr>
            <a:r>
              <a:rPr lang="en-US" dirty="0" smtClean="0"/>
              <a:t>All incoming calls are greeted by the Auto Attendant, prompting the user to choose the correct department.</a:t>
            </a:r>
          </a:p>
          <a:p>
            <a:pPr>
              <a:lnSpc>
                <a:spcPct val="150000"/>
              </a:lnSpc>
            </a:pPr>
            <a:r>
              <a:rPr lang="en-US" dirty="0" smtClean="0"/>
              <a:t>* In this case, the user chooses the Service department,</a:t>
            </a:r>
            <a:r>
              <a:rPr lang="en-US" baseline="0" dirty="0" smtClean="0"/>
              <a:t> and t</a:t>
            </a:r>
            <a:r>
              <a:rPr lang="en-US" dirty="0" smtClean="0"/>
              <a:t>he call is then put into a queue</a:t>
            </a:r>
            <a:r>
              <a:rPr lang="en-US" baseline="0" dirty="0" smtClean="0"/>
              <a:t> </a:t>
            </a:r>
            <a:r>
              <a:rPr lang="en-US" dirty="0" smtClean="0"/>
              <a:t>that is customized for the service department</a:t>
            </a:r>
            <a:r>
              <a:rPr lang="en-US" baseline="0" dirty="0" smtClean="0"/>
              <a:t>. As example, a</a:t>
            </a:r>
            <a:r>
              <a:rPr lang="en-US" dirty="0" smtClean="0"/>
              <a:t> greeting might inform the caller that their call will be picked up as soon as possible, and then tells them about the current service specials that are available. When an employee becomes available, the call is routed as per the chosen ACD policy.</a:t>
            </a:r>
          </a:p>
          <a:p>
            <a:pPr>
              <a:lnSpc>
                <a:spcPct val="150000"/>
              </a:lnSpc>
            </a:pPr>
            <a:r>
              <a:rPr lang="en-US" dirty="0" smtClean="0"/>
              <a:t>* In this example we are introducing the fifth</a:t>
            </a:r>
            <a:r>
              <a:rPr lang="en-US" baseline="0" dirty="0" smtClean="0"/>
              <a:t> ACD option – Uniform routing. </a:t>
            </a:r>
            <a:r>
              <a:rPr lang="en-US" dirty="0" smtClean="0"/>
              <a:t>This means that the system simply looks for the employee who has been idle the longest – which happens to be Chris.</a:t>
            </a:r>
          </a:p>
          <a:p>
            <a:pPr>
              <a:lnSpc>
                <a:spcPct val="150000"/>
              </a:lnSpc>
            </a:pPr>
            <a:r>
              <a:rPr lang="en-US" dirty="0" smtClean="0"/>
              <a:t>* In a really large organization with a very busy customer service group, the call could be routed to a secondary ACD group. This is known as a nested group, and can use the same or a different routing policy.</a:t>
            </a:r>
          </a:p>
          <a:p>
            <a:pPr>
              <a:lnSpc>
                <a:spcPct val="150000"/>
              </a:lnSpc>
            </a:pPr>
            <a:r>
              <a:rPr lang="en-US" dirty="0" smtClean="0"/>
              <a:t> </a:t>
            </a:r>
          </a:p>
          <a:p>
            <a:endParaRPr lang="en-US" dirty="0" smtClean="0"/>
          </a:p>
          <a:p>
            <a:endParaRPr lang="en-US" sz="1200"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11</a:t>
            </a:fld>
            <a:endParaRPr lang="de-DE" dirty="0"/>
          </a:p>
        </p:txBody>
      </p:sp>
    </p:spTree>
    <p:extLst>
      <p:ext uri="{BB962C8B-B14F-4D97-AF65-F5344CB8AC3E}">
        <p14:creationId xmlns:p14="http://schemas.microsoft.com/office/powerpoint/2010/main" val="1394221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closing, let’s take a quick look at the key benefits of hosted Front Office Services.</a:t>
            </a:r>
          </a:p>
          <a:p>
            <a:endParaRPr lang="en-US" dirty="0" smtClean="0"/>
          </a:p>
          <a:p>
            <a:r>
              <a:rPr lang="en-US" dirty="0" smtClean="0"/>
              <a:t>Hosted front office services, including auto attendant, ACD and queuing, can offer greater business efficiencies and cost savings than traditional on premise solutions.</a:t>
            </a:r>
          </a:p>
          <a:p>
            <a:endParaRPr lang="en-US" dirty="0" smtClean="0"/>
          </a:p>
          <a:p>
            <a:r>
              <a:rPr lang="en-US" dirty="0" smtClean="0"/>
              <a:t>* Auto attendant alone can alleviate office workers from many man-hours of routine call handling which can be better served by an automated system. </a:t>
            </a:r>
          </a:p>
          <a:p>
            <a:endParaRPr lang="en-US" dirty="0" smtClean="0"/>
          </a:p>
          <a:p>
            <a:r>
              <a:rPr lang="en-US" dirty="0" smtClean="0"/>
              <a:t>Together, ACD and Queuing can add a layer of professionalism to any business, offering a  more efficient way to handle incoming calls, increasing customer service and satisfaction</a:t>
            </a:r>
          </a:p>
          <a:p>
            <a:r>
              <a:rPr lang="en-US" dirty="0" smtClean="0"/>
              <a:t>* And finally, network queuing offers significant cost savings and business continuity benefits not available with other solutions</a:t>
            </a:r>
          </a:p>
          <a:p>
            <a:endParaRPr lang="en-US" dirty="0" smtClean="0"/>
          </a:p>
          <a:p>
            <a:r>
              <a:rPr lang="en-US" dirty="0" smtClean="0"/>
              <a:t>This ends our Front Office tutorial – thank you for watching, and please consult  with your service provider for more details on how hosted front office services can help </a:t>
            </a: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12</a:t>
            </a:fld>
            <a:endParaRPr lang="de-DE" dirty="0"/>
          </a:p>
        </p:txBody>
      </p:sp>
    </p:spTree>
    <p:extLst>
      <p:ext uri="{BB962C8B-B14F-4D97-AF65-F5344CB8AC3E}">
        <p14:creationId xmlns:p14="http://schemas.microsoft.com/office/powerpoint/2010/main" val="355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13</a:t>
            </a:fld>
            <a:endParaRPr lang="de-DE" dirty="0"/>
          </a:p>
        </p:txBody>
      </p:sp>
    </p:spTree>
    <p:extLst>
      <p:ext uri="{BB962C8B-B14F-4D97-AF65-F5344CB8AC3E}">
        <p14:creationId xmlns:p14="http://schemas.microsoft.com/office/powerpoint/2010/main" val="2069277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14</a:t>
            </a:fld>
            <a:endParaRPr lang="de-DE" dirty="0"/>
          </a:p>
        </p:txBody>
      </p:sp>
    </p:spTree>
    <p:extLst>
      <p:ext uri="{BB962C8B-B14F-4D97-AF65-F5344CB8AC3E}">
        <p14:creationId xmlns:p14="http://schemas.microsoft.com/office/powerpoint/2010/main" val="3578352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single business requires some type of front office service. From home-based</a:t>
            </a:r>
            <a:r>
              <a:rPr lang="en-US" baseline="0" dirty="0" smtClean="0"/>
              <a:t> businesses right up to large enterprises, inbound calls need to be managed in the most efficient way possible.</a:t>
            </a:r>
          </a:p>
          <a:p>
            <a:endParaRPr lang="en-US" baseline="0" dirty="0" smtClean="0"/>
          </a:p>
          <a:p>
            <a:r>
              <a:rPr lang="en-US" baseline="0" dirty="0" smtClean="0"/>
              <a:t>We are going to take a look at </a:t>
            </a:r>
            <a:r>
              <a:rPr lang="en-US" dirty="0" smtClean="0"/>
              <a:t>t</a:t>
            </a:r>
            <a:r>
              <a:rPr lang="en-US" baseline="0" dirty="0" smtClean="0"/>
              <a:t>hree of these services</a:t>
            </a:r>
            <a:r>
              <a:rPr lang="en-US" dirty="0" smtClean="0"/>
              <a:t> and the value of these services in a hosted environment. Let’s start with a brief description of each.</a:t>
            </a:r>
            <a:endParaRPr lang="en-US" baseline="0" dirty="0" smtClean="0"/>
          </a:p>
          <a:p>
            <a:endParaRPr lang="en-US" baseline="0" dirty="0" smtClean="0"/>
          </a:p>
          <a:p>
            <a:r>
              <a:rPr lang="en-US" baseline="0" dirty="0" smtClean="0"/>
              <a:t>*An auto attendant</a:t>
            </a:r>
            <a:r>
              <a:rPr lang="en-US" dirty="0" smtClean="0"/>
              <a:t> </a:t>
            </a:r>
            <a:r>
              <a:rPr lang="en-US" baseline="0" dirty="0" smtClean="0"/>
              <a:t>is a service that most people are familiar with. Incoming</a:t>
            </a:r>
            <a:r>
              <a:rPr lang="en-US" dirty="0" smtClean="0"/>
              <a:t> c</a:t>
            </a:r>
            <a:r>
              <a:rPr lang="en-US" baseline="0" dirty="0" smtClean="0"/>
              <a:t>allers receive a customized greeting, and are prompted to enter options such as “Press 1 for Service, or, Press 2 for Sales.” Other options may include</a:t>
            </a:r>
            <a:r>
              <a:rPr lang="en-US" dirty="0" smtClean="0"/>
              <a:t> dialing by extension or name.</a:t>
            </a:r>
            <a:endParaRPr lang="en-US" baseline="0" dirty="0" smtClean="0"/>
          </a:p>
          <a:p>
            <a:endParaRPr lang="en-US" baseline="0" dirty="0" smtClean="0"/>
          </a:p>
          <a:p>
            <a:r>
              <a:rPr lang="en-US" baseline="0" dirty="0" smtClean="0"/>
              <a:t>*Automatic Call Distribution – often referred to as ACD - quickly distributes callers to </a:t>
            </a:r>
            <a:r>
              <a:rPr lang="en-US" dirty="0" smtClean="0"/>
              <a:t>an</a:t>
            </a:r>
            <a:r>
              <a:rPr lang="en-US" baseline="0" dirty="0" smtClean="0"/>
              <a:t> appropriate person or group. Using different routing policies, businesses can decide how, when and to who the incoming calls are distributed </a:t>
            </a:r>
            <a:r>
              <a:rPr lang="en-US" dirty="0" smtClean="0"/>
              <a:t>. W</a:t>
            </a:r>
            <a:r>
              <a:rPr lang="en-US" baseline="0" dirty="0" smtClean="0"/>
              <a:t>e’ll take a deeper look at this later on in the tutorial.</a:t>
            </a:r>
            <a:r>
              <a:rPr lang="en-US" dirty="0" smtClean="0"/>
              <a:t> </a:t>
            </a:r>
            <a:endParaRPr lang="en-US" baseline="0" dirty="0" smtClean="0"/>
          </a:p>
          <a:p>
            <a:endParaRPr lang="en-US" baseline="0" dirty="0" smtClean="0"/>
          </a:p>
          <a:p>
            <a:r>
              <a:rPr lang="en-US" baseline="0" dirty="0" smtClean="0"/>
              <a:t>*</a:t>
            </a:r>
            <a:r>
              <a:rPr lang="en-US" dirty="0" smtClean="0"/>
              <a:t>Queuing is an efficient way to manage incoming calls, when its undesirable to have callers receive a busy signal or be routed to voice mail. Callers may first dial into an auto attendant, or can dial directly to the queue itself.</a:t>
            </a:r>
          </a:p>
          <a:p>
            <a:r>
              <a:rPr lang="en-US" baseline="0" dirty="0" smtClean="0"/>
              <a:t>When in the queue, </a:t>
            </a:r>
            <a:r>
              <a:rPr lang="en-US" dirty="0" smtClean="0"/>
              <a:t>callers</a:t>
            </a:r>
            <a:r>
              <a:rPr lang="en-US" baseline="0" dirty="0" smtClean="0"/>
              <a:t> will receive </a:t>
            </a:r>
            <a:r>
              <a:rPr lang="en-US" dirty="0" smtClean="0"/>
              <a:t>an</a:t>
            </a:r>
            <a:r>
              <a:rPr lang="en-US" baseline="0" dirty="0" smtClean="0"/>
              <a:t> appropriate greeting or announcement while waiting for the designated resource to pick up the call. </a:t>
            </a:r>
            <a:endParaRPr lang="en-US" dirty="0" smtClean="0"/>
          </a:p>
          <a:p>
            <a:r>
              <a:rPr lang="en-US" dirty="0" smtClean="0"/>
              <a:t>Let’s take </a:t>
            </a:r>
            <a:r>
              <a:rPr lang="en-US" baseline="0" dirty="0" smtClean="0"/>
              <a:t>a look at two use case scenarios that will help explain how auto attendant, ACD and queuing can</a:t>
            </a:r>
            <a:r>
              <a:rPr lang="en-US" dirty="0" smtClean="0"/>
              <a:t> work together to provide a more efficient front office.</a:t>
            </a:r>
          </a:p>
          <a:p>
            <a:endParaRPr lang="en-US"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2</a:t>
            </a:fld>
            <a:endParaRPr lang="de-DE" dirty="0"/>
          </a:p>
        </p:txBody>
      </p:sp>
    </p:spTree>
    <p:extLst>
      <p:ext uri="{BB962C8B-B14F-4D97-AF65-F5344CB8AC3E}">
        <p14:creationId xmlns:p14="http://schemas.microsoft.com/office/powerpoint/2010/main" val="4199842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Our first use case is a fictional</a:t>
            </a:r>
            <a:r>
              <a:rPr lang="en-US" sz="1200" baseline="0" dirty="0" smtClean="0"/>
              <a:t> commercial construction company</a:t>
            </a:r>
            <a:r>
              <a:rPr lang="en-US" sz="1200" dirty="0" smtClean="0"/>
              <a:t>.</a:t>
            </a:r>
            <a:endParaRPr lang="en-US" sz="1200" baseline="0" dirty="0" smtClean="0"/>
          </a:p>
          <a:p>
            <a:r>
              <a:rPr lang="en-US" sz="1200" dirty="0" smtClean="0"/>
              <a:t>Wyatt</a:t>
            </a:r>
            <a:r>
              <a:rPr lang="en-US" sz="1200" baseline="0" dirty="0" smtClean="0"/>
              <a:t> Construction is a regional construction company with about 40 employees in the office, and about 80 to 100 out in the field.   The number of  field employees can vary greatly by season,</a:t>
            </a:r>
            <a:r>
              <a:rPr lang="en-US" sz="1200" dirty="0" smtClean="0"/>
              <a:t> with summer being their busiest season.</a:t>
            </a:r>
            <a:r>
              <a:rPr lang="en-US" sz="1200" baseline="0" dirty="0" smtClean="0"/>
              <a:t> Their old PBX system was becoming too difficult and expensive to maintain</a:t>
            </a:r>
            <a:r>
              <a:rPr lang="en-US" sz="1200" dirty="0" smtClean="0"/>
              <a:t>. However, in order to replace it with a similar system, they would have to pay for a fixed capacity that would support their largest number of users….there was no flexibility to scale up or down with the seasonal fluctuations, as there is with a hosted solution.</a:t>
            </a:r>
            <a:endParaRPr lang="en-US" sz="1200" baseline="0" dirty="0" smtClean="0"/>
          </a:p>
          <a:p>
            <a:r>
              <a:rPr lang="en-US" sz="1200" baseline="0" dirty="0" smtClean="0"/>
              <a:t>*Sam, the</a:t>
            </a:r>
            <a:r>
              <a:rPr lang="en-US" sz="1200" dirty="0" smtClean="0"/>
              <a:t> </a:t>
            </a:r>
            <a:r>
              <a:rPr lang="en-US" sz="1200" baseline="0" dirty="0" smtClean="0"/>
              <a:t>IT manager,</a:t>
            </a:r>
            <a:r>
              <a:rPr lang="en-US" sz="1200" dirty="0" smtClean="0"/>
              <a:t> needed to</a:t>
            </a:r>
            <a:r>
              <a:rPr lang="en-US" sz="1200" baseline="0" dirty="0" smtClean="0"/>
              <a:t> solve a few key issues.</a:t>
            </a:r>
            <a:r>
              <a:rPr lang="en-US" sz="1200" dirty="0" smtClean="0"/>
              <a:t> Wyatt</a:t>
            </a:r>
            <a:r>
              <a:rPr lang="en-US" sz="1200" baseline="0" dirty="0" smtClean="0"/>
              <a:t> Construction had </a:t>
            </a:r>
            <a:r>
              <a:rPr lang="en-US" sz="1200" dirty="0" smtClean="0"/>
              <a:t>a very</a:t>
            </a:r>
            <a:r>
              <a:rPr lang="en-US" sz="1200" baseline="0" dirty="0" smtClean="0"/>
              <a:t> limited number of DID (or, direct inward dial) phone numbers</a:t>
            </a:r>
            <a:r>
              <a:rPr lang="en-US" sz="1200" dirty="0" smtClean="0"/>
              <a:t> due to cost reasons. </a:t>
            </a:r>
            <a:r>
              <a:rPr lang="en-US" sz="1200" baseline="0" dirty="0" smtClean="0"/>
              <a:t>This meant  that when all were in use, the next caller got a busy signal.  </a:t>
            </a:r>
          </a:p>
          <a:p>
            <a:r>
              <a:rPr lang="en-US" sz="1200" dirty="0" smtClean="0"/>
              <a:t>Additionally</a:t>
            </a:r>
            <a:r>
              <a:rPr lang="en-US" sz="1200" baseline="0" dirty="0" smtClean="0"/>
              <a:t>, employees out in the field seldom handed out their cell phone numbers, as they often were not free to answer them. This increased the incoming traffic to the main number</a:t>
            </a:r>
            <a:r>
              <a:rPr lang="en-US" sz="1200" dirty="0" smtClean="0"/>
              <a:t>, and t</a:t>
            </a:r>
            <a:r>
              <a:rPr lang="en-US" sz="1200" baseline="0" dirty="0" smtClean="0"/>
              <a:t>he three administrators who answered the phones were now answering between 3 and 400 calls a day – in addition to their primary responsibilities. </a:t>
            </a:r>
            <a:r>
              <a:rPr lang="en-US" sz="1200" dirty="0" smtClean="0"/>
              <a:t>D</a:t>
            </a:r>
            <a:r>
              <a:rPr lang="en-US" sz="1200" baseline="0" dirty="0" smtClean="0"/>
              <a:t>uring peak times, some of the calls simply could not be answered.</a:t>
            </a:r>
            <a:r>
              <a:rPr lang="en-US" sz="1200" dirty="0" smtClean="0"/>
              <a:t> </a:t>
            </a:r>
            <a:r>
              <a:rPr lang="en-US" sz="1200" baseline="0" dirty="0" smtClean="0"/>
              <a:t>Sam was asked to </a:t>
            </a:r>
            <a:r>
              <a:rPr lang="en-US" sz="1200" dirty="0" smtClean="0"/>
              <a:t>help free up the admins so they could attend to other duties, and </a:t>
            </a:r>
            <a:r>
              <a:rPr lang="en-US" sz="1200" baseline="0" dirty="0" smtClean="0"/>
              <a:t>alleviate</a:t>
            </a:r>
            <a:r>
              <a:rPr lang="en-US" sz="1200" dirty="0" smtClean="0"/>
              <a:t> the busy and no answer scenarios.</a:t>
            </a:r>
            <a:endParaRPr lang="en-US" sz="1200" baseline="0" dirty="0" smtClean="0"/>
          </a:p>
          <a:p>
            <a:r>
              <a:rPr lang="en-US" sz="1200" baseline="0" dirty="0" smtClean="0"/>
              <a:t>The other request was to provide the field workers with the ability to manage their own schedules of when and where they received phone calls. Sam was already over burdened with the time he spent managing the old voice system, and did not have time to dynamically manage personal schedules</a:t>
            </a:r>
            <a:r>
              <a:rPr lang="en-US" sz="1200" dirty="0" smtClean="0"/>
              <a:t>.</a:t>
            </a:r>
            <a:endParaRPr lang="en-US" sz="1200" baseline="0" dirty="0" smtClean="0"/>
          </a:p>
          <a:p>
            <a:r>
              <a:rPr lang="en-US" sz="1200" baseline="0" dirty="0" smtClean="0"/>
              <a:t>*The solution was to move to hosted PBX with an Auto Attendant.  Callers now receive a professional greeting, and are given options to dial</a:t>
            </a:r>
            <a:r>
              <a:rPr lang="en-US" sz="1200" dirty="0" smtClean="0"/>
              <a:t> by extension, press O for the operator, or leave a message in the company voice mail box.  This alone relieved the admins of about 25 man hours per week of answering calls.</a:t>
            </a:r>
          </a:p>
          <a:p>
            <a:r>
              <a:rPr lang="en-US" sz="1200" dirty="0" smtClean="0"/>
              <a:t>And, via an easy to use web or voice portal, field workers can now access their personal settings to manage their own call control, such as call forward to their cell phone, change their voicemail setting, or create fixed schedules for how and when they are reached.</a:t>
            </a:r>
          </a:p>
          <a:p>
            <a:r>
              <a:rPr lang="en-US" sz="1200" baseline="0" dirty="0" smtClean="0"/>
              <a:t>*The</a:t>
            </a:r>
            <a:r>
              <a:rPr lang="en-US" sz="1200" dirty="0" smtClean="0"/>
              <a:t> Business Benefits for Wyatt Construction include cost savings, flexibility and a big increase in efficiency. Incoming callers now never receive a busy signal, the admins can focus on higher level tasks, and the employees have been empowered  to manage their own personal communication preferences.</a:t>
            </a:r>
            <a:endParaRPr lang="en-US" sz="1200" baseline="0" dirty="0" smtClean="0"/>
          </a:p>
          <a:p>
            <a:endParaRPr lang="en-US" sz="1200"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3</a:t>
            </a:fld>
            <a:endParaRPr lang="de-DE" dirty="0"/>
          </a:p>
        </p:txBody>
      </p:sp>
    </p:spTree>
    <p:extLst>
      <p:ext uri="{BB962C8B-B14F-4D97-AF65-F5344CB8AC3E}">
        <p14:creationId xmlns:p14="http://schemas.microsoft.com/office/powerpoint/2010/main" val="142676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Our next example is Time Travel, a small chain of travel agencies </a:t>
            </a:r>
            <a:r>
              <a:rPr lang="en-US" sz="1200" baseline="0" dirty="0" smtClean="0"/>
              <a:t>that focuses on services</a:t>
            </a:r>
            <a:r>
              <a:rPr lang="en-US" sz="1200" dirty="0" smtClean="0"/>
              <a:t> </a:t>
            </a:r>
            <a:r>
              <a:rPr lang="en-US" sz="1200" baseline="0" dirty="0" smtClean="0"/>
              <a:t>for seniors.</a:t>
            </a:r>
          </a:p>
          <a:p>
            <a:r>
              <a:rPr lang="en-US" sz="1200" baseline="0" dirty="0" smtClean="0"/>
              <a:t>Time Travel has six offices spread across the country in major city centers, and about 200 employees. About half of these are customer service employees that handle</a:t>
            </a:r>
            <a:r>
              <a:rPr lang="en-US" sz="1200" dirty="0" smtClean="0"/>
              <a:t> the sales and service inquiries. Many  </a:t>
            </a:r>
            <a:r>
              <a:rPr lang="en-US" sz="1200" baseline="0" dirty="0" smtClean="0"/>
              <a:t>of them work from home – some are part time, and some are full time. </a:t>
            </a:r>
          </a:p>
          <a:p>
            <a:r>
              <a:rPr lang="en-US" sz="1200" baseline="0" dirty="0" smtClean="0"/>
              <a:t>*Time Travel has recently expanded</a:t>
            </a:r>
            <a:r>
              <a:rPr lang="en-US" sz="1200" dirty="0" smtClean="0"/>
              <a:t> by making local acquisitions, and thus the offices all have different PBX systems - which was a headache from an IT management point of view, and expensive to maintain. The larger offices had </a:t>
            </a:r>
            <a:r>
              <a:rPr lang="en-US" sz="1200" baseline="0" dirty="0" smtClean="0"/>
              <a:t>been using hunt groups – often referred to as “sales ring groups”-  to help handle the incoming </a:t>
            </a:r>
            <a:r>
              <a:rPr lang="en-US" sz="1200" dirty="0" smtClean="0"/>
              <a:t>calls. </a:t>
            </a:r>
            <a:r>
              <a:rPr lang="en-US" sz="1200" baseline="0" dirty="0" smtClean="0"/>
              <a:t>The smaller offices were still relying</a:t>
            </a:r>
            <a:r>
              <a:rPr lang="en-US" sz="1200" dirty="0" smtClean="0"/>
              <a:t> on a single receptionist to manually distribute the calls to the customer service employees.</a:t>
            </a:r>
            <a:endParaRPr lang="en-US" sz="1200" baseline="0" dirty="0" smtClean="0"/>
          </a:p>
          <a:p>
            <a:r>
              <a:rPr lang="en-US" sz="1200" baseline="0" dirty="0" smtClean="0"/>
              <a:t>This had worked well in the past, but as they were experiencing a</a:t>
            </a:r>
            <a:r>
              <a:rPr lang="en-US" sz="1200" dirty="0" smtClean="0"/>
              <a:t> significant </a:t>
            </a:r>
            <a:r>
              <a:rPr lang="en-US" sz="1200" baseline="0" dirty="0" smtClean="0"/>
              <a:t>increase in business, they were having trouble keepin</a:t>
            </a:r>
            <a:r>
              <a:rPr lang="en-US" sz="1200" dirty="0" smtClean="0"/>
              <a:t>g up with the calls. In the larger offices, the hunt groups were just not sufficient for the amount of incoming  traffic, and many callers ended up in voicemail - not an ideal situation for a travel agency with a lot of competition. And in the smaller offices with the single receptionist, callers were often receiving a busy signal during peak times.</a:t>
            </a:r>
          </a:p>
          <a:p>
            <a:r>
              <a:rPr lang="en-US" sz="1200" dirty="0" smtClean="0"/>
              <a:t>*It was time to move to a hosted solution, so that Time Traveler could consolidate both people and systems, and take advantage of the benefits of hosted PBX combined with Auto Attendant, ACD and Queuing. </a:t>
            </a:r>
          </a:p>
          <a:p>
            <a:r>
              <a:rPr lang="en-US" sz="1200" dirty="0" smtClean="0"/>
              <a:t>Now, regardless of whether callers dialed a local office number or the new 1 800 number, they reached an auto attendant that guided them to choose the right group. If they chose Sales, the call would be routed to a single queue that spanned all the agents in all of the offices, and then distributed the call to the first available agent, regardless of location – including home based agents. </a:t>
            </a:r>
          </a:p>
          <a:p>
            <a:r>
              <a:rPr lang="en-US" sz="1200" dirty="0" smtClean="0"/>
              <a:t>*Time Traveler can now present a consistent professional appearance, regardless of the size or location of each office, and is able to efficiently handle even peak periods of incoming calls. This means that more callers are connected directly to a live agent, which results in a much higher close rate.</a:t>
            </a:r>
          </a:p>
          <a:p>
            <a:r>
              <a:rPr lang="en-US" sz="1200" dirty="0" smtClean="0"/>
              <a:t>An unexpected bonus for Time Traveler was the cost savings associated with network queuing. As calls are now queued up in the service providers network, Time Traveler does not have to pay for multiple phone lines to each office to handle the separate queues.  </a:t>
            </a:r>
          </a:p>
          <a:p>
            <a:r>
              <a:rPr lang="en-US" sz="1200" dirty="0" smtClean="0"/>
              <a:t>Let’s take a look at the value of network queuing in more detail on the next slide.</a:t>
            </a:r>
          </a:p>
          <a:p>
            <a:endParaRPr lang="en-US" sz="1200" dirty="0" smtClean="0"/>
          </a:p>
          <a:p>
            <a:endParaRPr lang="en-US" sz="1200" baseline="0" dirty="0" smtClean="0"/>
          </a:p>
          <a:p>
            <a:endParaRPr lang="en-US" sz="1200" baseline="0" dirty="0" smtClean="0"/>
          </a:p>
          <a:p>
            <a:endParaRPr lang="en-US" sz="1200" baseline="0" dirty="0" smtClean="0"/>
          </a:p>
          <a:p>
            <a:endParaRPr lang="en-US" sz="1200" dirty="0" smtClean="0"/>
          </a:p>
          <a:p>
            <a:endParaRPr lang="en-US" sz="1200" baseline="0" dirty="0" smtClean="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4</a:t>
            </a:fld>
            <a:endParaRPr lang="de-DE" dirty="0"/>
          </a:p>
        </p:txBody>
      </p:sp>
    </p:spTree>
    <p:extLst>
      <p:ext uri="{BB962C8B-B14F-4D97-AF65-F5344CB8AC3E}">
        <p14:creationId xmlns:p14="http://schemas.microsoft.com/office/powerpoint/2010/main" val="275628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order to understand the difference between queuing in a hosted and non- hosted environment, lets first take a look at the traditional way to handle queuing in a non-hosted environment.</a:t>
            </a:r>
          </a:p>
          <a:p>
            <a:r>
              <a:rPr lang="en-US" sz="1200" dirty="0" smtClean="0"/>
              <a:t>* Currently, Time Traveler has an on premise PBX in each location. In order to support queuing, they would need enough phone lines, or trunks, to support both the active and queued calls, as all the calls would be queued to each local PBX.</a:t>
            </a:r>
          </a:p>
          <a:p>
            <a:r>
              <a:rPr lang="en-US" sz="1200" dirty="0" smtClean="0"/>
              <a:t>*As example, lets say Location A had 50 customer service agents. Time Traveler might need to purchase a line for each agent, plus roughly another 50 to 100 lines for the queued calls that are holding , depending on traffic expectations. </a:t>
            </a:r>
          </a:p>
          <a:p>
            <a:r>
              <a:rPr lang="en-US" sz="1200" dirty="0" smtClean="0"/>
              <a:t> You can see how this would be a very expensive proposition for busy customer service centers.</a:t>
            </a:r>
          </a:p>
          <a:p>
            <a:r>
              <a:rPr lang="en-US" sz="1200" dirty="0" smtClean="0"/>
              <a:t> </a:t>
            </a:r>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5</a:t>
            </a:fld>
            <a:endParaRPr lang="de-DE" dirty="0"/>
          </a:p>
        </p:txBody>
      </p:sp>
    </p:spTree>
    <p:extLst>
      <p:ext uri="{BB962C8B-B14F-4D97-AF65-F5344CB8AC3E}">
        <p14:creationId xmlns:p14="http://schemas.microsoft.com/office/powerpoint/2010/main" val="394763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With a hosted solution, each location would be connected to the service providers network via data trunks, * and any queued  calls awaiting an available agent would be queued in the service providers network, not at each business location. </a:t>
            </a:r>
          </a:p>
          <a:p>
            <a:r>
              <a:rPr lang="en-US" sz="1200" dirty="0" smtClean="0"/>
              <a:t>With this architecture, a customer service center with 50 agents would only need a total of 50 lines, or more accurately, 50 seats or licenses. This would generate a significant cost saving for the business.</a:t>
            </a:r>
          </a:p>
          <a:p>
            <a:r>
              <a:rPr lang="en-US" sz="1200" dirty="0" smtClean="0"/>
              <a:t>*Additionally, network queuing would allow Time Traveler to configure  business continuity rules that would route calls to other locations, including their home based workers, in the event of a local outage or disaster.</a:t>
            </a:r>
          </a:p>
          <a:p>
            <a:endParaRPr lang="en-US" sz="1200" dirty="0" smtClean="0"/>
          </a:p>
          <a:p>
            <a:r>
              <a:rPr lang="en-US" sz="1200" dirty="0" smtClean="0"/>
              <a:t>Now, we are going to take a deeper look at the different types of Automatic Call Distribution routing options.</a:t>
            </a:r>
            <a:endParaRPr lang="en-US" sz="1200"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6</a:t>
            </a:fld>
            <a:endParaRPr lang="de-DE" dirty="0"/>
          </a:p>
        </p:txBody>
      </p:sp>
    </p:spTree>
    <p:extLst>
      <p:ext uri="{BB962C8B-B14F-4D97-AF65-F5344CB8AC3E}">
        <p14:creationId xmlns:p14="http://schemas.microsoft.com/office/powerpoint/2010/main" val="2765861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bg1"/>
                </a:solidFill>
                <a:latin typeface="Verdana" pitchFamily="34" charset="0"/>
              </a:defRPr>
            </a:lvl1pPr>
            <a:lvl2pPr marL="770142" indent="-296208">
              <a:defRPr sz="2500" b="1">
                <a:solidFill>
                  <a:schemeClr val="bg1"/>
                </a:solidFill>
                <a:latin typeface="Verdana" pitchFamily="34" charset="0"/>
              </a:defRPr>
            </a:lvl2pPr>
            <a:lvl3pPr marL="1184834" indent="-236967">
              <a:defRPr sz="2500" b="1">
                <a:solidFill>
                  <a:schemeClr val="bg1"/>
                </a:solidFill>
                <a:latin typeface="Verdana" pitchFamily="34" charset="0"/>
              </a:defRPr>
            </a:lvl3pPr>
            <a:lvl4pPr marL="1658767" indent="-236967">
              <a:defRPr sz="2500" b="1">
                <a:solidFill>
                  <a:schemeClr val="bg1"/>
                </a:solidFill>
                <a:latin typeface="Verdana" pitchFamily="34" charset="0"/>
              </a:defRPr>
            </a:lvl4pPr>
            <a:lvl5pPr marL="2132701" indent="-236967">
              <a:defRPr sz="2500" b="1">
                <a:solidFill>
                  <a:schemeClr val="bg1"/>
                </a:solidFill>
                <a:latin typeface="Verdana" pitchFamily="34" charset="0"/>
              </a:defRPr>
            </a:lvl5pPr>
            <a:lvl6pPr marL="2606634" indent="-236967" eaLnBrk="0" fontAlgn="base" hangingPunct="0">
              <a:spcBef>
                <a:spcPct val="0"/>
              </a:spcBef>
              <a:spcAft>
                <a:spcPct val="0"/>
              </a:spcAft>
              <a:defRPr sz="2500" b="1">
                <a:solidFill>
                  <a:schemeClr val="bg1"/>
                </a:solidFill>
                <a:latin typeface="Verdana" pitchFamily="34" charset="0"/>
              </a:defRPr>
            </a:lvl6pPr>
            <a:lvl7pPr marL="3080568" indent="-236967" eaLnBrk="0" fontAlgn="base" hangingPunct="0">
              <a:spcBef>
                <a:spcPct val="0"/>
              </a:spcBef>
              <a:spcAft>
                <a:spcPct val="0"/>
              </a:spcAft>
              <a:defRPr sz="2500" b="1">
                <a:solidFill>
                  <a:schemeClr val="bg1"/>
                </a:solidFill>
                <a:latin typeface="Verdana" pitchFamily="34" charset="0"/>
              </a:defRPr>
            </a:lvl7pPr>
            <a:lvl8pPr marL="3554501" indent="-236967" eaLnBrk="0" fontAlgn="base" hangingPunct="0">
              <a:spcBef>
                <a:spcPct val="0"/>
              </a:spcBef>
              <a:spcAft>
                <a:spcPct val="0"/>
              </a:spcAft>
              <a:defRPr sz="2500" b="1">
                <a:solidFill>
                  <a:schemeClr val="bg1"/>
                </a:solidFill>
                <a:latin typeface="Verdana" pitchFamily="34" charset="0"/>
              </a:defRPr>
            </a:lvl8pPr>
            <a:lvl9pPr marL="4028435" indent="-236967" eaLnBrk="0" fontAlgn="base" hangingPunct="0">
              <a:spcBef>
                <a:spcPct val="0"/>
              </a:spcBef>
              <a:spcAft>
                <a:spcPct val="0"/>
              </a:spcAft>
              <a:defRPr sz="2500" b="1">
                <a:solidFill>
                  <a:schemeClr val="bg1"/>
                </a:solidFill>
                <a:latin typeface="Verdana" pitchFamily="34" charset="0"/>
              </a:defRPr>
            </a:lvl9pPr>
          </a:lstStyle>
          <a:p>
            <a:fld id="{CD962247-E473-470F-995B-A6E48FDF88D2}" type="slidenum">
              <a:rPr lang="cs-CZ" altLang="cs-CZ" sz="1200">
                <a:latin typeface="Arial" pitchFamily="34" charset="0"/>
              </a:rPr>
              <a:pPr/>
              <a:t>7</a:t>
            </a:fld>
            <a:endParaRPr lang="cs-CZ" altLang="cs-CZ" sz="1200">
              <a:latin typeface="Arial" pitchFamily="34" charset="0"/>
            </a:endParaRPr>
          </a:p>
        </p:txBody>
      </p:sp>
      <p:sp>
        <p:nvSpPr>
          <p:cNvPr id="43011" name="Rectangle 2"/>
          <p:cNvSpPr>
            <a:spLocks noGrp="1" noRot="1" noChangeAspect="1" noChangeArrowheads="1" noTextEdit="1"/>
          </p:cNvSpPr>
          <p:nvPr>
            <p:ph type="sldImg"/>
          </p:nvPr>
        </p:nvSpPr>
        <p:spPr>
          <a:xfrm>
            <a:off x="995363" y="769938"/>
            <a:ext cx="5114925" cy="3835400"/>
          </a:xfrm>
          <a:ln/>
        </p:spPr>
      </p:sp>
      <p:sp>
        <p:nvSpPr>
          <p:cNvPr id="43012" name="Rectangle 3"/>
          <p:cNvSpPr>
            <a:spLocks noGrp="1" noChangeArrowheads="1"/>
          </p:cNvSpPr>
          <p:nvPr>
            <p:ph type="body" idx="1"/>
          </p:nvPr>
        </p:nvSpPr>
        <p:spPr>
          <a:xfrm>
            <a:off x="948767" y="4861154"/>
            <a:ext cx="5204943" cy="46041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 five different types of ACD options.</a:t>
            </a:r>
          </a:p>
          <a:p>
            <a:endParaRPr lang="en-US" dirty="0" smtClean="0"/>
          </a:p>
          <a:p>
            <a:r>
              <a:rPr lang="en-US" dirty="0" smtClean="0"/>
              <a:t>The first one is simultaneous routing, which is just as it sounds.</a:t>
            </a:r>
          </a:p>
          <a:p>
            <a:r>
              <a:rPr lang="en-US" dirty="0" smtClean="0"/>
              <a:t>*Incoming calls to the main number ring all the phones at once, letting anyone with a free hand pick up the calls. Even m</a:t>
            </a:r>
            <a:r>
              <a:rPr lang="en-US" baseline="0" dirty="0" smtClean="0"/>
              <a:t>obile phone</a:t>
            </a:r>
            <a:r>
              <a:rPr lang="en-US" dirty="0" smtClean="0"/>
              <a:t> numbers can be included in the group, if required. </a:t>
            </a:r>
          </a:p>
          <a:p>
            <a:endParaRPr lang="en-US" dirty="0" smtClean="0"/>
          </a:p>
          <a:p>
            <a:endParaRPr lang="en-US" dirty="0" smtClean="0"/>
          </a:p>
          <a:p>
            <a:endParaRPr lang="en-US" dirty="0" smtClean="0"/>
          </a:p>
          <a:p>
            <a:endParaRPr lang="en-GB" altLang="cs-CZ" dirty="0" smtClean="0"/>
          </a:p>
        </p:txBody>
      </p:sp>
    </p:spTree>
    <p:extLst>
      <p:ext uri="{BB962C8B-B14F-4D97-AF65-F5344CB8AC3E}">
        <p14:creationId xmlns:p14="http://schemas.microsoft.com/office/powerpoint/2010/main" val="211969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Next up is a regular, or sequential, routing.</a:t>
            </a:r>
          </a:p>
          <a:p>
            <a:pPr>
              <a:lnSpc>
                <a:spcPct val="150000"/>
              </a:lnSpc>
            </a:pPr>
            <a:r>
              <a:rPr lang="en-US" dirty="0" smtClean="0"/>
              <a:t>*Incoming calls always start with user #1 in an assigned list, who in this case is Joe.</a:t>
            </a:r>
          </a:p>
          <a:p>
            <a:pPr>
              <a:lnSpc>
                <a:spcPct val="150000"/>
              </a:lnSpc>
            </a:pPr>
            <a:r>
              <a:rPr lang="en-US" dirty="0" smtClean="0"/>
              <a:t> *On busy or no answer, the calls will continue to loop through the assigned list. A timer can be deployed to make sure the caller does not listen to too many rings, before being routed to the next employee.</a:t>
            </a:r>
          </a:p>
          <a:p>
            <a:endParaRPr lang="en-US" dirty="0" smtClean="0"/>
          </a:p>
          <a:p>
            <a:pPr marL="0" indent="0">
              <a:buNone/>
            </a:pPr>
            <a:endParaRPr lang="cs-CZ" dirty="0"/>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8</a:t>
            </a:fld>
            <a:endParaRPr lang="de-DE" dirty="0"/>
          </a:p>
        </p:txBody>
      </p:sp>
    </p:spTree>
    <p:extLst>
      <p:ext uri="{BB962C8B-B14F-4D97-AF65-F5344CB8AC3E}">
        <p14:creationId xmlns:p14="http://schemas.microsoft.com/office/powerpoint/2010/main" val="383412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In weighted call distribution, each employee is assigned a “weight” or priority, which adds up to 100%. As example:</a:t>
            </a:r>
          </a:p>
          <a:p>
            <a:pPr>
              <a:lnSpc>
                <a:spcPct val="150000"/>
              </a:lnSpc>
            </a:pPr>
            <a:r>
              <a:rPr lang="en-US" dirty="0" smtClean="0"/>
              <a:t>* Janine is assigned 50% of the calls, as she is the most knowledgeable employee.</a:t>
            </a:r>
          </a:p>
          <a:p>
            <a:pPr>
              <a:lnSpc>
                <a:spcPct val="150000"/>
              </a:lnSpc>
            </a:pPr>
            <a:r>
              <a:rPr lang="en-US" dirty="0" smtClean="0"/>
              <a:t>*Sally and Mary are about equal, so they are both assigned 25%. </a:t>
            </a:r>
          </a:p>
          <a:p>
            <a:pPr>
              <a:lnSpc>
                <a:spcPct val="150000"/>
              </a:lnSpc>
            </a:pPr>
            <a:r>
              <a:rPr lang="en-US" dirty="0" smtClean="0"/>
              <a:t>*Lucy is new, but she can help out in a pinch – so Lucy is included in the group, but assigned 0% - this means Lucy will only get calls if all the other employees are busy.</a:t>
            </a:r>
          </a:p>
        </p:txBody>
      </p:sp>
      <p:sp>
        <p:nvSpPr>
          <p:cNvPr id="4" name="Date Placeholder 3"/>
          <p:cNvSpPr>
            <a:spLocks noGrp="1"/>
          </p:cNvSpPr>
          <p:nvPr>
            <p:ph type="dt" sz="quarter" idx="10"/>
          </p:nvPr>
        </p:nvSpPr>
        <p:spPr/>
        <p:txBody>
          <a:bodyPr/>
          <a:lstStyle/>
          <a:p>
            <a:pPr>
              <a:defRPr/>
            </a:pPr>
            <a:r>
              <a:rPr lang="de-DE" smtClean="0"/>
              <a:t>01.10.2012</a:t>
            </a:r>
            <a:endParaRPr lang="de-DE"/>
          </a:p>
        </p:txBody>
      </p:sp>
      <p:sp>
        <p:nvSpPr>
          <p:cNvPr id="5" name="Footer Placeholder 4"/>
          <p:cNvSpPr>
            <a:spLocks noGrp="1"/>
          </p:cNvSpPr>
          <p:nvPr>
            <p:ph type="ftr" sz="quarter" idx="11"/>
          </p:nvPr>
        </p:nvSpPr>
        <p:spPr/>
        <p:txBody>
          <a:bodyPr/>
          <a:lstStyle/>
          <a:p>
            <a:pPr>
              <a:defRPr/>
            </a:pPr>
            <a:r>
              <a:rPr lang="de-DE" smtClean="0"/>
              <a:t>– streng vertraulich, vertraulich, intern, öffentlich – Autor / Thema der Präsentation</a:t>
            </a:r>
            <a:endParaRPr lang="de-DE" dirty="0"/>
          </a:p>
        </p:txBody>
      </p:sp>
      <p:sp>
        <p:nvSpPr>
          <p:cNvPr id="6" name="Slide Number Placeholder 5"/>
          <p:cNvSpPr>
            <a:spLocks noGrp="1"/>
          </p:cNvSpPr>
          <p:nvPr>
            <p:ph type="sldNum" sz="quarter" idx="12"/>
          </p:nvPr>
        </p:nvSpPr>
        <p:spPr/>
        <p:txBody>
          <a:bodyPr/>
          <a:lstStyle/>
          <a:p>
            <a:pPr>
              <a:defRPr/>
            </a:pPr>
            <a:fld id="{CFD4A9B5-74EC-40C4-A34A-DB3E60809A4C}" type="slidenum">
              <a:rPr lang="de-DE" smtClean="0"/>
              <a:pPr>
                <a:defRPr/>
              </a:pPr>
              <a:t>9</a:t>
            </a:fld>
            <a:endParaRPr lang="de-DE" dirty="0"/>
          </a:p>
        </p:txBody>
      </p:sp>
    </p:spTree>
    <p:extLst>
      <p:ext uri="{BB962C8B-B14F-4D97-AF65-F5344CB8AC3E}">
        <p14:creationId xmlns:p14="http://schemas.microsoft.com/office/powerpoint/2010/main" val="2673059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6551" y="326517"/>
            <a:ext cx="8523688" cy="1838010"/>
          </a:xfrm>
        </p:spPr>
        <p:txBody>
          <a:bodyPr/>
          <a:lstStyle>
            <a:lvl1pPr>
              <a:defRPr sz="6803">
                <a:solidFill>
                  <a:schemeClr val="bg1"/>
                </a:solidFill>
              </a:defRPr>
            </a:lvl1pPr>
          </a:lstStyle>
          <a:p>
            <a:r>
              <a:rPr lang="en-US" dirty="0" smtClean="0"/>
              <a:t>Headline Ultra </a:t>
            </a:r>
            <a:br>
              <a:rPr lang="en-US" dirty="0" smtClean="0"/>
            </a:br>
            <a:r>
              <a:rPr lang="en-US" dirty="0" smtClean="0"/>
              <a:t>60 (75) 90 PT</a:t>
            </a:r>
            <a:endParaRPr lang="en-US" dirty="0"/>
          </a:p>
        </p:txBody>
      </p:sp>
      <p:sp>
        <p:nvSpPr>
          <p:cNvPr id="34" name="Textplatzhalter 2"/>
          <p:cNvSpPr>
            <a:spLocks noGrp="1"/>
          </p:cNvSpPr>
          <p:nvPr>
            <p:ph type="body" sz="quarter" idx="10" hasCustomPrompt="1"/>
          </p:nvPr>
        </p:nvSpPr>
        <p:spPr bwMode="black">
          <a:xfrm>
            <a:off x="326551" y="3428427"/>
            <a:ext cx="8556479" cy="464461"/>
          </a:xfrm>
          <a:noFill/>
        </p:spPr>
        <p:txBody>
          <a:bodyPr/>
          <a:lstStyle>
            <a:lvl1pPr>
              <a:defRPr baseline="0">
                <a:solidFill>
                  <a:schemeClr val="bg1"/>
                </a:solidFill>
              </a:defRPr>
            </a:lvl1pPr>
            <a:lvl5pPr>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3" name="Gruppieren 32"/>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1" name="Gruppieren 90"/>
          <p:cNvGrpSpPr/>
          <p:nvPr/>
        </p:nvGrpSpPr>
        <p:grpSpPr bwMode="black">
          <a:xfrm>
            <a:off x="6561052" y="6156793"/>
            <a:ext cx="2255040" cy="174222"/>
            <a:chOff x="2697163" y="6788150"/>
            <a:chExt cx="2486025" cy="192088"/>
          </a:xfrm>
          <a:solidFill>
            <a:schemeClr val="bg1"/>
          </a:solidFill>
        </p:grpSpPr>
        <p:sp>
          <p:nvSpPr>
            <p:cNvPr id="92"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4732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Divider Living Magenta">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elplatzhalter 1"/>
          <p:cNvSpPr>
            <a:spLocks noGrp="1"/>
          </p:cNvSpPr>
          <p:nvPr>
            <p:ph type="ctrTitle" hasCustomPrompt="1"/>
          </p:nvPr>
        </p:nvSpPr>
        <p:spPr bwMode="black">
          <a:xfrm>
            <a:off x="326880" y="1763191"/>
            <a:ext cx="8490331" cy="1884267"/>
          </a:xfrm>
          <a:noFill/>
        </p:spPr>
        <p:txBody>
          <a:bodyPr wrap="square" lIns="0" tIns="0">
            <a:spAutoFit/>
          </a:bodyPr>
          <a:lstStyle>
            <a:lvl1pPr>
              <a:defRPr sz="6803" smtClean="0">
                <a:solidFill>
                  <a:schemeClr val="bg1"/>
                </a:solidFill>
                <a:latin typeface="TeleGrotesk Headline Ultra" pitchFamily="2" charset="0"/>
              </a:defRPr>
            </a:lvl1pPr>
          </a:lstStyle>
          <a:p>
            <a:r>
              <a:rPr lang="en-US" dirty="0" smtClean="0"/>
              <a:t>Headline Ultra </a:t>
            </a:r>
            <a:br>
              <a:rPr lang="en-US" dirty="0" smtClean="0"/>
            </a:br>
            <a:r>
              <a:rPr lang="en-US" dirty="0" smtClean="0"/>
              <a:t>60 (75) 90 PT</a:t>
            </a:r>
          </a:p>
        </p:txBody>
      </p:sp>
    </p:spTree>
    <p:extLst>
      <p:ext uri="{BB962C8B-B14F-4D97-AF65-F5344CB8AC3E}">
        <p14:creationId xmlns:p14="http://schemas.microsoft.com/office/powerpoint/2010/main" val="53730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Living Magenta vertic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bwMode="gray">
          <a:xfrm>
            <a:off x="4572000" y="0"/>
            <a:ext cx="4572000" cy="6856403"/>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en-US" sz="1429" dirty="0" smtClean="0">
              <a:cs typeface="Arial" charset="0"/>
            </a:endParaRPr>
          </a:p>
        </p:txBody>
      </p:sp>
      <p:sp>
        <p:nvSpPr>
          <p:cNvPr id="6" name="Titelplatzhalter 1"/>
          <p:cNvSpPr>
            <a:spLocks noGrp="1"/>
          </p:cNvSpPr>
          <p:nvPr>
            <p:ph type="ctrTitle" hasCustomPrompt="1"/>
          </p:nvPr>
        </p:nvSpPr>
        <p:spPr bwMode="gray">
          <a:xfrm>
            <a:off x="4898268" y="326517"/>
            <a:ext cx="3918614" cy="5550787"/>
          </a:xfrm>
          <a:noFill/>
        </p:spPr>
        <p:txBody>
          <a:bodyPr wrap="square" lIns="0" tIns="0" anchor="ctr">
            <a:noAutofit/>
          </a:bodyPr>
          <a:lstStyle>
            <a:lvl1pPr>
              <a:defRPr sz="4082" baseline="0" smtClean="0">
                <a:solidFill>
                  <a:schemeClr val="tx2"/>
                </a:solidFill>
                <a:latin typeface="TeleGrotesk Headline" pitchFamily="2" charset="0"/>
              </a:defRPr>
            </a:lvl1pPr>
          </a:lstStyle>
          <a:p>
            <a:r>
              <a:rPr lang="en-US" dirty="0" smtClean="0"/>
              <a:t>01</a:t>
            </a:r>
            <a:br>
              <a:rPr lang="en-US" dirty="0" smtClean="0"/>
            </a:br>
            <a:r>
              <a:rPr lang="en-US" dirty="0" err="1" smtClean="0"/>
              <a:t>TeleGrotesk</a:t>
            </a:r>
            <a:r>
              <a:rPr lang="en-US" dirty="0" smtClean="0"/>
              <a:t> Headline</a:t>
            </a:r>
            <a:br>
              <a:rPr lang="en-US" dirty="0" smtClean="0"/>
            </a:br>
            <a:r>
              <a:rPr lang="en-US" dirty="0" smtClean="0"/>
              <a:t>(45) 60 PT</a:t>
            </a:r>
          </a:p>
        </p:txBody>
      </p:sp>
    </p:spTree>
    <p:extLst>
      <p:ext uri="{BB962C8B-B14F-4D97-AF65-F5344CB8AC3E}">
        <p14:creationId xmlns:p14="http://schemas.microsoft.com/office/powerpoint/2010/main" val="24207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page image">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1"/>
            <a:ext cx="9144000" cy="6858000"/>
          </a:xfrm>
        </p:spPr>
        <p:txBody>
          <a:bodyPr/>
          <a:lstStyle/>
          <a:p>
            <a:r>
              <a:rPr lang="en-US" smtClean="0"/>
              <a:t>Click icon to add picture</a:t>
            </a:r>
            <a:endParaRPr lang="en-US" dirty="0"/>
          </a:p>
        </p:txBody>
      </p:sp>
      <p:sp>
        <p:nvSpPr>
          <p:cNvPr id="10" name="Datumsplatzhalter 9"/>
          <p:cNvSpPr>
            <a:spLocks noGrp="1"/>
          </p:cNvSpPr>
          <p:nvPr>
            <p:ph type="dt" sz="half" idx="14"/>
          </p:nvPr>
        </p:nvSpPr>
        <p:spPr/>
        <p:txBody>
          <a:bodyPr/>
          <a:lstStyle/>
          <a:p>
            <a:fld id="{3527C144-DBFC-4ED1-9D53-CC97618D9080}" type="datetime1">
              <a:rPr lang="cs-CZ" smtClean="0"/>
              <a:pPr/>
              <a:t>11.07.2018</a:t>
            </a:fld>
            <a:endParaRPr lang="en-US"/>
          </a:p>
        </p:txBody>
      </p:sp>
      <p:sp>
        <p:nvSpPr>
          <p:cNvPr id="11" name="Foliennummernplatzhalter 10"/>
          <p:cNvSpPr>
            <a:spLocks noGrp="1"/>
          </p:cNvSpPr>
          <p:nvPr>
            <p:ph type="sldNum" sz="quarter" idx="15"/>
          </p:nvPr>
        </p:nvSpPr>
        <p:spPr/>
        <p:txBody>
          <a:bodyPr/>
          <a:lstStyle/>
          <a:p>
            <a:fld id="{1E3CAA67-0A91-4DCC-BE87-3CAD7B080E5A}" type="slidenum">
              <a:rPr lang="en-US" smtClean="0"/>
              <a:pPr/>
              <a:t>‹#›</a:t>
            </a:fld>
            <a:endParaRPr lang="en-US"/>
          </a:p>
        </p:txBody>
      </p:sp>
      <p:sp>
        <p:nvSpPr>
          <p:cNvPr id="12" name="Fußzeilenplatzhalter 11"/>
          <p:cNvSpPr>
            <a:spLocks noGrp="1"/>
          </p:cNvSpPr>
          <p:nvPr>
            <p:ph type="ftr" sz="quarter" idx="16"/>
          </p:nvPr>
        </p:nvSpPr>
        <p:spPr/>
        <p:txBody>
          <a:bodyPr/>
          <a:lstStyle/>
          <a:p>
            <a:r>
              <a:rPr lang="en-US" smtClean="0"/>
              <a:t>Portfolio služeb</a:t>
            </a:r>
            <a:endParaRPr lang="en-US"/>
          </a:p>
        </p:txBody>
      </p:sp>
    </p:spTree>
    <p:extLst>
      <p:ext uri="{BB962C8B-B14F-4D97-AF65-F5344CB8AC3E}">
        <p14:creationId xmlns:p14="http://schemas.microsoft.com/office/powerpoint/2010/main" val="27965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text lef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Bildplatzhalter 5"/>
          <p:cNvSpPr>
            <a:spLocks noGrp="1"/>
          </p:cNvSpPr>
          <p:nvPr>
            <p:ph type="pic" sz="quarter" idx="13"/>
          </p:nvPr>
        </p:nvSpPr>
        <p:spPr>
          <a:xfrm>
            <a:off x="4637027" y="1"/>
            <a:ext cx="4506406" cy="6858000"/>
          </a:xfrm>
        </p:spPr>
        <p:txBody>
          <a:bodyPr/>
          <a:lstStyle/>
          <a:p>
            <a:r>
              <a:rPr lang="en-US" smtClean="0"/>
              <a:t>Click icon to add picture</a:t>
            </a:r>
            <a:endParaRPr lang="en-US" dirty="0"/>
          </a:p>
        </p:txBody>
      </p:sp>
      <p:sp>
        <p:nvSpPr>
          <p:cNvPr id="4" name="Titel 3"/>
          <p:cNvSpPr>
            <a:spLocks noGrp="1"/>
          </p:cNvSpPr>
          <p:nvPr>
            <p:ph type="title" hasCustomPrompt="1"/>
          </p:nvPr>
        </p:nvSpPr>
        <p:spPr>
          <a:xfrm>
            <a:off x="326553" y="254683"/>
            <a:ext cx="4179854" cy="823764"/>
          </a:xfrm>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04224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and text righ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37027" y="1469326"/>
            <a:ext cx="4179855" cy="4440630"/>
          </a:xfrm>
        </p:spPr>
        <p:txBody>
          <a:bodyPr anchor="ct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Bildplatzhalter 5"/>
          <p:cNvSpPr>
            <a:spLocks noGrp="1"/>
          </p:cNvSpPr>
          <p:nvPr>
            <p:ph type="pic" sz="quarter" idx="13"/>
          </p:nvPr>
        </p:nvSpPr>
        <p:spPr>
          <a:xfrm>
            <a:off x="0" y="1"/>
            <a:ext cx="4506406" cy="6858000"/>
          </a:xfrm>
        </p:spPr>
        <p:txBody>
          <a:bodyPr/>
          <a:lstStyle/>
          <a:p>
            <a:r>
              <a:rPr lang="en-US" smtClean="0"/>
              <a:t>Click icon to add picture</a:t>
            </a:r>
            <a:endParaRPr lang="en-US" dirty="0"/>
          </a:p>
        </p:txBody>
      </p:sp>
      <p:sp>
        <p:nvSpPr>
          <p:cNvPr id="4" name="Titel 3"/>
          <p:cNvSpPr>
            <a:spLocks noGrp="1"/>
          </p:cNvSpPr>
          <p:nvPr>
            <p:ph type="title" hasCustomPrompt="1"/>
          </p:nvPr>
        </p:nvSpPr>
        <p:spPr>
          <a:xfrm>
            <a:off x="4637027" y="254683"/>
            <a:ext cx="4180082" cy="823764"/>
          </a:xfrm>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5"/>
          </p:nvPr>
        </p:nvSpPr>
        <p:spPr/>
        <p:txBody>
          <a:bodyPr/>
          <a:lstStyle/>
          <a:p>
            <a:r>
              <a:rPr lang="en-US" smtClean="0"/>
              <a:t>Portfolio služeb</a:t>
            </a:r>
            <a:endParaRPr lang="en-US"/>
          </a:p>
        </p:txBody>
      </p:sp>
      <p:sp>
        <p:nvSpPr>
          <p:cNvPr id="7" name="Foliennummernplatzhalter 6"/>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49434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4" name="Foliennummernplatzhalter 3"/>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26580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Headline only">
    <p:spTree>
      <p:nvGrpSpPr>
        <p:cNvPr id="1" name=""/>
        <p:cNvGrpSpPr/>
        <p:nvPr/>
      </p:nvGrpSpPr>
      <p:grpSpPr>
        <a:xfrm>
          <a:off x="0" y="0"/>
          <a:ext cx="0" cy="0"/>
          <a:chOff x="0" y="0"/>
          <a:chExt cx="0" cy="0"/>
        </a:xfrm>
      </p:grpSpPr>
      <p:sp>
        <p:nvSpPr>
          <p:cNvPr id="7" name="Datumsplatzhalter 6"/>
          <p:cNvSpPr>
            <a:spLocks noGrp="1"/>
          </p:cNvSpPr>
          <p:nvPr>
            <p:ph type="dt" sz="half" idx="10"/>
          </p:nvPr>
        </p:nvSpPr>
        <p:spPr/>
        <p:txBody>
          <a:bodyPr/>
          <a:lstStyle/>
          <a:p>
            <a:fld id="{3527C144-DBFC-4ED1-9D53-CC97618D9080}" type="datetime1">
              <a:rPr lang="cs-CZ" smtClean="0"/>
              <a:pPr/>
              <a:t>11.07.2018</a:t>
            </a:fld>
            <a:endParaRPr lang="en-US"/>
          </a:p>
        </p:txBody>
      </p:sp>
      <p:sp>
        <p:nvSpPr>
          <p:cNvPr id="8" name="Foliennummernplatzhalter 7"/>
          <p:cNvSpPr>
            <a:spLocks noGrp="1"/>
          </p:cNvSpPr>
          <p:nvPr>
            <p:ph type="sldNum" sz="quarter" idx="11"/>
          </p:nvPr>
        </p:nvSpPr>
        <p:spPr/>
        <p:txBody>
          <a:bodyPr/>
          <a:lstStyle/>
          <a:p>
            <a:fld id="{1E3CAA67-0A91-4DCC-BE87-3CAD7B080E5A}" type="slidenum">
              <a:rPr lang="en-US" smtClean="0"/>
              <a:pPr/>
              <a:t>‹#›</a:t>
            </a:fld>
            <a:endParaRPr lang="en-US"/>
          </a:p>
        </p:txBody>
      </p:sp>
      <p:sp>
        <p:nvSpPr>
          <p:cNvPr id="9" name="Fußzeilenplatzhalter 8"/>
          <p:cNvSpPr>
            <a:spLocks noGrp="1"/>
          </p:cNvSpPr>
          <p:nvPr>
            <p:ph type="ftr" sz="quarter" idx="12"/>
          </p:nvPr>
        </p:nvSpPr>
        <p:spPr/>
        <p:txBody>
          <a:bodyPr/>
          <a:lstStyle/>
          <a:p>
            <a:r>
              <a:rPr lang="en-US" smtClean="0"/>
              <a:t>Portfolio služeb</a:t>
            </a:r>
            <a:endParaRPr lang="en-US"/>
          </a:p>
        </p:txBody>
      </p:sp>
      <p:sp>
        <p:nvSpPr>
          <p:cNvPr id="3" name="Titel 2"/>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Tree>
    <p:extLst>
      <p:ext uri="{BB962C8B-B14F-4D97-AF65-F5344CB8AC3E}">
        <p14:creationId xmlns:p14="http://schemas.microsoft.com/office/powerpoint/2010/main" val="248403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26551" y="1469326"/>
            <a:ext cx="8490331" cy="4407978"/>
          </a:xfrm>
        </p:spPr>
        <p:txBody>
          <a:bodyPr/>
          <a:lstStyle>
            <a:lvl3pPr>
              <a:buClr>
                <a:schemeClr val="tx1"/>
              </a:buClr>
              <a:defRPr/>
            </a:lvl3pPr>
            <a:lvl4pPr>
              <a:buClr>
                <a:schemeClr val="tx1"/>
              </a:buClr>
              <a:defRPr/>
            </a:lvl4pPr>
            <a:lvl5pPr>
              <a:buClr>
                <a:schemeClr val="tx1"/>
              </a:buClr>
              <a:defRPr/>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Titel 3"/>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5" name="Fußzeilenplatzhalter 4"/>
          <p:cNvSpPr>
            <a:spLocks noGrp="1"/>
          </p:cNvSpPr>
          <p:nvPr>
            <p:ph type="ftr" sz="quarter" idx="11"/>
          </p:nvPr>
        </p:nvSpPr>
        <p:spPr/>
        <p:txBody>
          <a:bodyPr/>
          <a:lstStyle/>
          <a:p>
            <a:r>
              <a:rPr lang="en-US" smtClean="0"/>
              <a:t>Portfolio služeb</a:t>
            </a:r>
            <a:endParaRPr lang="en-US"/>
          </a:p>
        </p:txBody>
      </p:sp>
      <p:sp>
        <p:nvSpPr>
          <p:cNvPr id="6" name="Foliennummernplatzhalter 5"/>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74942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2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Inhaltsplatzhalter 3"/>
          <p:cNvSpPr>
            <a:spLocks noGrp="1"/>
          </p:cNvSpPr>
          <p:nvPr>
            <p:ph sz="half" idx="2" hasCustomPrompt="1"/>
          </p:nvPr>
        </p:nvSpPr>
        <p:spPr>
          <a:xfrm>
            <a:off x="4637027" y="1469326"/>
            <a:ext cx="4179855"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Titel 4"/>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6" name="Fußzeilenplatzhalter 5"/>
          <p:cNvSpPr>
            <a:spLocks noGrp="1"/>
          </p:cNvSpPr>
          <p:nvPr>
            <p:ph type="ftr" sz="quarter" idx="11"/>
          </p:nvPr>
        </p:nvSpPr>
        <p:spPr/>
        <p:txBody>
          <a:bodyPr/>
          <a:lstStyle/>
          <a:p>
            <a:r>
              <a:rPr lang="en-US" smtClean="0"/>
              <a:t>Portfolio služeb</a:t>
            </a:r>
            <a:endParaRPr lang="en-US"/>
          </a:p>
        </p:txBody>
      </p:sp>
      <p:sp>
        <p:nvSpPr>
          <p:cNvPr id="7" name="Foliennummernplatzhalter 6"/>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85627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3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Inhaltsplatzhalter 3"/>
          <p:cNvSpPr>
            <a:spLocks noGrp="1"/>
          </p:cNvSpPr>
          <p:nvPr>
            <p:ph sz="half" idx="2" hasCustomPrompt="1"/>
          </p:nvPr>
        </p:nvSpPr>
        <p:spPr>
          <a:xfrm>
            <a:off x="6089997" y="1469326"/>
            <a:ext cx="2728654"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Inhaltsplatzhalter 5"/>
          <p:cNvSpPr>
            <a:spLocks noGrp="1"/>
          </p:cNvSpPr>
          <p:nvPr>
            <p:ph sz="quarter" idx="13" hasCustomPrompt="1"/>
          </p:nvPr>
        </p:nvSpPr>
        <p:spPr>
          <a:xfrm>
            <a:off x="3209158" y="1469326"/>
            <a:ext cx="2728654" cy="4407978"/>
          </a:xfrm>
        </p:spPr>
        <p:txBody>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Titel 4"/>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5"/>
          </p:nvPr>
        </p:nvSpPr>
        <p:spPr/>
        <p:txBody>
          <a:bodyPr/>
          <a:lstStyle/>
          <a:p>
            <a:r>
              <a:rPr lang="en-US" smtClean="0"/>
              <a:t>Portfolio služeb</a:t>
            </a:r>
            <a:endParaRPr lang="en-US"/>
          </a:p>
        </p:txBody>
      </p:sp>
      <p:sp>
        <p:nvSpPr>
          <p:cNvPr id="8" name="Foliennummernplatzhalter 7"/>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48789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Horizontal">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0" y="3429721"/>
            <a:ext cx="9144000" cy="3428280"/>
          </a:xfrm>
          <a:prstGeom prst="rect">
            <a:avLst/>
          </a:prstGeom>
          <a:solidFill>
            <a:schemeClr val="tx2"/>
          </a:solidFill>
          <a:ln w="19050" algn="ctr">
            <a:noFill/>
            <a:miter lim="800000"/>
            <a:headEnd/>
            <a:tailEnd/>
          </a:ln>
          <a:effectLst/>
        </p:spPr>
        <p:txBody>
          <a:bodyPr lIns="0" tIns="65303" rIns="0" bIns="65303" rtlCol="0" anchor="ctr"/>
          <a:lstStyle/>
          <a:p>
            <a:pPr indent="2880" algn="ctr" defTabSz="414765" fontAlgn="base">
              <a:lnSpc>
                <a:spcPct val="104000"/>
              </a:lnSpc>
              <a:spcBef>
                <a:spcPct val="25000"/>
              </a:spcBef>
              <a:spcAft>
                <a:spcPct val="0"/>
              </a:spcAft>
              <a:buClr>
                <a:srgbClr val="E20074"/>
              </a:buClr>
              <a:buSzPct val="75000"/>
            </a:pPr>
            <a:endParaRPr lang="en-US" sz="1633" dirty="0" smtClean="0">
              <a:cs typeface="Arial" charset="0"/>
            </a:endParaRPr>
          </a:p>
        </p:txBody>
      </p:sp>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en-US" dirty="0" smtClean="0"/>
              <a:t>Headline Ultra </a:t>
            </a:r>
            <a:br>
              <a:rPr lang="en-US" dirty="0" smtClean="0"/>
            </a:br>
            <a:r>
              <a:rPr lang="en-US" dirty="0" smtClean="0"/>
              <a:t>(60) 75 90 PT</a:t>
            </a:r>
            <a:endParaRPr lang="en-US"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0" name="Gruppieren 59"/>
          <p:cNvGrpSpPr/>
          <p:nvPr/>
        </p:nvGrpSpPr>
        <p:grpSpPr bwMode="black">
          <a:xfrm>
            <a:off x="6561052" y="6156793"/>
            <a:ext cx="2255040" cy="174222"/>
            <a:chOff x="2697163" y="6788150"/>
            <a:chExt cx="2486025" cy="192088"/>
          </a:xfrm>
          <a:solidFill>
            <a:schemeClr val="bg1"/>
          </a:solidFill>
        </p:grpSpPr>
        <p:sp>
          <p:nvSpPr>
            <p:cNvPr id="61"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4290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ext (4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655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Inhaltsplatzhalter 3"/>
          <p:cNvSpPr>
            <a:spLocks noGrp="1"/>
          </p:cNvSpPr>
          <p:nvPr>
            <p:ph sz="half" idx="2" hasCustomPrompt="1"/>
          </p:nvPr>
        </p:nvSpPr>
        <p:spPr>
          <a:xfrm>
            <a:off x="4637760"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Inhaltsplatzhalter 5"/>
          <p:cNvSpPr>
            <a:spLocks noGrp="1"/>
          </p:cNvSpPr>
          <p:nvPr>
            <p:ph sz="quarter" idx="13" hasCustomPrompt="1"/>
          </p:nvPr>
        </p:nvSpPr>
        <p:spPr>
          <a:xfrm>
            <a:off x="2483039" y="1469326"/>
            <a:ext cx="2024617" cy="4407978"/>
          </a:xfrm>
        </p:spPr>
        <p:txBody>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Inhaltsplatzhalter 3"/>
          <p:cNvSpPr>
            <a:spLocks noGrp="1"/>
          </p:cNvSpPr>
          <p:nvPr>
            <p:ph sz="half" idx="14" hasCustomPrompt="1"/>
          </p:nvPr>
        </p:nvSpPr>
        <p:spPr>
          <a:xfrm>
            <a:off x="6792481" y="1469326"/>
            <a:ext cx="2024617" cy="4407978"/>
          </a:xfrm>
        </p:spPr>
        <p:txBody>
          <a:bodyPr/>
          <a:lstStyle>
            <a:lvl1pPr>
              <a:defRPr sz="1633"/>
            </a:lvl1pPr>
            <a:lvl2pPr>
              <a:defRPr sz="1633"/>
            </a:lvl2pPr>
            <a:lvl3pPr>
              <a:buClr>
                <a:schemeClr val="tx1"/>
              </a:buClr>
              <a:defRPr sz="1633"/>
            </a:lvl3pPr>
            <a:lvl4pPr>
              <a:buClr>
                <a:schemeClr val="tx1"/>
              </a:buClr>
              <a:defRPr sz="1633"/>
            </a:lvl4pPr>
            <a:lvl5pPr>
              <a:buClr>
                <a:schemeClr val="tx1"/>
              </a:buClr>
              <a:defRPr sz="1633"/>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Titel 4"/>
          <p:cNvSpPr>
            <a:spLocks noGrp="1"/>
          </p:cNvSpPr>
          <p:nvPr>
            <p:ph type="title" hasCustomPrompt="1"/>
          </p:nvPr>
        </p:nvSpPr>
        <p:spPr/>
        <p:txBody>
          <a:bodyPr/>
          <a:lstStyle/>
          <a:p>
            <a:r>
              <a:rPr lang="en-US" dirty="0" err="1" smtClean="0"/>
              <a:t>TeleGrotesk</a:t>
            </a:r>
            <a:r>
              <a:rPr lang="en-US" dirty="0" smtClean="0"/>
              <a:t> Headline Ultra 28 (32) 40 </a:t>
            </a:r>
            <a:r>
              <a:rPr lang="en-US" dirty="0" err="1" smtClean="0"/>
              <a:t>pt</a:t>
            </a:r>
            <a:endParaRPr lang="en-US" dirty="0"/>
          </a:p>
        </p:txBody>
      </p:sp>
      <p:sp>
        <p:nvSpPr>
          <p:cNvPr id="2" name="Datumsplatzhalter 1"/>
          <p:cNvSpPr>
            <a:spLocks noGrp="1"/>
          </p:cNvSpPr>
          <p:nvPr>
            <p:ph type="dt" sz="half" idx="15"/>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6"/>
          </p:nvPr>
        </p:nvSpPr>
        <p:spPr/>
        <p:txBody>
          <a:bodyPr/>
          <a:lstStyle/>
          <a:p>
            <a:r>
              <a:rPr lang="en-US" smtClean="0"/>
              <a:t>Portfolio služeb</a:t>
            </a:r>
            <a:endParaRPr lang="en-US"/>
          </a:p>
        </p:txBody>
      </p:sp>
      <p:sp>
        <p:nvSpPr>
          <p:cNvPr id="8" name="Foliennummernplatzhalter 7"/>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152040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sp>
        <p:nvSpPr>
          <p:cNvPr id="12" name="Titel 3"/>
          <p:cNvSpPr>
            <a:spLocks/>
          </p:cNvSpPr>
          <p:nvPr/>
        </p:nvSpPr>
        <p:spPr bwMode="invGray">
          <a:xfrm>
            <a:off x="326552" y="3229352"/>
            <a:ext cx="8490241" cy="2322705"/>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en-US" sz="3628"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p:nvSpPr>
        <p:spPr bwMode="invGray">
          <a:xfrm>
            <a:off x="326552" y="2058731"/>
            <a:ext cx="8195140" cy="3493326"/>
          </a:xfrm>
          <a:prstGeom prst="rect">
            <a:avLst/>
          </a:prstGeom>
          <a:solidFill>
            <a:srgbClr val="E20074">
              <a:alpha val="70000"/>
            </a:srgbClr>
          </a:solidFill>
          <a:ln w="9525">
            <a:noFill/>
            <a:miter lim="800000"/>
            <a:headEnd/>
            <a:tailEnd/>
          </a:ln>
        </p:spPr>
        <p:txBody>
          <a:bodyPr lIns="130607" tIns="65303" rIns="130607" bIns="65303"/>
          <a:lstStyle/>
          <a:p>
            <a:pPr defTabSz="522671" fontAlgn="base">
              <a:lnSpc>
                <a:spcPts val="3628"/>
              </a:lnSpc>
              <a:spcBef>
                <a:spcPct val="0"/>
              </a:spcBef>
              <a:spcAft>
                <a:spcPct val="0"/>
              </a:spcAft>
            </a:pPr>
            <a:endParaRPr lang="en-US" sz="3628" noProof="0" dirty="0">
              <a:solidFill>
                <a:srgbClr val="E20074"/>
              </a:solidFill>
              <a:latin typeface="TeleGrotesk Headline Ultra" pitchFamily="2" charset="0"/>
              <a:cs typeface="Arial Unicode MS" panose="020B0604020202020204" pitchFamily="34" charset="-128"/>
            </a:endParaRPr>
          </a:p>
        </p:txBody>
      </p:sp>
      <p:sp>
        <p:nvSpPr>
          <p:cNvPr id="45058" name="Titelplatzhalter 1"/>
          <p:cNvSpPr>
            <a:spLocks noGrp="1"/>
          </p:cNvSpPr>
          <p:nvPr>
            <p:ph type="ctrTitle" hasCustomPrompt="1"/>
          </p:nvPr>
        </p:nvSpPr>
        <p:spPr bwMode="ltGray">
          <a:xfrm>
            <a:off x="326551" y="2386505"/>
            <a:ext cx="7889164" cy="3165552"/>
          </a:xfrm>
          <a:solidFill>
            <a:schemeClr val="tx2"/>
          </a:solidFill>
        </p:spPr>
        <p:txBody>
          <a:bodyPr lIns="144000">
            <a:noAutofit/>
          </a:bodyPr>
          <a:lstStyle>
            <a:lvl1pPr>
              <a:defRPr sz="4354" smtClean="0">
                <a:solidFill>
                  <a:schemeClr val="bg1"/>
                </a:solidFill>
                <a:latin typeface="+mj-lt"/>
              </a:defRPr>
            </a:lvl1pPr>
          </a:lstStyle>
          <a:p>
            <a:r>
              <a:rPr lang="en-US" sz="4354" dirty="0" smtClean="0"/>
              <a:t>TELEGROTESK Headline ULTRA</a:t>
            </a:r>
            <a:br>
              <a:rPr lang="en-US" sz="4354" dirty="0" smtClean="0"/>
            </a:br>
            <a:r>
              <a:rPr lang="en-US" sz="4354" dirty="0" smtClean="0">
                <a:latin typeface="TeleGrotesk Headline" pitchFamily="2" charset="0"/>
              </a:rPr>
              <a:t>Maximum of 3 lines</a:t>
            </a:r>
            <a:br>
              <a:rPr lang="en-US" sz="4354" dirty="0" smtClean="0">
                <a:latin typeface="TeleGrotesk Headline" pitchFamily="2" charset="0"/>
              </a:rPr>
            </a:br>
            <a:r>
              <a:rPr lang="en-US" sz="4354" dirty="0" smtClean="0">
                <a:latin typeface="TeleGrotesk Headline" pitchFamily="2" charset="0"/>
              </a:rPr>
              <a:t>40 (48) 60 PT</a:t>
            </a:r>
            <a:endParaRPr lang="en-US" dirty="0" smtClean="0"/>
          </a:p>
        </p:txBody>
      </p:sp>
      <p:sp>
        <p:nvSpPr>
          <p:cNvPr id="45059" name="Textplatzhalter 2"/>
          <p:cNvSpPr>
            <a:spLocks noGrp="1"/>
          </p:cNvSpPr>
          <p:nvPr>
            <p:ph type="subTitle" idx="1" hasCustomPrompt="1"/>
          </p:nvPr>
        </p:nvSpPr>
        <p:spPr bwMode="white">
          <a:xfrm>
            <a:off x="326552" y="4848776"/>
            <a:ext cx="7641072" cy="348357"/>
          </a:xfrm>
        </p:spPr>
        <p:txBody>
          <a:bodyPr wrap="square" lIns="144000">
            <a:spAutoFit/>
          </a:bodyPr>
          <a:lstStyle>
            <a:lvl1pPr>
              <a:spcBef>
                <a:spcPts val="0"/>
              </a:spcBef>
              <a:defRPr sz="2177" smtClean="0">
                <a:solidFill>
                  <a:schemeClr val="bg1"/>
                </a:solidFill>
                <a:latin typeface="Tele-GroteskNor" pitchFamily="2" charset="0"/>
              </a:defRPr>
            </a:lvl1pPr>
          </a:lstStyle>
          <a:p>
            <a:r>
              <a:rPr lang="en-US" dirty="0" smtClean="0"/>
              <a:t>Sub-heading: Tele-</a:t>
            </a:r>
            <a:r>
              <a:rPr lang="en-US" dirty="0" err="1" smtClean="0"/>
              <a:t>Grotesk</a:t>
            </a:r>
            <a:r>
              <a:rPr lang="en-US" dirty="0" smtClean="0"/>
              <a:t> Normal, 24 </a:t>
            </a:r>
            <a:r>
              <a:rPr lang="en-US" dirty="0" err="1" smtClean="0"/>
              <a:t>pt</a:t>
            </a:r>
            <a:endParaRPr lang="en-US" dirty="0" smtClean="0"/>
          </a:p>
        </p:txBody>
      </p:sp>
      <p:grpSp>
        <p:nvGrpSpPr>
          <p:cNvPr id="8" name="Gruppieren 7"/>
          <p:cNvGrpSpPr/>
          <p:nvPr/>
        </p:nvGrpSpPr>
        <p:grpSpPr bwMode="black">
          <a:xfrm>
            <a:off x="326881" y="6040562"/>
            <a:ext cx="996462" cy="489775"/>
            <a:chOff x="323850" y="6589413"/>
            <a:chExt cx="1318236" cy="648000"/>
          </a:xfrm>
          <a:solidFill>
            <a:schemeClr val="tx2"/>
          </a:solidFill>
        </p:grpSpPr>
        <p:sp>
          <p:nvSpPr>
            <p:cNvPr id="9"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6" name="Gruppieren 25"/>
          <p:cNvGrpSpPr/>
          <p:nvPr/>
        </p:nvGrpSpPr>
        <p:grpSpPr>
          <a:xfrm>
            <a:off x="7125886" y="6250876"/>
            <a:ext cx="1691280" cy="130667"/>
            <a:chOff x="2697163" y="6788150"/>
            <a:chExt cx="2486025" cy="192088"/>
          </a:xfrm>
          <a:solidFill>
            <a:schemeClr val="tx2"/>
          </a:solidFill>
        </p:grpSpPr>
        <p:sp>
          <p:nvSpPr>
            <p:cNvPr id="27" name="Freeform 10"/>
            <p:cNvSpPr>
              <a:spLocks/>
            </p:cNvSpPr>
            <p:nvPr userDrawn="1"/>
          </p:nvSpPr>
          <p:spPr bwMode="auto">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1"/>
            <p:cNvSpPr>
              <a:spLocks/>
            </p:cNvSpPr>
            <p:nvPr userDrawn="1"/>
          </p:nvSpPr>
          <p:spPr bwMode="auto">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2"/>
            <p:cNvSpPr>
              <a:spLocks/>
            </p:cNvSpPr>
            <p:nvPr userDrawn="1"/>
          </p:nvSpPr>
          <p:spPr bwMode="auto">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3"/>
            <p:cNvSpPr>
              <a:spLocks/>
            </p:cNvSpPr>
            <p:nvPr userDrawn="1"/>
          </p:nvSpPr>
          <p:spPr bwMode="auto">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14"/>
            <p:cNvSpPr>
              <a:spLocks/>
            </p:cNvSpPr>
            <p:nvPr userDrawn="1"/>
          </p:nvSpPr>
          <p:spPr bwMode="auto">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5"/>
            <p:cNvSpPr>
              <a:spLocks/>
            </p:cNvSpPr>
            <p:nvPr userDrawn="1"/>
          </p:nvSpPr>
          <p:spPr bwMode="auto">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16"/>
            <p:cNvSpPr>
              <a:spLocks/>
            </p:cNvSpPr>
            <p:nvPr userDrawn="1"/>
          </p:nvSpPr>
          <p:spPr bwMode="auto">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7"/>
            <p:cNvSpPr>
              <a:spLocks noEditPoints="1"/>
            </p:cNvSpPr>
            <p:nvPr userDrawn="1"/>
          </p:nvSpPr>
          <p:spPr bwMode="auto">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8"/>
            <p:cNvSpPr>
              <a:spLocks noEditPoints="1"/>
            </p:cNvSpPr>
            <p:nvPr userDrawn="1"/>
          </p:nvSpPr>
          <p:spPr bwMode="auto">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19"/>
            <p:cNvSpPr>
              <a:spLocks/>
            </p:cNvSpPr>
            <p:nvPr userDrawn="1"/>
          </p:nvSpPr>
          <p:spPr bwMode="auto">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20"/>
            <p:cNvSpPr>
              <a:spLocks/>
            </p:cNvSpPr>
            <p:nvPr userDrawn="1"/>
          </p:nvSpPr>
          <p:spPr bwMode="auto">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1"/>
            <p:cNvSpPr>
              <a:spLocks noEditPoints="1"/>
            </p:cNvSpPr>
            <p:nvPr userDrawn="1"/>
          </p:nvSpPr>
          <p:spPr bwMode="auto">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2"/>
            <p:cNvSpPr>
              <a:spLocks noEditPoints="1"/>
            </p:cNvSpPr>
            <p:nvPr userDrawn="1"/>
          </p:nvSpPr>
          <p:spPr bwMode="auto">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3"/>
            <p:cNvSpPr>
              <a:spLocks/>
            </p:cNvSpPr>
            <p:nvPr userDrawn="1"/>
          </p:nvSpPr>
          <p:spPr bwMode="auto">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4"/>
            <p:cNvSpPr>
              <a:spLocks/>
            </p:cNvSpPr>
            <p:nvPr userDrawn="1"/>
          </p:nvSpPr>
          <p:spPr bwMode="auto">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5"/>
            <p:cNvSpPr>
              <a:spLocks/>
            </p:cNvSpPr>
            <p:nvPr userDrawn="1"/>
          </p:nvSpPr>
          <p:spPr bwMode="auto">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6"/>
            <p:cNvSpPr>
              <a:spLocks/>
            </p:cNvSpPr>
            <p:nvPr userDrawn="1"/>
          </p:nvSpPr>
          <p:spPr bwMode="auto">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438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36" name="Picture 19"/>
          <p:cNvPicPr preferRelativeResize="0">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326880" y="326517"/>
            <a:ext cx="8490331" cy="3476496"/>
          </a:xfrm>
          <a:prstGeom prst="rect">
            <a:avLst/>
          </a:prstGeom>
          <a:noFill/>
        </p:spPr>
      </p:pic>
      <p:pic>
        <p:nvPicPr>
          <p:cNvPr id="10" name="Picture 27" descr="magenta_flaeche_70"/>
          <p:cNvPicPr>
            <a:picLocks noChangeArrowheads="1"/>
          </p:cNvPicPr>
          <p:nvPr/>
        </p:nvPicPr>
        <p:blipFill>
          <a:blip r:embed="rId3" cstate="screen">
            <a:extLst>
              <a:ext uri="{28A0092B-C50C-407E-A947-70E740481C1C}">
                <a14:useLocalDpi xmlns:a14="http://schemas.microsoft.com/office/drawing/2010/main"/>
              </a:ext>
            </a:extLst>
          </a:blip>
          <a:srcRect b="-468"/>
          <a:stretch>
            <a:fillRect/>
          </a:stretch>
        </p:blipFill>
        <p:spPr bwMode="gray">
          <a:xfrm>
            <a:off x="326551" y="3319796"/>
            <a:ext cx="8490331" cy="485538"/>
          </a:xfrm>
          <a:prstGeom prst="rect">
            <a:avLst/>
          </a:prstGeom>
          <a:noFill/>
        </p:spPr>
      </p:pic>
      <p:sp>
        <p:nvSpPr>
          <p:cNvPr id="45058" name="Titelplatzhalter 1"/>
          <p:cNvSpPr>
            <a:spLocks noGrp="1"/>
          </p:cNvSpPr>
          <p:nvPr>
            <p:ph type="ctrTitle" hasCustomPrompt="1"/>
          </p:nvPr>
        </p:nvSpPr>
        <p:spPr bwMode="gray">
          <a:xfrm>
            <a:off x="326551" y="3644047"/>
            <a:ext cx="8490331" cy="1908010"/>
          </a:xfrm>
          <a:solidFill>
            <a:schemeClr val="tx2"/>
          </a:solidFill>
        </p:spPr>
        <p:txBody>
          <a:bodyPr lIns="143990">
            <a:noAutofit/>
          </a:bodyPr>
          <a:lstStyle>
            <a:lvl1pPr>
              <a:defRPr sz="3628" smtClean="0">
                <a:solidFill>
                  <a:schemeClr val="bg1"/>
                </a:solidFill>
                <a:latin typeface="TeleGrotesk Headline Ultra" pitchFamily="2" charset="0"/>
              </a:defRPr>
            </a:lvl1pPr>
          </a:lstStyle>
          <a:p>
            <a:r>
              <a:rPr lang="en-US" dirty="0" err="1" smtClean="0"/>
              <a:t>TeleGrotesk</a:t>
            </a:r>
            <a:r>
              <a:rPr lang="en-US" dirty="0" smtClean="0"/>
              <a:t> Headline Ultra</a:t>
            </a:r>
            <a:br>
              <a:rPr lang="en-US" dirty="0" smtClean="0"/>
            </a:br>
            <a:r>
              <a:rPr kumimoji="0" lang="en-US" sz="3628"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en-US" dirty="0" smtClean="0"/>
          </a:p>
        </p:txBody>
      </p:sp>
      <p:sp>
        <p:nvSpPr>
          <p:cNvPr id="45059" name="Textplatzhalter 2"/>
          <p:cNvSpPr>
            <a:spLocks noGrp="1"/>
          </p:cNvSpPr>
          <p:nvPr>
            <p:ph type="subTitle" idx="1" hasCustomPrompt="1"/>
          </p:nvPr>
        </p:nvSpPr>
        <p:spPr bwMode="gray">
          <a:xfrm>
            <a:off x="326552" y="4848737"/>
            <a:ext cx="8496329" cy="348357"/>
          </a:xfrm>
        </p:spPr>
        <p:txBody>
          <a:bodyPr wrap="square" lIns="143990">
            <a:spAutoFit/>
          </a:bodyPr>
          <a:lstStyle>
            <a:lvl1pPr marL="0" marR="0" indent="0" algn="l" defTabSz="522637" rtl="0" eaLnBrk="1" fontAlgn="base" latinLnBrk="0" hangingPunct="1">
              <a:lnSpc>
                <a:spcPct val="104000"/>
              </a:lnSpc>
              <a:spcBef>
                <a:spcPts val="0"/>
              </a:spcBef>
              <a:spcAft>
                <a:spcPct val="0"/>
              </a:spcAft>
              <a:buClr>
                <a:schemeClr val="tx2"/>
              </a:buClr>
              <a:buSzTx/>
              <a:buFont typeface="Wingdings" pitchFamily="2" charset="2"/>
              <a:buNone/>
              <a:tabLst/>
              <a:defRPr sz="2177" smtClean="0">
                <a:solidFill>
                  <a:schemeClr val="bg1"/>
                </a:solidFill>
                <a:latin typeface="Tele-GroteskNor" pitchFamily="2" charset="0"/>
              </a:defRPr>
            </a:lvl1pPr>
          </a:lstStyle>
          <a:p>
            <a:r>
              <a:rPr lang="en-US" dirty="0" smtClean="0"/>
              <a:t>Sub-heading: Tele-</a:t>
            </a:r>
            <a:r>
              <a:rPr lang="en-US" dirty="0" err="1" smtClean="0"/>
              <a:t>Grotesk</a:t>
            </a:r>
            <a:r>
              <a:rPr lang="en-US" dirty="0" smtClean="0"/>
              <a:t> Normal, 24 </a:t>
            </a:r>
            <a:r>
              <a:rPr lang="en-US" dirty="0" err="1" smtClean="0"/>
              <a:t>pt</a:t>
            </a:r>
            <a:endParaRPr lang="en-US" dirty="0" smtClean="0"/>
          </a:p>
        </p:txBody>
      </p:sp>
      <p:pic>
        <p:nvPicPr>
          <p:cNvPr id="9" name="Grafik 8" descr="T_Logo_3c_Slogan_n_DE-100%.emf"/>
          <p:cNvPicPr>
            <a:picLocks noChangeAspect="1"/>
          </p:cNvPicPr>
          <p:nvPr/>
        </p:nvPicPr>
        <p:blipFill>
          <a:blip r:embed="rId4" cstate="screen">
            <a:extLst>
              <a:ext uri="{28A0092B-C50C-407E-A947-70E740481C1C}">
                <a14:useLocalDpi xmlns:a14="http://schemas.microsoft.com/office/drawing/2010/main"/>
              </a:ext>
            </a:extLst>
          </a:blip>
          <a:srcRect r="68152"/>
          <a:stretch>
            <a:fillRect/>
          </a:stretch>
        </p:blipFill>
        <p:spPr>
          <a:xfrm>
            <a:off x="326551" y="6040562"/>
            <a:ext cx="1176752" cy="489775"/>
          </a:xfrm>
          <a:prstGeom prst="rect">
            <a:avLst/>
          </a:prstGeom>
        </p:spPr>
      </p:pic>
      <p:grpSp>
        <p:nvGrpSpPr>
          <p:cNvPr id="21" name="Gruppieren 20"/>
          <p:cNvGrpSpPr/>
          <p:nvPr/>
        </p:nvGrpSpPr>
        <p:grpSpPr>
          <a:xfrm>
            <a:off x="7125886" y="6250876"/>
            <a:ext cx="1691280" cy="130667"/>
            <a:chOff x="2697163" y="6788150"/>
            <a:chExt cx="2486025" cy="192088"/>
          </a:xfrm>
          <a:solidFill>
            <a:schemeClr val="tx2"/>
          </a:solidFill>
        </p:grpSpPr>
        <p:sp>
          <p:nvSpPr>
            <p:cNvPr id="22" name="Freeform 10"/>
            <p:cNvSpPr>
              <a:spLocks/>
            </p:cNvSpPr>
            <p:nvPr userDrawn="1"/>
          </p:nvSpPr>
          <p:spPr bwMode="auto">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1"/>
            <p:cNvSpPr>
              <a:spLocks/>
            </p:cNvSpPr>
            <p:nvPr userDrawn="1"/>
          </p:nvSpPr>
          <p:spPr bwMode="auto">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2"/>
            <p:cNvSpPr>
              <a:spLocks/>
            </p:cNvSpPr>
            <p:nvPr userDrawn="1"/>
          </p:nvSpPr>
          <p:spPr bwMode="auto">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3"/>
            <p:cNvSpPr>
              <a:spLocks/>
            </p:cNvSpPr>
            <p:nvPr userDrawn="1"/>
          </p:nvSpPr>
          <p:spPr bwMode="auto">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4"/>
            <p:cNvSpPr>
              <a:spLocks/>
            </p:cNvSpPr>
            <p:nvPr userDrawn="1"/>
          </p:nvSpPr>
          <p:spPr bwMode="auto">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5"/>
            <p:cNvSpPr>
              <a:spLocks/>
            </p:cNvSpPr>
            <p:nvPr userDrawn="1"/>
          </p:nvSpPr>
          <p:spPr bwMode="auto">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6"/>
            <p:cNvSpPr>
              <a:spLocks/>
            </p:cNvSpPr>
            <p:nvPr userDrawn="1"/>
          </p:nvSpPr>
          <p:spPr bwMode="auto">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p:cNvSpPr>
              <a:spLocks noEditPoints="1"/>
            </p:cNvSpPr>
            <p:nvPr userDrawn="1"/>
          </p:nvSpPr>
          <p:spPr bwMode="auto">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8"/>
            <p:cNvSpPr>
              <a:spLocks noEditPoints="1"/>
            </p:cNvSpPr>
            <p:nvPr userDrawn="1"/>
          </p:nvSpPr>
          <p:spPr bwMode="auto">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9"/>
            <p:cNvSpPr>
              <a:spLocks/>
            </p:cNvSpPr>
            <p:nvPr userDrawn="1"/>
          </p:nvSpPr>
          <p:spPr bwMode="auto">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20"/>
            <p:cNvSpPr>
              <a:spLocks/>
            </p:cNvSpPr>
            <p:nvPr userDrawn="1"/>
          </p:nvSpPr>
          <p:spPr bwMode="auto">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21"/>
            <p:cNvSpPr>
              <a:spLocks noEditPoints="1"/>
            </p:cNvSpPr>
            <p:nvPr userDrawn="1"/>
          </p:nvSpPr>
          <p:spPr bwMode="auto">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2"/>
            <p:cNvSpPr>
              <a:spLocks noEditPoints="1"/>
            </p:cNvSpPr>
            <p:nvPr userDrawn="1"/>
          </p:nvSpPr>
          <p:spPr bwMode="auto">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23"/>
            <p:cNvSpPr>
              <a:spLocks/>
            </p:cNvSpPr>
            <p:nvPr userDrawn="1"/>
          </p:nvSpPr>
          <p:spPr bwMode="auto">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24"/>
            <p:cNvSpPr>
              <a:spLocks/>
            </p:cNvSpPr>
            <p:nvPr userDrawn="1"/>
          </p:nvSpPr>
          <p:spPr bwMode="auto">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25"/>
            <p:cNvSpPr>
              <a:spLocks/>
            </p:cNvSpPr>
            <p:nvPr userDrawn="1"/>
          </p:nvSpPr>
          <p:spPr bwMode="auto">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26"/>
            <p:cNvSpPr>
              <a:spLocks/>
            </p:cNvSpPr>
            <p:nvPr userDrawn="1"/>
          </p:nvSpPr>
          <p:spPr bwMode="auto">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35880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andout (2 columns)">
    <p:spTree>
      <p:nvGrpSpPr>
        <p:cNvPr id="1" name=""/>
        <p:cNvGrpSpPr/>
        <p:nvPr/>
      </p:nvGrpSpPr>
      <p:grpSpPr>
        <a:xfrm>
          <a:off x="0" y="0"/>
          <a:ext cx="0" cy="0"/>
          <a:chOff x="0" y="0"/>
          <a:chExt cx="0" cy="0"/>
        </a:xfrm>
      </p:grpSpPr>
      <p:sp>
        <p:nvSpPr>
          <p:cNvPr id="4" name="Titel 3"/>
          <p:cNvSpPr>
            <a:spLocks noGrp="1"/>
          </p:cNvSpPr>
          <p:nvPr>
            <p:ph type="title" hasCustomPrompt="1"/>
          </p:nvPr>
        </p:nvSpPr>
        <p:spPr/>
        <p:txBody>
          <a:bodyPr/>
          <a:lstStyle>
            <a:lvl1pPr>
              <a:defRPr sz="2177"/>
            </a:lvl1pPr>
          </a:lstStyle>
          <a:p>
            <a:r>
              <a:rPr lang="en-US" dirty="0" err="1" smtClean="0"/>
              <a:t>TeleGrotesk</a:t>
            </a:r>
            <a:r>
              <a:rPr lang="en-US" dirty="0" smtClean="0"/>
              <a:t> Headline Ultra (24) 28 32 </a:t>
            </a:r>
            <a:r>
              <a:rPr lang="en-US" dirty="0" err="1" smtClean="0"/>
              <a:t>pt</a:t>
            </a:r>
            <a:endParaRPr lang="en-US" dirty="0"/>
          </a:p>
        </p:txBody>
      </p:sp>
      <p:sp>
        <p:nvSpPr>
          <p:cNvPr id="9" name="Inhaltsplatzhalter 2"/>
          <p:cNvSpPr>
            <a:spLocks noGrp="1"/>
          </p:cNvSpPr>
          <p:nvPr>
            <p:ph sz="half" idx="1" hasCustomPrompt="1"/>
          </p:nvPr>
        </p:nvSpPr>
        <p:spPr>
          <a:xfrm>
            <a:off x="326551"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 name="Inhaltsplatzhalter 3"/>
          <p:cNvSpPr>
            <a:spLocks noGrp="1"/>
          </p:cNvSpPr>
          <p:nvPr>
            <p:ph sz="half" idx="2" hasCustomPrompt="1"/>
          </p:nvPr>
        </p:nvSpPr>
        <p:spPr>
          <a:xfrm>
            <a:off x="4637027" y="1469326"/>
            <a:ext cx="4179855"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 name="Datumsplatzhalter 1"/>
          <p:cNvSpPr>
            <a:spLocks noGrp="1"/>
          </p:cNvSpPr>
          <p:nvPr>
            <p:ph type="dt" sz="half" idx="10"/>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1"/>
          </p:nvPr>
        </p:nvSpPr>
        <p:spPr/>
        <p:txBody>
          <a:bodyPr/>
          <a:lstStyle/>
          <a:p>
            <a:r>
              <a:rPr lang="en-US" smtClean="0"/>
              <a:t>Portfolio služeb</a:t>
            </a:r>
            <a:endParaRPr lang="en-US"/>
          </a:p>
        </p:txBody>
      </p:sp>
      <p:sp>
        <p:nvSpPr>
          <p:cNvPr id="5" name="Foliennummernplatzhalter 4"/>
          <p:cNvSpPr>
            <a:spLocks noGrp="1"/>
          </p:cNvSpPr>
          <p:nvPr>
            <p:ph type="sldNum" sz="quarter" idx="12"/>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95838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andout (3 columns)">
    <p:spTree>
      <p:nvGrpSpPr>
        <p:cNvPr id="1" name=""/>
        <p:cNvGrpSpPr/>
        <p:nvPr/>
      </p:nvGrpSpPr>
      <p:grpSpPr>
        <a:xfrm>
          <a:off x="0" y="0"/>
          <a:ext cx="0" cy="0"/>
          <a:chOff x="0" y="0"/>
          <a:chExt cx="0" cy="0"/>
        </a:xfrm>
      </p:grpSpPr>
      <p:sp>
        <p:nvSpPr>
          <p:cNvPr id="5" name="Titel 4"/>
          <p:cNvSpPr>
            <a:spLocks noGrp="1"/>
          </p:cNvSpPr>
          <p:nvPr>
            <p:ph type="title" hasCustomPrompt="1"/>
          </p:nvPr>
        </p:nvSpPr>
        <p:spPr/>
        <p:txBody>
          <a:bodyPr/>
          <a:lstStyle>
            <a:lvl1pPr>
              <a:defRPr sz="2177"/>
            </a:lvl1pPr>
          </a:lstStyle>
          <a:p>
            <a:r>
              <a:rPr lang="en-US" dirty="0" err="1" smtClean="0"/>
              <a:t>TeleGrotesk</a:t>
            </a:r>
            <a:r>
              <a:rPr lang="en-US" dirty="0" smtClean="0"/>
              <a:t> Headline Ultra (24) 28 32 </a:t>
            </a:r>
            <a:r>
              <a:rPr lang="en-US" dirty="0" err="1" smtClean="0"/>
              <a:t>pt</a:t>
            </a:r>
            <a:endParaRPr lang="en-US" dirty="0"/>
          </a:p>
        </p:txBody>
      </p:sp>
      <p:sp>
        <p:nvSpPr>
          <p:cNvPr id="10" name="Inhaltsplatzhalter 2"/>
          <p:cNvSpPr>
            <a:spLocks noGrp="1"/>
          </p:cNvSpPr>
          <p:nvPr>
            <p:ph sz="half" idx="1" hasCustomPrompt="1"/>
          </p:nvPr>
        </p:nvSpPr>
        <p:spPr>
          <a:xfrm>
            <a:off x="326551"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1" name="Inhaltsplatzhalter 3"/>
          <p:cNvSpPr>
            <a:spLocks noGrp="1"/>
          </p:cNvSpPr>
          <p:nvPr>
            <p:ph sz="half" idx="2" hasCustomPrompt="1"/>
          </p:nvPr>
        </p:nvSpPr>
        <p:spPr>
          <a:xfrm>
            <a:off x="6089997" y="1469326"/>
            <a:ext cx="2728654"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 name="Inhaltsplatzhalter 5"/>
          <p:cNvSpPr>
            <a:spLocks noGrp="1"/>
          </p:cNvSpPr>
          <p:nvPr>
            <p:ph sz="quarter" idx="13" hasCustomPrompt="1"/>
          </p:nvPr>
        </p:nvSpPr>
        <p:spPr>
          <a:xfrm>
            <a:off x="3209158" y="1469326"/>
            <a:ext cx="2728654" cy="4407978"/>
          </a:xfrm>
        </p:spPr>
        <p:txBody>
          <a:bodyPr/>
          <a:lstStyle>
            <a:lvl1pPr>
              <a:defRPr sz="1270"/>
            </a:lvl1pPr>
            <a:lvl2pPr>
              <a:defRPr sz="1270"/>
            </a:lvl2pPr>
            <a:lvl3pPr>
              <a:defRPr sz="1270"/>
            </a:lvl3pPr>
            <a:lvl4pPr>
              <a:defRPr sz="1270"/>
            </a:lvl4pPr>
            <a:lvl5pPr>
              <a:defRPr sz="1270"/>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 name="Datumsplatzhalter 1"/>
          <p:cNvSpPr>
            <a:spLocks noGrp="1"/>
          </p:cNvSpPr>
          <p:nvPr>
            <p:ph type="dt" sz="half" idx="14"/>
          </p:nvPr>
        </p:nvSpPr>
        <p:spPr/>
        <p:txBody>
          <a:bodyPr/>
          <a:lstStyle/>
          <a:p>
            <a:fld id="{3527C144-DBFC-4ED1-9D53-CC97618D9080}" type="datetime1">
              <a:rPr lang="cs-CZ" smtClean="0"/>
              <a:pPr/>
              <a:t>11.07.2018</a:t>
            </a:fld>
            <a:endParaRPr lang="en-US"/>
          </a:p>
        </p:txBody>
      </p:sp>
      <p:sp>
        <p:nvSpPr>
          <p:cNvPr id="3" name="Fußzeilenplatzhalter 2"/>
          <p:cNvSpPr>
            <a:spLocks noGrp="1"/>
          </p:cNvSpPr>
          <p:nvPr>
            <p:ph type="ftr" sz="quarter" idx="15"/>
          </p:nvPr>
        </p:nvSpPr>
        <p:spPr/>
        <p:txBody>
          <a:bodyPr/>
          <a:lstStyle/>
          <a:p>
            <a:r>
              <a:rPr lang="en-US" smtClean="0"/>
              <a:t>Portfolio služeb</a:t>
            </a:r>
            <a:endParaRPr lang="en-US"/>
          </a:p>
        </p:txBody>
      </p:sp>
      <p:sp>
        <p:nvSpPr>
          <p:cNvPr id="4" name="Foliennummernplatzhalter 3"/>
          <p:cNvSpPr>
            <a:spLocks noGrp="1"/>
          </p:cNvSpPr>
          <p:nvPr>
            <p:ph type="sldNum" sz="quarter" idx="16"/>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28715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Handout (4 columns)">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lvl1pPr>
              <a:defRPr sz="2177"/>
            </a:lvl1pPr>
          </a:lstStyle>
          <a:p>
            <a:r>
              <a:rPr lang="en-US" dirty="0" err="1" smtClean="0"/>
              <a:t>TeleGrotesk</a:t>
            </a:r>
            <a:r>
              <a:rPr lang="en-US" dirty="0" smtClean="0"/>
              <a:t> Headline Ultra (24) 28 32 </a:t>
            </a:r>
            <a:r>
              <a:rPr lang="en-US" dirty="0" err="1" smtClean="0"/>
              <a:t>pt</a:t>
            </a:r>
            <a:endParaRPr lang="en-US" dirty="0"/>
          </a:p>
        </p:txBody>
      </p:sp>
      <p:sp>
        <p:nvSpPr>
          <p:cNvPr id="19" name="Inhaltsplatzhalter 2"/>
          <p:cNvSpPr>
            <a:spLocks noGrp="1"/>
          </p:cNvSpPr>
          <p:nvPr>
            <p:ph sz="half" idx="1" hasCustomPrompt="1"/>
          </p:nvPr>
        </p:nvSpPr>
        <p:spPr>
          <a:xfrm>
            <a:off x="32655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0" name="Inhaltsplatzhalter 3"/>
          <p:cNvSpPr>
            <a:spLocks noGrp="1"/>
          </p:cNvSpPr>
          <p:nvPr>
            <p:ph sz="half" idx="2" hasCustomPrompt="1"/>
          </p:nvPr>
        </p:nvSpPr>
        <p:spPr>
          <a:xfrm>
            <a:off x="4637760"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1" name="Inhaltsplatzhalter 5"/>
          <p:cNvSpPr>
            <a:spLocks noGrp="1"/>
          </p:cNvSpPr>
          <p:nvPr>
            <p:ph sz="quarter" idx="13" hasCustomPrompt="1"/>
          </p:nvPr>
        </p:nvSpPr>
        <p:spPr>
          <a:xfrm>
            <a:off x="2483039" y="1469326"/>
            <a:ext cx="2024617" cy="4407978"/>
          </a:xfrm>
        </p:spPr>
        <p:txBody>
          <a:bodyPr/>
          <a:lstStyle>
            <a:lvl1pPr>
              <a:defRPr sz="1270"/>
            </a:lvl1pPr>
            <a:lvl2pPr>
              <a:defRPr sz="1270"/>
            </a:lvl2pPr>
            <a:lvl3pPr>
              <a:defRPr sz="1270"/>
            </a:lvl3pPr>
            <a:lvl4pPr>
              <a:defRPr sz="1270"/>
            </a:lvl4pPr>
            <a:lvl5pPr>
              <a:defRPr sz="1270"/>
            </a:lvl5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2" name="Inhaltsplatzhalter 3"/>
          <p:cNvSpPr>
            <a:spLocks noGrp="1"/>
          </p:cNvSpPr>
          <p:nvPr>
            <p:ph sz="half" idx="14" hasCustomPrompt="1"/>
          </p:nvPr>
        </p:nvSpPr>
        <p:spPr>
          <a:xfrm>
            <a:off x="6792481" y="1469326"/>
            <a:ext cx="2024617" cy="4407978"/>
          </a:xfrm>
        </p:spPr>
        <p:txBody>
          <a:bodyPr/>
          <a:lstStyle>
            <a:lvl1pPr>
              <a:defRPr sz="1270"/>
            </a:lvl1pPr>
            <a:lvl2pPr>
              <a:defRPr sz="1270"/>
            </a:lvl2pPr>
            <a:lvl3pPr>
              <a:buClr>
                <a:schemeClr val="tx1"/>
              </a:buClr>
              <a:defRPr sz="1270"/>
            </a:lvl3pPr>
            <a:lvl4pPr>
              <a:buClr>
                <a:schemeClr val="tx1"/>
              </a:buClr>
              <a:defRPr sz="1270"/>
            </a:lvl4pPr>
            <a:lvl5pPr>
              <a:buClr>
                <a:schemeClr val="tx1"/>
              </a:buClr>
              <a:defRPr sz="1270"/>
            </a:lvl5pPr>
            <a:lvl6pPr>
              <a:defRPr sz="1633"/>
            </a:lvl6pPr>
            <a:lvl7pPr>
              <a:defRPr sz="1633"/>
            </a:lvl7pPr>
            <a:lvl8pPr>
              <a:defRPr sz="1633"/>
            </a:lvl8pPr>
            <a:lvl9pPr>
              <a:defRPr sz="1633"/>
            </a:lvl9p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 name="Datumsplatzhalter 4"/>
          <p:cNvSpPr>
            <a:spLocks noGrp="1"/>
          </p:cNvSpPr>
          <p:nvPr>
            <p:ph type="dt" sz="half" idx="15"/>
          </p:nvPr>
        </p:nvSpPr>
        <p:spPr/>
        <p:txBody>
          <a:bodyPr/>
          <a:lstStyle/>
          <a:p>
            <a:fld id="{3527C144-DBFC-4ED1-9D53-CC97618D9080}" type="datetime1">
              <a:rPr lang="cs-CZ" smtClean="0"/>
              <a:pPr/>
              <a:t>11.07.2018</a:t>
            </a:fld>
            <a:endParaRPr lang="en-US"/>
          </a:p>
        </p:txBody>
      </p:sp>
      <p:sp>
        <p:nvSpPr>
          <p:cNvPr id="7" name="Fußzeilenplatzhalter 6"/>
          <p:cNvSpPr>
            <a:spLocks noGrp="1"/>
          </p:cNvSpPr>
          <p:nvPr>
            <p:ph type="ftr" sz="quarter" idx="16"/>
          </p:nvPr>
        </p:nvSpPr>
        <p:spPr/>
        <p:txBody>
          <a:bodyPr/>
          <a:lstStyle/>
          <a:p>
            <a:r>
              <a:rPr lang="en-US" smtClean="0"/>
              <a:t>Portfolio služeb</a:t>
            </a:r>
            <a:endParaRPr lang="en-US"/>
          </a:p>
        </p:txBody>
      </p:sp>
      <p:sp>
        <p:nvSpPr>
          <p:cNvPr id="8" name="Foliennummernplatzhalter 7"/>
          <p:cNvSpPr>
            <a:spLocks noGrp="1"/>
          </p:cNvSpPr>
          <p:nvPr>
            <p:ph type="sldNum" sz="quarter" idx="17"/>
          </p:nvPr>
        </p:nvSpPr>
        <p:spPr/>
        <p:txBody>
          <a:bodyPr/>
          <a:lstStyle/>
          <a:p>
            <a:fld id="{1E3CAA67-0A91-4DCC-BE87-3CAD7B080E5A}" type="slidenum">
              <a:rPr lang="en-US" smtClean="0"/>
              <a:pPr/>
              <a:t>‹#›</a:t>
            </a:fld>
            <a:endParaRPr lang="en-US"/>
          </a:p>
        </p:txBody>
      </p:sp>
    </p:spTree>
    <p:extLst>
      <p:ext uri="{BB962C8B-B14F-4D97-AF65-F5344CB8AC3E}">
        <p14:creationId xmlns:p14="http://schemas.microsoft.com/office/powerpoint/2010/main" val="38063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smtClean="0"/>
              <a:t>Klepnutím lze upravit styl předlohy nadpisů.</a:t>
            </a:r>
            <a:endParaRPr lang="cs-CZ" dirty="0"/>
          </a:p>
        </p:txBody>
      </p:sp>
      <p:sp>
        <p:nvSpPr>
          <p:cNvPr id="3" name="Zástupný symbol pro obsah 2"/>
          <p:cNvSpPr>
            <a:spLocks noGrp="1"/>
          </p:cNvSpPr>
          <p:nvPr>
            <p:ph idx="1"/>
          </p:nvPr>
        </p:nvSpPr>
        <p:spPr>
          <a:xfrm>
            <a:off x="304800" y="1773238"/>
            <a:ext cx="8496300" cy="42846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Datumsplatzhalter 3"/>
          <p:cNvSpPr>
            <a:spLocks noGrp="1"/>
          </p:cNvSpPr>
          <p:nvPr>
            <p:ph type="dt" sz="half" idx="2"/>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7FB7897D-3362-4A68-AB8B-26E34F24D656}" type="datetime1">
              <a:rPr lang="cs-CZ" smtClean="0"/>
              <a:pPr/>
              <a:t>11.07.2018</a:t>
            </a:fld>
            <a:endParaRPr lang="en-US"/>
          </a:p>
        </p:txBody>
      </p:sp>
      <p:sp>
        <p:nvSpPr>
          <p:cNvPr id="8"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9"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extLst>
      <p:ext uri="{BB962C8B-B14F-4D97-AF65-F5344CB8AC3E}">
        <p14:creationId xmlns:p14="http://schemas.microsoft.com/office/powerpoint/2010/main" val="2819165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pravo">
    <p:spTree>
      <p:nvGrpSpPr>
        <p:cNvPr id="1" name=""/>
        <p:cNvGrpSpPr/>
        <p:nvPr/>
      </p:nvGrpSpPr>
      <p:grpSpPr>
        <a:xfrm>
          <a:off x="0" y="0"/>
          <a:ext cx="0" cy="0"/>
          <a:chOff x="0" y="0"/>
          <a:chExt cx="0" cy="0"/>
        </a:xfrm>
      </p:grpSpPr>
      <p:sp>
        <p:nvSpPr>
          <p:cNvPr id="2" name="Nadpis 1"/>
          <p:cNvSpPr>
            <a:spLocks noGrp="1"/>
          </p:cNvSpPr>
          <p:nvPr>
            <p:ph type="title"/>
          </p:nvPr>
        </p:nvSpPr>
        <p:spPr>
          <a:xfrm>
            <a:off x="304800" y="333375"/>
            <a:ext cx="8496300" cy="460375"/>
          </a:xfrm>
        </p:spPr>
        <p:txBody>
          <a:bodyPr/>
          <a:lstStyle>
            <a:lvl1pPr>
              <a:defRPr>
                <a:latin typeface="TeleGrotesk Headline Ultra" pitchFamily="2" charset="0"/>
              </a:defRPr>
            </a:lvl1pPr>
          </a:lstStyle>
          <a:p>
            <a:r>
              <a:rPr lang="cs-CZ" dirty="0" smtClean="0"/>
              <a:t>Klepnutím lze upravit styl předlohy nadpisů.</a:t>
            </a:r>
            <a:endParaRPr lang="cs-CZ" dirty="0"/>
          </a:p>
        </p:txBody>
      </p:sp>
      <p:sp>
        <p:nvSpPr>
          <p:cNvPr id="4" name="Zástupný symbol pro obsah 3"/>
          <p:cNvSpPr>
            <a:spLocks noGrp="1"/>
          </p:cNvSpPr>
          <p:nvPr>
            <p:ph sz="half" idx="2" hasCustomPrompt="1"/>
          </p:nvPr>
        </p:nvSpPr>
        <p:spPr>
          <a:xfrm>
            <a:off x="4629150" y="1516566"/>
            <a:ext cx="4171950" cy="4284662"/>
          </a:xfrm>
        </p:spPr>
        <p:txBody>
          <a:bodyPr/>
          <a:lstStyle>
            <a:lvl1pPr>
              <a:defRPr sz="2400">
                <a:solidFill>
                  <a:schemeClr val="tx2"/>
                </a:solidFill>
                <a:latin typeface="Tele-GroteskNor" pitchFamily="2" charset="0"/>
              </a:defRPr>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Datumsplatzhalter 3"/>
          <p:cNvSpPr>
            <a:spLocks noGrp="1"/>
          </p:cNvSpPr>
          <p:nvPr>
            <p:ph type="dt" sz="half" idx="10"/>
            <p:custDataLst>
              <p:tags r:id="rId1"/>
            </p:custDataLst>
          </p:nvPr>
        </p:nvSpPr>
        <p:spPr bwMode="gray">
          <a:xfrm>
            <a:off x="4699000" y="6357938"/>
            <a:ext cx="1337733" cy="287337"/>
          </a:xfrm>
          <a:prstGeom prst="rect">
            <a:avLst/>
          </a:prstGeom>
        </p:spPr>
        <p:txBody>
          <a:bodyPr vert="horz" wrap="square" lIns="0" tIns="0" rIns="0" bIns="0" numCol="1" anchor="ctr" anchorCtr="0" compatLnSpc="1">
            <a:prstTxWarp prst="textNoShape">
              <a:avLst/>
            </a:prstTxWarp>
          </a:bodyPr>
          <a:lstStyle>
            <a:lvl1pPr algn="ctr">
              <a:lnSpc>
                <a:spcPct val="100000"/>
              </a:lnSpc>
              <a:spcBef>
                <a:spcPct val="0"/>
              </a:spcBef>
              <a:buClrTx/>
              <a:buFontTx/>
              <a:buNone/>
              <a:defRPr sz="900">
                <a:solidFill>
                  <a:schemeClr val="tx1"/>
                </a:solidFill>
                <a:latin typeface="Tele-GroteskNor" pitchFamily="2" charset="0"/>
              </a:defRPr>
            </a:lvl1pPr>
          </a:lstStyle>
          <a:p>
            <a:fld id="{CF64AC97-DD9C-46A5-B1E9-29644C0D2910}" type="datetime1">
              <a:rPr lang="cs-CZ" smtClean="0"/>
              <a:pPr/>
              <a:t>11.07.2018</a:t>
            </a:fld>
            <a:endParaRPr lang="en-US"/>
          </a:p>
        </p:txBody>
      </p:sp>
      <p:sp>
        <p:nvSpPr>
          <p:cNvPr id="9" name="Fußzeilenplatzhalter 4"/>
          <p:cNvSpPr>
            <a:spLocks noGrp="1"/>
          </p:cNvSpPr>
          <p:nvPr>
            <p:ph type="ftr" sz="quarter" idx="3"/>
            <p:custDataLst>
              <p:tags r:id="rId2"/>
            </p:custDataLst>
          </p:nvPr>
        </p:nvSpPr>
        <p:spPr bwMode="gray">
          <a:xfrm>
            <a:off x="2557463" y="6357938"/>
            <a:ext cx="2141537"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r>
              <a:rPr lang="en-US" smtClean="0"/>
              <a:t>Portfolio služeb</a:t>
            </a:r>
            <a:endParaRPr lang="en-US"/>
          </a:p>
        </p:txBody>
      </p:sp>
      <p:sp>
        <p:nvSpPr>
          <p:cNvPr id="10" name="Foliennummernplatzhalter 5"/>
          <p:cNvSpPr>
            <a:spLocks noGrp="1"/>
          </p:cNvSpPr>
          <p:nvPr>
            <p:ph type="sldNum" sz="quarter" idx="4"/>
            <p:custDataLst>
              <p:tags r:id="rId3"/>
            </p:custDataLst>
          </p:nvPr>
        </p:nvSpPr>
        <p:spPr bwMode="gray">
          <a:xfrm>
            <a:off x="6270092" y="6357938"/>
            <a:ext cx="288925" cy="287337"/>
          </a:xfrm>
          <a:prstGeom prst="rect">
            <a:avLst/>
          </a:prstGeom>
        </p:spPr>
        <p:txBody>
          <a:bodyPr vert="horz" wrap="square" lIns="0" tIns="0" rIns="0" bIns="0" numCol="1" anchor="ctr" anchorCtr="0" compatLnSpc="1">
            <a:prstTxWarp prst="textNoShape">
              <a:avLst/>
            </a:prstTxWarp>
          </a:bodyPr>
          <a:lstStyle>
            <a:lvl1pPr algn="r">
              <a:lnSpc>
                <a:spcPct val="100000"/>
              </a:lnSpc>
              <a:spcBef>
                <a:spcPct val="0"/>
              </a:spcBef>
              <a:buClrTx/>
              <a:buFontTx/>
              <a:buNone/>
              <a:defRPr sz="900">
                <a:solidFill>
                  <a:schemeClr val="tx1"/>
                </a:solidFill>
                <a:latin typeface="Tele-GroteskNor" pitchFamily="2" charset="0"/>
              </a:defRPr>
            </a:lvl1pPr>
          </a:lstStyle>
          <a:p>
            <a:fld id="{1E3CAA67-0A91-4DCC-BE87-3CAD7B080E5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Slide vertical left">
    <p:bg bwMode="ltGray">
      <p:bgPr>
        <a:blipFill dpi="0" rotWithShape="1">
          <a:blip r:embed="rId2">
            <a:lum/>
          </a:blip>
          <a:srcRect/>
          <a:stretch>
            <a:fillRect l="-28000" r="-6000"/>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34" name="Rechteck 33"/>
          <p:cNvSpPr/>
          <p:nvPr/>
        </p:nvSpPr>
        <p:spPr bwMode="white">
          <a:xfrm>
            <a:off x="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en-US" sz="1633" dirty="0" smtClean="0">
              <a:cs typeface="Arial" charset="0"/>
            </a:endParaRPr>
          </a:p>
        </p:txBody>
      </p:sp>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Gruppieren 34"/>
          <p:cNvGrpSpPr/>
          <p:nvPr/>
        </p:nvGrpSpPr>
        <p:grpSpPr bwMode="black">
          <a:xfrm>
            <a:off x="2549832" y="6250876"/>
            <a:ext cx="1691280" cy="130667"/>
            <a:chOff x="2697163" y="6788150"/>
            <a:chExt cx="2486025" cy="192088"/>
          </a:xfrm>
          <a:solidFill>
            <a:schemeClr val="bg1"/>
          </a:solidFill>
        </p:grpSpPr>
        <p:sp>
          <p:nvSpPr>
            <p:cNvPr id="62"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80495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vertical righ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6" name="Rechteck 5"/>
          <p:cNvSpPr/>
          <p:nvPr/>
        </p:nvSpPr>
        <p:spPr bwMode="white">
          <a:xfrm>
            <a:off x="4572001" y="0"/>
            <a:ext cx="4572000" cy="6858000"/>
          </a:xfrm>
          <a:prstGeom prst="rect">
            <a:avLst/>
          </a:prstGeom>
          <a:solidFill>
            <a:schemeClr val="tx2"/>
          </a:solidFill>
          <a:ln w="19050" algn="ctr">
            <a:noFill/>
            <a:miter lim="800000"/>
            <a:headEnd/>
            <a:tailEnd/>
          </a:ln>
          <a:effectLst/>
        </p:spPr>
        <p:txBody>
          <a:bodyPr lIns="65303" tIns="65303" rIns="65303" bIns="65303" rtlCol="0" anchor="ctr"/>
          <a:lstStyle/>
          <a:p>
            <a:pPr indent="2880" algn="ctr" defTabSz="414765" fontAlgn="base">
              <a:lnSpc>
                <a:spcPct val="104000"/>
              </a:lnSpc>
              <a:spcBef>
                <a:spcPct val="25000"/>
              </a:spcBef>
              <a:spcAft>
                <a:spcPct val="0"/>
              </a:spcAft>
              <a:buClr>
                <a:srgbClr val="E20074"/>
              </a:buClr>
              <a:buSzPct val="75000"/>
            </a:pPr>
            <a:endParaRPr lang="en-US" sz="1633" dirty="0" smtClean="0">
              <a:cs typeface="Arial" charset="0"/>
            </a:endParaRPr>
          </a:p>
        </p:txBody>
      </p:sp>
      <p:sp>
        <p:nvSpPr>
          <p:cNvPr id="2" name="Titel 1"/>
          <p:cNvSpPr>
            <a:spLocks noGrp="1"/>
          </p:cNvSpPr>
          <p:nvPr>
            <p:ph type="title" hasCustomPrompt="1"/>
          </p:nvPr>
        </p:nvSpPr>
        <p:spPr bwMode="black">
          <a:xfrm>
            <a:off x="4898268"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4898552"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8" name="Gruppieren 107"/>
          <p:cNvGrpSpPr/>
          <p:nvPr/>
        </p:nvGrpSpPr>
        <p:grpSpPr bwMode="black">
          <a:xfrm>
            <a:off x="7125886" y="6250876"/>
            <a:ext cx="1691280" cy="130667"/>
            <a:chOff x="2697163" y="6788150"/>
            <a:chExt cx="2486025" cy="192088"/>
          </a:xfrm>
          <a:solidFill>
            <a:schemeClr val="bg1"/>
          </a:solidFill>
        </p:grpSpPr>
        <p:sp>
          <p:nvSpPr>
            <p:cNvPr id="109"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32182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horizontal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2" y="3428428"/>
            <a:ext cx="8490330" cy="1565999"/>
          </a:xfrm>
        </p:spPr>
        <p:txBody>
          <a:bodyPr tIns="144000"/>
          <a:lstStyle>
            <a:lvl1pPr>
              <a:defRPr sz="5442">
                <a:solidFill>
                  <a:schemeClr val="bg1"/>
                </a:solidFill>
              </a:defRPr>
            </a:lvl1pPr>
          </a:lstStyle>
          <a:p>
            <a:r>
              <a:rPr lang="en-US" dirty="0" smtClean="0"/>
              <a:t>Headline Ultra </a:t>
            </a:r>
            <a:br>
              <a:rPr lang="en-US" dirty="0" smtClean="0"/>
            </a:br>
            <a:r>
              <a:rPr lang="en-US" dirty="0" smtClean="0"/>
              <a:t>(60) 75 90 PT</a:t>
            </a:r>
            <a:endParaRPr lang="en-US" dirty="0"/>
          </a:p>
        </p:txBody>
      </p:sp>
      <p:grpSp>
        <p:nvGrpSpPr>
          <p:cNvPr id="34" name="Gruppieren 33"/>
          <p:cNvGrpSpPr/>
          <p:nvPr/>
        </p:nvGrpSpPr>
        <p:grpSpPr bwMode="black">
          <a:xfrm>
            <a:off x="326881" y="5877462"/>
            <a:ext cx="1328616" cy="653034"/>
            <a:chOff x="323850" y="6589413"/>
            <a:chExt cx="1318236" cy="648000"/>
          </a:xfrm>
        </p:grpSpPr>
        <p:sp>
          <p:nvSpPr>
            <p:cNvPr id="57" name="Freeform 5"/>
            <p:cNvSpPr>
              <a:spLocks/>
            </p:cNvSpPr>
            <p:nvPr userDrawn="1"/>
          </p:nvSpPr>
          <p:spPr bwMode="black">
            <a:xfrm>
              <a:off x="323850" y="6888001"/>
              <a:ext cx="133412" cy="130236"/>
            </a:xfrm>
            <a:custGeom>
              <a:avLst/>
              <a:gdLst>
                <a:gd name="T0" fmla="*/ 0 w 42"/>
                <a:gd name="T1" fmla="*/ 41 h 41"/>
                <a:gd name="T2" fmla="*/ 0 w 42"/>
                <a:gd name="T3" fmla="*/ 0 h 41"/>
                <a:gd name="T4" fmla="*/ 20 w 42"/>
                <a:gd name="T5" fmla="*/ 0 h 41"/>
                <a:gd name="T6" fmla="*/ 42 w 42"/>
                <a:gd name="T7" fmla="*/ 0 h 41"/>
                <a:gd name="T8" fmla="*/ 42 w 42"/>
                <a:gd name="T9" fmla="*/ 41 h 41"/>
                <a:gd name="T10" fmla="*/ 0 w 42"/>
                <a:gd name="T11" fmla="*/ 41 h 41"/>
              </a:gdLst>
              <a:ahLst/>
              <a:cxnLst>
                <a:cxn ang="0">
                  <a:pos x="T0" y="T1"/>
                </a:cxn>
                <a:cxn ang="0">
                  <a:pos x="T2" y="T3"/>
                </a:cxn>
                <a:cxn ang="0">
                  <a:pos x="T4" y="T5"/>
                </a:cxn>
                <a:cxn ang="0">
                  <a:pos x="T6" y="T7"/>
                </a:cxn>
                <a:cxn ang="0">
                  <a:pos x="T8" y="T9"/>
                </a:cxn>
                <a:cxn ang="0">
                  <a:pos x="T10" y="T11"/>
                </a:cxn>
              </a:cxnLst>
              <a:rect l="0" t="0" r="r" b="b"/>
              <a:pathLst>
                <a:path w="42" h="41">
                  <a:moveTo>
                    <a:pt x="0" y="41"/>
                  </a:moveTo>
                  <a:lnTo>
                    <a:pt x="0" y="0"/>
                  </a:lnTo>
                  <a:lnTo>
                    <a:pt x="20" y="0"/>
                  </a:lnTo>
                  <a:lnTo>
                    <a:pt x="42" y="0"/>
                  </a:lnTo>
                  <a:lnTo>
                    <a:pt x="42"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6"/>
            <p:cNvSpPr>
              <a:spLocks/>
            </p:cNvSpPr>
            <p:nvPr userDrawn="1"/>
          </p:nvSpPr>
          <p:spPr bwMode="black">
            <a:xfrm>
              <a:off x="724085" y="6888001"/>
              <a:ext cx="130236" cy="130236"/>
            </a:xfrm>
            <a:custGeom>
              <a:avLst/>
              <a:gdLst>
                <a:gd name="T0" fmla="*/ 0 w 41"/>
                <a:gd name="T1" fmla="*/ 41 h 41"/>
                <a:gd name="T2" fmla="*/ 0 w 41"/>
                <a:gd name="T3" fmla="*/ 0 h 41"/>
                <a:gd name="T4" fmla="*/ 20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0"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7"/>
            <p:cNvSpPr>
              <a:spLocks/>
            </p:cNvSpPr>
            <p:nvPr userDrawn="1"/>
          </p:nvSpPr>
          <p:spPr bwMode="black">
            <a:xfrm>
              <a:off x="1117968" y="6888001"/>
              <a:ext cx="130236" cy="130236"/>
            </a:xfrm>
            <a:custGeom>
              <a:avLst/>
              <a:gdLst>
                <a:gd name="T0" fmla="*/ 0 w 41"/>
                <a:gd name="T1" fmla="*/ 41 h 41"/>
                <a:gd name="T2" fmla="*/ 0 w 41"/>
                <a:gd name="T3" fmla="*/ 0 h 41"/>
                <a:gd name="T4" fmla="*/ 19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19"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8"/>
            <p:cNvSpPr>
              <a:spLocks/>
            </p:cNvSpPr>
            <p:nvPr userDrawn="1"/>
          </p:nvSpPr>
          <p:spPr bwMode="black">
            <a:xfrm>
              <a:off x="1511850" y="6888001"/>
              <a:ext cx="130236" cy="130236"/>
            </a:xfrm>
            <a:custGeom>
              <a:avLst/>
              <a:gdLst>
                <a:gd name="T0" fmla="*/ 0 w 41"/>
                <a:gd name="T1" fmla="*/ 41 h 41"/>
                <a:gd name="T2" fmla="*/ 0 w 41"/>
                <a:gd name="T3" fmla="*/ 0 h 41"/>
                <a:gd name="T4" fmla="*/ 22 w 41"/>
                <a:gd name="T5" fmla="*/ 0 h 41"/>
                <a:gd name="T6" fmla="*/ 41 w 41"/>
                <a:gd name="T7" fmla="*/ 0 h 41"/>
                <a:gd name="T8" fmla="*/ 41 w 41"/>
                <a:gd name="T9" fmla="*/ 41 h 41"/>
                <a:gd name="T10" fmla="*/ 0 w 41"/>
                <a:gd name="T11" fmla="*/ 41 h 41"/>
              </a:gdLst>
              <a:ahLst/>
              <a:cxnLst>
                <a:cxn ang="0">
                  <a:pos x="T0" y="T1"/>
                </a:cxn>
                <a:cxn ang="0">
                  <a:pos x="T2" y="T3"/>
                </a:cxn>
                <a:cxn ang="0">
                  <a:pos x="T4" y="T5"/>
                </a:cxn>
                <a:cxn ang="0">
                  <a:pos x="T6" y="T7"/>
                </a:cxn>
                <a:cxn ang="0">
                  <a:pos x="T8" y="T9"/>
                </a:cxn>
                <a:cxn ang="0">
                  <a:pos x="T10" y="T11"/>
                </a:cxn>
              </a:cxnLst>
              <a:rect l="0" t="0" r="r" b="b"/>
              <a:pathLst>
                <a:path w="41" h="41">
                  <a:moveTo>
                    <a:pt x="0" y="41"/>
                  </a:moveTo>
                  <a:lnTo>
                    <a:pt x="0" y="0"/>
                  </a:lnTo>
                  <a:lnTo>
                    <a:pt x="22" y="0"/>
                  </a:lnTo>
                  <a:lnTo>
                    <a:pt x="41" y="0"/>
                  </a:lnTo>
                  <a:lnTo>
                    <a:pt x="41" y="41"/>
                  </a:lnTo>
                  <a:lnTo>
                    <a:pt x="0" y="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9"/>
            <p:cNvSpPr>
              <a:spLocks/>
            </p:cNvSpPr>
            <p:nvPr userDrawn="1"/>
          </p:nvSpPr>
          <p:spPr bwMode="black">
            <a:xfrm>
              <a:off x="323850" y="6589413"/>
              <a:ext cx="530472" cy="648000"/>
            </a:xfrm>
            <a:custGeom>
              <a:avLst/>
              <a:gdLst>
                <a:gd name="T0" fmla="*/ 402 w 407"/>
                <a:gd name="T1" fmla="*/ 0 h 496"/>
                <a:gd name="T2" fmla="*/ 5 w 407"/>
                <a:gd name="T3" fmla="*/ 0 h 496"/>
                <a:gd name="T4" fmla="*/ 0 w 407"/>
                <a:gd name="T5" fmla="*/ 175 h 496"/>
                <a:gd name="T6" fmla="*/ 27 w 407"/>
                <a:gd name="T7" fmla="*/ 179 h 496"/>
                <a:gd name="T8" fmla="*/ 67 w 407"/>
                <a:gd name="T9" fmla="*/ 64 h 496"/>
                <a:gd name="T10" fmla="*/ 164 w 407"/>
                <a:gd name="T11" fmla="*/ 23 h 496"/>
                <a:gd name="T12" fmla="*/ 164 w 407"/>
                <a:gd name="T13" fmla="*/ 390 h 496"/>
                <a:gd name="T14" fmla="*/ 150 w 407"/>
                <a:gd name="T15" fmla="*/ 452 h 496"/>
                <a:gd name="T16" fmla="*/ 110 w 407"/>
                <a:gd name="T17" fmla="*/ 467 h 496"/>
                <a:gd name="T18" fmla="*/ 81 w 407"/>
                <a:gd name="T19" fmla="*/ 468 h 496"/>
                <a:gd name="T20" fmla="*/ 81 w 407"/>
                <a:gd name="T21" fmla="*/ 496 h 496"/>
                <a:gd name="T22" fmla="*/ 326 w 407"/>
                <a:gd name="T23" fmla="*/ 496 h 496"/>
                <a:gd name="T24" fmla="*/ 326 w 407"/>
                <a:gd name="T25" fmla="*/ 468 h 496"/>
                <a:gd name="T26" fmla="*/ 297 w 407"/>
                <a:gd name="T27" fmla="*/ 467 h 496"/>
                <a:gd name="T28" fmla="*/ 257 w 407"/>
                <a:gd name="T29" fmla="*/ 452 h 496"/>
                <a:gd name="T30" fmla="*/ 243 w 407"/>
                <a:gd name="T31" fmla="*/ 390 h 496"/>
                <a:gd name="T32" fmla="*/ 243 w 407"/>
                <a:gd name="T33" fmla="*/ 23 h 496"/>
                <a:gd name="T34" fmla="*/ 340 w 407"/>
                <a:gd name="T35" fmla="*/ 64 h 496"/>
                <a:gd name="T36" fmla="*/ 381 w 407"/>
                <a:gd name="T37" fmla="*/ 179 h 496"/>
                <a:gd name="T38" fmla="*/ 407 w 407"/>
                <a:gd name="T39" fmla="*/ 175 h 496"/>
                <a:gd name="T40" fmla="*/ 402 w 407"/>
                <a:gd name="T41"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7" h="496">
                  <a:moveTo>
                    <a:pt x="402" y="0"/>
                  </a:moveTo>
                  <a:cubicBezTo>
                    <a:pt x="5" y="0"/>
                    <a:pt x="5" y="0"/>
                    <a:pt x="5" y="0"/>
                  </a:cubicBezTo>
                  <a:cubicBezTo>
                    <a:pt x="0" y="175"/>
                    <a:pt x="0" y="175"/>
                    <a:pt x="0" y="175"/>
                  </a:cubicBezTo>
                  <a:cubicBezTo>
                    <a:pt x="27" y="179"/>
                    <a:pt x="27" y="179"/>
                    <a:pt x="27" y="179"/>
                  </a:cubicBezTo>
                  <a:cubicBezTo>
                    <a:pt x="31" y="128"/>
                    <a:pt x="45" y="89"/>
                    <a:pt x="67" y="64"/>
                  </a:cubicBezTo>
                  <a:cubicBezTo>
                    <a:pt x="90" y="38"/>
                    <a:pt x="123" y="25"/>
                    <a:pt x="164" y="23"/>
                  </a:cubicBezTo>
                  <a:cubicBezTo>
                    <a:pt x="164" y="390"/>
                    <a:pt x="164" y="390"/>
                    <a:pt x="164" y="390"/>
                  </a:cubicBezTo>
                  <a:cubicBezTo>
                    <a:pt x="164" y="422"/>
                    <a:pt x="159" y="442"/>
                    <a:pt x="150" y="452"/>
                  </a:cubicBezTo>
                  <a:cubicBezTo>
                    <a:pt x="142" y="460"/>
                    <a:pt x="129" y="465"/>
                    <a:pt x="110" y="467"/>
                  </a:cubicBezTo>
                  <a:cubicBezTo>
                    <a:pt x="104" y="467"/>
                    <a:pt x="95" y="468"/>
                    <a:pt x="81" y="468"/>
                  </a:cubicBezTo>
                  <a:cubicBezTo>
                    <a:pt x="81" y="496"/>
                    <a:pt x="81" y="496"/>
                    <a:pt x="81" y="496"/>
                  </a:cubicBezTo>
                  <a:cubicBezTo>
                    <a:pt x="326" y="496"/>
                    <a:pt x="326" y="496"/>
                    <a:pt x="326" y="496"/>
                  </a:cubicBezTo>
                  <a:cubicBezTo>
                    <a:pt x="326" y="468"/>
                    <a:pt x="326" y="468"/>
                    <a:pt x="326" y="468"/>
                  </a:cubicBezTo>
                  <a:cubicBezTo>
                    <a:pt x="313" y="468"/>
                    <a:pt x="303" y="467"/>
                    <a:pt x="297" y="467"/>
                  </a:cubicBezTo>
                  <a:cubicBezTo>
                    <a:pt x="278" y="465"/>
                    <a:pt x="265" y="460"/>
                    <a:pt x="257" y="452"/>
                  </a:cubicBezTo>
                  <a:cubicBezTo>
                    <a:pt x="248" y="442"/>
                    <a:pt x="243" y="422"/>
                    <a:pt x="243" y="390"/>
                  </a:cubicBezTo>
                  <a:cubicBezTo>
                    <a:pt x="243" y="23"/>
                    <a:pt x="243" y="23"/>
                    <a:pt x="243" y="23"/>
                  </a:cubicBezTo>
                  <a:cubicBezTo>
                    <a:pt x="285" y="25"/>
                    <a:pt x="317" y="38"/>
                    <a:pt x="340" y="64"/>
                  </a:cubicBezTo>
                  <a:cubicBezTo>
                    <a:pt x="362" y="89"/>
                    <a:pt x="376" y="128"/>
                    <a:pt x="381" y="179"/>
                  </a:cubicBezTo>
                  <a:cubicBezTo>
                    <a:pt x="407" y="175"/>
                    <a:pt x="407" y="175"/>
                    <a:pt x="407" y="175"/>
                  </a:cubicBezTo>
                  <a:lnTo>
                    <a:pt x="40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uppieren 32"/>
          <p:cNvGrpSpPr/>
          <p:nvPr/>
        </p:nvGrpSpPr>
        <p:grpSpPr bwMode="black">
          <a:xfrm>
            <a:off x="6561052" y="6156793"/>
            <a:ext cx="2255040" cy="174222"/>
            <a:chOff x="2697163" y="6788150"/>
            <a:chExt cx="2486025" cy="192088"/>
          </a:xfrm>
          <a:solidFill>
            <a:schemeClr val="bg1"/>
          </a:solidFill>
        </p:grpSpPr>
        <p:sp>
          <p:nvSpPr>
            <p:cNvPr id="60"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792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vertical lef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326551"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326551" y="3429720"/>
            <a:ext cx="3918614"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326880"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uppieren 77"/>
          <p:cNvGrpSpPr/>
          <p:nvPr/>
        </p:nvGrpSpPr>
        <p:grpSpPr bwMode="black">
          <a:xfrm>
            <a:off x="2549832" y="6250876"/>
            <a:ext cx="1691280" cy="130667"/>
            <a:chOff x="2697163" y="6788150"/>
            <a:chExt cx="2486025" cy="192088"/>
          </a:xfrm>
          <a:solidFill>
            <a:schemeClr val="bg1"/>
          </a:solidFill>
        </p:grpSpPr>
        <p:sp>
          <p:nvSpPr>
            <p:cNvPr id="79"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0919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vertical right transparent">
    <p:bg bwMode="lt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jekt 6"/>
          <p:cNvPicPr>
            <a:picLocks noChangeAspect="1"/>
          </p:cNvPicPr>
          <p:nvPr/>
        </p:nvPicPr>
        <p:blipFill>
          <a:blip r:embed="rId3"/>
          <a:srcRect/>
          <a:stretch>
            <a:fillRect/>
          </a:stretch>
        </p:blipFill>
        <p:spPr bwMode="auto">
          <a:xfrm>
            <a:off x="1441" y="1441"/>
            <a:ext cx="1440" cy="1439"/>
          </a:xfrm>
          <a:prstGeom prst="rect">
            <a:avLst/>
          </a:prstGeom>
          <a:noFill/>
        </p:spPr>
      </p:pic>
      <p:sp>
        <p:nvSpPr>
          <p:cNvPr id="2" name="Titel 1"/>
          <p:cNvSpPr>
            <a:spLocks noGrp="1"/>
          </p:cNvSpPr>
          <p:nvPr>
            <p:ph type="title" hasCustomPrompt="1"/>
          </p:nvPr>
        </p:nvSpPr>
        <p:spPr bwMode="black">
          <a:xfrm>
            <a:off x="4898551" y="326517"/>
            <a:ext cx="3918614" cy="2269885"/>
          </a:xfrm>
        </p:spPr>
        <p:txBody>
          <a:bodyPr/>
          <a:lstStyle>
            <a:lvl1pPr>
              <a:defRPr sz="5442">
                <a:solidFill>
                  <a:schemeClr val="bg1"/>
                </a:solidFill>
              </a:defRPr>
            </a:lvl1pPr>
          </a:lstStyle>
          <a:p>
            <a:r>
              <a:rPr lang="en-US" dirty="0" smtClean="0"/>
              <a:t>Headline Ultra</a:t>
            </a:r>
            <a:br>
              <a:rPr lang="en-US" dirty="0" smtClean="0"/>
            </a:br>
            <a:r>
              <a:rPr lang="en-US" dirty="0" smtClean="0"/>
              <a:t>(60) 75 90 PT</a:t>
            </a:r>
            <a:endParaRPr lang="en-US" dirty="0"/>
          </a:p>
        </p:txBody>
      </p:sp>
      <p:sp>
        <p:nvSpPr>
          <p:cNvPr id="10" name="Textplatzhalter 2"/>
          <p:cNvSpPr>
            <a:spLocks noGrp="1"/>
          </p:cNvSpPr>
          <p:nvPr>
            <p:ph type="body" sz="quarter" idx="11" hasCustomPrompt="1"/>
          </p:nvPr>
        </p:nvSpPr>
        <p:spPr bwMode="black">
          <a:xfrm>
            <a:off x="4898552" y="3429720"/>
            <a:ext cx="3918613" cy="914303"/>
          </a:xfrm>
          <a:noFill/>
          <a:ln w="9525">
            <a:noFill/>
            <a:miter lim="800000"/>
            <a:headEnd/>
            <a:tailEnd/>
          </a:ln>
        </p:spPr>
        <p:txBody>
          <a:bodyPr vert="horz" wrap="square" lIns="0" tIns="0" rIns="0" bIns="0" numCol="1" anchor="t" anchorCtr="0" compatLnSpc="1">
            <a:prstTxWarp prst="textNoShape">
              <a:avLst/>
            </a:prstTxWarp>
          </a:bodyPr>
          <a:lstStyle>
            <a:lvl1pPr>
              <a:defRPr lang="de-DE" smtClean="0">
                <a:solidFill>
                  <a:schemeClr val="bg1"/>
                </a:solidFill>
              </a:defRPr>
            </a:lvl1pPr>
            <a:lvl2pPr>
              <a:defRPr lang="de-DE" smtClean="0">
                <a:solidFill>
                  <a:schemeClr val="bg1"/>
                </a:solidFill>
              </a:defRPr>
            </a:lvl2pPr>
            <a:lvl3pPr>
              <a:defRPr lang="de-DE" smtClean="0">
                <a:solidFill>
                  <a:schemeClr val="bg1"/>
                </a:solidFill>
              </a:defRPr>
            </a:lvl3pPr>
            <a:lvl4pPr>
              <a:defRPr lang="de-DE" smtClean="0">
                <a:solidFill>
                  <a:schemeClr val="bg1"/>
                </a:solidFill>
              </a:defRPr>
            </a:lvl4pPr>
            <a:lvl5pPr>
              <a:defRPr lang="de-DE">
                <a:solidFill>
                  <a:schemeClr val="bg1"/>
                </a:solidFill>
              </a:defRPr>
            </a:lvl5pPr>
          </a:lstStyle>
          <a:p>
            <a:pPr lvl="0"/>
            <a:r>
              <a:rPr lang="en-US" dirty="0" smtClean="0"/>
              <a:t>Sub-heading: Tele-</a:t>
            </a:r>
            <a:r>
              <a:rPr lang="en-US" dirty="0" err="1" smtClean="0"/>
              <a:t>GroteskFet</a:t>
            </a:r>
            <a:r>
              <a:rPr lang="en-US" dirty="0" smtClean="0"/>
              <a:t> 18 </a:t>
            </a:r>
            <a:r>
              <a:rPr lang="en-US" dirty="0" err="1" smtClean="0"/>
              <a:t>pt</a:t>
            </a:r>
            <a:endParaRPr lang="en-US" dirty="0"/>
          </a:p>
        </p:txBody>
      </p:sp>
      <p:grpSp>
        <p:nvGrpSpPr>
          <p:cNvPr id="36" name="Gruppieren 35"/>
          <p:cNvGrpSpPr/>
          <p:nvPr/>
        </p:nvGrpSpPr>
        <p:grpSpPr bwMode="black">
          <a:xfrm>
            <a:off x="4898881" y="6041379"/>
            <a:ext cx="991629" cy="489775"/>
            <a:chOff x="323850" y="5511800"/>
            <a:chExt cx="1314450" cy="649288"/>
          </a:xfrm>
        </p:grpSpPr>
        <p:sp>
          <p:nvSpPr>
            <p:cNvPr id="37" name="Freeform 5"/>
            <p:cNvSpPr>
              <a:spLocks/>
            </p:cNvSpPr>
            <p:nvPr userDrawn="1"/>
          </p:nvSpPr>
          <p:spPr bwMode="black">
            <a:xfrm>
              <a:off x="323850" y="5808663"/>
              <a:ext cx="131763" cy="131763"/>
            </a:xfrm>
            <a:custGeom>
              <a:avLst/>
              <a:gdLst>
                <a:gd name="T0" fmla="*/ 0 w 83"/>
                <a:gd name="T1" fmla="*/ 83 h 83"/>
                <a:gd name="T2" fmla="*/ 0 w 83"/>
                <a:gd name="T3" fmla="*/ 0 h 83"/>
                <a:gd name="T4" fmla="*/ 42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42"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
            <p:cNvSpPr>
              <a:spLocks/>
            </p:cNvSpPr>
            <p:nvPr userDrawn="1"/>
          </p:nvSpPr>
          <p:spPr bwMode="black">
            <a:xfrm>
              <a:off x="723900" y="5808663"/>
              <a:ext cx="130175" cy="131763"/>
            </a:xfrm>
            <a:custGeom>
              <a:avLst/>
              <a:gdLst>
                <a:gd name="T0" fmla="*/ 0 w 82"/>
                <a:gd name="T1" fmla="*/ 83 h 83"/>
                <a:gd name="T2" fmla="*/ 0 w 82"/>
                <a:gd name="T3" fmla="*/ 0 h 83"/>
                <a:gd name="T4" fmla="*/ 43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3"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7"/>
            <p:cNvSpPr>
              <a:spLocks/>
            </p:cNvSpPr>
            <p:nvPr userDrawn="1"/>
          </p:nvSpPr>
          <p:spPr bwMode="black">
            <a:xfrm>
              <a:off x="1116013" y="5808663"/>
              <a:ext cx="131763" cy="131763"/>
            </a:xfrm>
            <a:custGeom>
              <a:avLst/>
              <a:gdLst>
                <a:gd name="T0" fmla="*/ 0 w 83"/>
                <a:gd name="T1" fmla="*/ 83 h 83"/>
                <a:gd name="T2" fmla="*/ 0 w 83"/>
                <a:gd name="T3" fmla="*/ 0 h 83"/>
                <a:gd name="T4" fmla="*/ 39 w 83"/>
                <a:gd name="T5" fmla="*/ 0 h 83"/>
                <a:gd name="T6" fmla="*/ 83 w 83"/>
                <a:gd name="T7" fmla="*/ 0 h 83"/>
                <a:gd name="T8" fmla="*/ 83 w 83"/>
                <a:gd name="T9" fmla="*/ 83 h 83"/>
                <a:gd name="T10" fmla="*/ 0 w 83"/>
                <a:gd name="T11" fmla="*/ 83 h 83"/>
              </a:gdLst>
              <a:ahLst/>
              <a:cxnLst>
                <a:cxn ang="0">
                  <a:pos x="T0" y="T1"/>
                </a:cxn>
                <a:cxn ang="0">
                  <a:pos x="T2" y="T3"/>
                </a:cxn>
                <a:cxn ang="0">
                  <a:pos x="T4" y="T5"/>
                </a:cxn>
                <a:cxn ang="0">
                  <a:pos x="T6" y="T7"/>
                </a:cxn>
                <a:cxn ang="0">
                  <a:pos x="T8" y="T9"/>
                </a:cxn>
                <a:cxn ang="0">
                  <a:pos x="T10" y="T11"/>
                </a:cxn>
              </a:cxnLst>
              <a:rect l="0" t="0" r="r" b="b"/>
              <a:pathLst>
                <a:path w="83" h="83">
                  <a:moveTo>
                    <a:pt x="0" y="83"/>
                  </a:moveTo>
                  <a:lnTo>
                    <a:pt x="0" y="0"/>
                  </a:lnTo>
                  <a:lnTo>
                    <a:pt x="39" y="0"/>
                  </a:lnTo>
                  <a:lnTo>
                    <a:pt x="83" y="0"/>
                  </a:lnTo>
                  <a:lnTo>
                    <a:pt x="83"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8"/>
            <p:cNvSpPr>
              <a:spLocks/>
            </p:cNvSpPr>
            <p:nvPr userDrawn="1"/>
          </p:nvSpPr>
          <p:spPr bwMode="black">
            <a:xfrm>
              <a:off x="1508125" y="5808663"/>
              <a:ext cx="130175" cy="131763"/>
            </a:xfrm>
            <a:custGeom>
              <a:avLst/>
              <a:gdLst>
                <a:gd name="T0" fmla="*/ 0 w 82"/>
                <a:gd name="T1" fmla="*/ 83 h 83"/>
                <a:gd name="T2" fmla="*/ 0 w 82"/>
                <a:gd name="T3" fmla="*/ 0 h 83"/>
                <a:gd name="T4" fmla="*/ 44 w 82"/>
                <a:gd name="T5" fmla="*/ 0 h 83"/>
                <a:gd name="T6" fmla="*/ 82 w 82"/>
                <a:gd name="T7" fmla="*/ 0 h 83"/>
                <a:gd name="T8" fmla="*/ 82 w 82"/>
                <a:gd name="T9" fmla="*/ 83 h 83"/>
                <a:gd name="T10" fmla="*/ 0 w 82"/>
                <a:gd name="T11" fmla="*/ 83 h 83"/>
              </a:gdLst>
              <a:ahLst/>
              <a:cxnLst>
                <a:cxn ang="0">
                  <a:pos x="T0" y="T1"/>
                </a:cxn>
                <a:cxn ang="0">
                  <a:pos x="T2" y="T3"/>
                </a:cxn>
                <a:cxn ang="0">
                  <a:pos x="T4" y="T5"/>
                </a:cxn>
                <a:cxn ang="0">
                  <a:pos x="T6" y="T7"/>
                </a:cxn>
                <a:cxn ang="0">
                  <a:pos x="T8" y="T9"/>
                </a:cxn>
                <a:cxn ang="0">
                  <a:pos x="T10" y="T11"/>
                </a:cxn>
              </a:cxnLst>
              <a:rect l="0" t="0" r="r" b="b"/>
              <a:pathLst>
                <a:path w="82" h="83">
                  <a:moveTo>
                    <a:pt x="0" y="83"/>
                  </a:moveTo>
                  <a:lnTo>
                    <a:pt x="0" y="0"/>
                  </a:lnTo>
                  <a:lnTo>
                    <a:pt x="44" y="0"/>
                  </a:lnTo>
                  <a:lnTo>
                    <a:pt x="82" y="0"/>
                  </a:lnTo>
                  <a:lnTo>
                    <a:pt x="82" y="83"/>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9"/>
            <p:cNvSpPr>
              <a:spLocks/>
            </p:cNvSpPr>
            <p:nvPr userDrawn="1"/>
          </p:nvSpPr>
          <p:spPr bwMode="black">
            <a:xfrm>
              <a:off x="323850" y="5511800"/>
              <a:ext cx="530225" cy="649288"/>
            </a:xfrm>
            <a:custGeom>
              <a:avLst/>
              <a:gdLst>
                <a:gd name="T0" fmla="*/ 306 w 310"/>
                <a:gd name="T1" fmla="*/ 0 h 378"/>
                <a:gd name="T2" fmla="*/ 4 w 310"/>
                <a:gd name="T3" fmla="*/ 0 h 378"/>
                <a:gd name="T4" fmla="*/ 0 w 310"/>
                <a:gd name="T5" fmla="*/ 133 h 378"/>
                <a:gd name="T6" fmla="*/ 20 w 310"/>
                <a:gd name="T7" fmla="*/ 136 h 378"/>
                <a:gd name="T8" fmla="*/ 51 w 310"/>
                <a:gd name="T9" fmla="*/ 49 h 378"/>
                <a:gd name="T10" fmla="*/ 125 w 310"/>
                <a:gd name="T11" fmla="*/ 18 h 378"/>
                <a:gd name="T12" fmla="*/ 125 w 310"/>
                <a:gd name="T13" fmla="*/ 297 h 378"/>
                <a:gd name="T14" fmla="*/ 114 w 310"/>
                <a:gd name="T15" fmla="*/ 344 h 378"/>
                <a:gd name="T16" fmla="*/ 84 w 310"/>
                <a:gd name="T17" fmla="*/ 356 h 378"/>
                <a:gd name="T18" fmla="*/ 62 w 310"/>
                <a:gd name="T19" fmla="*/ 356 h 378"/>
                <a:gd name="T20" fmla="*/ 62 w 310"/>
                <a:gd name="T21" fmla="*/ 378 h 378"/>
                <a:gd name="T22" fmla="*/ 248 w 310"/>
                <a:gd name="T23" fmla="*/ 378 h 378"/>
                <a:gd name="T24" fmla="*/ 248 w 310"/>
                <a:gd name="T25" fmla="*/ 356 h 378"/>
                <a:gd name="T26" fmla="*/ 227 w 310"/>
                <a:gd name="T27" fmla="*/ 356 h 378"/>
                <a:gd name="T28" fmla="*/ 196 w 310"/>
                <a:gd name="T29" fmla="*/ 344 h 378"/>
                <a:gd name="T30" fmla="*/ 185 w 310"/>
                <a:gd name="T31" fmla="*/ 297 h 378"/>
                <a:gd name="T32" fmla="*/ 185 w 310"/>
                <a:gd name="T33" fmla="*/ 18 h 378"/>
                <a:gd name="T34" fmla="*/ 259 w 310"/>
                <a:gd name="T35" fmla="*/ 49 h 378"/>
                <a:gd name="T36" fmla="*/ 290 w 310"/>
                <a:gd name="T37" fmla="*/ 136 h 378"/>
                <a:gd name="T38" fmla="*/ 310 w 310"/>
                <a:gd name="T39" fmla="*/ 133 h 378"/>
                <a:gd name="T40" fmla="*/ 306 w 310"/>
                <a:gd name="T41"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378">
                  <a:moveTo>
                    <a:pt x="306" y="0"/>
                  </a:moveTo>
                  <a:cubicBezTo>
                    <a:pt x="4" y="0"/>
                    <a:pt x="4" y="0"/>
                    <a:pt x="4" y="0"/>
                  </a:cubicBezTo>
                  <a:cubicBezTo>
                    <a:pt x="0" y="133"/>
                    <a:pt x="0" y="133"/>
                    <a:pt x="0" y="133"/>
                  </a:cubicBezTo>
                  <a:cubicBezTo>
                    <a:pt x="20" y="136"/>
                    <a:pt x="20" y="136"/>
                    <a:pt x="20" y="136"/>
                  </a:cubicBezTo>
                  <a:cubicBezTo>
                    <a:pt x="24" y="97"/>
                    <a:pt x="34" y="68"/>
                    <a:pt x="51" y="49"/>
                  </a:cubicBezTo>
                  <a:cubicBezTo>
                    <a:pt x="69" y="29"/>
                    <a:pt x="93" y="19"/>
                    <a:pt x="125" y="18"/>
                  </a:cubicBezTo>
                  <a:cubicBezTo>
                    <a:pt x="125" y="297"/>
                    <a:pt x="125" y="297"/>
                    <a:pt x="125" y="297"/>
                  </a:cubicBezTo>
                  <a:cubicBezTo>
                    <a:pt x="125" y="321"/>
                    <a:pt x="122" y="337"/>
                    <a:pt x="114" y="344"/>
                  </a:cubicBezTo>
                  <a:cubicBezTo>
                    <a:pt x="108" y="350"/>
                    <a:pt x="98" y="354"/>
                    <a:pt x="84" y="356"/>
                  </a:cubicBezTo>
                  <a:cubicBezTo>
                    <a:pt x="79" y="356"/>
                    <a:pt x="72" y="356"/>
                    <a:pt x="62" y="356"/>
                  </a:cubicBezTo>
                  <a:cubicBezTo>
                    <a:pt x="62" y="378"/>
                    <a:pt x="62" y="378"/>
                    <a:pt x="62" y="378"/>
                  </a:cubicBezTo>
                  <a:cubicBezTo>
                    <a:pt x="248" y="378"/>
                    <a:pt x="248" y="378"/>
                    <a:pt x="248" y="378"/>
                  </a:cubicBezTo>
                  <a:cubicBezTo>
                    <a:pt x="248" y="356"/>
                    <a:pt x="248" y="356"/>
                    <a:pt x="248" y="356"/>
                  </a:cubicBezTo>
                  <a:cubicBezTo>
                    <a:pt x="238" y="356"/>
                    <a:pt x="231" y="356"/>
                    <a:pt x="227" y="356"/>
                  </a:cubicBezTo>
                  <a:cubicBezTo>
                    <a:pt x="212" y="354"/>
                    <a:pt x="202" y="350"/>
                    <a:pt x="196" y="344"/>
                  </a:cubicBezTo>
                  <a:cubicBezTo>
                    <a:pt x="189" y="337"/>
                    <a:pt x="185" y="321"/>
                    <a:pt x="185" y="297"/>
                  </a:cubicBezTo>
                  <a:cubicBezTo>
                    <a:pt x="185" y="18"/>
                    <a:pt x="185" y="18"/>
                    <a:pt x="185" y="18"/>
                  </a:cubicBezTo>
                  <a:cubicBezTo>
                    <a:pt x="217" y="19"/>
                    <a:pt x="241" y="29"/>
                    <a:pt x="259" y="49"/>
                  </a:cubicBezTo>
                  <a:cubicBezTo>
                    <a:pt x="276" y="68"/>
                    <a:pt x="286" y="97"/>
                    <a:pt x="290" y="136"/>
                  </a:cubicBezTo>
                  <a:cubicBezTo>
                    <a:pt x="310" y="133"/>
                    <a:pt x="310" y="133"/>
                    <a:pt x="310" y="133"/>
                  </a:cubicBez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 name="Gruppieren 33"/>
          <p:cNvGrpSpPr/>
          <p:nvPr/>
        </p:nvGrpSpPr>
        <p:grpSpPr bwMode="black">
          <a:xfrm>
            <a:off x="7125886" y="6250876"/>
            <a:ext cx="1691280" cy="130667"/>
            <a:chOff x="2697163" y="6788150"/>
            <a:chExt cx="2486025" cy="192088"/>
          </a:xfrm>
          <a:solidFill>
            <a:schemeClr val="bg1"/>
          </a:solidFill>
        </p:grpSpPr>
        <p:sp>
          <p:nvSpPr>
            <p:cNvPr id="35" name="Freeform 10"/>
            <p:cNvSpPr>
              <a:spLocks/>
            </p:cNvSpPr>
            <p:nvPr userDrawn="1"/>
          </p:nvSpPr>
          <p:spPr bwMode="black">
            <a:xfrm>
              <a:off x="2697163" y="6792913"/>
              <a:ext cx="111125" cy="182563"/>
            </a:xfrm>
            <a:custGeom>
              <a:avLst/>
              <a:gdLst>
                <a:gd name="T0" fmla="*/ 0 w 70"/>
                <a:gd name="T1" fmla="*/ 115 h 115"/>
                <a:gd name="T2" fmla="*/ 0 w 70"/>
                <a:gd name="T3" fmla="*/ 0 h 115"/>
                <a:gd name="T4" fmla="*/ 24 w 70"/>
                <a:gd name="T5" fmla="*/ 0 h 115"/>
                <a:gd name="T6" fmla="*/ 24 w 70"/>
                <a:gd name="T7" fmla="*/ 93 h 115"/>
                <a:gd name="T8" fmla="*/ 70 w 70"/>
                <a:gd name="T9" fmla="*/ 93 h 115"/>
                <a:gd name="T10" fmla="*/ 70 w 70"/>
                <a:gd name="T11" fmla="*/ 115 h 115"/>
                <a:gd name="T12" fmla="*/ 0 w 7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70" h="115">
                  <a:moveTo>
                    <a:pt x="0" y="115"/>
                  </a:moveTo>
                  <a:lnTo>
                    <a:pt x="0" y="0"/>
                  </a:lnTo>
                  <a:lnTo>
                    <a:pt x="24" y="0"/>
                  </a:lnTo>
                  <a:lnTo>
                    <a:pt x="24" y="93"/>
                  </a:lnTo>
                  <a:lnTo>
                    <a:pt x="70" y="93"/>
                  </a:lnTo>
                  <a:lnTo>
                    <a:pt x="70"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1"/>
            <p:cNvSpPr>
              <a:spLocks/>
            </p:cNvSpPr>
            <p:nvPr userDrawn="1"/>
          </p:nvSpPr>
          <p:spPr bwMode="black">
            <a:xfrm>
              <a:off x="2830513"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12"/>
            <p:cNvSpPr>
              <a:spLocks/>
            </p:cNvSpPr>
            <p:nvPr userDrawn="1"/>
          </p:nvSpPr>
          <p:spPr bwMode="black">
            <a:xfrm>
              <a:off x="2905126" y="6792913"/>
              <a:ext cx="109538" cy="182563"/>
            </a:xfrm>
            <a:custGeom>
              <a:avLst/>
              <a:gdLst>
                <a:gd name="T0" fmla="*/ 0 w 69"/>
                <a:gd name="T1" fmla="*/ 115 h 115"/>
                <a:gd name="T2" fmla="*/ 0 w 69"/>
                <a:gd name="T3" fmla="*/ 0 h 115"/>
                <a:gd name="T4" fmla="*/ 69 w 69"/>
                <a:gd name="T5" fmla="*/ 0 h 115"/>
                <a:gd name="T6" fmla="*/ 69 w 69"/>
                <a:gd name="T7" fmla="*/ 21 h 115"/>
                <a:gd name="T8" fmla="*/ 25 w 69"/>
                <a:gd name="T9" fmla="*/ 21 h 115"/>
                <a:gd name="T10" fmla="*/ 25 w 69"/>
                <a:gd name="T11" fmla="*/ 47 h 115"/>
                <a:gd name="T12" fmla="*/ 64 w 69"/>
                <a:gd name="T13" fmla="*/ 47 h 115"/>
                <a:gd name="T14" fmla="*/ 64 w 69"/>
                <a:gd name="T15" fmla="*/ 68 h 115"/>
                <a:gd name="T16" fmla="*/ 25 w 69"/>
                <a:gd name="T17" fmla="*/ 68 h 115"/>
                <a:gd name="T18" fmla="*/ 25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5" y="21"/>
                  </a:lnTo>
                  <a:lnTo>
                    <a:pt x="25" y="47"/>
                  </a:lnTo>
                  <a:lnTo>
                    <a:pt x="64" y="47"/>
                  </a:lnTo>
                  <a:lnTo>
                    <a:pt x="64" y="68"/>
                  </a:lnTo>
                  <a:lnTo>
                    <a:pt x="25" y="68"/>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3"/>
            <p:cNvSpPr>
              <a:spLocks/>
            </p:cNvSpPr>
            <p:nvPr userDrawn="1"/>
          </p:nvSpPr>
          <p:spPr bwMode="black">
            <a:xfrm>
              <a:off x="3038476" y="6792913"/>
              <a:ext cx="119063" cy="182563"/>
            </a:xfrm>
            <a:custGeom>
              <a:avLst/>
              <a:gdLst>
                <a:gd name="T0" fmla="*/ 0 w 75"/>
                <a:gd name="T1" fmla="*/ 115 h 115"/>
                <a:gd name="T2" fmla="*/ 0 w 75"/>
                <a:gd name="T3" fmla="*/ 0 h 115"/>
                <a:gd name="T4" fmla="*/ 74 w 75"/>
                <a:gd name="T5" fmla="*/ 0 h 115"/>
                <a:gd name="T6" fmla="*/ 74 w 75"/>
                <a:gd name="T7" fmla="*/ 21 h 115"/>
                <a:gd name="T8" fmla="*/ 25 w 75"/>
                <a:gd name="T9" fmla="*/ 21 h 115"/>
                <a:gd name="T10" fmla="*/ 25 w 75"/>
                <a:gd name="T11" fmla="*/ 46 h 115"/>
                <a:gd name="T12" fmla="*/ 69 w 75"/>
                <a:gd name="T13" fmla="*/ 46 h 115"/>
                <a:gd name="T14" fmla="*/ 69 w 75"/>
                <a:gd name="T15" fmla="*/ 66 h 115"/>
                <a:gd name="T16" fmla="*/ 25 w 75"/>
                <a:gd name="T17" fmla="*/ 66 h 115"/>
                <a:gd name="T18" fmla="*/ 25 w 75"/>
                <a:gd name="T19" fmla="*/ 94 h 115"/>
                <a:gd name="T20" fmla="*/ 75 w 75"/>
                <a:gd name="T21" fmla="*/ 94 h 115"/>
                <a:gd name="T22" fmla="*/ 75 w 75"/>
                <a:gd name="T23" fmla="*/ 115 h 115"/>
                <a:gd name="T24" fmla="*/ 0 w 75"/>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115">
                  <a:moveTo>
                    <a:pt x="0" y="115"/>
                  </a:moveTo>
                  <a:lnTo>
                    <a:pt x="0" y="0"/>
                  </a:lnTo>
                  <a:lnTo>
                    <a:pt x="74" y="0"/>
                  </a:lnTo>
                  <a:lnTo>
                    <a:pt x="74" y="21"/>
                  </a:lnTo>
                  <a:lnTo>
                    <a:pt x="25" y="21"/>
                  </a:lnTo>
                  <a:lnTo>
                    <a:pt x="25" y="46"/>
                  </a:lnTo>
                  <a:lnTo>
                    <a:pt x="69" y="46"/>
                  </a:lnTo>
                  <a:lnTo>
                    <a:pt x="69" y="66"/>
                  </a:lnTo>
                  <a:lnTo>
                    <a:pt x="25" y="66"/>
                  </a:lnTo>
                  <a:lnTo>
                    <a:pt x="25" y="94"/>
                  </a:lnTo>
                  <a:lnTo>
                    <a:pt x="75" y="94"/>
                  </a:lnTo>
                  <a:lnTo>
                    <a:pt x="7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4"/>
            <p:cNvSpPr>
              <a:spLocks/>
            </p:cNvSpPr>
            <p:nvPr userDrawn="1"/>
          </p:nvSpPr>
          <p:spPr bwMode="black">
            <a:xfrm>
              <a:off x="3254376" y="6792913"/>
              <a:ext cx="39688" cy="182563"/>
            </a:xfrm>
            <a:custGeom>
              <a:avLst/>
              <a:gdLst>
                <a:gd name="T0" fmla="*/ 0 w 25"/>
                <a:gd name="T1" fmla="*/ 115 h 115"/>
                <a:gd name="T2" fmla="*/ 0 w 25"/>
                <a:gd name="T3" fmla="*/ 0 h 115"/>
                <a:gd name="T4" fmla="*/ 12 w 25"/>
                <a:gd name="T5" fmla="*/ 0 h 115"/>
                <a:gd name="T6" fmla="*/ 25 w 25"/>
                <a:gd name="T7" fmla="*/ 0 h 115"/>
                <a:gd name="T8" fmla="*/ 25 w 25"/>
                <a:gd name="T9" fmla="*/ 115 h 115"/>
                <a:gd name="T10" fmla="*/ 0 w 25"/>
                <a:gd name="T11" fmla="*/ 115 h 115"/>
              </a:gdLst>
              <a:ahLst/>
              <a:cxnLst>
                <a:cxn ang="0">
                  <a:pos x="T0" y="T1"/>
                </a:cxn>
                <a:cxn ang="0">
                  <a:pos x="T2" y="T3"/>
                </a:cxn>
                <a:cxn ang="0">
                  <a:pos x="T4" y="T5"/>
                </a:cxn>
                <a:cxn ang="0">
                  <a:pos x="T6" y="T7"/>
                </a:cxn>
                <a:cxn ang="0">
                  <a:pos x="T8" y="T9"/>
                </a:cxn>
                <a:cxn ang="0">
                  <a:pos x="T10" y="T11"/>
                </a:cxn>
              </a:cxnLst>
              <a:rect l="0" t="0" r="r" b="b"/>
              <a:pathLst>
                <a:path w="25" h="115">
                  <a:moveTo>
                    <a:pt x="0" y="115"/>
                  </a:moveTo>
                  <a:lnTo>
                    <a:pt x="0" y="0"/>
                  </a:lnTo>
                  <a:lnTo>
                    <a:pt x="12" y="0"/>
                  </a:lnTo>
                  <a:lnTo>
                    <a:pt x="25" y="0"/>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5"/>
            <p:cNvSpPr>
              <a:spLocks/>
            </p:cNvSpPr>
            <p:nvPr userDrawn="1"/>
          </p:nvSpPr>
          <p:spPr bwMode="black">
            <a:xfrm>
              <a:off x="3321051" y="6788150"/>
              <a:ext cx="127000" cy="192088"/>
            </a:xfrm>
            <a:custGeom>
              <a:avLst/>
              <a:gdLst>
                <a:gd name="T0" fmla="*/ 0 w 88"/>
                <a:gd name="T1" fmla="*/ 92 h 132"/>
                <a:gd name="T2" fmla="*/ 27 w 88"/>
                <a:gd name="T3" fmla="*/ 92 h 132"/>
                <a:gd name="T4" fmla="*/ 30 w 88"/>
                <a:gd name="T5" fmla="*/ 103 h 132"/>
                <a:gd name="T6" fmla="*/ 44 w 88"/>
                <a:gd name="T7" fmla="*/ 110 h 132"/>
                <a:gd name="T8" fmla="*/ 57 w 88"/>
                <a:gd name="T9" fmla="*/ 105 h 132"/>
                <a:gd name="T10" fmla="*/ 60 w 88"/>
                <a:gd name="T11" fmla="*/ 95 h 132"/>
                <a:gd name="T12" fmla="*/ 54 w 88"/>
                <a:gd name="T13" fmla="*/ 82 h 132"/>
                <a:gd name="T14" fmla="*/ 47 w 88"/>
                <a:gd name="T15" fmla="*/ 78 h 132"/>
                <a:gd name="T16" fmla="*/ 38 w 88"/>
                <a:gd name="T17" fmla="*/ 75 h 132"/>
                <a:gd name="T18" fmla="*/ 15 w 88"/>
                <a:gd name="T19" fmla="*/ 64 h 132"/>
                <a:gd name="T20" fmla="*/ 1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0 w 88"/>
                <a:gd name="T35" fmla="*/ 22 h 132"/>
                <a:gd name="T36" fmla="*/ 30 w 88"/>
                <a:gd name="T37" fmla="*/ 25 h 132"/>
                <a:gd name="T38" fmla="*/ 26 w 88"/>
                <a:gd name="T39" fmla="*/ 35 h 132"/>
                <a:gd name="T40" fmla="*/ 33 w 88"/>
                <a:gd name="T41" fmla="*/ 46 h 132"/>
                <a:gd name="T42" fmla="*/ 51 w 88"/>
                <a:gd name="T43" fmla="*/ 54 h 132"/>
                <a:gd name="T44" fmla="*/ 75 w 88"/>
                <a:gd name="T45" fmla="*/ 66 h 132"/>
                <a:gd name="T46" fmla="*/ 88 w 88"/>
                <a:gd name="T47" fmla="*/ 93 h 132"/>
                <a:gd name="T48" fmla="*/ 76 w 88"/>
                <a:gd name="T49" fmla="*/ 121 h 132"/>
                <a:gd name="T50" fmla="*/ 44 w 88"/>
                <a:gd name="T51" fmla="*/ 132 h 132"/>
                <a:gd name="T52" fmla="*/ 7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0" y="103"/>
                  </a:cubicBezTo>
                  <a:cubicBezTo>
                    <a:pt x="34" y="108"/>
                    <a:pt x="38" y="110"/>
                    <a:pt x="44" y="110"/>
                  </a:cubicBezTo>
                  <a:cubicBezTo>
                    <a:pt x="49" y="110"/>
                    <a:pt x="54" y="109"/>
                    <a:pt x="57" y="105"/>
                  </a:cubicBezTo>
                  <a:cubicBezTo>
                    <a:pt x="59" y="103"/>
                    <a:pt x="60" y="99"/>
                    <a:pt x="60" y="95"/>
                  </a:cubicBezTo>
                  <a:cubicBezTo>
                    <a:pt x="60" y="90"/>
                    <a:pt x="58" y="86"/>
                    <a:pt x="54" y="82"/>
                  </a:cubicBezTo>
                  <a:cubicBezTo>
                    <a:pt x="52" y="81"/>
                    <a:pt x="50" y="79"/>
                    <a:pt x="47" y="78"/>
                  </a:cubicBezTo>
                  <a:cubicBezTo>
                    <a:pt x="46" y="78"/>
                    <a:pt x="43" y="77"/>
                    <a:pt x="38" y="75"/>
                  </a:cubicBezTo>
                  <a:cubicBezTo>
                    <a:pt x="27" y="71"/>
                    <a:pt x="20" y="67"/>
                    <a:pt x="15" y="64"/>
                  </a:cubicBezTo>
                  <a:cubicBezTo>
                    <a:pt x="6" y="57"/>
                    <a:pt x="1" y="47"/>
                    <a:pt x="1" y="35"/>
                  </a:cubicBezTo>
                  <a:cubicBezTo>
                    <a:pt x="1"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49" y="23"/>
                    <a:pt x="45" y="22"/>
                    <a:pt x="40" y="22"/>
                  </a:cubicBezTo>
                  <a:cubicBezTo>
                    <a:pt x="36" y="22"/>
                    <a:pt x="33" y="23"/>
                    <a:pt x="30" y="25"/>
                  </a:cubicBezTo>
                  <a:cubicBezTo>
                    <a:pt x="28" y="27"/>
                    <a:pt x="26" y="30"/>
                    <a:pt x="26" y="35"/>
                  </a:cubicBezTo>
                  <a:cubicBezTo>
                    <a:pt x="26" y="39"/>
                    <a:pt x="28" y="43"/>
                    <a:pt x="33" y="46"/>
                  </a:cubicBezTo>
                  <a:cubicBezTo>
                    <a:pt x="36" y="48"/>
                    <a:pt x="42" y="51"/>
                    <a:pt x="51" y="54"/>
                  </a:cubicBezTo>
                  <a:cubicBezTo>
                    <a:pt x="61" y="57"/>
                    <a:pt x="70" y="61"/>
                    <a:pt x="75" y="66"/>
                  </a:cubicBezTo>
                  <a:cubicBezTo>
                    <a:pt x="84" y="73"/>
                    <a:pt x="88" y="82"/>
                    <a:pt x="88" y="93"/>
                  </a:cubicBezTo>
                  <a:cubicBezTo>
                    <a:pt x="88" y="104"/>
                    <a:pt x="84" y="114"/>
                    <a:pt x="76" y="121"/>
                  </a:cubicBezTo>
                  <a:cubicBezTo>
                    <a:pt x="68" y="128"/>
                    <a:pt x="57" y="132"/>
                    <a:pt x="44" y="132"/>
                  </a:cubicBezTo>
                  <a:cubicBezTo>
                    <a:pt x="27" y="132"/>
                    <a:pt x="15" y="126"/>
                    <a:pt x="7" y="114"/>
                  </a:cubicBezTo>
                  <a:cubicBezTo>
                    <a:pt x="3"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6"/>
            <p:cNvSpPr>
              <a:spLocks/>
            </p:cNvSpPr>
            <p:nvPr userDrawn="1"/>
          </p:nvSpPr>
          <p:spPr bwMode="black">
            <a:xfrm>
              <a:off x="3541713" y="6792913"/>
              <a:ext cx="109538" cy="182563"/>
            </a:xfrm>
            <a:custGeom>
              <a:avLst/>
              <a:gdLst>
                <a:gd name="T0" fmla="*/ 0 w 69"/>
                <a:gd name="T1" fmla="*/ 115 h 115"/>
                <a:gd name="T2" fmla="*/ 0 w 69"/>
                <a:gd name="T3" fmla="*/ 0 h 115"/>
                <a:gd name="T4" fmla="*/ 69 w 69"/>
                <a:gd name="T5" fmla="*/ 0 h 115"/>
                <a:gd name="T6" fmla="*/ 69 w 69"/>
                <a:gd name="T7" fmla="*/ 21 h 115"/>
                <a:gd name="T8" fmla="*/ 24 w 69"/>
                <a:gd name="T9" fmla="*/ 21 h 115"/>
                <a:gd name="T10" fmla="*/ 24 w 69"/>
                <a:gd name="T11" fmla="*/ 47 h 115"/>
                <a:gd name="T12" fmla="*/ 64 w 69"/>
                <a:gd name="T13" fmla="*/ 47 h 115"/>
                <a:gd name="T14" fmla="*/ 64 w 69"/>
                <a:gd name="T15" fmla="*/ 68 h 115"/>
                <a:gd name="T16" fmla="*/ 24 w 69"/>
                <a:gd name="T17" fmla="*/ 68 h 115"/>
                <a:gd name="T18" fmla="*/ 24 w 69"/>
                <a:gd name="T19" fmla="*/ 115 h 115"/>
                <a:gd name="T20" fmla="*/ 0 w 69"/>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5">
                  <a:moveTo>
                    <a:pt x="0" y="115"/>
                  </a:moveTo>
                  <a:lnTo>
                    <a:pt x="0" y="0"/>
                  </a:lnTo>
                  <a:lnTo>
                    <a:pt x="69" y="0"/>
                  </a:lnTo>
                  <a:lnTo>
                    <a:pt x="69" y="21"/>
                  </a:lnTo>
                  <a:lnTo>
                    <a:pt x="24" y="21"/>
                  </a:lnTo>
                  <a:lnTo>
                    <a:pt x="24" y="47"/>
                  </a:lnTo>
                  <a:lnTo>
                    <a:pt x="64" y="47"/>
                  </a:lnTo>
                  <a:lnTo>
                    <a:pt x="64" y="68"/>
                  </a:lnTo>
                  <a:lnTo>
                    <a:pt x="24" y="68"/>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7"/>
            <p:cNvSpPr>
              <a:spLocks noEditPoints="1"/>
            </p:cNvSpPr>
            <p:nvPr userDrawn="1"/>
          </p:nvSpPr>
          <p:spPr bwMode="black">
            <a:xfrm>
              <a:off x="3667126" y="6788150"/>
              <a:ext cx="155575" cy="192088"/>
            </a:xfrm>
            <a:custGeom>
              <a:avLst/>
              <a:gdLst>
                <a:gd name="T0" fmla="*/ 54 w 107"/>
                <a:gd name="T1" fmla="*/ 0 h 132"/>
                <a:gd name="T2" fmla="*/ 90 w 107"/>
                <a:gd name="T3" fmla="*/ 17 h 132"/>
                <a:gd name="T4" fmla="*/ 107 w 107"/>
                <a:gd name="T5" fmla="*/ 66 h 132"/>
                <a:gd name="T6" fmla="*/ 94 w 107"/>
                <a:gd name="T7" fmla="*/ 111 h 132"/>
                <a:gd name="T8" fmla="*/ 76 w 107"/>
                <a:gd name="T9" fmla="*/ 127 h 132"/>
                <a:gd name="T10" fmla="*/ 53 w 107"/>
                <a:gd name="T11" fmla="*/ 132 h 132"/>
                <a:gd name="T12" fmla="*/ 12 w 107"/>
                <a:gd name="T13" fmla="*/ 110 h 132"/>
                <a:gd name="T14" fmla="*/ 0 w 107"/>
                <a:gd name="T15" fmla="*/ 66 h 132"/>
                <a:gd name="T16" fmla="*/ 15 w 107"/>
                <a:gd name="T17" fmla="*/ 17 h 132"/>
                <a:gd name="T18" fmla="*/ 54 w 107"/>
                <a:gd name="T19" fmla="*/ 0 h 132"/>
                <a:gd name="T20" fmla="*/ 53 w 107"/>
                <a:gd name="T21" fmla="*/ 23 h 132"/>
                <a:gd name="T22" fmla="*/ 34 w 107"/>
                <a:gd name="T23" fmla="*/ 35 h 132"/>
                <a:gd name="T24" fmla="*/ 27 w 107"/>
                <a:gd name="T25" fmla="*/ 66 h 132"/>
                <a:gd name="T26" fmla="*/ 34 w 107"/>
                <a:gd name="T27" fmla="*/ 97 h 132"/>
                <a:gd name="T28" fmla="*/ 44 w 107"/>
                <a:gd name="T29" fmla="*/ 106 h 132"/>
                <a:gd name="T30" fmla="*/ 53 w 107"/>
                <a:gd name="T31" fmla="*/ 109 h 132"/>
                <a:gd name="T32" fmla="*/ 67 w 107"/>
                <a:gd name="T33" fmla="*/ 104 h 132"/>
                <a:gd name="T34" fmla="*/ 77 w 107"/>
                <a:gd name="T35" fmla="*/ 87 h 132"/>
                <a:gd name="T36" fmla="*/ 80 w 107"/>
                <a:gd name="T37" fmla="*/ 66 h 132"/>
                <a:gd name="T38" fmla="*/ 73 w 107"/>
                <a:gd name="T39" fmla="*/ 35 h 132"/>
                <a:gd name="T40" fmla="*/ 53 w 107"/>
                <a:gd name="T41" fmla="*/ 2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32">
                  <a:moveTo>
                    <a:pt x="54" y="0"/>
                  </a:moveTo>
                  <a:cubicBezTo>
                    <a:pt x="69" y="0"/>
                    <a:pt x="81" y="6"/>
                    <a:pt x="90" y="17"/>
                  </a:cubicBezTo>
                  <a:cubicBezTo>
                    <a:pt x="101" y="29"/>
                    <a:pt x="107" y="45"/>
                    <a:pt x="107" y="66"/>
                  </a:cubicBezTo>
                  <a:cubicBezTo>
                    <a:pt x="107" y="84"/>
                    <a:pt x="103" y="99"/>
                    <a:pt x="94" y="111"/>
                  </a:cubicBezTo>
                  <a:cubicBezTo>
                    <a:pt x="89" y="118"/>
                    <a:pt x="83" y="123"/>
                    <a:pt x="76" y="127"/>
                  </a:cubicBezTo>
                  <a:cubicBezTo>
                    <a:pt x="69" y="130"/>
                    <a:pt x="62" y="132"/>
                    <a:pt x="53" y="132"/>
                  </a:cubicBezTo>
                  <a:cubicBezTo>
                    <a:pt x="36" y="132"/>
                    <a:pt x="22" y="125"/>
                    <a:pt x="12" y="110"/>
                  </a:cubicBezTo>
                  <a:cubicBezTo>
                    <a:pt x="4" y="99"/>
                    <a:pt x="0" y="84"/>
                    <a:pt x="0" y="66"/>
                  </a:cubicBezTo>
                  <a:cubicBezTo>
                    <a:pt x="0" y="46"/>
                    <a:pt x="5" y="29"/>
                    <a:pt x="15" y="17"/>
                  </a:cubicBezTo>
                  <a:cubicBezTo>
                    <a:pt x="25" y="6"/>
                    <a:pt x="38" y="0"/>
                    <a:pt x="54" y="0"/>
                  </a:cubicBezTo>
                  <a:close/>
                  <a:moveTo>
                    <a:pt x="53" y="23"/>
                  </a:moveTo>
                  <a:cubicBezTo>
                    <a:pt x="45" y="23"/>
                    <a:pt x="38" y="27"/>
                    <a:pt x="34" y="35"/>
                  </a:cubicBezTo>
                  <a:cubicBezTo>
                    <a:pt x="29" y="44"/>
                    <a:pt x="27" y="54"/>
                    <a:pt x="27" y="66"/>
                  </a:cubicBezTo>
                  <a:cubicBezTo>
                    <a:pt x="27" y="78"/>
                    <a:pt x="29" y="89"/>
                    <a:pt x="34" y="97"/>
                  </a:cubicBezTo>
                  <a:cubicBezTo>
                    <a:pt x="36" y="101"/>
                    <a:pt x="39" y="104"/>
                    <a:pt x="44" y="106"/>
                  </a:cubicBezTo>
                  <a:cubicBezTo>
                    <a:pt x="47" y="108"/>
                    <a:pt x="50" y="109"/>
                    <a:pt x="53" y="109"/>
                  </a:cubicBezTo>
                  <a:cubicBezTo>
                    <a:pt x="59" y="109"/>
                    <a:pt x="63" y="107"/>
                    <a:pt x="67" y="104"/>
                  </a:cubicBezTo>
                  <a:cubicBezTo>
                    <a:pt x="71" y="100"/>
                    <a:pt x="75" y="94"/>
                    <a:pt x="77" y="87"/>
                  </a:cubicBezTo>
                  <a:cubicBezTo>
                    <a:pt x="79" y="80"/>
                    <a:pt x="80" y="73"/>
                    <a:pt x="80" y="66"/>
                  </a:cubicBezTo>
                  <a:cubicBezTo>
                    <a:pt x="80" y="54"/>
                    <a:pt x="77" y="43"/>
                    <a:pt x="73" y="35"/>
                  </a:cubicBezTo>
                  <a:cubicBezTo>
                    <a:pt x="68" y="27"/>
                    <a:pt x="61" y="23"/>
                    <a:pt x="5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8"/>
            <p:cNvSpPr>
              <a:spLocks noEditPoints="1"/>
            </p:cNvSpPr>
            <p:nvPr userDrawn="1"/>
          </p:nvSpPr>
          <p:spPr bwMode="black">
            <a:xfrm>
              <a:off x="3849688" y="6792913"/>
              <a:ext cx="136525" cy="182563"/>
            </a:xfrm>
            <a:custGeom>
              <a:avLst/>
              <a:gdLst>
                <a:gd name="T0" fmla="*/ 0 w 94"/>
                <a:gd name="T1" fmla="*/ 126 h 126"/>
                <a:gd name="T2" fmla="*/ 0 w 94"/>
                <a:gd name="T3" fmla="*/ 0 h 126"/>
                <a:gd name="T4" fmla="*/ 49 w 94"/>
                <a:gd name="T5" fmla="*/ 0 h 126"/>
                <a:gd name="T6" fmla="*/ 78 w 94"/>
                <a:gd name="T7" fmla="*/ 9 h 126"/>
                <a:gd name="T8" fmla="*/ 90 w 94"/>
                <a:gd name="T9" fmla="*/ 35 h 126"/>
                <a:gd name="T10" fmla="*/ 81 w 94"/>
                <a:gd name="T11" fmla="*/ 59 h 126"/>
                <a:gd name="T12" fmla="*/ 72 w 94"/>
                <a:gd name="T13" fmla="*/ 66 h 126"/>
                <a:gd name="T14" fmla="*/ 84 w 94"/>
                <a:gd name="T15" fmla="*/ 76 h 126"/>
                <a:gd name="T16" fmla="*/ 88 w 94"/>
                <a:gd name="T17" fmla="*/ 89 h 126"/>
                <a:gd name="T18" fmla="*/ 89 w 94"/>
                <a:gd name="T19" fmla="*/ 108 h 126"/>
                <a:gd name="T20" fmla="*/ 91 w 94"/>
                <a:gd name="T21" fmla="*/ 121 h 126"/>
                <a:gd name="T22" fmla="*/ 94 w 94"/>
                <a:gd name="T23" fmla="*/ 126 h 126"/>
                <a:gd name="T24" fmla="*/ 66 w 94"/>
                <a:gd name="T25" fmla="*/ 126 h 126"/>
                <a:gd name="T26" fmla="*/ 64 w 94"/>
                <a:gd name="T27" fmla="*/ 119 h 126"/>
                <a:gd name="T28" fmla="*/ 63 w 94"/>
                <a:gd name="T29" fmla="*/ 102 h 126"/>
                <a:gd name="T30" fmla="*/ 59 w 94"/>
                <a:gd name="T31" fmla="*/ 85 h 126"/>
                <a:gd name="T32" fmla="*/ 51 w 94"/>
                <a:gd name="T33" fmla="*/ 77 h 126"/>
                <a:gd name="T34" fmla="*/ 43 w 94"/>
                <a:gd name="T35" fmla="*/ 76 h 126"/>
                <a:gd name="T36" fmla="*/ 27 w 94"/>
                <a:gd name="T37" fmla="*/ 76 h 126"/>
                <a:gd name="T38" fmla="*/ 27 w 94"/>
                <a:gd name="T39" fmla="*/ 126 h 126"/>
                <a:gd name="T40" fmla="*/ 0 w 94"/>
                <a:gd name="T41" fmla="*/ 126 h 126"/>
                <a:gd name="T42" fmla="*/ 27 w 94"/>
                <a:gd name="T43" fmla="*/ 56 h 126"/>
                <a:gd name="T44" fmla="*/ 42 w 94"/>
                <a:gd name="T45" fmla="*/ 56 h 126"/>
                <a:gd name="T46" fmla="*/ 59 w 94"/>
                <a:gd name="T47" fmla="*/ 51 h 126"/>
                <a:gd name="T48" fmla="*/ 63 w 94"/>
                <a:gd name="T49" fmla="*/ 38 h 126"/>
                <a:gd name="T50" fmla="*/ 56 w 94"/>
                <a:gd name="T51" fmla="*/ 24 h 126"/>
                <a:gd name="T52" fmla="*/ 43 w 94"/>
                <a:gd name="T53" fmla="*/ 22 h 126"/>
                <a:gd name="T54" fmla="*/ 27 w 94"/>
                <a:gd name="T55" fmla="*/ 22 h 126"/>
                <a:gd name="T56" fmla="*/ 27 w 94"/>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26">
                  <a:moveTo>
                    <a:pt x="0" y="126"/>
                  </a:moveTo>
                  <a:cubicBezTo>
                    <a:pt x="0" y="0"/>
                    <a:pt x="0" y="0"/>
                    <a:pt x="0" y="0"/>
                  </a:cubicBezTo>
                  <a:cubicBezTo>
                    <a:pt x="49" y="0"/>
                    <a:pt x="49" y="0"/>
                    <a:pt x="49" y="0"/>
                  </a:cubicBezTo>
                  <a:cubicBezTo>
                    <a:pt x="61" y="0"/>
                    <a:pt x="71" y="3"/>
                    <a:pt x="78" y="9"/>
                  </a:cubicBezTo>
                  <a:cubicBezTo>
                    <a:pt x="86" y="15"/>
                    <a:pt x="90" y="24"/>
                    <a:pt x="90" y="35"/>
                  </a:cubicBezTo>
                  <a:cubicBezTo>
                    <a:pt x="90" y="45"/>
                    <a:pt x="87" y="53"/>
                    <a:pt x="81" y="59"/>
                  </a:cubicBezTo>
                  <a:cubicBezTo>
                    <a:pt x="79" y="62"/>
                    <a:pt x="76" y="64"/>
                    <a:pt x="72" y="66"/>
                  </a:cubicBezTo>
                  <a:cubicBezTo>
                    <a:pt x="77" y="68"/>
                    <a:pt x="81" y="71"/>
                    <a:pt x="84" y="76"/>
                  </a:cubicBezTo>
                  <a:cubicBezTo>
                    <a:pt x="85" y="79"/>
                    <a:pt x="87" y="83"/>
                    <a:pt x="88" y="89"/>
                  </a:cubicBezTo>
                  <a:cubicBezTo>
                    <a:pt x="88" y="91"/>
                    <a:pt x="88" y="97"/>
                    <a:pt x="89" y="108"/>
                  </a:cubicBezTo>
                  <a:cubicBezTo>
                    <a:pt x="90" y="115"/>
                    <a:pt x="90" y="119"/>
                    <a:pt x="91" y="121"/>
                  </a:cubicBezTo>
                  <a:cubicBezTo>
                    <a:pt x="92" y="122"/>
                    <a:pt x="92" y="124"/>
                    <a:pt x="94" y="126"/>
                  </a:cubicBezTo>
                  <a:cubicBezTo>
                    <a:pt x="66" y="126"/>
                    <a:pt x="66" y="126"/>
                    <a:pt x="66" y="126"/>
                  </a:cubicBezTo>
                  <a:cubicBezTo>
                    <a:pt x="65" y="124"/>
                    <a:pt x="64" y="121"/>
                    <a:pt x="64" y="119"/>
                  </a:cubicBezTo>
                  <a:cubicBezTo>
                    <a:pt x="64" y="117"/>
                    <a:pt x="63" y="112"/>
                    <a:pt x="63" y="102"/>
                  </a:cubicBezTo>
                  <a:cubicBezTo>
                    <a:pt x="62" y="94"/>
                    <a:pt x="61" y="88"/>
                    <a:pt x="59" y="85"/>
                  </a:cubicBezTo>
                  <a:cubicBezTo>
                    <a:pt x="57" y="81"/>
                    <a:pt x="55" y="78"/>
                    <a:pt x="51" y="77"/>
                  </a:cubicBezTo>
                  <a:cubicBezTo>
                    <a:pt x="49" y="77"/>
                    <a:pt x="46" y="76"/>
                    <a:pt x="43" y="76"/>
                  </a:cubicBezTo>
                  <a:cubicBezTo>
                    <a:pt x="27" y="76"/>
                    <a:pt x="27" y="76"/>
                    <a:pt x="27" y="76"/>
                  </a:cubicBezTo>
                  <a:cubicBezTo>
                    <a:pt x="27" y="126"/>
                    <a:pt x="27" y="126"/>
                    <a:pt x="27" y="126"/>
                  </a:cubicBezTo>
                  <a:lnTo>
                    <a:pt x="0" y="126"/>
                  </a:lnTo>
                  <a:close/>
                  <a:moveTo>
                    <a:pt x="27" y="56"/>
                  </a:moveTo>
                  <a:cubicBezTo>
                    <a:pt x="42" y="56"/>
                    <a:pt x="42" y="56"/>
                    <a:pt x="42" y="56"/>
                  </a:cubicBezTo>
                  <a:cubicBezTo>
                    <a:pt x="50" y="56"/>
                    <a:pt x="56" y="54"/>
                    <a:pt x="59" y="51"/>
                  </a:cubicBezTo>
                  <a:cubicBezTo>
                    <a:pt x="61" y="48"/>
                    <a:pt x="63" y="44"/>
                    <a:pt x="63" y="38"/>
                  </a:cubicBezTo>
                  <a:cubicBezTo>
                    <a:pt x="63" y="32"/>
                    <a:pt x="61" y="27"/>
                    <a:pt x="56" y="24"/>
                  </a:cubicBezTo>
                  <a:cubicBezTo>
                    <a:pt x="54" y="23"/>
                    <a:pt x="49" y="22"/>
                    <a:pt x="43"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9"/>
            <p:cNvSpPr>
              <a:spLocks/>
            </p:cNvSpPr>
            <p:nvPr userDrawn="1"/>
          </p:nvSpPr>
          <p:spPr bwMode="black">
            <a:xfrm>
              <a:off x="4075113" y="6788150"/>
              <a:ext cx="127000" cy="192088"/>
            </a:xfrm>
            <a:custGeom>
              <a:avLst/>
              <a:gdLst>
                <a:gd name="T0" fmla="*/ 0 w 88"/>
                <a:gd name="T1" fmla="*/ 92 h 132"/>
                <a:gd name="T2" fmla="*/ 27 w 88"/>
                <a:gd name="T3" fmla="*/ 92 h 132"/>
                <a:gd name="T4" fmla="*/ 31 w 88"/>
                <a:gd name="T5" fmla="*/ 103 h 132"/>
                <a:gd name="T6" fmla="*/ 44 w 88"/>
                <a:gd name="T7" fmla="*/ 110 h 132"/>
                <a:gd name="T8" fmla="*/ 57 w 88"/>
                <a:gd name="T9" fmla="*/ 105 h 132"/>
                <a:gd name="T10" fmla="*/ 61 w 88"/>
                <a:gd name="T11" fmla="*/ 95 h 132"/>
                <a:gd name="T12" fmla="*/ 54 w 88"/>
                <a:gd name="T13" fmla="*/ 82 h 132"/>
                <a:gd name="T14" fmla="*/ 47 w 88"/>
                <a:gd name="T15" fmla="*/ 78 h 132"/>
                <a:gd name="T16" fmla="*/ 38 w 88"/>
                <a:gd name="T17" fmla="*/ 75 h 132"/>
                <a:gd name="T18" fmla="*/ 15 w 88"/>
                <a:gd name="T19" fmla="*/ 64 h 132"/>
                <a:gd name="T20" fmla="*/ 2 w 88"/>
                <a:gd name="T21" fmla="*/ 35 h 132"/>
                <a:gd name="T22" fmla="*/ 11 w 88"/>
                <a:gd name="T23" fmla="*/ 11 h 132"/>
                <a:gd name="T24" fmla="*/ 41 w 88"/>
                <a:gd name="T25" fmla="*/ 0 h 132"/>
                <a:gd name="T26" fmla="*/ 76 w 88"/>
                <a:gd name="T27" fmla="*/ 16 h 132"/>
                <a:gd name="T28" fmla="*/ 83 w 88"/>
                <a:gd name="T29" fmla="*/ 36 h 132"/>
                <a:gd name="T30" fmla="*/ 57 w 88"/>
                <a:gd name="T31" fmla="*/ 36 h 132"/>
                <a:gd name="T32" fmla="*/ 52 w 88"/>
                <a:gd name="T33" fmla="*/ 26 h 132"/>
                <a:gd name="T34" fmla="*/ 41 w 88"/>
                <a:gd name="T35" fmla="*/ 22 h 132"/>
                <a:gd name="T36" fmla="*/ 31 w 88"/>
                <a:gd name="T37" fmla="*/ 25 h 132"/>
                <a:gd name="T38" fmla="*/ 27 w 88"/>
                <a:gd name="T39" fmla="*/ 35 h 132"/>
                <a:gd name="T40" fmla="*/ 33 w 88"/>
                <a:gd name="T41" fmla="*/ 46 h 132"/>
                <a:gd name="T42" fmla="*/ 51 w 88"/>
                <a:gd name="T43" fmla="*/ 54 h 132"/>
                <a:gd name="T44" fmla="*/ 76 w 88"/>
                <a:gd name="T45" fmla="*/ 66 h 132"/>
                <a:gd name="T46" fmla="*/ 88 w 88"/>
                <a:gd name="T47" fmla="*/ 93 h 132"/>
                <a:gd name="T48" fmla="*/ 77 w 88"/>
                <a:gd name="T49" fmla="*/ 121 h 132"/>
                <a:gd name="T50" fmla="*/ 44 w 88"/>
                <a:gd name="T51" fmla="*/ 132 h 132"/>
                <a:gd name="T52" fmla="*/ 8 w 88"/>
                <a:gd name="T53" fmla="*/ 114 h 132"/>
                <a:gd name="T54" fmla="*/ 0 w 88"/>
                <a:gd name="T55"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32">
                  <a:moveTo>
                    <a:pt x="0" y="92"/>
                  </a:moveTo>
                  <a:cubicBezTo>
                    <a:pt x="27" y="92"/>
                    <a:pt x="27" y="92"/>
                    <a:pt x="27" y="92"/>
                  </a:cubicBezTo>
                  <a:cubicBezTo>
                    <a:pt x="28" y="97"/>
                    <a:pt x="29" y="101"/>
                    <a:pt x="31" y="103"/>
                  </a:cubicBezTo>
                  <a:cubicBezTo>
                    <a:pt x="34" y="108"/>
                    <a:pt x="38" y="110"/>
                    <a:pt x="44" y="110"/>
                  </a:cubicBezTo>
                  <a:cubicBezTo>
                    <a:pt x="50" y="110"/>
                    <a:pt x="54" y="109"/>
                    <a:pt x="57" y="105"/>
                  </a:cubicBezTo>
                  <a:cubicBezTo>
                    <a:pt x="59" y="103"/>
                    <a:pt x="61" y="99"/>
                    <a:pt x="61" y="95"/>
                  </a:cubicBezTo>
                  <a:cubicBezTo>
                    <a:pt x="61" y="90"/>
                    <a:pt x="59" y="86"/>
                    <a:pt x="54" y="82"/>
                  </a:cubicBezTo>
                  <a:cubicBezTo>
                    <a:pt x="53" y="81"/>
                    <a:pt x="50" y="79"/>
                    <a:pt x="47" y="78"/>
                  </a:cubicBezTo>
                  <a:cubicBezTo>
                    <a:pt x="46" y="78"/>
                    <a:pt x="43" y="77"/>
                    <a:pt x="38" y="75"/>
                  </a:cubicBezTo>
                  <a:cubicBezTo>
                    <a:pt x="27" y="71"/>
                    <a:pt x="20" y="67"/>
                    <a:pt x="15" y="64"/>
                  </a:cubicBezTo>
                  <a:cubicBezTo>
                    <a:pt x="6" y="57"/>
                    <a:pt x="2" y="47"/>
                    <a:pt x="2" y="35"/>
                  </a:cubicBezTo>
                  <a:cubicBezTo>
                    <a:pt x="2" y="25"/>
                    <a:pt x="5" y="17"/>
                    <a:pt x="11" y="11"/>
                  </a:cubicBezTo>
                  <a:cubicBezTo>
                    <a:pt x="18" y="4"/>
                    <a:pt x="28" y="0"/>
                    <a:pt x="41" y="0"/>
                  </a:cubicBezTo>
                  <a:cubicBezTo>
                    <a:pt x="56" y="0"/>
                    <a:pt x="68" y="6"/>
                    <a:pt x="76" y="16"/>
                  </a:cubicBezTo>
                  <a:cubicBezTo>
                    <a:pt x="80" y="22"/>
                    <a:pt x="82" y="28"/>
                    <a:pt x="83" y="36"/>
                  </a:cubicBezTo>
                  <a:cubicBezTo>
                    <a:pt x="57" y="36"/>
                    <a:pt x="57" y="36"/>
                    <a:pt x="57" y="36"/>
                  </a:cubicBezTo>
                  <a:cubicBezTo>
                    <a:pt x="56" y="32"/>
                    <a:pt x="55" y="28"/>
                    <a:pt x="52" y="26"/>
                  </a:cubicBezTo>
                  <a:cubicBezTo>
                    <a:pt x="50" y="23"/>
                    <a:pt x="46" y="22"/>
                    <a:pt x="41" y="22"/>
                  </a:cubicBezTo>
                  <a:cubicBezTo>
                    <a:pt x="36" y="22"/>
                    <a:pt x="33" y="23"/>
                    <a:pt x="31" y="25"/>
                  </a:cubicBezTo>
                  <a:cubicBezTo>
                    <a:pt x="28" y="27"/>
                    <a:pt x="27" y="30"/>
                    <a:pt x="27" y="35"/>
                  </a:cubicBezTo>
                  <a:cubicBezTo>
                    <a:pt x="27" y="39"/>
                    <a:pt x="29" y="43"/>
                    <a:pt x="33" y="46"/>
                  </a:cubicBezTo>
                  <a:cubicBezTo>
                    <a:pt x="36" y="48"/>
                    <a:pt x="42" y="51"/>
                    <a:pt x="51" y="54"/>
                  </a:cubicBezTo>
                  <a:cubicBezTo>
                    <a:pt x="62" y="57"/>
                    <a:pt x="70" y="61"/>
                    <a:pt x="76" y="66"/>
                  </a:cubicBezTo>
                  <a:cubicBezTo>
                    <a:pt x="84" y="73"/>
                    <a:pt x="88" y="82"/>
                    <a:pt x="88" y="93"/>
                  </a:cubicBezTo>
                  <a:cubicBezTo>
                    <a:pt x="88" y="104"/>
                    <a:pt x="84" y="114"/>
                    <a:pt x="77" y="121"/>
                  </a:cubicBezTo>
                  <a:cubicBezTo>
                    <a:pt x="68" y="128"/>
                    <a:pt x="58" y="132"/>
                    <a:pt x="44" y="132"/>
                  </a:cubicBezTo>
                  <a:cubicBezTo>
                    <a:pt x="28" y="132"/>
                    <a:pt x="16" y="126"/>
                    <a:pt x="8" y="114"/>
                  </a:cubicBezTo>
                  <a:cubicBezTo>
                    <a:pt x="4" y="107"/>
                    <a:pt x="1" y="100"/>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0"/>
            <p:cNvSpPr>
              <a:spLocks/>
            </p:cNvSpPr>
            <p:nvPr userDrawn="1"/>
          </p:nvSpPr>
          <p:spPr bwMode="black">
            <a:xfrm>
              <a:off x="4227513" y="6792913"/>
              <a:ext cx="136525" cy="182563"/>
            </a:xfrm>
            <a:custGeom>
              <a:avLst/>
              <a:gdLst>
                <a:gd name="T0" fmla="*/ 0 w 86"/>
                <a:gd name="T1" fmla="*/ 115 h 115"/>
                <a:gd name="T2" fmla="*/ 0 w 86"/>
                <a:gd name="T3" fmla="*/ 0 h 115"/>
                <a:gd name="T4" fmla="*/ 25 w 86"/>
                <a:gd name="T5" fmla="*/ 0 h 115"/>
                <a:gd name="T6" fmla="*/ 25 w 86"/>
                <a:gd name="T7" fmla="*/ 44 h 115"/>
                <a:gd name="T8" fmla="*/ 62 w 86"/>
                <a:gd name="T9" fmla="*/ 44 h 115"/>
                <a:gd name="T10" fmla="*/ 62 w 86"/>
                <a:gd name="T11" fmla="*/ 0 h 115"/>
                <a:gd name="T12" fmla="*/ 86 w 86"/>
                <a:gd name="T13" fmla="*/ 0 h 115"/>
                <a:gd name="T14" fmla="*/ 86 w 86"/>
                <a:gd name="T15" fmla="*/ 115 h 115"/>
                <a:gd name="T16" fmla="*/ 62 w 86"/>
                <a:gd name="T17" fmla="*/ 115 h 115"/>
                <a:gd name="T18" fmla="*/ 62 w 86"/>
                <a:gd name="T19" fmla="*/ 65 h 115"/>
                <a:gd name="T20" fmla="*/ 25 w 86"/>
                <a:gd name="T21" fmla="*/ 65 h 115"/>
                <a:gd name="T22" fmla="*/ 25 w 86"/>
                <a:gd name="T23" fmla="*/ 115 h 115"/>
                <a:gd name="T24" fmla="*/ 0 w 86"/>
                <a:gd name="T2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115">
                  <a:moveTo>
                    <a:pt x="0" y="115"/>
                  </a:moveTo>
                  <a:lnTo>
                    <a:pt x="0" y="0"/>
                  </a:lnTo>
                  <a:lnTo>
                    <a:pt x="25" y="0"/>
                  </a:lnTo>
                  <a:lnTo>
                    <a:pt x="25" y="44"/>
                  </a:lnTo>
                  <a:lnTo>
                    <a:pt x="62" y="44"/>
                  </a:lnTo>
                  <a:lnTo>
                    <a:pt x="62" y="0"/>
                  </a:lnTo>
                  <a:lnTo>
                    <a:pt x="86" y="0"/>
                  </a:lnTo>
                  <a:lnTo>
                    <a:pt x="86" y="115"/>
                  </a:lnTo>
                  <a:lnTo>
                    <a:pt x="62" y="115"/>
                  </a:lnTo>
                  <a:lnTo>
                    <a:pt x="62" y="65"/>
                  </a:lnTo>
                  <a:lnTo>
                    <a:pt x="25" y="65"/>
                  </a:lnTo>
                  <a:lnTo>
                    <a:pt x="25"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21"/>
            <p:cNvSpPr>
              <a:spLocks noEditPoints="1"/>
            </p:cNvSpPr>
            <p:nvPr userDrawn="1"/>
          </p:nvSpPr>
          <p:spPr bwMode="black">
            <a:xfrm>
              <a:off x="4384676" y="6792913"/>
              <a:ext cx="155575" cy="182563"/>
            </a:xfrm>
            <a:custGeom>
              <a:avLst/>
              <a:gdLst>
                <a:gd name="T0" fmla="*/ 37 w 98"/>
                <a:gd name="T1" fmla="*/ 0 h 115"/>
                <a:gd name="T2" fmla="*/ 61 w 98"/>
                <a:gd name="T3" fmla="*/ 0 h 115"/>
                <a:gd name="T4" fmla="*/ 98 w 98"/>
                <a:gd name="T5" fmla="*/ 115 h 115"/>
                <a:gd name="T6" fmla="*/ 72 w 98"/>
                <a:gd name="T7" fmla="*/ 115 h 115"/>
                <a:gd name="T8" fmla="*/ 65 w 98"/>
                <a:gd name="T9" fmla="*/ 89 h 115"/>
                <a:gd name="T10" fmla="*/ 32 w 98"/>
                <a:gd name="T11" fmla="*/ 89 h 115"/>
                <a:gd name="T12" fmla="*/ 26 w 98"/>
                <a:gd name="T13" fmla="*/ 115 h 115"/>
                <a:gd name="T14" fmla="*/ 0 w 98"/>
                <a:gd name="T15" fmla="*/ 115 h 115"/>
                <a:gd name="T16" fmla="*/ 37 w 98"/>
                <a:gd name="T17" fmla="*/ 0 h 115"/>
                <a:gd name="T18" fmla="*/ 37 w 98"/>
                <a:gd name="T19" fmla="*/ 70 h 115"/>
                <a:gd name="T20" fmla="*/ 60 w 98"/>
                <a:gd name="T21" fmla="*/ 70 h 115"/>
                <a:gd name="T22" fmla="*/ 48 w 98"/>
                <a:gd name="T23" fmla="*/ 31 h 115"/>
                <a:gd name="T24" fmla="*/ 37 w 98"/>
                <a:gd name="T25"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15">
                  <a:moveTo>
                    <a:pt x="37" y="0"/>
                  </a:moveTo>
                  <a:lnTo>
                    <a:pt x="61" y="0"/>
                  </a:lnTo>
                  <a:lnTo>
                    <a:pt x="98" y="115"/>
                  </a:lnTo>
                  <a:lnTo>
                    <a:pt x="72" y="115"/>
                  </a:lnTo>
                  <a:lnTo>
                    <a:pt x="65" y="89"/>
                  </a:lnTo>
                  <a:lnTo>
                    <a:pt x="32" y="89"/>
                  </a:lnTo>
                  <a:lnTo>
                    <a:pt x="26" y="115"/>
                  </a:lnTo>
                  <a:lnTo>
                    <a:pt x="0" y="115"/>
                  </a:lnTo>
                  <a:lnTo>
                    <a:pt x="37" y="0"/>
                  </a:lnTo>
                  <a:close/>
                  <a:moveTo>
                    <a:pt x="37" y="70"/>
                  </a:moveTo>
                  <a:lnTo>
                    <a:pt x="60" y="70"/>
                  </a:lnTo>
                  <a:lnTo>
                    <a:pt x="48" y="31"/>
                  </a:lnTo>
                  <a:lnTo>
                    <a:pt x="3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22"/>
            <p:cNvSpPr>
              <a:spLocks noEditPoints="1"/>
            </p:cNvSpPr>
            <p:nvPr userDrawn="1"/>
          </p:nvSpPr>
          <p:spPr bwMode="black">
            <a:xfrm>
              <a:off x="4559301" y="6792913"/>
              <a:ext cx="134938" cy="182563"/>
            </a:xfrm>
            <a:custGeom>
              <a:avLst/>
              <a:gdLst>
                <a:gd name="T0" fmla="*/ 0 w 93"/>
                <a:gd name="T1" fmla="*/ 126 h 126"/>
                <a:gd name="T2" fmla="*/ 0 w 93"/>
                <a:gd name="T3" fmla="*/ 0 h 126"/>
                <a:gd name="T4" fmla="*/ 48 w 93"/>
                <a:gd name="T5" fmla="*/ 0 h 126"/>
                <a:gd name="T6" fmla="*/ 77 w 93"/>
                <a:gd name="T7" fmla="*/ 9 h 126"/>
                <a:gd name="T8" fmla="*/ 89 w 93"/>
                <a:gd name="T9" fmla="*/ 35 h 126"/>
                <a:gd name="T10" fmla="*/ 81 w 93"/>
                <a:gd name="T11" fmla="*/ 59 h 126"/>
                <a:gd name="T12" fmla="*/ 71 w 93"/>
                <a:gd name="T13" fmla="*/ 66 h 126"/>
                <a:gd name="T14" fmla="*/ 83 w 93"/>
                <a:gd name="T15" fmla="*/ 76 h 126"/>
                <a:gd name="T16" fmla="*/ 87 w 93"/>
                <a:gd name="T17" fmla="*/ 89 h 126"/>
                <a:gd name="T18" fmla="*/ 89 w 93"/>
                <a:gd name="T19" fmla="*/ 108 h 126"/>
                <a:gd name="T20" fmla="*/ 91 w 93"/>
                <a:gd name="T21" fmla="*/ 121 h 126"/>
                <a:gd name="T22" fmla="*/ 93 w 93"/>
                <a:gd name="T23" fmla="*/ 126 h 126"/>
                <a:gd name="T24" fmla="*/ 65 w 93"/>
                <a:gd name="T25" fmla="*/ 126 h 126"/>
                <a:gd name="T26" fmla="*/ 63 w 93"/>
                <a:gd name="T27" fmla="*/ 119 h 126"/>
                <a:gd name="T28" fmla="*/ 62 w 93"/>
                <a:gd name="T29" fmla="*/ 102 h 126"/>
                <a:gd name="T30" fmla="*/ 59 w 93"/>
                <a:gd name="T31" fmla="*/ 85 h 126"/>
                <a:gd name="T32" fmla="*/ 50 w 93"/>
                <a:gd name="T33" fmla="*/ 77 h 126"/>
                <a:gd name="T34" fmla="*/ 42 w 93"/>
                <a:gd name="T35" fmla="*/ 76 h 126"/>
                <a:gd name="T36" fmla="*/ 27 w 93"/>
                <a:gd name="T37" fmla="*/ 76 h 126"/>
                <a:gd name="T38" fmla="*/ 27 w 93"/>
                <a:gd name="T39" fmla="*/ 126 h 126"/>
                <a:gd name="T40" fmla="*/ 0 w 93"/>
                <a:gd name="T41" fmla="*/ 126 h 126"/>
                <a:gd name="T42" fmla="*/ 27 w 93"/>
                <a:gd name="T43" fmla="*/ 56 h 126"/>
                <a:gd name="T44" fmla="*/ 41 w 93"/>
                <a:gd name="T45" fmla="*/ 56 h 126"/>
                <a:gd name="T46" fmla="*/ 58 w 93"/>
                <a:gd name="T47" fmla="*/ 51 h 126"/>
                <a:gd name="T48" fmla="*/ 62 w 93"/>
                <a:gd name="T49" fmla="*/ 38 h 126"/>
                <a:gd name="T50" fmla="*/ 56 w 93"/>
                <a:gd name="T51" fmla="*/ 24 h 126"/>
                <a:gd name="T52" fmla="*/ 42 w 93"/>
                <a:gd name="T53" fmla="*/ 22 h 126"/>
                <a:gd name="T54" fmla="*/ 27 w 93"/>
                <a:gd name="T55" fmla="*/ 22 h 126"/>
                <a:gd name="T56" fmla="*/ 27 w 93"/>
                <a:gd name="T57" fmla="*/ 5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126">
                  <a:moveTo>
                    <a:pt x="0" y="126"/>
                  </a:moveTo>
                  <a:cubicBezTo>
                    <a:pt x="0" y="0"/>
                    <a:pt x="0" y="0"/>
                    <a:pt x="0" y="0"/>
                  </a:cubicBezTo>
                  <a:cubicBezTo>
                    <a:pt x="48" y="0"/>
                    <a:pt x="48" y="0"/>
                    <a:pt x="48" y="0"/>
                  </a:cubicBezTo>
                  <a:cubicBezTo>
                    <a:pt x="61" y="0"/>
                    <a:pt x="70" y="3"/>
                    <a:pt x="77" y="9"/>
                  </a:cubicBezTo>
                  <a:cubicBezTo>
                    <a:pt x="85" y="15"/>
                    <a:pt x="89" y="24"/>
                    <a:pt x="89" y="35"/>
                  </a:cubicBezTo>
                  <a:cubicBezTo>
                    <a:pt x="89" y="45"/>
                    <a:pt x="86" y="53"/>
                    <a:pt x="81" y="59"/>
                  </a:cubicBezTo>
                  <a:cubicBezTo>
                    <a:pt x="78" y="62"/>
                    <a:pt x="75" y="64"/>
                    <a:pt x="71" y="66"/>
                  </a:cubicBezTo>
                  <a:cubicBezTo>
                    <a:pt x="76" y="68"/>
                    <a:pt x="80" y="71"/>
                    <a:pt x="83" y="76"/>
                  </a:cubicBezTo>
                  <a:cubicBezTo>
                    <a:pt x="85" y="79"/>
                    <a:pt x="86" y="83"/>
                    <a:pt x="87" y="89"/>
                  </a:cubicBezTo>
                  <a:cubicBezTo>
                    <a:pt x="87" y="91"/>
                    <a:pt x="88" y="97"/>
                    <a:pt x="89" y="108"/>
                  </a:cubicBezTo>
                  <a:cubicBezTo>
                    <a:pt x="89" y="115"/>
                    <a:pt x="90" y="119"/>
                    <a:pt x="91" y="121"/>
                  </a:cubicBezTo>
                  <a:cubicBezTo>
                    <a:pt x="91" y="122"/>
                    <a:pt x="92" y="124"/>
                    <a:pt x="93" y="126"/>
                  </a:cubicBezTo>
                  <a:cubicBezTo>
                    <a:pt x="65" y="126"/>
                    <a:pt x="65" y="126"/>
                    <a:pt x="65" y="126"/>
                  </a:cubicBezTo>
                  <a:cubicBezTo>
                    <a:pt x="64" y="124"/>
                    <a:pt x="64" y="121"/>
                    <a:pt x="63" y="119"/>
                  </a:cubicBezTo>
                  <a:cubicBezTo>
                    <a:pt x="63" y="117"/>
                    <a:pt x="63" y="112"/>
                    <a:pt x="62" y="102"/>
                  </a:cubicBezTo>
                  <a:cubicBezTo>
                    <a:pt x="61" y="94"/>
                    <a:pt x="60" y="88"/>
                    <a:pt x="59" y="85"/>
                  </a:cubicBezTo>
                  <a:cubicBezTo>
                    <a:pt x="57" y="81"/>
                    <a:pt x="54" y="78"/>
                    <a:pt x="50" y="77"/>
                  </a:cubicBezTo>
                  <a:cubicBezTo>
                    <a:pt x="48" y="77"/>
                    <a:pt x="46" y="76"/>
                    <a:pt x="42" y="76"/>
                  </a:cubicBezTo>
                  <a:cubicBezTo>
                    <a:pt x="27" y="76"/>
                    <a:pt x="27" y="76"/>
                    <a:pt x="27" y="76"/>
                  </a:cubicBezTo>
                  <a:cubicBezTo>
                    <a:pt x="27" y="126"/>
                    <a:pt x="27" y="126"/>
                    <a:pt x="27" y="126"/>
                  </a:cubicBezTo>
                  <a:lnTo>
                    <a:pt x="0" y="126"/>
                  </a:lnTo>
                  <a:close/>
                  <a:moveTo>
                    <a:pt x="27" y="56"/>
                  </a:moveTo>
                  <a:cubicBezTo>
                    <a:pt x="41" y="56"/>
                    <a:pt x="41" y="56"/>
                    <a:pt x="41" y="56"/>
                  </a:cubicBezTo>
                  <a:cubicBezTo>
                    <a:pt x="50" y="56"/>
                    <a:pt x="55" y="54"/>
                    <a:pt x="58" y="51"/>
                  </a:cubicBezTo>
                  <a:cubicBezTo>
                    <a:pt x="61" y="48"/>
                    <a:pt x="62" y="44"/>
                    <a:pt x="62" y="38"/>
                  </a:cubicBezTo>
                  <a:cubicBezTo>
                    <a:pt x="62" y="32"/>
                    <a:pt x="60" y="27"/>
                    <a:pt x="56" y="24"/>
                  </a:cubicBezTo>
                  <a:cubicBezTo>
                    <a:pt x="53" y="23"/>
                    <a:pt x="48" y="22"/>
                    <a:pt x="42" y="22"/>
                  </a:cubicBezTo>
                  <a:cubicBezTo>
                    <a:pt x="27" y="22"/>
                    <a:pt x="27" y="22"/>
                    <a:pt x="27" y="22"/>
                  </a:cubicBezTo>
                  <a:lnTo>
                    <a:pt x="27"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3"/>
            <p:cNvSpPr>
              <a:spLocks/>
            </p:cNvSpPr>
            <p:nvPr userDrawn="1"/>
          </p:nvSpPr>
          <p:spPr bwMode="black">
            <a:xfrm>
              <a:off x="4724401" y="6792913"/>
              <a:ext cx="38100" cy="182563"/>
            </a:xfrm>
            <a:custGeom>
              <a:avLst/>
              <a:gdLst>
                <a:gd name="T0" fmla="*/ 0 w 24"/>
                <a:gd name="T1" fmla="*/ 115 h 115"/>
                <a:gd name="T2" fmla="*/ 0 w 24"/>
                <a:gd name="T3" fmla="*/ 0 h 115"/>
                <a:gd name="T4" fmla="*/ 12 w 24"/>
                <a:gd name="T5" fmla="*/ 0 h 115"/>
                <a:gd name="T6" fmla="*/ 24 w 24"/>
                <a:gd name="T7" fmla="*/ 0 h 115"/>
                <a:gd name="T8" fmla="*/ 24 w 24"/>
                <a:gd name="T9" fmla="*/ 115 h 115"/>
                <a:gd name="T10" fmla="*/ 0 w 24"/>
                <a:gd name="T11" fmla="*/ 115 h 115"/>
              </a:gdLst>
              <a:ahLst/>
              <a:cxnLst>
                <a:cxn ang="0">
                  <a:pos x="T0" y="T1"/>
                </a:cxn>
                <a:cxn ang="0">
                  <a:pos x="T2" y="T3"/>
                </a:cxn>
                <a:cxn ang="0">
                  <a:pos x="T4" y="T5"/>
                </a:cxn>
                <a:cxn ang="0">
                  <a:pos x="T6" y="T7"/>
                </a:cxn>
                <a:cxn ang="0">
                  <a:pos x="T8" y="T9"/>
                </a:cxn>
                <a:cxn ang="0">
                  <a:pos x="T10" y="T11"/>
                </a:cxn>
              </a:cxnLst>
              <a:rect l="0" t="0" r="r" b="b"/>
              <a:pathLst>
                <a:path w="24" h="115">
                  <a:moveTo>
                    <a:pt x="0" y="115"/>
                  </a:moveTo>
                  <a:lnTo>
                    <a:pt x="0" y="0"/>
                  </a:lnTo>
                  <a:lnTo>
                    <a:pt x="12" y="0"/>
                  </a:lnTo>
                  <a:lnTo>
                    <a:pt x="24" y="0"/>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4"/>
            <p:cNvSpPr>
              <a:spLocks/>
            </p:cNvSpPr>
            <p:nvPr userDrawn="1"/>
          </p:nvSpPr>
          <p:spPr bwMode="black">
            <a:xfrm>
              <a:off x="4797426" y="6792913"/>
              <a:ext cx="134938" cy="182563"/>
            </a:xfrm>
            <a:custGeom>
              <a:avLst/>
              <a:gdLst>
                <a:gd name="T0" fmla="*/ 0 w 85"/>
                <a:gd name="T1" fmla="*/ 115 h 115"/>
                <a:gd name="T2" fmla="*/ 0 w 85"/>
                <a:gd name="T3" fmla="*/ 0 h 115"/>
                <a:gd name="T4" fmla="*/ 25 w 85"/>
                <a:gd name="T5" fmla="*/ 0 h 115"/>
                <a:gd name="T6" fmla="*/ 61 w 85"/>
                <a:gd name="T7" fmla="*/ 74 h 115"/>
                <a:gd name="T8" fmla="*/ 61 w 85"/>
                <a:gd name="T9" fmla="*/ 0 h 115"/>
                <a:gd name="T10" fmla="*/ 85 w 85"/>
                <a:gd name="T11" fmla="*/ 0 h 115"/>
                <a:gd name="T12" fmla="*/ 85 w 85"/>
                <a:gd name="T13" fmla="*/ 115 h 115"/>
                <a:gd name="T14" fmla="*/ 60 w 85"/>
                <a:gd name="T15" fmla="*/ 115 h 115"/>
                <a:gd name="T16" fmla="*/ 24 w 85"/>
                <a:gd name="T17" fmla="*/ 41 h 115"/>
                <a:gd name="T18" fmla="*/ 24 w 85"/>
                <a:gd name="T19" fmla="*/ 115 h 115"/>
                <a:gd name="T20" fmla="*/ 0 w 85"/>
                <a:gd name="T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5">
                  <a:moveTo>
                    <a:pt x="0" y="115"/>
                  </a:moveTo>
                  <a:lnTo>
                    <a:pt x="0" y="0"/>
                  </a:lnTo>
                  <a:lnTo>
                    <a:pt x="25" y="0"/>
                  </a:lnTo>
                  <a:lnTo>
                    <a:pt x="61" y="74"/>
                  </a:lnTo>
                  <a:lnTo>
                    <a:pt x="61" y="0"/>
                  </a:lnTo>
                  <a:lnTo>
                    <a:pt x="85" y="0"/>
                  </a:lnTo>
                  <a:lnTo>
                    <a:pt x="85" y="115"/>
                  </a:lnTo>
                  <a:lnTo>
                    <a:pt x="60" y="115"/>
                  </a:lnTo>
                  <a:lnTo>
                    <a:pt x="24" y="41"/>
                  </a:lnTo>
                  <a:lnTo>
                    <a:pt x="24" y="115"/>
                  </a:ln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5"/>
            <p:cNvSpPr>
              <a:spLocks/>
            </p:cNvSpPr>
            <p:nvPr userDrawn="1"/>
          </p:nvSpPr>
          <p:spPr bwMode="black">
            <a:xfrm>
              <a:off x="4959351" y="6788150"/>
              <a:ext cx="149225" cy="192088"/>
            </a:xfrm>
            <a:custGeom>
              <a:avLst/>
              <a:gdLst>
                <a:gd name="T0" fmla="*/ 102 w 102"/>
                <a:gd name="T1" fmla="*/ 129 h 132"/>
                <a:gd name="T2" fmla="*/ 82 w 102"/>
                <a:gd name="T3" fmla="*/ 129 h 132"/>
                <a:gd name="T4" fmla="*/ 82 w 102"/>
                <a:gd name="T5" fmla="*/ 115 h 132"/>
                <a:gd name="T6" fmla="*/ 73 w 102"/>
                <a:gd name="T7" fmla="*/ 124 h 132"/>
                <a:gd name="T8" fmla="*/ 51 w 102"/>
                <a:gd name="T9" fmla="*/ 132 h 132"/>
                <a:gd name="T10" fmla="*/ 14 w 102"/>
                <a:gd name="T11" fmla="*/ 113 h 132"/>
                <a:gd name="T12" fmla="*/ 0 w 102"/>
                <a:gd name="T13" fmla="*/ 67 h 132"/>
                <a:gd name="T14" fmla="*/ 14 w 102"/>
                <a:gd name="T15" fmla="*/ 20 h 132"/>
                <a:gd name="T16" fmla="*/ 54 w 102"/>
                <a:gd name="T17" fmla="*/ 0 h 132"/>
                <a:gd name="T18" fmla="*/ 89 w 102"/>
                <a:gd name="T19" fmla="*/ 16 h 132"/>
                <a:gd name="T20" fmla="*/ 100 w 102"/>
                <a:gd name="T21" fmla="*/ 39 h 132"/>
                <a:gd name="T22" fmla="*/ 100 w 102"/>
                <a:gd name="T23" fmla="*/ 45 h 132"/>
                <a:gd name="T24" fmla="*/ 74 w 102"/>
                <a:gd name="T25" fmla="*/ 45 h 132"/>
                <a:gd name="T26" fmla="*/ 70 w 102"/>
                <a:gd name="T27" fmla="*/ 32 h 132"/>
                <a:gd name="T28" fmla="*/ 53 w 102"/>
                <a:gd name="T29" fmla="*/ 23 h 132"/>
                <a:gd name="T30" fmla="*/ 34 w 102"/>
                <a:gd name="T31" fmla="*/ 35 h 132"/>
                <a:gd name="T32" fmla="*/ 27 w 102"/>
                <a:gd name="T33" fmla="*/ 66 h 132"/>
                <a:gd name="T34" fmla="*/ 35 w 102"/>
                <a:gd name="T35" fmla="*/ 99 h 132"/>
                <a:gd name="T36" fmla="*/ 54 w 102"/>
                <a:gd name="T37" fmla="*/ 109 h 132"/>
                <a:gd name="T38" fmla="*/ 72 w 102"/>
                <a:gd name="T39" fmla="*/ 100 h 132"/>
                <a:gd name="T40" fmla="*/ 77 w 102"/>
                <a:gd name="T41" fmla="*/ 81 h 132"/>
                <a:gd name="T42" fmla="*/ 55 w 102"/>
                <a:gd name="T43" fmla="*/ 81 h 132"/>
                <a:gd name="T44" fmla="*/ 55 w 102"/>
                <a:gd name="T45" fmla="*/ 61 h 132"/>
                <a:gd name="T46" fmla="*/ 102 w 102"/>
                <a:gd name="T47" fmla="*/ 61 h 132"/>
                <a:gd name="T48" fmla="*/ 102 w 102"/>
                <a:gd name="T49" fmla="*/ 12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32">
                  <a:moveTo>
                    <a:pt x="102" y="129"/>
                  </a:moveTo>
                  <a:cubicBezTo>
                    <a:pt x="82" y="129"/>
                    <a:pt x="82" y="129"/>
                    <a:pt x="82" y="129"/>
                  </a:cubicBezTo>
                  <a:cubicBezTo>
                    <a:pt x="82" y="115"/>
                    <a:pt x="82" y="115"/>
                    <a:pt x="82" y="115"/>
                  </a:cubicBezTo>
                  <a:cubicBezTo>
                    <a:pt x="79" y="119"/>
                    <a:pt x="76" y="122"/>
                    <a:pt x="73" y="124"/>
                  </a:cubicBezTo>
                  <a:cubicBezTo>
                    <a:pt x="67" y="129"/>
                    <a:pt x="59" y="132"/>
                    <a:pt x="51" y="132"/>
                  </a:cubicBezTo>
                  <a:cubicBezTo>
                    <a:pt x="35" y="132"/>
                    <a:pt x="23" y="125"/>
                    <a:pt x="14" y="113"/>
                  </a:cubicBezTo>
                  <a:cubicBezTo>
                    <a:pt x="5" y="101"/>
                    <a:pt x="0" y="85"/>
                    <a:pt x="0" y="67"/>
                  </a:cubicBezTo>
                  <a:cubicBezTo>
                    <a:pt x="0" y="48"/>
                    <a:pt x="5" y="33"/>
                    <a:pt x="14" y="20"/>
                  </a:cubicBezTo>
                  <a:cubicBezTo>
                    <a:pt x="24" y="7"/>
                    <a:pt x="37" y="0"/>
                    <a:pt x="54" y="0"/>
                  </a:cubicBezTo>
                  <a:cubicBezTo>
                    <a:pt x="68" y="0"/>
                    <a:pt x="79" y="5"/>
                    <a:pt x="89" y="16"/>
                  </a:cubicBezTo>
                  <a:cubicBezTo>
                    <a:pt x="94" y="23"/>
                    <a:pt x="98" y="30"/>
                    <a:pt x="100" y="39"/>
                  </a:cubicBezTo>
                  <a:cubicBezTo>
                    <a:pt x="100" y="40"/>
                    <a:pt x="100" y="42"/>
                    <a:pt x="100" y="45"/>
                  </a:cubicBezTo>
                  <a:cubicBezTo>
                    <a:pt x="74" y="45"/>
                    <a:pt x="74" y="45"/>
                    <a:pt x="74" y="45"/>
                  </a:cubicBezTo>
                  <a:cubicBezTo>
                    <a:pt x="73" y="40"/>
                    <a:pt x="72" y="35"/>
                    <a:pt x="70" y="32"/>
                  </a:cubicBezTo>
                  <a:cubicBezTo>
                    <a:pt x="66" y="26"/>
                    <a:pt x="60" y="23"/>
                    <a:pt x="53" y="23"/>
                  </a:cubicBezTo>
                  <a:cubicBezTo>
                    <a:pt x="45" y="23"/>
                    <a:pt x="39" y="27"/>
                    <a:pt x="34" y="35"/>
                  </a:cubicBezTo>
                  <a:cubicBezTo>
                    <a:pt x="30" y="43"/>
                    <a:pt x="27" y="53"/>
                    <a:pt x="27" y="66"/>
                  </a:cubicBezTo>
                  <a:cubicBezTo>
                    <a:pt x="27" y="80"/>
                    <a:pt x="30" y="91"/>
                    <a:pt x="35" y="99"/>
                  </a:cubicBezTo>
                  <a:cubicBezTo>
                    <a:pt x="39" y="106"/>
                    <a:pt x="46" y="109"/>
                    <a:pt x="54" y="109"/>
                  </a:cubicBezTo>
                  <a:cubicBezTo>
                    <a:pt x="62" y="109"/>
                    <a:pt x="68" y="106"/>
                    <a:pt x="72" y="100"/>
                  </a:cubicBezTo>
                  <a:cubicBezTo>
                    <a:pt x="75" y="95"/>
                    <a:pt x="77" y="89"/>
                    <a:pt x="77" y="81"/>
                  </a:cubicBezTo>
                  <a:cubicBezTo>
                    <a:pt x="55" y="81"/>
                    <a:pt x="55" y="81"/>
                    <a:pt x="55" y="81"/>
                  </a:cubicBezTo>
                  <a:cubicBezTo>
                    <a:pt x="55" y="61"/>
                    <a:pt x="55" y="61"/>
                    <a:pt x="55" y="61"/>
                  </a:cubicBezTo>
                  <a:cubicBezTo>
                    <a:pt x="102" y="61"/>
                    <a:pt x="102" y="61"/>
                    <a:pt x="102" y="61"/>
                  </a:cubicBezTo>
                  <a:lnTo>
                    <a:pt x="102"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26"/>
            <p:cNvSpPr>
              <a:spLocks/>
            </p:cNvSpPr>
            <p:nvPr userDrawn="1"/>
          </p:nvSpPr>
          <p:spPr bwMode="black">
            <a:xfrm>
              <a:off x="5141913" y="6935788"/>
              <a:ext cx="41275" cy="39688"/>
            </a:xfrm>
            <a:custGeom>
              <a:avLst/>
              <a:gdLst>
                <a:gd name="T0" fmla="*/ 26 w 26"/>
                <a:gd name="T1" fmla="*/ 0 h 25"/>
                <a:gd name="T2" fmla="*/ 26 w 26"/>
                <a:gd name="T3" fmla="*/ 25 h 25"/>
                <a:gd name="T4" fmla="*/ 0 w 26"/>
                <a:gd name="T5" fmla="*/ 25 h 25"/>
                <a:gd name="T6" fmla="*/ 0 w 26"/>
                <a:gd name="T7" fmla="*/ 0 h 25"/>
                <a:gd name="T8" fmla="*/ 14 w 26"/>
                <a:gd name="T9" fmla="*/ 0 h 25"/>
                <a:gd name="T10" fmla="*/ 26 w 26"/>
                <a:gd name="T11" fmla="*/ 0 h 25"/>
              </a:gdLst>
              <a:ahLst/>
              <a:cxnLst>
                <a:cxn ang="0">
                  <a:pos x="T0" y="T1"/>
                </a:cxn>
                <a:cxn ang="0">
                  <a:pos x="T2" y="T3"/>
                </a:cxn>
                <a:cxn ang="0">
                  <a:pos x="T4" y="T5"/>
                </a:cxn>
                <a:cxn ang="0">
                  <a:pos x="T6" y="T7"/>
                </a:cxn>
                <a:cxn ang="0">
                  <a:pos x="T8" y="T9"/>
                </a:cxn>
                <a:cxn ang="0">
                  <a:pos x="T10" y="T11"/>
                </a:cxn>
              </a:cxnLst>
              <a:rect l="0" t="0" r="r" b="b"/>
              <a:pathLst>
                <a:path w="26" h="25">
                  <a:moveTo>
                    <a:pt x="26" y="0"/>
                  </a:moveTo>
                  <a:lnTo>
                    <a:pt x="26" y="25"/>
                  </a:lnTo>
                  <a:lnTo>
                    <a:pt x="0" y="25"/>
                  </a:lnTo>
                  <a:lnTo>
                    <a:pt x="0" y="0"/>
                  </a:lnTo>
                  <a:lnTo>
                    <a:pt x="14"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736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tx2"/>
        </a:solidFill>
        <a:effectLst/>
      </p:bgPr>
    </p:bg>
    <p:spTree>
      <p:nvGrpSpPr>
        <p:cNvPr id="1" name=""/>
        <p:cNvGrpSpPr/>
        <p:nvPr/>
      </p:nvGrpSpPr>
      <p:grpSpPr>
        <a:xfrm>
          <a:off x="0" y="0"/>
          <a:ext cx="0" cy="0"/>
          <a:chOff x="0" y="0"/>
          <a:chExt cx="0" cy="0"/>
        </a:xfrm>
      </p:grpSpPr>
      <p:sp>
        <p:nvSpPr>
          <p:cNvPr id="9" name="Titelplatzhalter 1"/>
          <p:cNvSpPr>
            <a:spLocks noGrp="1"/>
          </p:cNvSpPr>
          <p:nvPr>
            <p:ph type="ctrTitle" hasCustomPrompt="1"/>
          </p:nvPr>
        </p:nvSpPr>
        <p:spPr bwMode="black">
          <a:xfrm>
            <a:off x="326551" y="326517"/>
            <a:ext cx="8490331" cy="753707"/>
          </a:xfrm>
          <a:noFill/>
        </p:spPr>
        <p:txBody>
          <a:bodyPr wrap="square" lIns="0" tIns="0">
            <a:spAutoFit/>
          </a:bodyPr>
          <a:lstStyle>
            <a:lvl1pPr>
              <a:defRPr sz="5442" baseline="0" smtClean="0">
                <a:solidFill>
                  <a:schemeClr val="bg1"/>
                </a:solidFill>
                <a:latin typeface="TeleGrotesk Headline Ultra" pitchFamily="2" charset="0"/>
              </a:defRPr>
            </a:lvl1pPr>
          </a:lstStyle>
          <a:p>
            <a:r>
              <a:rPr lang="en-US" dirty="0" smtClean="0"/>
              <a:t>content/Agenda</a:t>
            </a:r>
          </a:p>
        </p:txBody>
      </p:sp>
    </p:spTree>
    <p:extLst>
      <p:ext uri="{BB962C8B-B14F-4D97-AF65-F5344CB8AC3E}">
        <p14:creationId xmlns:p14="http://schemas.microsoft.com/office/powerpoint/2010/main" val="11115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genda vertical">
    <p:bg bwMode="ltGray">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1542234523"/>
              </p:ext>
            </p:extLst>
          </p:nvPr>
        </p:nvGraphicFramePr>
        <p:xfrm>
          <a:off x="1261" y="1681"/>
          <a:ext cx="1259" cy="1680"/>
        </p:xfrm>
        <a:graphic>
          <a:graphicData uri="http://schemas.openxmlformats.org/presentationml/2006/ole">
            <mc:AlternateContent xmlns:mc="http://schemas.openxmlformats.org/markup-compatibility/2006">
              <mc:Choice xmlns:v="urn:schemas-microsoft-com:vml" Requires="v">
                <p:oleObj spid="_x0000_s167938" name="think-cell Folie" r:id="rId5" imgW="360" imgH="360" progId="TCLayout.ActiveDocument.1">
                  <p:embed/>
                </p:oleObj>
              </mc:Choice>
              <mc:Fallback>
                <p:oleObj name="think-cell Foli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 y="1681"/>
                        <a:ext cx="1259" cy="1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p:nvSpPr>
        <p:spPr bwMode="white">
          <a:xfrm>
            <a:off x="4571884" y="1"/>
            <a:ext cx="4572117" cy="6858000"/>
          </a:xfrm>
          <a:prstGeom prst="rect">
            <a:avLst/>
          </a:prstGeom>
          <a:solidFill>
            <a:schemeClr val="bg1"/>
          </a:solidFill>
          <a:ln w="19050" algn="ctr">
            <a:noFill/>
            <a:miter lim="800000"/>
            <a:headEnd/>
            <a:tailEnd/>
          </a:ln>
          <a:effectLst/>
        </p:spPr>
        <p:txBody>
          <a:bodyPr lIns="57134" tIns="57134" rIns="57134" bIns="57134" rtlCol="0" anchor="ctr"/>
          <a:lstStyle/>
          <a:p>
            <a:pPr indent="2520" algn="ctr" defTabSz="362878" fontAlgn="base">
              <a:lnSpc>
                <a:spcPct val="104000"/>
              </a:lnSpc>
              <a:spcBef>
                <a:spcPct val="25000"/>
              </a:spcBef>
              <a:spcAft>
                <a:spcPct val="0"/>
              </a:spcAft>
              <a:buClr>
                <a:srgbClr val="E20074"/>
              </a:buClr>
              <a:buSzPct val="75000"/>
            </a:pPr>
            <a:endParaRPr lang="en-US" sz="1429" dirty="0" smtClean="0">
              <a:cs typeface="Arial" charset="0"/>
            </a:endParaRPr>
          </a:p>
        </p:txBody>
      </p:sp>
      <p:sp>
        <p:nvSpPr>
          <p:cNvPr id="12" name="Titelplatzhalter 1"/>
          <p:cNvSpPr>
            <a:spLocks noGrp="1"/>
          </p:cNvSpPr>
          <p:nvPr>
            <p:ph type="ctrTitle" hasCustomPrompt="1"/>
          </p:nvPr>
        </p:nvSpPr>
        <p:spPr bwMode="black">
          <a:xfrm>
            <a:off x="326881" y="326846"/>
            <a:ext cx="3918240" cy="5225211"/>
          </a:xfrm>
          <a:noFill/>
        </p:spPr>
        <p:txBody>
          <a:bodyPr wrap="square" lIns="0" tIns="0">
            <a:noAutofit/>
          </a:bodyPr>
          <a:lstStyle>
            <a:lvl1pPr>
              <a:defRPr sz="5442" smtClean="0">
                <a:solidFill>
                  <a:schemeClr val="bg1"/>
                </a:solidFill>
                <a:latin typeface="TeleGrotesk Headline Ultra" pitchFamily="2" charset="0"/>
              </a:defRPr>
            </a:lvl1pPr>
          </a:lstStyle>
          <a:p>
            <a:r>
              <a:rPr lang="en-US" dirty="0" smtClean="0"/>
              <a:t>content/</a:t>
            </a:r>
            <a:br>
              <a:rPr lang="en-US" dirty="0" smtClean="0"/>
            </a:br>
            <a:r>
              <a:rPr lang="en-US" dirty="0" smtClean="0"/>
              <a:t>Agenda</a:t>
            </a:r>
          </a:p>
        </p:txBody>
      </p:sp>
    </p:spTree>
    <p:extLst>
      <p:ext uri="{BB962C8B-B14F-4D97-AF65-F5344CB8AC3E}">
        <p14:creationId xmlns:p14="http://schemas.microsoft.com/office/powerpoint/2010/main" val="26304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3" name="Objekt 2"/>
          <p:cNvPicPr>
            <a:picLocks noChangeAspect="1"/>
          </p:cNvPicPr>
          <p:nvPr/>
        </p:nvPicPr>
        <p:blipFill>
          <a:blip r:embed="rId29"/>
          <a:srcRect/>
          <a:stretch>
            <a:fillRect/>
          </a:stretch>
        </p:blipFill>
        <p:spPr bwMode="auto">
          <a:xfrm>
            <a:off x="1441" y="1441"/>
            <a:ext cx="1440" cy="1439"/>
          </a:xfrm>
          <a:prstGeom prst="rect">
            <a:avLst/>
          </a:prstGeom>
          <a:noFill/>
        </p:spPr>
      </p:pic>
      <p:sp>
        <p:nvSpPr>
          <p:cNvPr id="1026" name="Titelplatzhalter 1"/>
          <p:cNvSpPr>
            <a:spLocks noGrp="1"/>
          </p:cNvSpPr>
          <p:nvPr>
            <p:ph type="title"/>
          </p:nvPr>
        </p:nvSpPr>
        <p:spPr bwMode="gray">
          <a:xfrm>
            <a:off x="326552" y="254683"/>
            <a:ext cx="8490330" cy="53338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en-US" dirty="0" smtClean="0"/>
          </a:p>
        </p:txBody>
      </p:sp>
      <p:sp>
        <p:nvSpPr>
          <p:cNvPr id="1027" name="Textplatzhalter 2"/>
          <p:cNvSpPr>
            <a:spLocks noGrp="1"/>
          </p:cNvSpPr>
          <p:nvPr>
            <p:ph type="body" idx="1"/>
          </p:nvPr>
        </p:nvSpPr>
        <p:spPr bwMode="gray">
          <a:xfrm>
            <a:off x="326551" y="1469326"/>
            <a:ext cx="8490331" cy="44079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 name="Datumsplatzhalter 11"/>
          <p:cNvSpPr>
            <a:spLocks noGrp="1"/>
          </p:cNvSpPr>
          <p:nvPr>
            <p:ph type="dt" sz="half" idx="2"/>
          </p:nvPr>
        </p:nvSpPr>
        <p:spPr>
          <a:xfrm>
            <a:off x="7642930" y="6204309"/>
            <a:ext cx="816378"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3527C144-DBFC-4ED1-9D53-CC97618D9080}" type="datetime1">
              <a:rPr lang="cs-CZ" smtClean="0"/>
              <a:pPr/>
              <a:t>11.07.2018</a:t>
            </a:fld>
            <a:endParaRPr lang="en-US"/>
          </a:p>
        </p:txBody>
      </p:sp>
      <p:sp>
        <p:nvSpPr>
          <p:cNvPr id="13" name="Fußzeilenplatzhalter 12"/>
          <p:cNvSpPr>
            <a:spLocks noGrp="1"/>
          </p:cNvSpPr>
          <p:nvPr>
            <p:ph type="ftr" sz="quarter" idx="3"/>
          </p:nvPr>
        </p:nvSpPr>
        <p:spPr>
          <a:xfrm>
            <a:off x="3461443" y="6204309"/>
            <a:ext cx="4117810"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r>
              <a:rPr lang="en-US" smtClean="0"/>
              <a:t>Portfolio služeb</a:t>
            </a:r>
            <a:endParaRPr lang="en-US"/>
          </a:p>
        </p:txBody>
      </p:sp>
      <p:sp>
        <p:nvSpPr>
          <p:cNvPr id="14" name="Foliennummernplatzhalter 13"/>
          <p:cNvSpPr>
            <a:spLocks noGrp="1"/>
          </p:cNvSpPr>
          <p:nvPr>
            <p:ph type="sldNum" sz="quarter" idx="4"/>
          </p:nvPr>
        </p:nvSpPr>
        <p:spPr>
          <a:xfrm>
            <a:off x="8522986" y="6204309"/>
            <a:ext cx="290631" cy="326845"/>
          </a:xfrm>
          <a:prstGeom prst="rect">
            <a:avLst/>
          </a:prstGeom>
        </p:spPr>
        <p:txBody>
          <a:bodyPr vert="horz" lIns="0" tIns="0" rIns="0" bIns="0" rtlCol="0" anchor="ctr"/>
          <a:lstStyle>
            <a:lvl1pPr algn="r">
              <a:defRPr sz="1043">
                <a:solidFill>
                  <a:schemeClr val="tx1"/>
                </a:solidFill>
                <a:latin typeface="Tele-GroteskNor" pitchFamily="2" charset="0"/>
              </a:defRPr>
            </a:lvl1pPr>
          </a:lstStyle>
          <a:p>
            <a:fld id="{1E3CAA67-0A91-4DCC-BE87-3CAD7B080E5A}" type="slidenum">
              <a:rPr lang="en-US" smtClean="0"/>
              <a:pPr/>
              <a:t>‹#›</a:t>
            </a:fld>
            <a:endParaRPr lang="en-US"/>
          </a:p>
        </p:txBody>
      </p:sp>
      <p:pic>
        <p:nvPicPr>
          <p:cNvPr id="9" name="Grafik 8" descr="T_Logo_3c_Slogan_p_INT.emf"/>
          <p:cNvPicPr>
            <a:picLocks noChangeAspect="1"/>
          </p:cNvPicPr>
          <p:nvPr/>
        </p:nvPicPr>
        <p:blipFill>
          <a:blip r:embed="rId30"/>
          <a:stretch>
            <a:fillRect/>
          </a:stretch>
        </p:blipFill>
        <p:spPr>
          <a:xfrm>
            <a:off x="326552" y="6203821"/>
            <a:ext cx="2187301" cy="326517"/>
          </a:xfrm>
          <a:prstGeom prst="rect">
            <a:avLst/>
          </a:prstGeom>
        </p:spPr>
      </p:pic>
    </p:spTree>
    <p:extLst>
      <p:ext uri="{BB962C8B-B14F-4D97-AF65-F5344CB8AC3E}">
        <p14:creationId xmlns:p14="http://schemas.microsoft.com/office/powerpoint/2010/main" val="32858540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5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0" indent="0" algn="l" defTabSz="414791" rtl="0" eaLnBrk="1" fontAlgn="base" hangingPunct="1">
        <a:lnSpc>
          <a:spcPct val="90000"/>
        </a:lnSpc>
        <a:spcBef>
          <a:spcPts val="0"/>
        </a:spcBef>
        <a:spcAft>
          <a:spcPct val="0"/>
        </a:spcAft>
        <a:defRPr lang="de-DE" sz="2902" kern="1200" dirty="0">
          <a:solidFill>
            <a:schemeClr val="tx2"/>
          </a:solidFill>
          <a:latin typeface="TeleGrotesk Headline Ultra" pitchFamily="2" charset="0"/>
          <a:ea typeface="+mj-ea"/>
          <a:cs typeface="TeleGrotesk Headline Ultra" pitchFamily="2" charset="0"/>
        </a:defRPr>
      </a:lvl1pPr>
      <a:lvl2pPr algn="l" defTabSz="522637" rtl="0" eaLnBrk="1" fontAlgn="base" hangingPunct="1">
        <a:lnSpc>
          <a:spcPct val="90000"/>
        </a:lnSpc>
        <a:spcBef>
          <a:spcPct val="0"/>
        </a:spcBef>
        <a:spcAft>
          <a:spcPct val="0"/>
        </a:spcAft>
        <a:defRPr sz="3356">
          <a:solidFill>
            <a:schemeClr val="tx2"/>
          </a:solidFill>
          <a:latin typeface="Tele-GroteskUlt" pitchFamily="2" charset="0"/>
        </a:defRPr>
      </a:lvl2pPr>
      <a:lvl3pPr algn="l" defTabSz="522637" rtl="0" eaLnBrk="1" fontAlgn="base" hangingPunct="1">
        <a:lnSpc>
          <a:spcPct val="90000"/>
        </a:lnSpc>
        <a:spcBef>
          <a:spcPct val="0"/>
        </a:spcBef>
        <a:spcAft>
          <a:spcPct val="0"/>
        </a:spcAft>
        <a:defRPr sz="3356">
          <a:solidFill>
            <a:schemeClr val="tx2"/>
          </a:solidFill>
          <a:latin typeface="Tele-GroteskUlt" pitchFamily="2" charset="0"/>
        </a:defRPr>
      </a:lvl3pPr>
      <a:lvl4pPr algn="l" defTabSz="522637" rtl="0" eaLnBrk="1" fontAlgn="base" hangingPunct="1">
        <a:lnSpc>
          <a:spcPct val="90000"/>
        </a:lnSpc>
        <a:spcBef>
          <a:spcPct val="0"/>
        </a:spcBef>
        <a:spcAft>
          <a:spcPct val="0"/>
        </a:spcAft>
        <a:defRPr sz="3356">
          <a:solidFill>
            <a:schemeClr val="tx2"/>
          </a:solidFill>
          <a:latin typeface="Tele-GroteskUlt" pitchFamily="2" charset="0"/>
        </a:defRPr>
      </a:lvl4pPr>
      <a:lvl5pPr algn="l" defTabSz="522637" rtl="0" eaLnBrk="1" fontAlgn="base" hangingPunct="1">
        <a:lnSpc>
          <a:spcPct val="90000"/>
        </a:lnSpc>
        <a:spcBef>
          <a:spcPct val="0"/>
        </a:spcBef>
        <a:spcAft>
          <a:spcPct val="0"/>
        </a:spcAft>
        <a:defRPr sz="3356">
          <a:solidFill>
            <a:schemeClr val="tx2"/>
          </a:solidFill>
          <a:latin typeface="Tele-GroteskUlt" pitchFamily="2" charset="0"/>
        </a:defRPr>
      </a:lvl5pPr>
      <a:lvl6pPr marL="414654" algn="l" defTabSz="522637" rtl="0" eaLnBrk="1" fontAlgn="base" hangingPunct="1">
        <a:lnSpc>
          <a:spcPct val="90000"/>
        </a:lnSpc>
        <a:spcBef>
          <a:spcPct val="0"/>
        </a:spcBef>
        <a:spcAft>
          <a:spcPct val="0"/>
        </a:spcAft>
        <a:defRPr sz="3356">
          <a:solidFill>
            <a:schemeClr val="tx2"/>
          </a:solidFill>
          <a:latin typeface="Tele-GroteskUlt" pitchFamily="2" charset="0"/>
        </a:defRPr>
      </a:lvl6pPr>
      <a:lvl7pPr marL="829308" algn="l" defTabSz="522637" rtl="0" eaLnBrk="1" fontAlgn="base" hangingPunct="1">
        <a:lnSpc>
          <a:spcPct val="90000"/>
        </a:lnSpc>
        <a:spcBef>
          <a:spcPct val="0"/>
        </a:spcBef>
        <a:spcAft>
          <a:spcPct val="0"/>
        </a:spcAft>
        <a:defRPr sz="3356">
          <a:solidFill>
            <a:schemeClr val="tx2"/>
          </a:solidFill>
          <a:latin typeface="Tele-GroteskUlt" pitchFamily="2" charset="0"/>
        </a:defRPr>
      </a:lvl7pPr>
      <a:lvl8pPr marL="1243962" algn="l" defTabSz="522637" rtl="0" eaLnBrk="1" fontAlgn="base" hangingPunct="1">
        <a:lnSpc>
          <a:spcPct val="90000"/>
        </a:lnSpc>
        <a:spcBef>
          <a:spcPct val="0"/>
        </a:spcBef>
        <a:spcAft>
          <a:spcPct val="0"/>
        </a:spcAft>
        <a:defRPr sz="3356">
          <a:solidFill>
            <a:schemeClr val="tx2"/>
          </a:solidFill>
          <a:latin typeface="Tele-GroteskUlt" pitchFamily="2" charset="0"/>
        </a:defRPr>
      </a:lvl8pPr>
      <a:lvl9pPr marL="1658615" algn="l" defTabSz="522637" rtl="0" eaLnBrk="1" fontAlgn="base" hangingPunct="1">
        <a:lnSpc>
          <a:spcPct val="90000"/>
        </a:lnSpc>
        <a:spcBef>
          <a:spcPct val="0"/>
        </a:spcBef>
        <a:spcAft>
          <a:spcPct val="0"/>
        </a:spcAft>
        <a:defRPr sz="3356">
          <a:solidFill>
            <a:schemeClr val="tx2"/>
          </a:solidFill>
          <a:latin typeface="Tele-GroteskUlt" pitchFamily="2" charset="0"/>
        </a:defRPr>
      </a:lvl9pPr>
    </p:titleStyle>
    <p:bodyStyle>
      <a:lvl1pPr algn="l" defTabSz="522637" rtl="0" eaLnBrk="1" fontAlgn="base" hangingPunct="1">
        <a:lnSpc>
          <a:spcPct val="104000"/>
        </a:lnSpc>
        <a:spcBef>
          <a:spcPts val="1088"/>
        </a:spcBef>
        <a:spcAft>
          <a:spcPct val="0"/>
        </a:spcAft>
        <a:buClr>
          <a:schemeClr val="tx2"/>
        </a:buClr>
        <a:buFont typeface="Wingdings" pitchFamily="2" charset="2"/>
        <a:defRPr sz="1633" kern="1200">
          <a:solidFill>
            <a:schemeClr val="tx1"/>
          </a:solidFill>
          <a:latin typeface="Tele-GroteskFet" pitchFamily="2" charset="0"/>
          <a:ea typeface="+mn-ea"/>
          <a:cs typeface="+mn-cs"/>
        </a:defRPr>
      </a:lvl1pPr>
      <a:lvl2pPr marL="1440" algn="l" defTabSz="522637" rtl="0" eaLnBrk="1" fontAlgn="base" hangingPunct="1">
        <a:lnSpc>
          <a:spcPct val="104000"/>
        </a:lnSpc>
        <a:spcBef>
          <a:spcPts val="272"/>
        </a:spcBef>
        <a:spcAft>
          <a:spcPct val="0"/>
        </a:spcAft>
        <a:buClr>
          <a:schemeClr val="tx2"/>
        </a:buClr>
        <a:buFont typeface="Wingdings" pitchFamily="2" charset="2"/>
        <a:defRPr sz="1633" kern="1200">
          <a:solidFill>
            <a:schemeClr val="tx1"/>
          </a:solidFill>
          <a:latin typeface="+mn-lt"/>
          <a:ea typeface="+mn-ea"/>
          <a:cs typeface="+mn-cs"/>
        </a:defRPr>
      </a:lvl2pPr>
      <a:lvl3pPr marL="195912" indent="-195912" algn="l" defTabSz="522637" rtl="0" eaLnBrk="1" fontAlgn="base" hangingPunct="1">
        <a:lnSpc>
          <a:spcPct val="104000"/>
        </a:lnSpc>
        <a:spcBef>
          <a:spcPts val="272"/>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3pPr>
      <a:lvl4pPr marL="391824" indent="-195809"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4pPr>
      <a:lvl5pPr marL="587736" indent="-195912" algn="l" defTabSz="522637"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633" kern="1200">
          <a:solidFill>
            <a:schemeClr val="tx1"/>
          </a:solidFill>
          <a:latin typeface="+mn-lt"/>
          <a:ea typeface="+mn-ea"/>
          <a:cs typeface="+mn-cs"/>
        </a:defRPr>
      </a:lvl5pPr>
      <a:lvl6pPr marL="2280597" indent="-207327" algn="l" defTabSz="414654" rtl="0" eaLnBrk="1" latinLnBrk="0" hangingPunct="1">
        <a:spcBef>
          <a:spcPct val="20000"/>
        </a:spcBef>
        <a:buFont typeface="Arial"/>
        <a:buChar char="•"/>
        <a:defRPr sz="1814" kern="1200">
          <a:solidFill>
            <a:schemeClr val="tx1"/>
          </a:solidFill>
          <a:latin typeface="+mn-lt"/>
          <a:ea typeface="+mn-ea"/>
          <a:cs typeface="+mn-cs"/>
        </a:defRPr>
      </a:lvl6pPr>
      <a:lvl7pPr marL="2695249" indent="-207327" algn="l" defTabSz="414654" rtl="0" eaLnBrk="1" latinLnBrk="0" hangingPunct="1">
        <a:spcBef>
          <a:spcPct val="20000"/>
        </a:spcBef>
        <a:buFont typeface="Arial"/>
        <a:buChar char="•"/>
        <a:defRPr sz="1814" kern="1200">
          <a:solidFill>
            <a:schemeClr val="tx1"/>
          </a:solidFill>
          <a:latin typeface="+mn-lt"/>
          <a:ea typeface="+mn-ea"/>
          <a:cs typeface="+mn-cs"/>
        </a:defRPr>
      </a:lvl7pPr>
      <a:lvl8pPr marL="3109903" indent="-207327" algn="l" defTabSz="414654" rtl="0" eaLnBrk="1" latinLnBrk="0" hangingPunct="1">
        <a:spcBef>
          <a:spcPct val="20000"/>
        </a:spcBef>
        <a:buFont typeface="Arial"/>
        <a:buChar char="•"/>
        <a:defRPr sz="1814" kern="1200">
          <a:solidFill>
            <a:schemeClr val="tx1"/>
          </a:solidFill>
          <a:latin typeface="+mn-lt"/>
          <a:ea typeface="+mn-ea"/>
          <a:cs typeface="+mn-cs"/>
        </a:defRPr>
      </a:lvl8pPr>
      <a:lvl9pPr marL="3524558" indent="-207327" algn="l" defTabSz="414654" rtl="0" eaLnBrk="1" latinLnBrk="0" hangingPunct="1">
        <a:spcBef>
          <a:spcPct val="20000"/>
        </a:spcBef>
        <a:buFont typeface="Arial"/>
        <a:buChar char="•"/>
        <a:defRPr sz="1814" kern="1200">
          <a:solidFill>
            <a:schemeClr val="tx1"/>
          </a:solidFill>
          <a:latin typeface="+mn-lt"/>
          <a:ea typeface="+mn-ea"/>
          <a:cs typeface="+mn-cs"/>
        </a:defRPr>
      </a:lvl9pPr>
    </p:bodyStyle>
    <p:otherStyle>
      <a:defPPr>
        <a:defRPr lang="de-DE"/>
      </a:defPPr>
      <a:lvl1pPr marL="0" algn="l" defTabSz="414654" rtl="0" eaLnBrk="1" latinLnBrk="0" hangingPunct="1">
        <a:defRPr sz="1633" kern="1200">
          <a:solidFill>
            <a:schemeClr val="tx1"/>
          </a:solidFill>
          <a:latin typeface="+mn-lt"/>
          <a:ea typeface="+mn-ea"/>
          <a:cs typeface="+mn-cs"/>
        </a:defRPr>
      </a:lvl1pPr>
      <a:lvl2pPr marL="414654" algn="l" defTabSz="414654" rtl="0" eaLnBrk="1" latinLnBrk="0" hangingPunct="1">
        <a:defRPr sz="1633" kern="1200">
          <a:solidFill>
            <a:schemeClr val="tx1"/>
          </a:solidFill>
          <a:latin typeface="+mn-lt"/>
          <a:ea typeface="+mn-ea"/>
          <a:cs typeface="+mn-cs"/>
        </a:defRPr>
      </a:lvl2pPr>
      <a:lvl3pPr marL="829308" algn="l" defTabSz="414654" rtl="0" eaLnBrk="1" latinLnBrk="0" hangingPunct="1">
        <a:defRPr sz="1633" kern="1200">
          <a:solidFill>
            <a:schemeClr val="tx1"/>
          </a:solidFill>
          <a:latin typeface="+mn-lt"/>
          <a:ea typeface="+mn-ea"/>
          <a:cs typeface="+mn-cs"/>
        </a:defRPr>
      </a:lvl3pPr>
      <a:lvl4pPr marL="1243962" algn="l" defTabSz="414654" rtl="0" eaLnBrk="1" latinLnBrk="0" hangingPunct="1">
        <a:defRPr sz="1633" kern="1200">
          <a:solidFill>
            <a:schemeClr val="tx1"/>
          </a:solidFill>
          <a:latin typeface="+mn-lt"/>
          <a:ea typeface="+mn-ea"/>
          <a:cs typeface="+mn-cs"/>
        </a:defRPr>
      </a:lvl4pPr>
      <a:lvl5pPr marL="1658615" algn="l" defTabSz="414654" rtl="0" eaLnBrk="1" latinLnBrk="0" hangingPunct="1">
        <a:defRPr sz="1633" kern="1200">
          <a:solidFill>
            <a:schemeClr val="tx1"/>
          </a:solidFill>
          <a:latin typeface="+mn-lt"/>
          <a:ea typeface="+mn-ea"/>
          <a:cs typeface="+mn-cs"/>
        </a:defRPr>
      </a:lvl5pPr>
      <a:lvl6pPr marL="2073270" algn="l" defTabSz="414654" rtl="0" eaLnBrk="1" latinLnBrk="0" hangingPunct="1">
        <a:defRPr sz="1633" kern="1200">
          <a:solidFill>
            <a:schemeClr val="tx1"/>
          </a:solidFill>
          <a:latin typeface="+mn-lt"/>
          <a:ea typeface="+mn-ea"/>
          <a:cs typeface="+mn-cs"/>
        </a:defRPr>
      </a:lvl6pPr>
      <a:lvl7pPr marL="2487924" algn="l" defTabSz="414654" rtl="0" eaLnBrk="1" latinLnBrk="0" hangingPunct="1">
        <a:defRPr sz="1633" kern="1200">
          <a:solidFill>
            <a:schemeClr val="tx1"/>
          </a:solidFill>
          <a:latin typeface="+mn-lt"/>
          <a:ea typeface="+mn-ea"/>
          <a:cs typeface="+mn-cs"/>
        </a:defRPr>
      </a:lvl7pPr>
      <a:lvl8pPr marL="2902577" algn="l" defTabSz="414654" rtl="0" eaLnBrk="1" latinLnBrk="0" hangingPunct="1">
        <a:defRPr sz="1633" kern="1200">
          <a:solidFill>
            <a:schemeClr val="tx1"/>
          </a:solidFill>
          <a:latin typeface="+mn-lt"/>
          <a:ea typeface="+mn-ea"/>
          <a:cs typeface="+mn-cs"/>
        </a:defRPr>
      </a:lvl8pPr>
      <a:lvl9pPr marL="3317230" algn="l" defTabSz="414654" rtl="0" eaLnBrk="1" latinLnBrk="0" hangingPunct="1">
        <a:defRPr sz="163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2382">
          <p15:clr>
            <a:srgbClr val="F26B43"/>
          </p15:clr>
        </p15:guide>
        <p15:guide id="4294967295" pos="3220">
          <p15:clr>
            <a:srgbClr val="F26B43"/>
          </p15:clr>
        </p15:guide>
        <p15:guide id="4294967295" orient="horz" pos="1021">
          <p15:clr>
            <a:srgbClr val="F26B43"/>
          </p15:clr>
        </p15:guide>
        <p15:guide id="4294967295" orient="horz" pos="4082">
          <p15:clr>
            <a:srgbClr val="F26B43"/>
          </p15:clr>
        </p15:guide>
        <p15:guide id="4294967295" pos="227">
          <p15:clr>
            <a:srgbClr val="F26B43"/>
          </p15:clr>
        </p15:guide>
        <p15:guide id="4294967295" pos="6123">
          <p15:clr>
            <a:srgbClr val="F26B43"/>
          </p15:clr>
        </p15:guide>
        <p15:guide id="4294967295" orient="horz" pos="3856">
          <p15:clr>
            <a:srgbClr val="F26B43"/>
          </p15:clr>
        </p15:guide>
        <p15:guide id="4294967295" orient="horz" pos="749">
          <p15:clr>
            <a:srgbClr val="F26B43"/>
          </p15:clr>
        </p15:guide>
        <p15:guide id="4294967295" orient="horz" pos="227">
          <p15:clr>
            <a:srgbClr val="F26B43"/>
          </p15:clr>
        </p15:guide>
        <p15:guide id="4294967295" pos="1724">
          <p15:clr>
            <a:srgbClr val="F26B43"/>
          </p15:clr>
        </p15:guide>
        <p15:guide id="4294967295" pos="1633">
          <p15:clr>
            <a:srgbClr val="F26B43"/>
          </p15:clr>
        </p15:guide>
        <p15:guide id="4294967295" pos="3175">
          <p15:clr>
            <a:srgbClr val="F26B43"/>
          </p15:clr>
        </p15:guide>
        <p15:guide id="4294967295" pos="3130">
          <p15:clr>
            <a:srgbClr val="F26B43"/>
          </p15:clr>
        </p15:guide>
        <p15:guide id="4294967295" pos="4717">
          <p15:clr>
            <a:srgbClr val="F26B43"/>
          </p15:clr>
        </p15:guide>
        <p15:guide id="4294967295" pos="4627">
          <p15:clr>
            <a:srgbClr val="F26B43"/>
          </p15:clr>
        </p15:guide>
        <p15:guide id="4294967295" orient="horz" pos="4309">
          <p15:clr>
            <a:srgbClr val="F26B43"/>
          </p15:clr>
        </p15:guide>
        <p15:guide id="4294967295" orient="horz" pos="45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20.jpeg"/><Relationship Id="rId3" Type="http://schemas.openxmlformats.org/officeDocument/2006/relationships/tags" Target="../tags/tag12.xml"/><Relationship Id="rId7" Type="http://schemas.openxmlformats.org/officeDocument/2006/relationships/slideLayout" Target="../slideLayouts/slideLayout15.xml"/><Relationship Id="rId12"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vmlDrawing" Target="../drawings/vmlDrawing2.vml"/><Relationship Id="rId6" Type="http://schemas.openxmlformats.org/officeDocument/2006/relationships/tags" Target="../tags/tag15.xml"/><Relationship Id="rId11" Type="http://schemas.openxmlformats.org/officeDocument/2006/relationships/image" Target="../media/image17.emf"/><Relationship Id="rId5" Type="http://schemas.openxmlformats.org/officeDocument/2006/relationships/tags" Target="../tags/tag14.xml"/><Relationship Id="rId10" Type="http://schemas.openxmlformats.org/officeDocument/2006/relationships/oleObject" Target="../embeddings/oleObject2.bin"/><Relationship Id="rId4" Type="http://schemas.openxmlformats.org/officeDocument/2006/relationships/tags" Target="../tags/tag13.xml"/><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hyperlink" Target="http://www.bestfreeicons.com/p3155-pharmacy-icon.html"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www.bestfreeicons.com/p5287-man-brown-2-icon.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36.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8" descr="musterbild_1_eng"/>
          <p:cNvPicPr>
            <a:picLocks noChangeAspect="1" noChangeArrowheads="1"/>
          </p:cNvPicPr>
          <p:nvPr/>
        </p:nvPicPr>
        <p:blipFill>
          <a:blip r:embed="rId9"/>
          <a:srcRect t="5061" b="14574"/>
          <a:stretch>
            <a:fillRect/>
          </a:stretch>
        </p:blipFill>
        <p:spPr bwMode="auto">
          <a:xfrm>
            <a:off x="315058" y="290146"/>
            <a:ext cx="8501064" cy="4556817"/>
          </a:xfrm>
          <a:prstGeom prst="rect">
            <a:avLst/>
          </a:prstGeom>
          <a:noFill/>
        </p:spPr>
      </p:pic>
      <p:graphicFrame>
        <p:nvGraphicFramePr>
          <p:cNvPr id="140314" name="Object 26"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63" name="think-cell Slide" r:id="rId10" imgW="360" imgH="360" progId="">
                  <p:embed/>
                </p:oleObj>
              </mc:Choice>
              <mc:Fallback>
                <p:oleObj name="think-cell Slide" r:id="rId10" imgW="360" imgH="360" progId="">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0305" name="Picture 17" hidden="1"/>
          <p:cNvPicPr>
            <a:picLocks noChangeAspect="1" noChangeArrowheads="1"/>
          </p:cNvPicPr>
          <p:nvPr>
            <p:custDataLst>
              <p:tags r:id="rId3"/>
            </p:custDataLst>
          </p:nvPr>
        </p:nvPicPr>
        <p:blipFill>
          <a:blip r:embed="rId11"/>
          <a:srcRect/>
          <a:stretch>
            <a:fillRect/>
          </a:stretch>
        </p:blipFill>
        <p:spPr bwMode="auto">
          <a:xfrm>
            <a:off x="1588" y="1588"/>
            <a:ext cx="1587" cy="1587"/>
          </a:xfrm>
          <a:prstGeom prst="rect">
            <a:avLst/>
          </a:prstGeom>
          <a:noFill/>
          <a:ln w="9525">
            <a:noFill/>
            <a:miter lim="800000"/>
            <a:headEnd/>
            <a:tailEnd/>
          </a:ln>
          <a:effectLst/>
        </p:spPr>
      </p:pic>
      <p:sp>
        <p:nvSpPr>
          <p:cNvPr id="140290" name="Rectangle 2"/>
          <p:cNvSpPr>
            <a:spLocks noChangeArrowheads="1"/>
          </p:cNvSpPr>
          <p:nvPr>
            <p:custDataLst>
              <p:tags r:id="rId4"/>
            </p:custDataLst>
          </p:nvPr>
        </p:nvSpPr>
        <p:spPr bwMode="auto">
          <a:xfrm>
            <a:off x="0" y="6027738"/>
            <a:ext cx="9144000" cy="830262"/>
          </a:xfrm>
          <a:prstGeom prst="rect">
            <a:avLst/>
          </a:prstGeom>
          <a:solidFill>
            <a:schemeClr val="bg1"/>
          </a:solidFill>
          <a:ln w="9525">
            <a:noFill/>
            <a:miter lim="800000"/>
            <a:headEnd/>
            <a:tailEnd/>
          </a:ln>
          <a:effectLst/>
        </p:spPr>
        <p:txBody>
          <a:bodyPr wrap="none" anchor="ctr"/>
          <a:lstStyle/>
          <a:p>
            <a:endParaRPr lang="cs-CZ" dirty="0"/>
          </a:p>
        </p:txBody>
      </p:sp>
      <p:pic>
        <p:nvPicPr>
          <p:cNvPr id="140313" name="Picture 25" descr="magenta_flaeche_70"/>
          <p:cNvPicPr>
            <a:picLocks noChangeArrowheads="1"/>
          </p:cNvPicPr>
          <p:nvPr>
            <p:custDataLst>
              <p:tags r:id="rId5"/>
            </p:custDataLst>
          </p:nvPr>
        </p:nvPicPr>
        <p:blipFill>
          <a:blip r:embed="rId12"/>
          <a:srcRect r="11" b="-468"/>
          <a:stretch>
            <a:fillRect/>
          </a:stretch>
        </p:blipFill>
        <p:spPr bwMode="auto">
          <a:xfrm>
            <a:off x="319088" y="3768725"/>
            <a:ext cx="8501062" cy="438150"/>
          </a:xfrm>
          <a:prstGeom prst="rect">
            <a:avLst/>
          </a:prstGeom>
          <a:noFill/>
        </p:spPr>
      </p:pic>
      <p:sp>
        <p:nvSpPr>
          <p:cNvPr id="140297" name="Titel 3"/>
          <p:cNvSpPr>
            <a:spLocks/>
          </p:cNvSpPr>
          <p:nvPr>
            <p:custDataLst>
              <p:tags r:id="rId6"/>
            </p:custDataLst>
          </p:nvPr>
        </p:nvSpPr>
        <p:spPr bwMode="invGray">
          <a:xfrm>
            <a:off x="319088" y="4078288"/>
            <a:ext cx="8501062" cy="1706562"/>
          </a:xfrm>
          <a:prstGeom prst="rect">
            <a:avLst/>
          </a:prstGeom>
          <a:solidFill>
            <a:srgbClr val="E20074"/>
          </a:solidFill>
          <a:ln w="9525">
            <a:noFill/>
            <a:miter lim="800000"/>
            <a:headEnd/>
            <a:tailEnd/>
          </a:ln>
        </p:spPr>
        <p:txBody>
          <a:bodyPr lIns="144000" tIns="0" rIns="0" bIns="0"/>
          <a:lstStyle/>
          <a:p>
            <a:pPr>
              <a:lnSpc>
                <a:spcPts val="4000"/>
              </a:lnSpc>
              <a:spcBef>
                <a:spcPct val="0"/>
              </a:spcBef>
              <a:buClrTx/>
              <a:buFontTx/>
              <a:buNone/>
            </a:pPr>
            <a:r>
              <a:rPr lang="cs-CZ" sz="4000" dirty="0">
                <a:latin typeface="TeleGrotesk Headline Ultra" pitchFamily="2" charset="0"/>
              </a:rPr>
              <a:t>End User </a:t>
            </a:r>
            <a:r>
              <a:rPr lang="cs-CZ" sz="4000" dirty="0" err="1" smtClean="0">
                <a:latin typeface="TeleGrotesk Headline Ultra" pitchFamily="2" charset="0"/>
              </a:rPr>
              <a:t>Training</a:t>
            </a:r>
            <a:endParaRPr lang="cs-CZ" sz="4000" dirty="0" smtClean="0">
              <a:latin typeface="TeleGrotesk Headline Ultra" pitchFamily="2" charset="0"/>
            </a:endParaRPr>
          </a:p>
          <a:p>
            <a:pPr>
              <a:lnSpc>
                <a:spcPts val="4000"/>
              </a:lnSpc>
              <a:spcBef>
                <a:spcPct val="0"/>
              </a:spcBef>
              <a:buClrTx/>
              <a:buFontTx/>
              <a:buNone/>
            </a:pPr>
            <a:r>
              <a:rPr lang="cs-CZ" sz="4000" dirty="0" err="1">
                <a:latin typeface="TeleGrotesk Headline Ultra" pitchFamily="2" charset="0"/>
              </a:rPr>
              <a:t>Hosted</a:t>
            </a:r>
            <a:r>
              <a:rPr lang="cs-CZ" sz="4000" dirty="0">
                <a:latin typeface="TeleGrotesk Headline Ultra" pitchFamily="2" charset="0"/>
              </a:rPr>
              <a:t> Front Office </a:t>
            </a:r>
            <a:r>
              <a:rPr lang="cs-CZ" sz="4000" dirty="0" err="1">
                <a:latin typeface="TeleGrotesk Headline Ultra" pitchFamily="2" charset="0"/>
              </a:rPr>
              <a:t>Services</a:t>
            </a:r>
            <a:endParaRPr lang="cs-CZ" sz="4000" dirty="0">
              <a:latin typeface="TeleGrotesk Headline Ultra" pitchFamily="2" charset="0"/>
            </a:endParaRPr>
          </a:p>
          <a:p>
            <a:pPr>
              <a:lnSpc>
                <a:spcPts val="4000"/>
              </a:lnSpc>
              <a:spcBef>
                <a:spcPct val="0"/>
              </a:spcBef>
              <a:buClrTx/>
              <a:buFontTx/>
              <a:buNone/>
            </a:pPr>
            <a:endParaRPr lang="cs-CZ" sz="4000" dirty="0">
              <a:latin typeface="TeleGrotesk Headline Ultra" pitchFamily="2" charset="0"/>
            </a:endParaRPr>
          </a:p>
        </p:txBody>
      </p:sp>
      <p:pic>
        <p:nvPicPr>
          <p:cNvPr id="14" name="Obrázek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9088" y="6137275"/>
            <a:ext cx="2443783" cy="435576"/>
          </a:xfrm>
          <a:prstGeom prst="rect">
            <a:avLst/>
          </a:prstGeom>
        </p:spPr>
      </p:pic>
      <p:sp>
        <p:nvSpPr>
          <p:cNvPr id="15" name="Zástupný symbol pro číslo snímku 14"/>
          <p:cNvSpPr>
            <a:spLocks noGrp="1"/>
          </p:cNvSpPr>
          <p:nvPr>
            <p:ph type="sldNum" sz="quarter" idx="12"/>
          </p:nvPr>
        </p:nvSpPr>
        <p:spPr/>
        <p:txBody>
          <a:bodyPr/>
          <a:lstStyle/>
          <a:p>
            <a:fld id="{1E3CAA67-0A91-4DCC-BE87-3CAD7B080E5A}" type="slidenum">
              <a:rPr lang="en-US" smtClean="0"/>
              <a:pPr/>
              <a:t>1</a:t>
            </a:fld>
            <a:endParaRPr lang="en-US"/>
          </a:p>
        </p:txBody>
      </p:sp>
      <p:sp>
        <p:nvSpPr>
          <p:cNvPr id="2" name="TextBox 1"/>
          <p:cNvSpPr txBox="1"/>
          <p:nvPr/>
        </p:nvSpPr>
        <p:spPr>
          <a:xfrm>
            <a:off x="3874439" y="5832000"/>
            <a:ext cx="3654121" cy="1061829"/>
          </a:xfrm>
          <a:prstGeom prst="rect">
            <a:avLst/>
          </a:prstGeom>
          <a:noFill/>
        </p:spPr>
        <p:txBody>
          <a:bodyPr wrap="square" lIns="0" tIns="0" rIns="0" bIns="0" rtlCol="0">
            <a:spAutoFit/>
          </a:bodyPr>
          <a:lstStyle/>
          <a:p>
            <a:r>
              <a:rPr lang="en-US" dirty="0">
                <a:solidFill>
                  <a:srgbClr val="E20074"/>
                </a:solidFill>
              </a:rPr>
              <a:t>Auto Attendant</a:t>
            </a:r>
          </a:p>
          <a:p>
            <a:r>
              <a:rPr lang="en-US" dirty="0">
                <a:solidFill>
                  <a:srgbClr val="E20074"/>
                </a:solidFill>
              </a:rPr>
              <a:t>ACD (Automatic Call Distribution)</a:t>
            </a:r>
          </a:p>
          <a:p>
            <a:r>
              <a:rPr lang="en-US" dirty="0">
                <a:solidFill>
                  <a:srgbClr val="E20074"/>
                </a:solidFill>
              </a:rPr>
              <a:t>Queuing</a:t>
            </a:r>
          </a:p>
          <a:p>
            <a:pPr marL="270000" indent="-270000">
              <a:spcBef>
                <a:spcPts val="0"/>
              </a:spcBef>
              <a:spcAft>
                <a:spcPts val="450"/>
              </a:spcAft>
              <a:buClr>
                <a:schemeClr val="tx2"/>
              </a:buClr>
              <a:buFont typeface="Wingdings" pitchFamily="2" charset="2"/>
              <a:buChar char="§"/>
            </a:pPr>
            <a:endParaRPr lang="cs-CZ" dirty="0" smtClean="0"/>
          </a:p>
        </p:txBody>
      </p:sp>
    </p:spTree>
    <p:extLst>
      <p:ext uri="{BB962C8B-B14F-4D97-AF65-F5344CB8AC3E}">
        <p14:creationId xmlns:p14="http://schemas.microsoft.com/office/powerpoint/2010/main" val="57677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ACD Policy: Circular</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r>
              <a:rPr lang="en-US" sz="2000" dirty="0">
                <a:solidFill>
                  <a:srgbClr val="000000"/>
                </a:solidFill>
                <a:latin typeface="Tele-GroteskNor" pitchFamily="2" charset="0"/>
              </a:rPr>
              <a:t>“The system notes the last user to answer a call, and then rings the next user on the list”</a:t>
            </a:r>
          </a:p>
          <a:p>
            <a:endParaRPr lang="cs-CZ" dirty="0"/>
          </a:p>
        </p:txBody>
      </p:sp>
      <p:grpSp>
        <p:nvGrpSpPr>
          <p:cNvPr id="34" name="Group 33"/>
          <p:cNvGrpSpPr>
            <a:grpSpLocks/>
          </p:cNvGrpSpPr>
          <p:nvPr/>
        </p:nvGrpSpPr>
        <p:grpSpPr bwMode="auto">
          <a:xfrm>
            <a:off x="3708400" y="2511424"/>
            <a:ext cx="3044825" cy="699690"/>
            <a:chOff x="4950869" y="2468489"/>
            <a:chExt cx="3044813" cy="699440"/>
          </a:xfrm>
        </p:grpSpPr>
        <p:pic>
          <p:nvPicPr>
            <p:cNvPr id="35" name="Picture 2" descr="http://yearingear.com/old-telephone-icon.jpg"/>
            <p:cNvPicPr>
              <a:picLocks noChangeAspect="1" noChangeArrowheads="1"/>
            </p:cNvPicPr>
            <p:nvPr/>
          </p:nvPicPr>
          <p:blipFill>
            <a:blip r:embed="rId3" cstate="print"/>
            <a:srcRect/>
            <a:stretch>
              <a:fillRect/>
            </a:stretch>
          </p:blipFill>
          <p:spPr bwMode="auto">
            <a:xfrm>
              <a:off x="4950869" y="2468489"/>
              <a:ext cx="865151" cy="628780"/>
            </a:xfrm>
            <a:prstGeom prst="rect">
              <a:avLst/>
            </a:prstGeom>
            <a:noFill/>
            <a:ln w="9525">
              <a:noFill/>
              <a:miter lim="800000"/>
              <a:headEnd/>
              <a:tailEnd/>
            </a:ln>
          </p:spPr>
        </p:pic>
        <p:sp>
          <p:nvSpPr>
            <p:cNvPr id="36" name="TextBox 32"/>
            <p:cNvSpPr txBox="1">
              <a:spLocks noChangeArrowheads="1"/>
            </p:cNvSpPr>
            <p:nvPr/>
          </p:nvSpPr>
          <p:spPr bwMode="auto">
            <a:xfrm>
              <a:off x="5908128" y="2552596"/>
              <a:ext cx="2087554" cy="615333"/>
            </a:xfrm>
            <a:prstGeom prst="rect">
              <a:avLst/>
            </a:prstGeom>
            <a:noFill/>
            <a:ln w="9525">
              <a:noFill/>
              <a:miter lim="800000"/>
              <a:headEnd/>
              <a:tailEnd/>
            </a:ln>
          </p:spPr>
          <p:txBody>
            <a:bodyPr>
              <a:spAutoFit/>
            </a:bodyPr>
            <a:lstStyle/>
            <a:p>
              <a:pPr marL="342900" indent="-342900"/>
              <a:r>
                <a:rPr lang="en-US" dirty="0">
                  <a:solidFill>
                    <a:schemeClr val="tx1"/>
                  </a:solidFill>
                </a:rPr>
                <a:t>Dave just hung up</a:t>
              </a:r>
            </a:p>
            <a:p>
              <a:pPr marL="342900" indent="-342900">
                <a:buFontTx/>
                <a:buAutoNum type="arabicPeriod"/>
              </a:pPr>
              <a:endParaRPr lang="en-US" sz="1600" b="1" dirty="0"/>
            </a:p>
          </p:txBody>
        </p:sp>
      </p:grpSp>
      <p:grpSp>
        <p:nvGrpSpPr>
          <p:cNvPr id="37" name="Group 36"/>
          <p:cNvGrpSpPr>
            <a:grpSpLocks/>
          </p:cNvGrpSpPr>
          <p:nvPr/>
        </p:nvGrpSpPr>
        <p:grpSpPr bwMode="auto">
          <a:xfrm>
            <a:off x="3708400" y="3311525"/>
            <a:ext cx="3937000" cy="885825"/>
            <a:chOff x="4950869" y="3269117"/>
            <a:chExt cx="3937949" cy="886280"/>
          </a:xfrm>
        </p:grpSpPr>
        <p:pic>
          <p:nvPicPr>
            <p:cNvPr id="38"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950869" y="3269117"/>
              <a:ext cx="768599" cy="886280"/>
            </a:xfrm>
            <a:prstGeom prst="rect">
              <a:avLst/>
            </a:prstGeom>
            <a:noFill/>
            <a:ln w="9525">
              <a:noFill/>
              <a:miter lim="800000"/>
              <a:headEnd/>
              <a:tailEnd/>
            </a:ln>
          </p:spPr>
        </p:pic>
        <p:sp>
          <p:nvSpPr>
            <p:cNvPr id="39" name="TextBox 34"/>
            <p:cNvSpPr txBox="1">
              <a:spLocks noChangeArrowheads="1"/>
            </p:cNvSpPr>
            <p:nvPr/>
          </p:nvSpPr>
          <p:spPr bwMode="auto">
            <a:xfrm>
              <a:off x="5908362" y="3532777"/>
              <a:ext cx="2980456" cy="615869"/>
            </a:xfrm>
            <a:prstGeom prst="rect">
              <a:avLst/>
            </a:prstGeom>
            <a:noFill/>
            <a:ln w="9525">
              <a:noFill/>
              <a:miter lim="800000"/>
              <a:headEnd/>
              <a:tailEnd/>
            </a:ln>
          </p:spPr>
          <p:txBody>
            <a:bodyPr>
              <a:spAutoFit/>
            </a:bodyPr>
            <a:lstStyle/>
            <a:p>
              <a:pPr marL="342900" indent="-342900"/>
              <a:r>
                <a:rPr lang="en-US" dirty="0">
                  <a:solidFill>
                    <a:schemeClr val="tx1"/>
                  </a:solidFill>
                </a:rPr>
                <a:t>Peter’s phone will ring next</a:t>
              </a:r>
            </a:p>
            <a:p>
              <a:endParaRPr lang="en-US" sz="1600" b="1" dirty="0"/>
            </a:p>
          </p:txBody>
        </p:sp>
      </p:grpSp>
      <p:grpSp>
        <p:nvGrpSpPr>
          <p:cNvPr id="40" name="Group 39"/>
          <p:cNvGrpSpPr>
            <a:grpSpLocks/>
          </p:cNvGrpSpPr>
          <p:nvPr/>
        </p:nvGrpSpPr>
        <p:grpSpPr bwMode="auto">
          <a:xfrm>
            <a:off x="3708400" y="4373563"/>
            <a:ext cx="3546475" cy="630237"/>
            <a:chOff x="4950869" y="4330994"/>
            <a:chExt cx="3044813" cy="630517"/>
          </a:xfrm>
        </p:grpSpPr>
        <p:pic>
          <p:nvPicPr>
            <p:cNvPr id="41" name="Picture 2" descr="http://yearingear.com/old-telephone-icon.jpg"/>
            <p:cNvPicPr>
              <a:picLocks noChangeAspect="1" noChangeArrowheads="1"/>
            </p:cNvPicPr>
            <p:nvPr/>
          </p:nvPicPr>
          <p:blipFill>
            <a:blip r:embed="rId3" cstate="print"/>
            <a:srcRect/>
            <a:stretch>
              <a:fillRect/>
            </a:stretch>
          </p:blipFill>
          <p:spPr bwMode="auto">
            <a:xfrm>
              <a:off x="4950869" y="4332731"/>
              <a:ext cx="865151" cy="628780"/>
            </a:xfrm>
            <a:prstGeom prst="rect">
              <a:avLst/>
            </a:prstGeom>
            <a:noFill/>
            <a:ln w="9525">
              <a:noFill/>
              <a:miter lim="800000"/>
              <a:headEnd/>
              <a:tailEnd/>
            </a:ln>
          </p:spPr>
        </p:pic>
        <p:sp>
          <p:nvSpPr>
            <p:cNvPr id="42" name="TextBox 38"/>
            <p:cNvSpPr txBox="1">
              <a:spLocks noChangeArrowheads="1"/>
            </p:cNvSpPr>
            <p:nvPr/>
          </p:nvSpPr>
          <p:spPr bwMode="auto">
            <a:xfrm>
              <a:off x="5907654" y="4330994"/>
              <a:ext cx="2088028" cy="615826"/>
            </a:xfrm>
            <a:prstGeom prst="rect">
              <a:avLst/>
            </a:prstGeom>
            <a:noFill/>
            <a:ln w="9525">
              <a:noFill/>
              <a:miter lim="800000"/>
              <a:headEnd/>
              <a:tailEnd/>
            </a:ln>
          </p:spPr>
          <p:txBody>
            <a:bodyPr>
              <a:spAutoFit/>
            </a:bodyPr>
            <a:lstStyle/>
            <a:p>
              <a:pPr marL="342900" indent="-342900"/>
              <a:r>
                <a:rPr lang="cs-CZ" dirty="0" err="1">
                  <a:solidFill>
                    <a:schemeClr val="tx1"/>
                  </a:solidFill>
                </a:rPr>
                <a:t>Followed</a:t>
              </a:r>
              <a:r>
                <a:rPr lang="cs-CZ" dirty="0">
                  <a:solidFill>
                    <a:schemeClr val="tx1"/>
                  </a:solidFill>
                </a:rPr>
                <a:t> by John</a:t>
              </a:r>
            </a:p>
            <a:p>
              <a:endParaRPr lang="en-US" sz="1600" b="1" dirty="0"/>
            </a:p>
          </p:txBody>
        </p:sp>
      </p:grpSp>
      <p:grpSp>
        <p:nvGrpSpPr>
          <p:cNvPr id="43" name="Group 42"/>
          <p:cNvGrpSpPr>
            <a:grpSpLocks/>
          </p:cNvGrpSpPr>
          <p:nvPr/>
        </p:nvGrpSpPr>
        <p:grpSpPr bwMode="auto">
          <a:xfrm>
            <a:off x="3708400" y="5227638"/>
            <a:ext cx="3608388" cy="641350"/>
            <a:chOff x="4950869" y="5185149"/>
            <a:chExt cx="3044813" cy="641144"/>
          </a:xfrm>
        </p:grpSpPr>
        <p:pic>
          <p:nvPicPr>
            <p:cNvPr id="44" name="Picture 2" descr="http://yearingear.com/old-telephone-icon.jpg"/>
            <p:cNvPicPr>
              <a:picLocks noChangeAspect="1" noChangeArrowheads="1"/>
            </p:cNvPicPr>
            <p:nvPr/>
          </p:nvPicPr>
          <p:blipFill>
            <a:blip r:embed="rId3" cstate="print"/>
            <a:srcRect/>
            <a:stretch>
              <a:fillRect/>
            </a:stretch>
          </p:blipFill>
          <p:spPr bwMode="auto">
            <a:xfrm>
              <a:off x="4950869" y="5197513"/>
              <a:ext cx="865151" cy="628780"/>
            </a:xfrm>
            <a:prstGeom prst="rect">
              <a:avLst/>
            </a:prstGeom>
            <a:noFill/>
            <a:ln w="9525">
              <a:noFill/>
              <a:miter lim="800000"/>
              <a:headEnd/>
              <a:tailEnd/>
            </a:ln>
          </p:spPr>
        </p:pic>
        <p:sp>
          <p:nvSpPr>
            <p:cNvPr id="45" name="TextBox 39"/>
            <p:cNvSpPr txBox="1">
              <a:spLocks noChangeArrowheads="1"/>
            </p:cNvSpPr>
            <p:nvPr/>
          </p:nvSpPr>
          <p:spPr bwMode="auto">
            <a:xfrm>
              <a:off x="5908652" y="5185149"/>
              <a:ext cx="2087030" cy="630739"/>
            </a:xfrm>
            <a:prstGeom prst="rect">
              <a:avLst/>
            </a:prstGeom>
            <a:noFill/>
            <a:ln w="9525">
              <a:noFill/>
              <a:miter lim="800000"/>
              <a:headEnd/>
              <a:tailEnd/>
            </a:ln>
          </p:spPr>
          <p:txBody>
            <a:bodyPr>
              <a:spAutoFit/>
            </a:bodyPr>
            <a:lstStyle/>
            <a:p>
              <a:pPr marL="342900" indent="-342900"/>
              <a:r>
                <a:rPr lang="cs-CZ" dirty="0" err="1">
                  <a:solidFill>
                    <a:schemeClr val="tx1"/>
                  </a:solidFill>
                </a:rPr>
                <a:t>Followed</a:t>
              </a:r>
              <a:r>
                <a:rPr lang="cs-CZ" dirty="0">
                  <a:solidFill>
                    <a:schemeClr val="tx1"/>
                  </a:solidFill>
                </a:rPr>
                <a:t> by </a:t>
              </a:r>
              <a:r>
                <a:rPr lang="cs-CZ" dirty="0" err="1">
                  <a:solidFill>
                    <a:schemeClr val="tx1"/>
                  </a:solidFill>
                </a:rPr>
                <a:t>Steve</a:t>
              </a:r>
              <a:endParaRPr lang="cs-CZ" dirty="0">
                <a:solidFill>
                  <a:schemeClr val="tx1"/>
                </a:solidFill>
              </a:endParaRPr>
            </a:p>
            <a:p>
              <a:pPr marL="342900" indent="-342900">
                <a:buFontTx/>
                <a:buAutoNum type="arabicPeriod"/>
              </a:pPr>
              <a:endParaRPr lang="en-US" dirty="0">
                <a:solidFill>
                  <a:schemeClr val="tx1"/>
                </a:solidFill>
              </a:endParaRPr>
            </a:p>
          </p:txBody>
        </p:sp>
      </p:grpSp>
      <p:pic>
        <p:nvPicPr>
          <p:cNvPr id="48" name="Picture 2" descr="http://www.storagemarketingstrategies.com/wp-content/uploads/2010/08/Phone_Icon_by_cemagraphics.png"/>
          <p:cNvPicPr>
            <a:picLocks noChangeAspect="1" noChangeArrowheads="1"/>
          </p:cNvPicPr>
          <p:nvPr/>
        </p:nvPicPr>
        <p:blipFill>
          <a:blip r:embed="rId5" cstate="print"/>
          <a:srcRect/>
          <a:stretch>
            <a:fillRect/>
          </a:stretch>
        </p:blipFill>
        <p:spPr bwMode="auto">
          <a:xfrm>
            <a:off x="639679" y="3598029"/>
            <a:ext cx="1258414" cy="1056519"/>
          </a:xfrm>
          <a:prstGeom prst="rect">
            <a:avLst/>
          </a:prstGeom>
          <a:noFill/>
          <a:ln w="9525">
            <a:noFill/>
            <a:miter lim="800000"/>
            <a:headEnd/>
            <a:tailEnd/>
          </a:ln>
        </p:spPr>
      </p:pic>
      <p:grpSp>
        <p:nvGrpSpPr>
          <p:cNvPr id="49" name="Group 24"/>
          <p:cNvGrpSpPr>
            <a:grpSpLocks/>
          </p:cNvGrpSpPr>
          <p:nvPr/>
        </p:nvGrpSpPr>
        <p:grpSpPr bwMode="auto">
          <a:xfrm>
            <a:off x="1808163" y="2722563"/>
            <a:ext cx="1760537" cy="3008312"/>
            <a:chOff x="2743167" y="2721938"/>
            <a:chExt cx="1759710" cy="3009015"/>
          </a:xfrm>
        </p:grpSpPr>
        <p:cxnSp>
          <p:nvCxnSpPr>
            <p:cNvPr id="80" name="Straight Arrow Connector 79"/>
            <p:cNvCxnSpPr/>
            <p:nvPr/>
          </p:nvCxnSpPr>
          <p:spPr>
            <a:xfrm flipV="1">
              <a:off x="2743167" y="4262173"/>
              <a:ext cx="774336"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1" name="Group 52"/>
            <p:cNvGrpSpPr>
              <a:grpSpLocks/>
            </p:cNvGrpSpPr>
            <p:nvPr/>
          </p:nvGrpSpPr>
          <p:grpSpPr bwMode="auto">
            <a:xfrm>
              <a:off x="3629235" y="2721938"/>
              <a:ext cx="873642" cy="3009015"/>
              <a:chOff x="3629235" y="2721938"/>
              <a:chExt cx="873642" cy="3009015"/>
            </a:xfrm>
          </p:grpSpPr>
          <p:sp>
            <p:nvSpPr>
              <p:cNvPr id="82" name="Oval 81"/>
              <p:cNvSpPr/>
              <p:nvPr/>
            </p:nvSpPr>
            <p:spPr>
              <a:xfrm>
                <a:off x="3657138" y="2721938"/>
                <a:ext cx="809244" cy="3009015"/>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Chevron 82"/>
              <p:cNvSpPr/>
              <p:nvPr/>
            </p:nvSpPr>
            <p:spPr>
              <a:xfrm rot="5239055">
                <a:off x="4244914" y="3362709"/>
                <a:ext cx="330277" cy="18565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4" name="Chevron 83"/>
              <p:cNvSpPr/>
              <p:nvPr/>
            </p:nvSpPr>
            <p:spPr>
              <a:xfrm rot="15454942">
                <a:off x="3557057" y="4822756"/>
                <a:ext cx="328689" cy="185650"/>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grpSp>
    </p:spTree>
    <p:extLst>
      <p:ext uri="{BB962C8B-B14F-4D97-AF65-F5344CB8AC3E}">
        <p14:creationId xmlns:p14="http://schemas.microsoft.com/office/powerpoint/2010/main" val="19724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sz="3200" b="1" dirty="0"/>
              <a:t>Auto Attendant,  ACD and Queuing - Working Together </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endParaRPr lang="cs-CZ" dirty="0"/>
          </a:p>
        </p:txBody>
      </p:sp>
      <p:grpSp>
        <p:nvGrpSpPr>
          <p:cNvPr id="29" name="Group 118"/>
          <p:cNvGrpSpPr>
            <a:grpSpLocks/>
          </p:cNvGrpSpPr>
          <p:nvPr/>
        </p:nvGrpSpPr>
        <p:grpSpPr bwMode="auto">
          <a:xfrm>
            <a:off x="52388" y="1966913"/>
            <a:ext cx="2981325" cy="4180341"/>
            <a:chOff x="171141" y="2347472"/>
            <a:chExt cx="2980661" cy="4179140"/>
          </a:xfrm>
        </p:grpSpPr>
        <p:grpSp>
          <p:nvGrpSpPr>
            <p:cNvPr id="30" name="Group 60"/>
            <p:cNvGrpSpPr>
              <a:grpSpLocks/>
            </p:cNvGrpSpPr>
            <p:nvPr/>
          </p:nvGrpSpPr>
          <p:grpSpPr bwMode="auto">
            <a:xfrm>
              <a:off x="834568" y="2890240"/>
              <a:ext cx="1477633" cy="3399453"/>
              <a:chOff x="713030" y="1933270"/>
              <a:chExt cx="1477633" cy="3399453"/>
            </a:xfrm>
          </p:grpSpPr>
          <p:cxnSp>
            <p:nvCxnSpPr>
              <p:cNvPr id="54" name="Straight Connector 53"/>
              <p:cNvCxnSpPr/>
              <p:nvPr/>
            </p:nvCxnSpPr>
            <p:spPr>
              <a:xfrm>
                <a:off x="1084422" y="2518891"/>
                <a:ext cx="75548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Down Arrow 54"/>
              <p:cNvSpPr/>
              <p:nvPr/>
            </p:nvSpPr>
            <p:spPr>
              <a:xfrm>
                <a:off x="713030" y="1966599"/>
                <a:ext cx="1477633" cy="54277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TextBox 31"/>
              <p:cNvSpPr txBox="1">
                <a:spLocks noChangeArrowheads="1"/>
              </p:cNvSpPr>
              <p:nvPr/>
            </p:nvSpPr>
            <p:spPr bwMode="auto">
              <a:xfrm>
                <a:off x="893965" y="1933270"/>
                <a:ext cx="1104653" cy="527173"/>
              </a:xfrm>
              <a:prstGeom prst="rect">
                <a:avLst/>
              </a:prstGeom>
              <a:noFill/>
              <a:ln w="9525">
                <a:noFill/>
                <a:miter lim="800000"/>
                <a:headEnd/>
                <a:tailEnd/>
              </a:ln>
            </p:spPr>
            <p:txBody>
              <a:bodyPr>
                <a:spAutoFit/>
              </a:bodyPr>
              <a:lstStyle/>
              <a:p>
                <a:pPr algn="ctr"/>
                <a:r>
                  <a:rPr lang="en-US" sz="1100" dirty="0"/>
                  <a:t>Professional Greeting</a:t>
                </a:r>
              </a:p>
            </p:txBody>
          </p:sp>
          <p:cxnSp>
            <p:nvCxnSpPr>
              <p:cNvPr id="57" name="Straight Connector 56"/>
              <p:cNvCxnSpPr/>
              <p:nvPr/>
            </p:nvCxnSpPr>
            <p:spPr>
              <a:xfrm rot="5400000">
                <a:off x="-285990" y="3890891"/>
                <a:ext cx="2774156" cy="111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18703" y="3873434"/>
                <a:ext cx="2774156" cy="1111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Right Arrow 58"/>
              <p:cNvSpPr/>
              <p:nvPr/>
            </p:nvSpPr>
            <p:spPr>
              <a:xfrm>
                <a:off x="1839904" y="5120059"/>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ight Arrow 59"/>
              <p:cNvSpPr/>
              <p:nvPr/>
            </p:nvSpPr>
            <p:spPr>
              <a:xfrm>
                <a:off x="1831968" y="3214017"/>
                <a:ext cx="309494"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ight Arrow 60"/>
              <p:cNvSpPr/>
              <p:nvPr/>
            </p:nvSpPr>
            <p:spPr>
              <a:xfrm>
                <a:off x="1836730" y="4113872"/>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ight Arrow 61"/>
              <p:cNvSpPr/>
              <p:nvPr/>
            </p:nvSpPr>
            <p:spPr>
              <a:xfrm rot="10800000">
                <a:off x="759057" y="5131168"/>
                <a:ext cx="307906"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Right Arrow 62"/>
              <p:cNvSpPr/>
              <p:nvPr/>
            </p:nvSpPr>
            <p:spPr>
              <a:xfrm rot="10800000">
                <a:off x="773342" y="4113872"/>
                <a:ext cx="307906" cy="20155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ight Arrow 63"/>
              <p:cNvSpPr/>
              <p:nvPr/>
            </p:nvSpPr>
            <p:spPr>
              <a:xfrm rot="10800000">
                <a:off x="787625" y="3214017"/>
                <a:ext cx="307906" cy="20155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1" name="TextBox 59"/>
            <p:cNvSpPr txBox="1">
              <a:spLocks noChangeArrowheads="1"/>
            </p:cNvSpPr>
            <p:nvPr/>
          </p:nvSpPr>
          <p:spPr bwMode="auto">
            <a:xfrm>
              <a:off x="225104" y="4115440"/>
              <a:ext cx="765005" cy="525762"/>
            </a:xfrm>
            <a:prstGeom prst="rect">
              <a:avLst/>
            </a:prstGeom>
            <a:noFill/>
            <a:ln w="9525">
              <a:noFill/>
              <a:miter lim="800000"/>
              <a:headEnd/>
              <a:tailEnd/>
            </a:ln>
          </p:spPr>
          <p:txBody>
            <a:bodyPr>
              <a:spAutoFit/>
            </a:bodyPr>
            <a:lstStyle/>
            <a:p>
              <a:pPr algn="ctr"/>
              <a:r>
                <a:rPr lang="cs-CZ" sz="1050" dirty="0" err="1">
                  <a:solidFill>
                    <a:schemeClr val="tx1"/>
                  </a:solidFill>
                </a:rPr>
                <a:t>Press</a:t>
              </a:r>
              <a:r>
                <a:rPr lang="cs-CZ" sz="1050" dirty="0">
                  <a:solidFill>
                    <a:schemeClr val="tx1"/>
                  </a:solidFill>
                </a:rPr>
                <a:t> 1 </a:t>
              </a:r>
              <a:r>
                <a:rPr lang="cs-CZ" sz="1050" dirty="0" err="1">
                  <a:solidFill>
                    <a:schemeClr val="tx1"/>
                  </a:solidFill>
                </a:rPr>
                <a:t>for</a:t>
              </a:r>
              <a:r>
                <a:rPr lang="cs-CZ" sz="1050" dirty="0">
                  <a:solidFill>
                    <a:schemeClr val="tx1"/>
                  </a:solidFill>
                </a:rPr>
                <a:t> </a:t>
              </a:r>
              <a:r>
                <a:rPr lang="cs-CZ" sz="1050" dirty="0" err="1">
                  <a:solidFill>
                    <a:schemeClr val="tx1"/>
                  </a:solidFill>
                </a:rPr>
                <a:t>Directory</a:t>
              </a:r>
              <a:endParaRPr lang="cs-CZ" sz="1050" dirty="0">
                <a:solidFill>
                  <a:schemeClr val="tx1"/>
                </a:solidFill>
              </a:endParaRPr>
            </a:p>
          </p:txBody>
        </p:sp>
        <p:sp>
          <p:nvSpPr>
            <p:cNvPr id="32" name="TextBox 62"/>
            <p:cNvSpPr txBox="1">
              <a:spLocks noChangeArrowheads="1"/>
            </p:cNvSpPr>
            <p:nvPr/>
          </p:nvSpPr>
          <p:spPr bwMode="auto">
            <a:xfrm>
              <a:off x="234627" y="5007360"/>
              <a:ext cx="766592" cy="525762"/>
            </a:xfrm>
            <a:prstGeom prst="rect">
              <a:avLst/>
            </a:prstGeom>
            <a:noFill/>
            <a:ln w="9525">
              <a:noFill/>
              <a:miter lim="800000"/>
              <a:headEnd/>
              <a:tailEnd/>
            </a:ln>
          </p:spPr>
          <p:txBody>
            <a:bodyPr>
              <a:spAutoFit/>
            </a:bodyPr>
            <a:lstStyle/>
            <a:p>
              <a:pPr algn="ctr"/>
              <a:r>
                <a:rPr lang="cs-CZ" sz="1050" dirty="0" err="1">
                  <a:solidFill>
                    <a:schemeClr val="tx1"/>
                  </a:solidFill>
                </a:rPr>
                <a:t>Press</a:t>
              </a:r>
              <a:r>
                <a:rPr lang="cs-CZ" sz="1050" dirty="0">
                  <a:solidFill>
                    <a:schemeClr val="tx1"/>
                  </a:solidFill>
                </a:rPr>
                <a:t> 2 </a:t>
              </a:r>
              <a:r>
                <a:rPr lang="cs-CZ" sz="1050" dirty="0" err="1">
                  <a:solidFill>
                    <a:schemeClr val="tx1"/>
                  </a:solidFill>
                </a:rPr>
                <a:t>for</a:t>
              </a:r>
              <a:r>
                <a:rPr lang="cs-CZ" sz="1050" dirty="0">
                  <a:solidFill>
                    <a:schemeClr val="tx1"/>
                  </a:solidFill>
                </a:rPr>
                <a:t> Sales</a:t>
              </a:r>
            </a:p>
          </p:txBody>
        </p:sp>
        <p:sp>
          <p:nvSpPr>
            <p:cNvPr id="33" name="TextBox 63"/>
            <p:cNvSpPr txBox="1">
              <a:spLocks noChangeArrowheads="1"/>
            </p:cNvSpPr>
            <p:nvPr/>
          </p:nvSpPr>
          <p:spPr bwMode="auto">
            <a:xfrm>
              <a:off x="171141" y="5828498"/>
              <a:ext cx="864995" cy="525762"/>
            </a:xfrm>
            <a:prstGeom prst="rect">
              <a:avLst/>
            </a:prstGeom>
            <a:noFill/>
            <a:ln w="9525">
              <a:noFill/>
              <a:miter lim="800000"/>
              <a:headEnd/>
              <a:tailEnd/>
            </a:ln>
          </p:spPr>
          <p:txBody>
            <a:bodyPr>
              <a:spAutoFit/>
            </a:bodyPr>
            <a:lstStyle/>
            <a:p>
              <a:pPr algn="ctr"/>
              <a:r>
                <a:rPr lang="cs-CZ" sz="1050" dirty="0" err="1">
                  <a:solidFill>
                    <a:schemeClr val="tx1"/>
                  </a:solidFill>
                </a:rPr>
                <a:t>Press</a:t>
              </a:r>
              <a:r>
                <a:rPr lang="cs-CZ" sz="1050" dirty="0">
                  <a:solidFill>
                    <a:schemeClr val="tx1"/>
                  </a:solidFill>
                </a:rPr>
                <a:t> 3 </a:t>
              </a:r>
              <a:r>
                <a:rPr lang="cs-CZ" sz="1050" dirty="0" err="1">
                  <a:solidFill>
                    <a:schemeClr val="tx1"/>
                  </a:solidFill>
                </a:rPr>
                <a:t>for</a:t>
              </a:r>
              <a:r>
                <a:rPr lang="cs-CZ" sz="1050" dirty="0">
                  <a:solidFill>
                    <a:schemeClr val="tx1"/>
                  </a:solidFill>
                </a:rPr>
                <a:t> Marketing</a:t>
              </a:r>
            </a:p>
          </p:txBody>
        </p:sp>
        <p:sp>
          <p:nvSpPr>
            <p:cNvPr id="50" name="TextBox 64"/>
            <p:cNvSpPr txBox="1">
              <a:spLocks noChangeArrowheads="1"/>
            </p:cNvSpPr>
            <p:nvPr/>
          </p:nvSpPr>
          <p:spPr bwMode="auto">
            <a:xfrm>
              <a:off x="2169358" y="6000850"/>
              <a:ext cx="982444" cy="525762"/>
            </a:xfrm>
            <a:prstGeom prst="rect">
              <a:avLst/>
            </a:prstGeom>
            <a:noFill/>
            <a:ln w="9525">
              <a:noFill/>
              <a:miter lim="800000"/>
              <a:headEnd/>
              <a:tailEnd/>
            </a:ln>
          </p:spPr>
          <p:txBody>
            <a:bodyPr>
              <a:spAutoFit/>
            </a:bodyPr>
            <a:lstStyle/>
            <a:p>
              <a:pPr algn="ctr"/>
              <a:r>
                <a:rPr lang="en-US" sz="1050" dirty="0">
                  <a:solidFill>
                    <a:schemeClr val="tx1"/>
                  </a:solidFill>
                </a:rPr>
                <a:t>Press 0 for Live Receptionist</a:t>
              </a:r>
            </a:p>
          </p:txBody>
        </p:sp>
        <p:sp>
          <p:nvSpPr>
            <p:cNvPr id="51" name="TextBox 65"/>
            <p:cNvSpPr txBox="1">
              <a:spLocks noChangeArrowheads="1"/>
            </p:cNvSpPr>
            <p:nvPr/>
          </p:nvSpPr>
          <p:spPr bwMode="auto">
            <a:xfrm>
              <a:off x="2169358" y="4110679"/>
              <a:ext cx="766592" cy="525762"/>
            </a:xfrm>
            <a:prstGeom prst="rect">
              <a:avLst/>
            </a:prstGeom>
            <a:noFill/>
            <a:ln w="9525">
              <a:noFill/>
              <a:miter lim="800000"/>
              <a:headEnd/>
              <a:tailEnd/>
            </a:ln>
          </p:spPr>
          <p:txBody>
            <a:bodyPr>
              <a:spAutoFit/>
            </a:bodyPr>
            <a:lstStyle/>
            <a:p>
              <a:pPr algn="ctr"/>
              <a:r>
                <a:rPr lang="cs-CZ" sz="1050" dirty="0" err="1">
                  <a:solidFill>
                    <a:srgbClr val="C00000"/>
                  </a:solidFill>
                </a:rPr>
                <a:t>Press</a:t>
              </a:r>
              <a:r>
                <a:rPr lang="cs-CZ" sz="1050" dirty="0">
                  <a:solidFill>
                    <a:srgbClr val="C00000"/>
                  </a:solidFill>
                </a:rPr>
                <a:t> 4 </a:t>
              </a:r>
              <a:r>
                <a:rPr lang="cs-CZ" sz="1050" dirty="0" err="1">
                  <a:solidFill>
                    <a:srgbClr val="C00000"/>
                  </a:solidFill>
                </a:rPr>
                <a:t>for</a:t>
              </a:r>
              <a:r>
                <a:rPr lang="cs-CZ" sz="1050" dirty="0">
                  <a:solidFill>
                    <a:srgbClr val="C00000"/>
                  </a:solidFill>
                </a:rPr>
                <a:t> </a:t>
              </a:r>
              <a:r>
                <a:rPr lang="cs-CZ" sz="1050" dirty="0" err="1">
                  <a:solidFill>
                    <a:srgbClr val="C00000"/>
                  </a:solidFill>
                </a:rPr>
                <a:t>Service</a:t>
              </a:r>
              <a:endParaRPr lang="cs-CZ" sz="1050" dirty="0">
                <a:solidFill>
                  <a:srgbClr val="C00000"/>
                </a:solidFill>
              </a:endParaRPr>
            </a:p>
          </p:txBody>
        </p:sp>
        <p:sp>
          <p:nvSpPr>
            <p:cNvPr id="52" name="TextBox 66"/>
            <p:cNvSpPr txBox="1">
              <a:spLocks noChangeArrowheads="1"/>
            </p:cNvSpPr>
            <p:nvPr/>
          </p:nvSpPr>
          <p:spPr bwMode="auto">
            <a:xfrm>
              <a:off x="2191578" y="5002599"/>
              <a:ext cx="765005" cy="525762"/>
            </a:xfrm>
            <a:prstGeom prst="rect">
              <a:avLst/>
            </a:prstGeom>
            <a:noFill/>
            <a:ln w="9525">
              <a:noFill/>
              <a:miter lim="800000"/>
              <a:headEnd/>
              <a:tailEnd/>
            </a:ln>
          </p:spPr>
          <p:txBody>
            <a:bodyPr>
              <a:spAutoFit/>
            </a:bodyPr>
            <a:lstStyle/>
            <a:p>
              <a:pPr algn="ctr"/>
              <a:r>
                <a:rPr lang="cs-CZ" sz="1050" dirty="0" err="1">
                  <a:solidFill>
                    <a:schemeClr val="tx1"/>
                  </a:solidFill>
                </a:rPr>
                <a:t>Press</a:t>
              </a:r>
              <a:r>
                <a:rPr lang="cs-CZ" sz="1050" dirty="0">
                  <a:solidFill>
                    <a:schemeClr val="tx1"/>
                  </a:solidFill>
                </a:rPr>
                <a:t> 5 </a:t>
              </a:r>
              <a:r>
                <a:rPr lang="cs-CZ" sz="1050" dirty="0" err="1">
                  <a:solidFill>
                    <a:schemeClr val="tx1"/>
                  </a:solidFill>
                </a:rPr>
                <a:t>for</a:t>
              </a:r>
              <a:r>
                <a:rPr lang="cs-CZ" sz="1050" dirty="0">
                  <a:solidFill>
                    <a:schemeClr val="tx1"/>
                  </a:solidFill>
                </a:rPr>
                <a:t> Finance</a:t>
              </a:r>
            </a:p>
          </p:txBody>
        </p:sp>
        <p:sp>
          <p:nvSpPr>
            <p:cNvPr id="53" name="TextBox 70"/>
            <p:cNvSpPr txBox="1">
              <a:spLocks noChangeArrowheads="1"/>
            </p:cNvSpPr>
            <p:nvPr/>
          </p:nvSpPr>
          <p:spPr bwMode="auto">
            <a:xfrm>
              <a:off x="715532" y="2347472"/>
              <a:ext cx="1642520" cy="323072"/>
            </a:xfrm>
            <a:prstGeom prst="rect">
              <a:avLst/>
            </a:prstGeom>
            <a:noFill/>
            <a:ln w="9525">
              <a:noFill/>
              <a:miter lim="800000"/>
              <a:headEnd/>
              <a:tailEnd/>
            </a:ln>
          </p:spPr>
          <p:txBody>
            <a:bodyPr wrap="none">
              <a:spAutoFit/>
            </a:bodyPr>
            <a:lstStyle/>
            <a:p>
              <a:r>
                <a:rPr lang="en-US" sz="2000" b="1" i="1" dirty="0">
                  <a:solidFill>
                    <a:srgbClr val="C00000"/>
                  </a:solidFill>
                </a:rPr>
                <a:t>Auto Attendant</a:t>
              </a:r>
            </a:p>
          </p:txBody>
        </p:sp>
      </p:grpSp>
      <p:grpSp>
        <p:nvGrpSpPr>
          <p:cNvPr id="65" name="Group 64"/>
          <p:cNvGrpSpPr>
            <a:grpSpLocks/>
          </p:cNvGrpSpPr>
          <p:nvPr/>
        </p:nvGrpSpPr>
        <p:grpSpPr bwMode="auto">
          <a:xfrm>
            <a:off x="4665663" y="2236788"/>
            <a:ext cx="3179762" cy="3594598"/>
            <a:chOff x="4666038" y="2236376"/>
            <a:chExt cx="3179916" cy="3595776"/>
          </a:xfrm>
        </p:grpSpPr>
        <p:sp>
          <p:nvSpPr>
            <p:cNvPr id="66" name="TextBox 76"/>
            <p:cNvSpPr txBox="1">
              <a:spLocks noChangeArrowheads="1"/>
            </p:cNvSpPr>
            <p:nvPr/>
          </p:nvSpPr>
          <p:spPr bwMode="auto">
            <a:xfrm>
              <a:off x="5781857" y="3872176"/>
              <a:ext cx="2064097" cy="615755"/>
            </a:xfrm>
            <a:prstGeom prst="rect">
              <a:avLst/>
            </a:prstGeom>
            <a:noFill/>
            <a:ln w="9525">
              <a:noFill/>
              <a:miter lim="800000"/>
              <a:headEnd/>
              <a:tailEnd/>
            </a:ln>
          </p:spPr>
          <p:txBody>
            <a:bodyPr>
              <a:spAutoFit/>
            </a:bodyPr>
            <a:lstStyle/>
            <a:p>
              <a:pPr marL="342900" indent="-342900"/>
              <a:r>
                <a:rPr lang="cs-CZ" sz="1600" dirty="0" err="1">
                  <a:solidFill>
                    <a:schemeClr val="tx1"/>
                  </a:solidFill>
                </a:rPr>
                <a:t>Chris</a:t>
              </a:r>
              <a:endParaRPr lang="cs-CZ" sz="1600" dirty="0">
                <a:solidFill>
                  <a:schemeClr val="tx1"/>
                </a:solidFill>
              </a:endParaRPr>
            </a:p>
            <a:p>
              <a:pPr marL="342900" indent="-342900"/>
              <a:endParaRPr lang="en-US" sz="1600" dirty="0">
                <a:solidFill>
                  <a:schemeClr val="tx1"/>
                </a:solidFill>
              </a:endParaRPr>
            </a:p>
          </p:txBody>
        </p:sp>
        <p:sp>
          <p:nvSpPr>
            <p:cNvPr id="67" name="TextBox 78"/>
            <p:cNvSpPr txBox="1">
              <a:spLocks noChangeArrowheads="1"/>
            </p:cNvSpPr>
            <p:nvPr/>
          </p:nvSpPr>
          <p:spPr bwMode="auto">
            <a:xfrm>
              <a:off x="5270665" y="3148526"/>
              <a:ext cx="1185138" cy="600361"/>
            </a:xfrm>
            <a:prstGeom prst="rect">
              <a:avLst/>
            </a:prstGeom>
            <a:noFill/>
            <a:ln w="9525">
              <a:noFill/>
              <a:miter lim="800000"/>
              <a:headEnd/>
              <a:tailEnd/>
            </a:ln>
          </p:spPr>
          <p:txBody>
            <a:bodyPr>
              <a:spAutoFit/>
            </a:bodyPr>
            <a:lstStyle/>
            <a:p>
              <a:pPr marL="342900" indent="-342900"/>
              <a:r>
                <a:rPr lang="cs-CZ" sz="1600" dirty="0">
                  <a:solidFill>
                    <a:schemeClr val="tx1"/>
                  </a:solidFill>
                </a:rPr>
                <a:t>Omar</a:t>
              </a:r>
            </a:p>
            <a:p>
              <a:endParaRPr lang="en-US" sz="1200" b="1" dirty="0"/>
            </a:p>
          </p:txBody>
        </p:sp>
        <p:sp>
          <p:nvSpPr>
            <p:cNvPr id="68" name="TextBox 81"/>
            <p:cNvSpPr txBox="1">
              <a:spLocks noChangeArrowheads="1"/>
            </p:cNvSpPr>
            <p:nvPr/>
          </p:nvSpPr>
          <p:spPr bwMode="auto">
            <a:xfrm>
              <a:off x="5758107" y="4582715"/>
              <a:ext cx="2064097" cy="323271"/>
            </a:xfrm>
            <a:prstGeom prst="rect">
              <a:avLst/>
            </a:prstGeom>
            <a:noFill/>
            <a:ln w="9525">
              <a:noFill/>
              <a:miter lim="800000"/>
              <a:headEnd/>
              <a:tailEnd/>
            </a:ln>
          </p:spPr>
          <p:txBody>
            <a:bodyPr>
              <a:spAutoFit/>
            </a:bodyPr>
            <a:lstStyle/>
            <a:p>
              <a:pPr marL="342900" indent="-342900"/>
              <a:r>
                <a:rPr lang="en-US" sz="1600" dirty="0">
                  <a:solidFill>
                    <a:schemeClr val="tx1"/>
                  </a:solidFill>
                </a:rPr>
                <a:t>Alex</a:t>
              </a:r>
              <a:endParaRPr lang="en-US" sz="1200" b="1" dirty="0"/>
            </a:p>
          </p:txBody>
        </p:sp>
        <p:sp>
          <p:nvSpPr>
            <p:cNvPr id="69" name="TextBox 85"/>
            <p:cNvSpPr txBox="1">
              <a:spLocks noChangeArrowheads="1"/>
            </p:cNvSpPr>
            <p:nvPr/>
          </p:nvSpPr>
          <p:spPr bwMode="auto">
            <a:xfrm>
              <a:off x="5424357" y="5255651"/>
              <a:ext cx="2064097" cy="576501"/>
            </a:xfrm>
            <a:prstGeom prst="rect">
              <a:avLst/>
            </a:prstGeom>
            <a:noFill/>
            <a:ln w="9525">
              <a:noFill/>
              <a:miter lim="800000"/>
              <a:headEnd/>
              <a:tailEnd/>
            </a:ln>
          </p:spPr>
          <p:txBody>
            <a:bodyPr>
              <a:spAutoFit/>
            </a:bodyPr>
            <a:lstStyle/>
            <a:p>
              <a:pPr marL="342900" indent="-342900"/>
              <a:r>
                <a:rPr lang="cs-CZ" sz="1600" dirty="0">
                  <a:solidFill>
                    <a:schemeClr val="tx1"/>
                  </a:solidFill>
                </a:rPr>
                <a:t>Suzanne</a:t>
              </a:r>
            </a:p>
            <a:p>
              <a:pPr marL="342900" indent="-342900">
                <a:buFontTx/>
                <a:buAutoNum type="arabicPeriod"/>
              </a:pPr>
              <a:endParaRPr lang="en-US" sz="1200" b="1" dirty="0"/>
            </a:p>
          </p:txBody>
        </p:sp>
        <p:pic>
          <p:nvPicPr>
            <p:cNvPr id="70" name="Picture 2" descr="http://yearingear.com/old-telephone-icon.jpg"/>
            <p:cNvPicPr>
              <a:picLocks noChangeAspect="1" noChangeArrowheads="1"/>
            </p:cNvPicPr>
            <p:nvPr/>
          </p:nvPicPr>
          <p:blipFill>
            <a:blip r:embed="rId3" cstate="print"/>
            <a:srcRect/>
            <a:stretch>
              <a:fillRect/>
            </a:stretch>
          </p:blipFill>
          <p:spPr bwMode="auto">
            <a:xfrm>
              <a:off x="4666038" y="3180594"/>
              <a:ext cx="660360" cy="479941"/>
            </a:xfrm>
            <a:prstGeom prst="rect">
              <a:avLst/>
            </a:prstGeom>
            <a:noFill/>
            <a:ln w="9525">
              <a:noFill/>
              <a:miter lim="800000"/>
              <a:headEnd/>
              <a:tailEnd/>
            </a:ln>
          </p:spPr>
        </p:pic>
        <p:pic>
          <p:nvPicPr>
            <p:cNvPr id="71" name="Picture 2" descr="http://yearingear.com/old-telephone-icon.jpg"/>
            <p:cNvPicPr>
              <a:picLocks noChangeAspect="1" noChangeArrowheads="1"/>
            </p:cNvPicPr>
            <p:nvPr/>
          </p:nvPicPr>
          <p:blipFill>
            <a:blip r:embed="rId3" cstate="print"/>
            <a:srcRect/>
            <a:stretch>
              <a:fillRect/>
            </a:stretch>
          </p:blipFill>
          <p:spPr bwMode="auto">
            <a:xfrm>
              <a:off x="5162823" y="4532403"/>
              <a:ext cx="660360" cy="479941"/>
            </a:xfrm>
            <a:prstGeom prst="rect">
              <a:avLst/>
            </a:prstGeom>
            <a:noFill/>
            <a:ln w="9525">
              <a:noFill/>
              <a:miter lim="800000"/>
              <a:headEnd/>
              <a:tailEnd/>
            </a:ln>
          </p:spPr>
        </p:pic>
        <p:pic>
          <p:nvPicPr>
            <p:cNvPr id="72" name="Picture 2" descr="http://yearingear.com/old-telephone-icon.jpg"/>
            <p:cNvPicPr>
              <a:picLocks noChangeAspect="1" noChangeArrowheads="1"/>
            </p:cNvPicPr>
            <p:nvPr/>
          </p:nvPicPr>
          <p:blipFill>
            <a:blip r:embed="rId3" cstate="print"/>
            <a:srcRect/>
            <a:stretch>
              <a:fillRect/>
            </a:stretch>
          </p:blipFill>
          <p:spPr bwMode="auto">
            <a:xfrm>
              <a:off x="4840211" y="5147941"/>
              <a:ext cx="660360" cy="479941"/>
            </a:xfrm>
            <a:prstGeom prst="rect">
              <a:avLst/>
            </a:prstGeom>
            <a:noFill/>
            <a:ln w="9525">
              <a:noFill/>
              <a:miter lim="800000"/>
              <a:headEnd/>
              <a:tailEnd/>
            </a:ln>
          </p:spPr>
        </p:pic>
        <p:pic>
          <p:nvPicPr>
            <p:cNvPr id="73"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5217531" y="3657552"/>
              <a:ext cx="579304" cy="668002"/>
            </a:xfrm>
            <a:prstGeom prst="rect">
              <a:avLst/>
            </a:prstGeom>
            <a:noFill/>
            <a:ln w="9525">
              <a:noFill/>
              <a:miter lim="800000"/>
              <a:headEnd/>
              <a:tailEnd/>
            </a:ln>
          </p:spPr>
        </p:pic>
        <p:sp>
          <p:nvSpPr>
            <p:cNvPr id="74" name="TextBox 83"/>
            <p:cNvSpPr txBox="1">
              <a:spLocks noChangeArrowheads="1"/>
            </p:cNvSpPr>
            <p:nvPr/>
          </p:nvSpPr>
          <p:spPr bwMode="auto">
            <a:xfrm>
              <a:off x="4874011" y="2236376"/>
              <a:ext cx="1601864" cy="631149"/>
            </a:xfrm>
            <a:prstGeom prst="rect">
              <a:avLst/>
            </a:prstGeom>
            <a:noFill/>
            <a:ln w="9525">
              <a:noFill/>
              <a:miter lim="800000"/>
              <a:headEnd/>
              <a:tailEnd/>
            </a:ln>
          </p:spPr>
          <p:txBody>
            <a:bodyPr>
              <a:spAutoFit/>
            </a:bodyPr>
            <a:lstStyle/>
            <a:p>
              <a:pPr algn="ctr"/>
              <a:r>
                <a:rPr lang="en-US" sz="2000" b="1" i="1" dirty="0">
                  <a:solidFill>
                    <a:srgbClr val="C00000"/>
                  </a:solidFill>
                </a:rPr>
                <a:t>ACD </a:t>
              </a:r>
            </a:p>
            <a:p>
              <a:pPr algn="ctr"/>
              <a:r>
                <a:rPr lang="en-US" sz="2000" b="1" i="1" dirty="0">
                  <a:solidFill>
                    <a:srgbClr val="C00000"/>
                  </a:solidFill>
                </a:rPr>
                <a:t>Group One</a:t>
              </a:r>
            </a:p>
          </p:txBody>
        </p:sp>
      </p:grpSp>
      <p:grpSp>
        <p:nvGrpSpPr>
          <p:cNvPr id="75" name="Group 74"/>
          <p:cNvGrpSpPr>
            <a:grpSpLocks/>
          </p:cNvGrpSpPr>
          <p:nvPr/>
        </p:nvGrpSpPr>
        <p:grpSpPr bwMode="auto">
          <a:xfrm>
            <a:off x="5518150" y="2044700"/>
            <a:ext cx="3319463" cy="3367088"/>
            <a:chOff x="5517613" y="2044974"/>
            <a:chExt cx="3320557" cy="3367012"/>
          </a:xfrm>
        </p:grpSpPr>
        <p:grpSp>
          <p:nvGrpSpPr>
            <p:cNvPr id="76" name="Group 57"/>
            <p:cNvGrpSpPr>
              <a:grpSpLocks/>
            </p:cNvGrpSpPr>
            <p:nvPr/>
          </p:nvGrpSpPr>
          <p:grpSpPr bwMode="auto">
            <a:xfrm>
              <a:off x="5517613" y="2044974"/>
              <a:ext cx="3320557" cy="3367012"/>
              <a:chOff x="5306197" y="2132219"/>
              <a:chExt cx="3320557" cy="3367012"/>
            </a:xfrm>
          </p:grpSpPr>
          <p:sp>
            <p:nvSpPr>
              <p:cNvPr id="78" name="Right Arrow 77"/>
              <p:cNvSpPr/>
              <p:nvPr/>
            </p:nvSpPr>
            <p:spPr>
              <a:xfrm>
                <a:off x="6274891" y="4143537"/>
                <a:ext cx="690791" cy="47306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p>
            </p:txBody>
          </p:sp>
          <p:grpSp>
            <p:nvGrpSpPr>
              <p:cNvPr id="79" name="Group 133"/>
              <p:cNvGrpSpPr>
                <a:grpSpLocks/>
              </p:cNvGrpSpPr>
              <p:nvPr/>
            </p:nvGrpSpPr>
            <p:grpSpPr bwMode="auto">
              <a:xfrm>
                <a:off x="5306197" y="2132219"/>
                <a:ext cx="3320557" cy="3367012"/>
                <a:chOff x="5306197" y="2132219"/>
                <a:chExt cx="3320557" cy="3367012"/>
              </a:xfrm>
            </p:grpSpPr>
            <p:cxnSp>
              <p:nvCxnSpPr>
                <p:cNvPr id="89" name="Straight Arrow Connector 88"/>
                <p:cNvCxnSpPr>
                  <a:stCxn id="78" idx="3"/>
                </p:cNvCxnSpPr>
                <p:nvPr/>
              </p:nvCxnSpPr>
              <p:spPr>
                <a:xfrm flipV="1">
                  <a:off x="6965682" y="4361019"/>
                  <a:ext cx="1191017" cy="190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6962506" y="4383243"/>
                  <a:ext cx="1065563" cy="36035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6951389" y="4383243"/>
                  <a:ext cx="871825" cy="7095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78" idx="3"/>
                </p:cNvCxnSpPr>
                <p:nvPr/>
              </p:nvCxnSpPr>
              <p:spPr>
                <a:xfrm flipV="1">
                  <a:off x="6965682" y="3903829"/>
                  <a:ext cx="1160844" cy="47623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3" name="Picture 2" descr="http://yearingear.com/old-telephone-icon.jpg"/>
                <p:cNvPicPr>
                  <a:picLocks noChangeAspect="1" noChangeArrowheads="1"/>
                </p:cNvPicPr>
                <p:nvPr/>
              </p:nvPicPr>
              <p:blipFill>
                <a:blip r:embed="rId5" cstate="print"/>
                <a:srcRect/>
                <a:stretch>
                  <a:fillRect/>
                </a:stretch>
              </p:blipFill>
              <p:spPr bwMode="auto">
                <a:xfrm>
                  <a:off x="8127453" y="3711900"/>
                  <a:ext cx="454265" cy="330154"/>
                </a:xfrm>
                <a:prstGeom prst="rect">
                  <a:avLst/>
                </a:prstGeom>
                <a:noFill/>
                <a:ln w="9525">
                  <a:noFill/>
                  <a:miter lim="800000"/>
                  <a:headEnd/>
                  <a:tailEnd/>
                </a:ln>
              </p:spPr>
            </p:pic>
            <p:pic>
              <p:nvPicPr>
                <p:cNvPr id="94" name="Picture 2" descr="http://yearingear.com/old-telephone-icon.jpg"/>
                <p:cNvPicPr>
                  <a:picLocks noChangeAspect="1" noChangeArrowheads="1"/>
                </p:cNvPicPr>
                <p:nvPr/>
              </p:nvPicPr>
              <p:blipFill>
                <a:blip r:embed="rId6" cstate="print"/>
                <a:srcRect/>
                <a:stretch>
                  <a:fillRect/>
                </a:stretch>
              </p:blipFill>
              <p:spPr bwMode="auto">
                <a:xfrm>
                  <a:off x="8148725" y="4216141"/>
                  <a:ext cx="478029" cy="347425"/>
                </a:xfrm>
                <a:prstGeom prst="rect">
                  <a:avLst/>
                </a:prstGeom>
                <a:noFill/>
                <a:ln w="9525">
                  <a:noFill/>
                  <a:miter lim="800000"/>
                  <a:headEnd/>
                  <a:tailEnd/>
                </a:ln>
              </p:spPr>
            </p:pic>
            <p:pic>
              <p:nvPicPr>
                <p:cNvPr id="95" name="Picture 2" descr="http://yearingear.com/old-telephone-icon.jpg"/>
                <p:cNvPicPr>
                  <a:picLocks noChangeAspect="1" noChangeArrowheads="1"/>
                </p:cNvPicPr>
                <p:nvPr/>
              </p:nvPicPr>
              <p:blipFill>
                <a:blip r:embed="rId7" cstate="print"/>
                <a:srcRect/>
                <a:stretch>
                  <a:fillRect/>
                </a:stretch>
              </p:blipFill>
              <p:spPr bwMode="auto">
                <a:xfrm>
                  <a:off x="8074335" y="4698426"/>
                  <a:ext cx="443514" cy="322340"/>
                </a:xfrm>
                <a:prstGeom prst="rect">
                  <a:avLst/>
                </a:prstGeom>
                <a:noFill/>
                <a:ln w="9525">
                  <a:noFill/>
                  <a:miter lim="800000"/>
                  <a:headEnd/>
                  <a:tailEnd/>
                </a:ln>
              </p:spPr>
            </p:pic>
            <p:pic>
              <p:nvPicPr>
                <p:cNvPr id="96" name="Picture 2" descr="http://yearingear.com/old-telephone-icon.jpg"/>
                <p:cNvPicPr>
                  <a:picLocks noChangeAspect="1" noChangeArrowheads="1"/>
                </p:cNvPicPr>
                <p:nvPr/>
              </p:nvPicPr>
              <p:blipFill>
                <a:blip r:embed="rId8" cstate="print"/>
                <a:srcRect/>
                <a:stretch>
                  <a:fillRect/>
                </a:stretch>
              </p:blipFill>
              <p:spPr bwMode="auto">
                <a:xfrm>
                  <a:off x="7730456" y="5163173"/>
                  <a:ext cx="462389" cy="336058"/>
                </a:xfrm>
                <a:prstGeom prst="rect">
                  <a:avLst/>
                </a:prstGeom>
                <a:noFill/>
                <a:ln w="9525">
                  <a:noFill/>
                  <a:miter lim="800000"/>
                  <a:headEnd/>
                  <a:tailEnd/>
                </a:ln>
              </p:spPr>
            </p:pic>
            <p:sp>
              <p:nvSpPr>
                <p:cNvPr id="97" name="TextBox 128"/>
                <p:cNvSpPr txBox="1">
                  <a:spLocks noChangeArrowheads="1"/>
                </p:cNvSpPr>
                <p:nvPr/>
              </p:nvSpPr>
              <p:spPr bwMode="auto">
                <a:xfrm>
                  <a:off x="5306197" y="2132219"/>
                  <a:ext cx="184731" cy="369332"/>
                </a:xfrm>
                <a:prstGeom prst="rect">
                  <a:avLst/>
                </a:prstGeom>
                <a:noFill/>
                <a:ln w="9525">
                  <a:noFill/>
                  <a:miter lim="800000"/>
                  <a:headEnd/>
                  <a:tailEnd/>
                </a:ln>
              </p:spPr>
              <p:txBody>
                <a:bodyPr wrap="none">
                  <a:spAutoFit/>
                </a:bodyPr>
                <a:lstStyle/>
                <a:p>
                  <a:pPr marL="342900" indent="-342900"/>
                  <a:endParaRPr lang="cs-CZ" b="1"/>
                </a:p>
              </p:txBody>
            </p:sp>
          </p:grpSp>
        </p:grpSp>
        <p:sp>
          <p:nvSpPr>
            <p:cNvPr id="77" name="TextBox 84"/>
            <p:cNvSpPr txBox="1">
              <a:spLocks noChangeArrowheads="1"/>
            </p:cNvSpPr>
            <p:nvPr/>
          </p:nvSpPr>
          <p:spPr bwMode="auto">
            <a:xfrm>
              <a:off x="7099284" y="2246582"/>
              <a:ext cx="1602316" cy="630928"/>
            </a:xfrm>
            <a:prstGeom prst="rect">
              <a:avLst/>
            </a:prstGeom>
            <a:noFill/>
            <a:ln w="9525">
              <a:noFill/>
              <a:miter lim="800000"/>
              <a:headEnd/>
              <a:tailEnd/>
            </a:ln>
          </p:spPr>
          <p:txBody>
            <a:bodyPr>
              <a:spAutoFit/>
            </a:bodyPr>
            <a:lstStyle/>
            <a:p>
              <a:pPr algn="ctr"/>
              <a:r>
                <a:rPr lang="en-US" sz="2000" b="1" i="1" dirty="0">
                  <a:solidFill>
                    <a:srgbClr val="C00000"/>
                  </a:solidFill>
                </a:rPr>
                <a:t>ACD </a:t>
              </a:r>
            </a:p>
            <a:p>
              <a:pPr algn="ctr"/>
              <a:r>
                <a:rPr lang="en-US" sz="2000" b="1" i="1" dirty="0">
                  <a:solidFill>
                    <a:srgbClr val="C00000"/>
                  </a:solidFill>
                </a:rPr>
                <a:t>Group Two</a:t>
              </a:r>
            </a:p>
          </p:txBody>
        </p:sp>
      </p:grpSp>
      <p:grpSp>
        <p:nvGrpSpPr>
          <p:cNvPr id="98" name="Group 97"/>
          <p:cNvGrpSpPr>
            <a:grpSpLocks/>
          </p:cNvGrpSpPr>
          <p:nvPr/>
        </p:nvGrpSpPr>
        <p:grpSpPr bwMode="auto">
          <a:xfrm>
            <a:off x="2725278" y="1520825"/>
            <a:ext cx="2114550" cy="4433888"/>
            <a:chOff x="2756281" y="1520455"/>
            <a:chExt cx="2113431" cy="4433778"/>
          </a:xfrm>
        </p:grpSpPr>
        <p:grpSp>
          <p:nvGrpSpPr>
            <p:cNvPr id="99" name="Group 87"/>
            <p:cNvGrpSpPr>
              <a:grpSpLocks/>
            </p:cNvGrpSpPr>
            <p:nvPr/>
          </p:nvGrpSpPr>
          <p:grpSpPr bwMode="auto">
            <a:xfrm>
              <a:off x="2756281" y="2647507"/>
              <a:ext cx="1666867" cy="3306726"/>
              <a:chOff x="2756281" y="2647507"/>
              <a:chExt cx="1666867" cy="3306726"/>
            </a:xfrm>
          </p:grpSpPr>
          <p:pic>
            <p:nvPicPr>
              <p:cNvPr id="101" name="Picture 2" descr="http://icons.iconarchive.com/icons/iconarchive/red-orb-alphabet/128/Number-4-icon.png"/>
              <p:cNvPicPr>
                <a:picLocks noChangeAspect="1" noChangeArrowheads="1"/>
              </p:cNvPicPr>
              <p:nvPr/>
            </p:nvPicPr>
            <p:blipFill>
              <a:blip r:embed="rId9" cstate="print"/>
              <a:srcRect/>
              <a:stretch>
                <a:fillRect/>
              </a:stretch>
            </p:blipFill>
            <p:spPr bwMode="auto">
              <a:xfrm>
                <a:off x="2756281" y="3702595"/>
                <a:ext cx="450067" cy="450067"/>
              </a:xfrm>
              <a:prstGeom prst="rect">
                <a:avLst/>
              </a:prstGeom>
              <a:noFill/>
              <a:ln w="9525">
                <a:noFill/>
                <a:miter lim="800000"/>
                <a:headEnd/>
                <a:tailEnd/>
              </a:ln>
            </p:spPr>
          </p:pic>
          <p:sp>
            <p:nvSpPr>
              <p:cNvPr id="102" name="Can 101"/>
              <p:cNvSpPr/>
              <p:nvPr/>
            </p:nvSpPr>
            <p:spPr>
              <a:xfrm>
                <a:off x="3880888" y="2647507"/>
                <a:ext cx="542260" cy="3306726"/>
              </a:xfrm>
              <a:prstGeom prst="can">
                <a:avLst/>
              </a:prstGeom>
              <a:solidFill>
                <a:schemeClr val="bg1">
                  <a:lumMod val="75000"/>
                </a:schemeClr>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Right Arrow 102"/>
              <p:cNvSpPr/>
              <p:nvPr/>
            </p:nvSpPr>
            <p:spPr>
              <a:xfrm>
                <a:off x="3254492" y="3679401"/>
                <a:ext cx="552158" cy="42543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0" name="Cloud 99"/>
            <p:cNvSpPr/>
            <p:nvPr/>
          </p:nvSpPr>
          <p:spPr>
            <a:xfrm>
              <a:off x="3327479" y="1520455"/>
              <a:ext cx="1542233" cy="988988"/>
            </a:xfrm>
            <a:prstGeom prst="cloud">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2000" b="1" dirty="0" err="1">
                  <a:solidFill>
                    <a:srgbClr val="C00000"/>
                  </a:solidFill>
                  <a:cs typeface="Arial" charset="0"/>
                </a:rPr>
                <a:t>Queue</a:t>
              </a:r>
              <a:endParaRPr lang="cs-CZ" sz="2000" b="1" dirty="0">
                <a:solidFill>
                  <a:srgbClr val="C00000"/>
                </a:solidFill>
                <a:cs typeface="Arial" charset="0"/>
              </a:endParaRPr>
            </a:p>
          </p:txBody>
        </p:sp>
      </p:grpSp>
    </p:spTree>
    <p:extLst>
      <p:ext uri="{BB962C8B-B14F-4D97-AF65-F5344CB8AC3E}">
        <p14:creationId xmlns:p14="http://schemas.microsoft.com/office/powerpoint/2010/main" val="2503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Summary – Hosted Front Office Services</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sp>
        <p:nvSpPr>
          <p:cNvPr id="3" name="Rectangle 2"/>
          <p:cNvSpPr/>
          <p:nvPr/>
        </p:nvSpPr>
        <p:spPr>
          <a:xfrm>
            <a:off x="731334" y="1059560"/>
            <a:ext cx="7977768" cy="3031599"/>
          </a:xfrm>
          <a:prstGeom prst="rect">
            <a:avLst/>
          </a:prstGeom>
        </p:spPr>
        <p:txBody>
          <a:bodyPr wrap="square">
            <a:spAutoFit/>
          </a:bodyPr>
          <a:lstStyle/>
          <a:p>
            <a:endParaRPr lang="cs-CZ" dirty="0" smtClean="0">
              <a:solidFill>
                <a:srgbClr val="000000"/>
              </a:solidFill>
              <a:latin typeface="Tele-GroteskNor" pitchFamily="2" charset="0"/>
            </a:endParaRPr>
          </a:p>
          <a:p>
            <a:pPr>
              <a:buSzPts val="2000"/>
              <a:buFont typeface="Wingdings" panose="05000000000000000000" pitchFamily="2" charset="2"/>
              <a:buChar char="§"/>
            </a:pPr>
            <a:r>
              <a:rPr lang="en-US" sz="2000" dirty="0">
                <a:solidFill>
                  <a:srgbClr val="000000"/>
                </a:solidFill>
                <a:latin typeface="Tele-GroteskNor" pitchFamily="2" charset="0"/>
              </a:rPr>
              <a:t>Significant benefits vs. traditional on premise </a:t>
            </a:r>
            <a:r>
              <a:rPr lang="en-US" sz="2000" dirty="0" smtClean="0">
                <a:solidFill>
                  <a:srgbClr val="000000"/>
                </a:solidFill>
                <a:latin typeface="Tele-GroteskNor" pitchFamily="2" charset="0"/>
              </a:rPr>
              <a:t>solutions</a:t>
            </a:r>
            <a:endParaRPr lang="cs-CZ" sz="2000" dirty="0" smtClean="0">
              <a:solidFill>
                <a:srgbClr val="000000"/>
              </a:solidFill>
              <a:latin typeface="Tele-GroteskNor" pitchFamily="2" charset="0"/>
            </a:endParaRPr>
          </a:p>
          <a:p>
            <a:pPr>
              <a:buSzPts val="2000"/>
              <a:buFont typeface="Wingdings" panose="05000000000000000000" pitchFamily="2" charset="2"/>
              <a:buChar char="§"/>
            </a:pPr>
            <a:endParaRPr lang="en-US" sz="2000" dirty="0">
              <a:solidFill>
                <a:srgbClr val="000000"/>
              </a:solidFill>
              <a:latin typeface="Tele-GroteskNor" pitchFamily="2" charset="0"/>
            </a:endParaRPr>
          </a:p>
          <a:p>
            <a:pPr>
              <a:buSzPts val="2000"/>
              <a:buFont typeface="Wingdings" panose="05000000000000000000" pitchFamily="2" charset="2"/>
              <a:buChar char="§"/>
            </a:pPr>
            <a:r>
              <a:rPr lang="en-US" sz="2000" dirty="0">
                <a:solidFill>
                  <a:srgbClr val="000000"/>
                </a:solidFill>
                <a:latin typeface="Tele-GroteskNor" pitchFamily="2" charset="0"/>
              </a:rPr>
              <a:t>Auto Attendant alleviates office workers of routine call handling </a:t>
            </a:r>
            <a:r>
              <a:rPr lang="en-US" sz="2000" dirty="0" smtClean="0">
                <a:solidFill>
                  <a:srgbClr val="000000"/>
                </a:solidFill>
                <a:latin typeface="Tele-GroteskNor" pitchFamily="2" charset="0"/>
              </a:rPr>
              <a:t>duties</a:t>
            </a:r>
            <a:endParaRPr lang="cs-CZ" sz="2000" dirty="0" smtClean="0">
              <a:solidFill>
                <a:srgbClr val="000000"/>
              </a:solidFill>
              <a:latin typeface="Tele-GroteskNor" pitchFamily="2" charset="0"/>
            </a:endParaRPr>
          </a:p>
          <a:p>
            <a:pPr>
              <a:buSzPts val="2000"/>
              <a:buFont typeface="Wingdings" panose="05000000000000000000" pitchFamily="2" charset="2"/>
              <a:buChar char="§"/>
            </a:pPr>
            <a:endParaRPr lang="en-US" sz="2000" dirty="0">
              <a:solidFill>
                <a:srgbClr val="000000"/>
              </a:solidFill>
              <a:latin typeface="Tele-GroteskNor" pitchFamily="2" charset="0"/>
            </a:endParaRPr>
          </a:p>
          <a:p>
            <a:pPr>
              <a:buSzPts val="2000"/>
              <a:buFont typeface="Wingdings" panose="05000000000000000000" pitchFamily="2" charset="2"/>
              <a:buChar char="§"/>
            </a:pPr>
            <a:r>
              <a:rPr lang="en-US" sz="2000" dirty="0">
                <a:solidFill>
                  <a:srgbClr val="000000"/>
                </a:solidFill>
                <a:latin typeface="Tele-GroteskNor" pitchFamily="2" charset="0"/>
              </a:rPr>
              <a:t>ACD and Queuing provide more efficient call handling and increased customer </a:t>
            </a:r>
            <a:r>
              <a:rPr lang="en-US" sz="2000" dirty="0" smtClean="0">
                <a:solidFill>
                  <a:srgbClr val="000000"/>
                </a:solidFill>
                <a:latin typeface="Tele-GroteskNor" pitchFamily="2" charset="0"/>
              </a:rPr>
              <a:t>satisfaction</a:t>
            </a:r>
            <a:endParaRPr lang="cs-CZ" sz="2000" dirty="0" smtClean="0">
              <a:solidFill>
                <a:srgbClr val="000000"/>
              </a:solidFill>
              <a:latin typeface="Tele-GroteskNor" pitchFamily="2" charset="0"/>
            </a:endParaRPr>
          </a:p>
          <a:p>
            <a:pPr>
              <a:buSzPts val="2000"/>
              <a:buFont typeface="Wingdings" panose="05000000000000000000" pitchFamily="2" charset="2"/>
              <a:buChar char="§"/>
            </a:pPr>
            <a:endParaRPr lang="en-US" sz="2000" dirty="0">
              <a:solidFill>
                <a:srgbClr val="000000"/>
              </a:solidFill>
              <a:latin typeface="Tele-GroteskNor" pitchFamily="2" charset="0"/>
            </a:endParaRPr>
          </a:p>
          <a:p>
            <a:pPr>
              <a:buSzPts val="2000"/>
              <a:buFont typeface="Wingdings" panose="05000000000000000000" pitchFamily="2" charset="2"/>
              <a:buChar char="§"/>
            </a:pPr>
            <a:r>
              <a:rPr lang="en-US" sz="2000" dirty="0">
                <a:solidFill>
                  <a:srgbClr val="000000"/>
                </a:solidFill>
                <a:latin typeface="Tele-GroteskNor" pitchFamily="2" charset="0"/>
              </a:rPr>
              <a:t>Network queuing offers significant cost savings and business continuity options</a:t>
            </a:r>
          </a:p>
          <a:p>
            <a:pPr>
              <a:buSzPts val="2000"/>
              <a:buFont typeface="Wingdings" panose="05000000000000000000" pitchFamily="2" charset="2"/>
              <a:buChar char="§"/>
            </a:pPr>
            <a:endParaRPr lang="cs-CZ" sz="2400" dirty="0" smtClean="0">
              <a:solidFill>
                <a:srgbClr val="000000"/>
              </a:solidFill>
              <a:latin typeface="Tele-GroteskNor" pitchFamily="2" charset="0"/>
            </a:endParaRPr>
          </a:p>
        </p:txBody>
      </p:sp>
      <p:pic>
        <p:nvPicPr>
          <p:cNvPr id="6" name="Picture 2" descr="http://tranquilpc.files.wordpress.com/2007/08/bigstockphoto-globe-icon-people-1720642-400.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94668" y="4306811"/>
            <a:ext cx="2849562" cy="2136775"/>
          </a:xfrm>
          <a:prstGeom prst="rect">
            <a:avLst/>
          </a:prstGeom>
          <a:noFill/>
          <a:ln w="9525">
            <a:noFill/>
            <a:miter lim="800000"/>
            <a:headEnd/>
            <a:tailEnd/>
          </a:ln>
        </p:spPr>
      </p:pic>
    </p:spTree>
    <p:extLst>
      <p:ext uri="{BB962C8B-B14F-4D97-AF65-F5344CB8AC3E}">
        <p14:creationId xmlns:p14="http://schemas.microsoft.com/office/powerpoint/2010/main" val="309948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front </a:t>
            </a:r>
            <a:r>
              <a:rPr lang="cs-CZ" b="1" dirty="0" err="1" smtClean="0"/>
              <a:t>office</a:t>
            </a:r>
            <a:r>
              <a:rPr lang="cs-CZ" b="1" dirty="0" smtClean="0"/>
              <a:t> </a:t>
            </a:r>
            <a:r>
              <a:rPr lang="cs-CZ" b="1" dirty="0" err="1" smtClean="0"/>
              <a:t>settings</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pic>
        <p:nvPicPr>
          <p:cNvPr id="8" name="Picture 2"/>
          <p:cNvPicPr>
            <a:picLocks noChangeAspect="1" noChangeArrowheads="1"/>
          </p:cNvPicPr>
          <p:nvPr/>
        </p:nvPicPr>
        <p:blipFill>
          <a:blip r:embed="rId3" cstate="print"/>
          <a:srcRect/>
          <a:stretch>
            <a:fillRect/>
          </a:stretch>
        </p:blipFill>
        <p:spPr bwMode="auto">
          <a:xfrm>
            <a:off x="376818" y="2159802"/>
            <a:ext cx="8591550" cy="2917732"/>
          </a:xfrm>
          <a:prstGeom prst="rect">
            <a:avLst/>
          </a:prstGeom>
          <a:noFill/>
          <a:ln w="9525">
            <a:noFill/>
            <a:miter lim="800000"/>
            <a:headEnd/>
            <a:tailEnd/>
          </a:ln>
        </p:spPr>
      </p:pic>
    </p:spTree>
    <p:extLst>
      <p:ext uri="{BB962C8B-B14F-4D97-AF65-F5344CB8AC3E}">
        <p14:creationId xmlns:p14="http://schemas.microsoft.com/office/powerpoint/2010/main" val="1979439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Front Office </a:t>
            </a:r>
            <a:r>
              <a:rPr lang="cs-CZ" b="1" dirty="0" err="1" smtClean="0"/>
              <a:t>settings</a:t>
            </a:r>
            <a:endParaRPr lang="cs-CZ" dirty="0"/>
          </a:p>
        </p:txBody>
      </p:sp>
      <p:sp>
        <p:nvSpPr>
          <p:cNvPr id="18435" name="Rectangle 3"/>
          <p:cNvSpPr>
            <a:spLocks noGrp="1" noChangeArrowheads="1"/>
          </p:cNvSpPr>
          <p:nvPr>
            <p:ph idx="1"/>
          </p:nvPr>
        </p:nvSpPr>
        <p:spPr>
          <a:xfrm>
            <a:off x="472068" y="1059560"/>
            <a:ext cx="8496300" cy="5118216"/>
          </a:xfrm>
          <a:noFill/>
          <a:ln w="9525">
            <a:noFill/>
            <a:miter lim="800000"/>
            <a:headEnd/>
            <a:tailEnd/>
          </a:ln>
        </p:spPr>
        <p:txBody>
          <a:bodyPr vert="horz" wrap="square" lIns="0" tIns="0" rIns="0" bIns="0" numCol="1" anchor="t" anchorCtr="0" compatLnSpc="1">
            <a:prstTxWarp prst="textNoShape">
              <a:avLst/>
            </a:prstTxWarp>
            <a:normAutofit/>
          </a:bodyPr>
          <a:lstStyle/>
          <a:p>
            <a:pPr marL="977900" lvl="2" indent="-342900">
              <a:lnSpc>
                <a:spcPct val="100000"/>
              </a:lnSpc>
              <a:spcBef>
                <a:spcPct val="0"/>
              </a:spcBef>
            </a:pPr>
            <a:endParaRPr lang="cs-CZ" altLang="cs-CZ" sz="2000" dirty="0">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buFont typeface="Wingdings" panose="05000000000000000000" pitchFamily="2" charset="2"/>
              <a:buChar char="§"/>
            </a:pPr>
            <a:endParaRPr lang="cs-CZ" b="1" dirty="0">
              <a:solidFill>
                <a:srgbClr val="E20074"/>
              </a:solidFill>
              <a:latin typeface="Tele-GroteskNor" pitchFamily="2" charset="0"/>
            </a:endParaRPr>
          </a:p>
          <a:p>
            <a:pPr>
              <a:buSzPts val="2800"/>
              <a:buFont typeface="Wingdings" panose="05000000000000000000" pitchFamily="2" charset="2"/>
              <a:buChar char="§"/>
            </a:pPr>
            <a:endParaRPr lang="cs-CZ" b="1" dirty="0" smtClean="0">
              <a:solidFill>
                <a:srgbClr val="E20074"/>
              </a:solidFill>
              <a:latin typeface="Tele-GroteskNor" pitchFamily="2" charset="0"/>
            </a:endParaRPr>
          </a:p>
          <a:p>
            <a:pPr>
              <a:buSzPts val="2800"/>
            </a:pPr>
            <a:endParaRPr lang="cs-CZ" b="1" dirty="0">
              <a:solidFill>
                <a:srgbClr val="E20074"/>
              </a:solidFill>
              <a:latin typeface="Tele-GroteskNor" pitchFamily="2" charset="0"/>
            </a:endParaRPr>
          </a:p>
        </p:txBody>
      </p:sp>
      <p:pic>
        <p:nvPicPr>
          <p:cNvPr id="8" name="Picture 2"/>
          <p:cNvPicPr>
            <a:picLocks noChangeAspect="1" noChangeArrowheads="1"/>
          </p:cNvPicPr>
          <p:nvPr/>
        </p:nvPicPr>
        <p:blipFill>
          <a:blip r:embed="rId3" cstate="print"/>
          <a:srcRect/>
          <a:stretch>
            <a:fillRect/>
          </a:stretch>
        </p:blipFill>
        <p:spPr bwMode="auto">
          <a:xfrm>
            <a:off x="522837" y="1059560"/>
            <a:ext cx="8060226" cy="4924425"/>
          </a:xfrm>
          <a:prstGeom prst="rect">
            <a:avLst/>
          </a:prstGeom>
          <a:noFill/>
          <a:ln w="9525">
            <a:noFill/>
            <a:miter lim="800000"/>
            <a:headEnd/>
            <a:tailEnd/>
          </a:ln>
        </p:spPr>
      </p:pic>
    </p:spTree>
    <p:extLst>
      <p:ext uri="{BB962C8B-B14F-4D97-AF65-F5344CB8AC3E}">
        <p14:creationId xmlns:p14="http://schemas.microsoft.com/office/powerpoint/2010/main" val="2477503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Overview: Front Office Services</a:t>
            </a:r>
            <a:endParaRPr lang="cs-CZ" dirty="0"/>
          </a:p>
        </p:txBody>
      </p:sp>
      <p:sp>
        <p:nvSpPr>
          <p:cNvPr id="1028" name="Rectangle 3"/>
          <p:cNvSpPr>
            <a:spLocks noGrp="1" noChangeArrowheads="1"/>
          </p:cNvSpPr>
          <p:nvPr>
            <p:ph idx="1"/>
          </p:nvPr>
        </p:nvSpPr>
        <p:spPr>
          <a:xfrm>
            <a:off x="722470" y="1128132"/>
            <a:ext cx="7766209" cy="4724400"/>
          </a:xfrm>
        </p:spPr>
        <p:txBody>
          <a:bodyPr vert="horz" wrap="square" lIns="0" tIns="0" rIns="0" bIns="0" numCol="1" anchor="t" anchorCtr="0" compatLnSpc="1">
            <a:prstTxWarp prst="textNoShape">
              <a:avLst/>
            </a:prstTxWarp>
            <a:normAutofit/>
          </a:bodyPr>
          <a:lstStyle/>
          <a:p>
            <a:pPr marL="457200" lvl="1">
              <a:lnSpc>
                <a:spcPct val="100000"/>
              </a:lnSpc>
              <a:spcBef>
                <a:spcPct val="0"/>
              </a:spcBef>
            </a:pPr>
            <a:endParaRPr lang="cs-CZ" sz="2800" b="1" dirty="0">
              <a:solidFill>
                <a:srgbClr val="E20074"/>
              </a:solidFill>
            </a:endParaRPr>
          </a:p>
          <a:p>
            <a:pPr marL="457200" lvl="1">
              <a:lnSpc>
                <a:spcPct val="100000"/>
              </a:lnSpc>
              <a:spcBef>
                <a:spcPct val="0"/>
              </a:spcBef>
            </a:pPr>
            <a:endParaRPr lang="cs-CZ" sz="2800" b="1" dirty="0" smtClean="0">
              <a:solidFill>
                <a:srgbClr val="E20074"/>
              </a:solidFill>
            </a:endParaRPr>
          </a:p>
          <a:p>
            <a:pPr marL="457200" lvl="1">
              <a:lnSpc>
                <a:spcPct val="100000"/>
              </a:lnSpc>
              <a:spcBef>
                <a:spcPct val="0"/>
              </a:spcBef>
            </a:pPr>
            <a:endParaRPr lang="cs-CZ" sz="2800" b="1" dirty="0">
              <a:solidFill>
                <a:srgbClr val="E20074"/>
              </a:solidFill>
            </a:endParaRPr>
          </a:p>
          <a:p>
            <a:pPr marL="457200" lvl="1">
              <a:lnSpc>
                <a:spcPct val="100000"/>
              </a:lnSpc>
              <a:spcBef>
                <a:spcPct val="0"/>
              </a:spcBef>
            </a:pPr>
            <a:endParaRPr lang="en-US" sz="2800" b="1" dirty="0">
              <a:solidFill>
                <a:srgbClr val="E20074"/>
              </a:solidFill>
            </a:endParaRPr>
          </a:p>
          <a:p>
            <a:pPr marL="800100" lvl="1" indent="-342900">
              <a:lnSpc>
                <a:spcPct val="100000"/>
              </a:lnSpc>
              <a:spcBef>
                <a:spcPct val="0"/>
              </a:spcBef>
              <a:buChar char="§"/>
            </a:pPr>
            <a:endParaRPr lang="cs-CZ" altLang="cs-CZ" sz="2000" dirty="0" smtClean="0">
              <a:latin typeface="Tele-GroteskNor" pitchFamily="2" charset="0"/>
            </a:endParaRPr>
          </a:p>
          <a:p>
            <a:pPr marL="800100" lvl="1" indent="-342900">
              <a:lnSpc>
                <a:spcPct val="100000"/>
              </a:lnSpc>
              <a:spcBef>
                <a:spcPct val="0"/>
              </a:spcBef>
              <a:buChar char="§"/>
            </a:pPr>
            <a:r>
              <a:rPr lang="en-US" altLang="cs-CZ" sz="2000" dirty="0">
                <a:latin typeface="Tele-GroteskNor" pitchFamily="2" charset="0"/>
              </a:rPr>
              <a:t>Auto Attendant: An automated receptionist that provides professional greetings and guides </a:t>
            </a:r>
            <a:r>
              <a:rPr lang="en-US" altLang="cs-CZ" sz="2000" dirty="0" smtClean="0">
                <a:latin typeface="Tele-GroteskNor" pitchFamily="2" charset="0"/>
              </a:rPr>
              <a:t>callers</a:t>
            </a:r>
            <a:endParaRPr lang="en-US" altLang="cs-CZ" sz="2000" dirty="0">
              <a:latin typeface="Tele-GroteskNor" pitchFamily="2" charset="0"/>
            </a:endParaRPr>
          </a:p>
          <a:p>
            <a:pPr marL="800100" lvl="1" indent="-342900">
              <a:lnSpc>
                <a:spcPct val="100000"/>
              </a:lnSpc>
              <a:spcBef>
                <a:spcPct val="0"/>
              </a:spcBef>
              <a:buChar char="§"/>
            </a:pPr>
            <a:r>
              <a:rPr lang="en-US" altLang="cs-CZ" sz="2000" dirty="0">
                <a:latin typeface="Tele-GroteskNor" pitchFamily="2" charset="0"/>
              </a:rPr>
              <a:t>Automatic Call Distribution: Intelligently distributes calls to a defined set of recipients </a:t>
            </a:r>
          </a:p>
          <a:p>
            <a:pPr marL="800100" lvl="1" indent="-342900">
              <a:lnSpc>
                <a:spcPct val="100000"/>
              </a:lnSpc>
              <a:spcBef>
                <a:spcPct val="0"/>
              </a:spcBef>
              <a:buChar char="§"/>
            </a:pPr>
            <a:r>
              <a:rPr lang="en-US" altLang="cs-CZ" sz="2000" dirty="0">
                <a:latin typeface="Tele-GroteskNor" pitchFamily="2" charset="0"/>
              </a:rPr>
              <a:t>Queuing: Holds callers until the appropriate employee is available to pick up the call </a:t>
            </a:r>
            <a:endParaRPr lang="cs-CZ" altLang="cs-CZ" sz="2200" b="1" dirty="0">
              <a:solidFill>
                <a:srgbClr val="E20074"/>
              </a:solidFill>
            </a:endParaRPr>
          </a:p>
        </p:txBody>
      </p:sp>
      <p:grpSp>
        <p:nvGrpSpPr>
          <p:cNvPr id="5" name="Group 30"/>
          <p:cNvGrpSpPr>
            <a:grpSpLocks/>
          </p:cNvGrpSpPr>
          <p:nvPr/>
        </p:nvGrpSpPr>
        <p:grpSpPr bwMode="auto">
          <a:xfrm>
            <a:off x="963613" y="1443038"/>
            <a:ext cx="1543050" cy="1182687"/>
            <a:chOff x="795152" y="1650670"/>
            <a:chExt cx="1542844" cy="1182341"/>
          </a:xfrm>
        </p:grpSpPr>
        <p:pic>
          <p:nvPicPr>
            <p:cNvPr id="6" name="Picture 2" descr="http://icons.iconarchive.com/icons/custom-icon-design/pretty-office-4/256/home-icon.png"/>
            <p:cNvPicPr>
              <a:picLocks noChangeAspect="1" noChangeArrowheads="1"/>
            </p:cNvPicPr>
            <p:nvPr/>
          </p:nvPicPr>
          <p:blipFill>
            <a:blip r:embed="rId3" cstate="print"/>
            <a:srcRect/>
            <a:stretch>
              <a:fillRect/>
            </a:stretch>
          </p:blipFill>
          <p:spPr bwMode="auto">
            <a:xfrm>
              <a:off x="1354983" y="1650670"/>
              <a:ext cx="983013" cy="983013"/>
            </a:xfrm>
            <a:prstGeom prst="rect">
              <a:avLst/>
            </a:prstGeom>
            <a:noFill/>
            <a:ln w="9525">
              <a:noFill/>
              <a:miter lim="800000"/>
              <a:headEnd/>
              <a:tailEnd/>
            </a:ln>
          </p:spPr>
        </p:pic>
        <p:pic>
          <p:nvPicPr>
            <p:cNvPr id="7" name="Picture 2" descr="http://www.storagemarketingstrategies.com/wp-content/uploads/2010/08/Phone_Icon_by_cemagraphics.png"/>
            <p:cNvPicPr>
              <a:picLocks noChangeAspect="1" noChangeArrowheads="1"/>
            </p:cNvPicPr>
            <p:nvPr/>
          </p:nvPicPr>
          <p:blipFill>
            <a:blip r:embed="rId4" cstate="print"/>
            <a:srcRect/>
            <a:stretch>
              <a:fillRect/>
            </a:stretch>
          </p:blipFill>
          <p:spPr bwMode="auto">
            <a:xfrm rot="1698227">
              <a:off x="969041" y="2220654"/>
              <a:ext cx="729132" cy="612357"/>
            </a:xfrm>
            <a:prstGeom prst="rect">
              <a:avLst/>
            </a:prstGeom>
            <a:noFill/>
            <a:ln w="9525">
              <a:noFill/>
              <a:miter lim="800000"/>
              <a:headEnd/>
              <a:tailEnd/>
            </a:ln>
          </p:spPr>
        </p:pic>
        <p:pic>
          <p:nvPicPr>
            <p:cNvPr id="9" name="Picture 2" descr="http://www.softicons.com/download/application-icons/wifun-icons-by-rokey/png/128/cellphone.png"/>
            <p:cNvPicPr>
              <a:picLocks noChangeAspect="1" noChangeArrowheads="1"/>
            </p:cNvPicPr>
            <p:nvPr/>
          </p:nvPicPr>
          <p:blipFill>
            <a:blip r:embed="rId5" cstate="print"/>
            <a:srcRect/>
            <a:stretch>
              <a:fillRect/>
            </a:stretch>
          </p:blipFill>
          <p:spPr bwMode="auto">
            <a:xfrm>
              <a:off x="795152" y="1707804"/>
              <a:ext cx="512880" cy="512881"/>
            </a:xfrm>
            <a:prstGeom prst="rect">
              <a:avLst/>
            </a:prstGeom>
            <a:noFill/>
            <a:ln w="9525">
              <a:noFill/>
              <a:miter lim="800000"/>
              <a:headEnd/>
              <a:tailEnd/>
            </a:ln>
          </p:spPr>
        </p:pic>
      </p:grpSp>
      <p:grpSp>
        <p:nvGrpSpPr>
          <p:cNvPr id="10" name="Group 33"/>
          <p:cNvGrpSpPr>
            <a:grpSpLocks/>
          </p:cNvGrpSpPr>
          <p:nvPr/>
        </p:nvGrpSpPr>
        <p:grpSpPr bwMode="auto">
          <a:xfrm>
            <a:off x="6308725" y="1257300"/>
            <a:ext cx="1968500" cy="1603375"/>
            <a:chOff x="6188007" y="1304842"/>
            <a:chExt cx="1911310" cy="1590330"/>
          </a:xfrm>
        </p:grpSpPr>
        <p:pic>
          <p:nvPicPr>
            <p:cNvPr id="11" name="Picture 6" descr="http://www.softicons.com/download/application-icons/vista-stock-icons-by-lokas-software/png/256/office-building.png"/>
            <p:cNvPicPr>
              <a:picLocks noChangeAspect="1" noChangeArrowheads="1"/>
            </p:cNvPicPr>
            <p:nvPr/>
          </p:nvPicPr>
          <p:blipFill>
            <a:blip r:embed="rId6" cstate="print"/>
            <a:srcRect/>
            <a:stretch>
              <a:fillRect/>
            </a:stretch>
          </p:blipFill>
          <p:spPr bwMode="auto">
            <a:xfrm>
              <a:off x="6188007" y="1304842"/>
              <a:ext cx="1590330" cy="1590330"/>
            </a:xfrm>
            <a:prstGeom prst="rect">
              <a:avLst/>
            </a:prstGeom>
            <a:noFill/>
            <a:ln w="9525">
              <a:noFill/>
              <a:miter lim="800000"/>
              <a:headEnd/>
              <a:tailEnd/>
            </a:ln>
          </p:spPr>
        </p:pic>
        <p:pic>
          <p:nvPicPr>
            <p:cNvPr id="12" name="Picture 26" descr="http://i.ebayimg.com/24/!B8kUGKQBGk~$(KGrHqIOKjwEylRCJbK7BM3,FpmPyw~~0_35.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57365" y="2033151"/>
              <a:ext cx="841952" cy="757757"/>
            </a:xfrm>
            <a:prstGeom prst="rect">
              <a:avLst/>
            </a:prstGeom>
            <a:noFill/>
            <a:ln w="9525">
              <a:noFill/>
              <a:miter lim="800000"/>
              <a:headEnd/>
              <a:tailEnd/>
            </a:ln>
          </p:spPr>
        </p:pic>
        <p:pic>
          <p:nvPicPr>
            <p:cNvPr id="13" name="Picture 28" descr="http://icons.iconarchive.com/icons/tpdkdesign.net/refresh-cl/256/Hardware-Mobile-Phone-icon.png"/>
            <p:cNvPicPr>
              <a:picLocks noChangeAspect="1" noChangeArrowheads="1"/>
            </p:cNvPicPr>
            <p:nvPr/>
          </p:nvPicPr>
          <p:blipFill>
            <a:blip r:embed="rId8" cstate="print"/>
            <a:srcRect/>
            <a:stretch>
              <a:fillRect/>
            </a:stretch>
          </p:blipFill>
          <p:spPr bwMode="auto">
            <a:xfrm rot="-845367">
              <a:off x="7583779" y="1653236"/>
              <a:ext cx="475636" cy="475635"/>
            </a:xfrm>
            <a:prstGeom prst="rect">
              <a:avLst/>
            </a:prstGeom>
            <a:noFill/>
            <a:ln w="9525">
              <a:noFill/>
              <a:miter lim="800000"/>
              <a:headEnd/>
              <a:tailEnd/>
            </a:ln>
          </p:spPr>
        </p:pic>
      </p:grpSp>
      <p:grpSp>
        <p:nvGrpSpPr>
          <p:cNvPr id="14" name="Group 35"/>
          <p:cNvGrpSpPr>
            <a:grpSpLocks/>
          </p:cNvGrpSpPr>
          <p:nvPr/>
        </p:nvGrpSpPr>
        <p:grpSpPr bwMode="auto">
          <a:xfrm>
            <a:off x="3289300" y="1257300"/>
            <a:ext cx="2565400" cy="1577975"/>
            <a:chOff x="3146961" y="1257341"/>
            <a:chExt cx="2565069" cy="1578219"/>
          </a:xfrm>
        </p:grpSpPr>
        <p:grpSp>
          <p:nvGrpSpPr>
            <p:cNvPr id="15" name="Group 32"/>
            <p:cNvGrpSpPr>
              <a:grpSpLocks/>
            </p:cNvGrpSpPr>
            <p:nvPr/>
          </p:nvGrpSpPr>
          <p:grpSpPr bwMode="auto">
            <a:xfrm>
              <a:off x="3146961" y="1257341"/>
              <a:ext cx="1534556" cy="1578219"/>
              <a:chOff x="3063834" y="1281092"/>
              <a:chExt cx="1534556" cy="1578219"/>
            </a:xfrm>
          </p:grpSpPr>
          <p:pic>
            <p:nvPicPr>
              <p:cNvPr id="17" name="Picture 10" descr="http://www.bestfreeicons.com/smimages/Coffee%20Shop%20icon.png"/>
              <p:cNvPicPr>
                <a:picLocks noChangeAspect="1" noChangeArrowheads="1"/>
              </p:cNvPicPr>
              <p:nvPr/>
            </p:nvPicPr>
            <p:blipFill>
              <a:blip r:embed="rId9" cstate="print"/>
              <a:srcRect/>
              <a:stretch>
                <a:fillRect/>
              </a:stretch>
            </p:blipFill>
            <p:spPr bwMode="auto">
              <a:xfrm>
                <a:off x="3409415" y="1281092"/>
                <a:ext cx="1188975" cy="1188975"/>
              </a:xfrm>
              <a:prstGeom prst="rect">
                <a:avLst/>
              </a:prstGeom>
              <a:noFill/>
              <a:ln w="9525">
                <a:noFill/>
                <a:miter lim="800000"/>
                <a:headEnd/>
                <a:tailEnd/>
              </a:ln>
            </p:spPr>
          </p:pic>
          <p:pic>
            <p:nvPicPr>
              <p:cNvPr id="18" name="Picture 30" descr="http://upload.wikimedia.org/wikipedia/commons/thumb/7/7b/Headset_icon.svg/105px-Headset_icon.svg.png"/>
              <p:cNvPicPr>
                <a:picLocks noChangeAspect="1" noChangeArrowheads="1"/>
              </p:cNvPicPr>
              <p:nvPr/>
            </p:nvPicPr>
            <p:blipFill>
              <a:blip r:embed="rId10" cstate="print"/>
              <a:srcRect/>
              <a:stretch>
                <a:fillRect/>
              </a:stretch>
            </p:blipFill>
            <p:spPr bwMode="auto">
              <a:xfrm>
                <a:off x="3063834" y="2124262"/>
                <a:ext cx="452217" cy="488309"/>
              </a:xfrm>
              <a:prstGeom prst="rect">
                <a:avLst/>
              </a:prstGeom>
              <a:noFill/>
              <a:ln w="9525">
                <a:noFill/>
                <a:miter lim="800000"/>
                <a:headEnd/>
                <a:tailEnd/>
              </a:ln>
            </p:spPr>
          </p:pic>
          <p:pic>
            <p:nvPicPr>
              <p:cNvPr id="19" name="Picture 24" descr="http://aux.iconpedia.net/uploads/352853806.png"/>
              <p:cNvPicPr>
                <a:picLocks noChangeAspect="1" noChangeArrowheads="1"/>
              </p:cNvPicPr>
              <p:nvPr/>
            </p:nvPicPr>
            <p:blipFill>
              <a:blip r:embed="rId11" cstate="print"/>
              <a:srcRect/>
              <a:stretch>
                <a:fillRect/>
              </a:stretch>
            </p:blipFill>
            <p:spPr bwMode="auto">
              <a:xfrm>
                <a:off x="3730046" y="2052986"/>
                <a:ext cx="806325" cy="806325"/>
              </a:xfrm>
              <a:prstGeom prst="rect">
                <a:avLst/>
              </a:prstGeom>
              <a:noFill/>
              <a:ln w="9525">
                <a:noFill/>
                <a:miter lim="800000"/>
                <a:headEnd/>
                <a:tailEnd/>
              </a:ln>
            </p:spPr>
          </p:pic>
        </p:grpSp>
        <p:pic>
          <p:nvPicPr>
            <p:cNvPr id="16" name="Picture 32" descr="http://www.bestfreeicons.com/smimages/Pharmacy-icon.png">
              <a:hlinkClick r:id="rId12"/>
            </p:cNvPr>
            <p:cNvPicPr>
              <a:picLocks noChangeAspect="1" noChangeArrowheads="1"/>
            </p:cNvPicPr>
            <p:nvPr/>
          </p:nvPicPr>
          <p:blipFill>
            <a:blip r:embed="rId13" cstate="print"/>
            <a:srcRect/>
            <a:stretch>
              <a:fillRect/>
            </a:stretch>
          </p:blipFill>
          <p:spPr bwMode="auto">
            <a:xfrm>
              <a:off x="4442567" y="1340488"/>
              <a:ext cx="1269463" cy="1269464"/>
            </a:xfrm>
            <a:prstGeom prst="rect">
              <a:avLst/>
            </a:prstGeom>
            <a:noFill/>
            <a:ln w="9525">
              <a:noFill/>
              <a:miter lim="800000"/>
              <a:headEnd/>
              <a:tailEnd/>
            </a:ln>
          </p:spPr>
        </p:pic>
      </p:grpSp>
      <p:cxnSp>
        <p:nvCxnSpPr>
          <p:cNvPr id="20" name="Straight Connector 19"/>
          <p:cNvCxnSpPr/>
          <p:nvPr/>
        </p:nvCxnSpPr>
        <p:spPr>
          <a:xfrm>
            <a:off x="2722563" y="1946275"/>
            <a:ext cx="55245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894388" y="1946275"/>
            <a:ext cx="552450"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861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Use Case: Wyatt Construction, Inc.</a:t>
            </a:r>
            <a:endParaRPr lang="cs-CZ" dirty="0"/>
          </a:p>
        </p:txBody>
      </p:sp>
      <p:sp>
        <p:nvSpPr>
          <p:cNvPr id="3" name="Content Placeholder 2"/>
          <p:cNvSpPr>
            <a:spLocks noGrp="1"/>
          </p:cNvSpPr>
          <p:nvPr>
            <p:ph idx="1"/>
          </p:nvPr>
        </p:nvSpPr>
        <p:spPr>
          <a:xfrm>
            <a:off x="304800" y="1514158"/>
            <a:ext cx="8496300" cy="4284662"/>
          </a:xfrm>
        </p:spPr>
        <p:txBody>
          <a:bodyPr/>
          <a:lstStyle/>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grpSp>
        <p:nvGrpSpPr>
          <p:cNvPr id="62" name="Group 32"/>
          <p:cNvGrpSpPr>
            <a:grpSpLocks/>
          </p:cNvGrpSpPr>
          <p:nvPr/>
        </p:nvGrpSpPr>
        <p:grpSpPr bwMode="auto">
          <a:xfrm>
            <a:off x="0" y="1223963"/>
            <a:ext cx="3148013" cy="3349625"/>
            <a:chOff x="-1" y="1224724"/>
            <a:chExt cx="3147238" cy="3348842"/>
          </a:xfrm>
        </p:grpSpPr>
        <p:grpSp>
          <p:nvGrpSpPr>
            <p:cNvPr id="63" name="Group 43"/>
            <p:cNvGrpSpPr>
              <a:grpSpLocks/>
            </p:cNvGrpSpPr>
            <p:nvPr/>
          </p:nvGrpSpPr>
          <p:grpSpPr bwMode="auto">
            <a:xfrm>
              <a:off x="183368" y="1224724"/>
              <a:ext cx="2817910" cy="3348842"/>
              <a:chOff x="115295" y="3372590"/>
              <a:chExt cx="2817910" cy="3348842"/>
            </a:xfrm>
          </p:grpSpPr>
          <p:sp>
            <p:nvSpPr>
              <p:cNvPr id="66" name="AutoShape 38"/>
              <p:cNvSpPr>
                <a:spLocks noChangeArrowheads="1"/>
              </p:cNvSpPr>
              <p:nvPr/>
            </p:nvSpPr>
            <p:spPr bwMode="gray">
              <a:xfrm>
                <a:off x="116031" y="3372590"/>
                <a:ext cx="2817119"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7"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4" name="Rectangle 51"/>
            <p:cNvSpPr>
              <a:spLocks noChangeArrowheads="1"/>
            </p:cNvSpPr>
            <p:nvPr/>
          </p:nvSpPr>
          <p:spPr bwMode="gray">
            <a:xfrm>
              <a:off x="-1" y="2247937"/>
              <a:ext cx="3147238" cy="1430927"/>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Commercial construction services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120 to 140 employees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Aging PBX system not able to handle new requirements</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sp>
          <p:nvSpPr>
            <p:cNvPr id="65" name="Text Box 23"/>
            <p:cNvSpPr txBox="1">
              <a:spLocks noChangeArrowheads="1"/>
            </p:cNvSpPr>
            <p:nvPr/>
          </p:nvSpPr>
          <p:spPr bwMode="auto">
            <a:xfrm>
              <a:off x="510639" y="1567543"/>
              <a:ext cx="1713852" cy="307705"/>
            </a:xfrm>
            <a:prstGeom prst="rect">
              <a:avLst/>
            </a:prstGeom>
            <a:solidFill>
              <a:srgbClr val="000000"/>
            </a:solidFill>
            <a:ln w="25400" algn="ctr">
              <a:noFill/>
              <a:miter lim="800000"/>
              <a:headEnd/>
              <a:tailEnd/>
            </a:ln>
          </p:spPr>
          <p:txBody>
            <a:bodyPr wrap="square">
              <a:spAutoFit/>
            </a:bodyPr>
            <a:lstStyle/>
            <a:p>
              <a:pPr marL="115888" indent="-115888" algn="ctr">
                <a:lnSpc>
                  <a:spcPct val="70000"/>
                </a:lnSpc>
                <a:spcBef>
                  <a:spcPct val="50000"/>
                </a:spcBef>
                <a:buSzPct val="80000"/>
                <a:buFont typeface="Arial" charset="0"/>
                <a:buNone/>
              </a:pPr>
              <a:r>
                <a:rPr lang="cs-CZ" sz="2000" dirty="0" err="1"/>
                <a:t>The</a:t>
              </a:r>
              <a:r>
                <a:rPr lang="cs-CZ" sz="2000" dirty="0"/>
                <a:t>  </a:t>
              </a:r>
              <a:r>
                <a:rPr lang="cs-CZ" sz="2000" dirty="0" err="1"/>
                <a:t>Company</a:t>
              </a:r>
              <a:endParaRPr lang="cs-CZ" sz="2000" dirty="0"/>
            </a:p>
          </p:txBody>
        </p:sp>
      </p:grpSp>
      <p:grpSp>
        <p:nvGrpSpPr>
          <p:cNvPr id="68" name="Group 34"/>
          <p:cNvGrpSpPr>
            <a:grpSpLocks/>
          </p:cNvGrpSpPr>
          <p:nvPr/>
        </p:nvGrpSpPr>
        <p:grpSpPr bwMode="auto">
          <a:xfrm>
            <a:off x="6018213" y="1223963"/>
            <a:ext cx="3125787" cy="3349625"/>
            <a:chOff x="6017623" y="1224724"/>
            <a:chExt cx="3126377" cy="3348842"/>
          </a:xfrm>
        </p:grpSpPr>
        <p:grpSp>
          <p:nvGrpSpPr>
            <p:cNvPr id="69" name="Group 48"/>
            <p:cNvGrpSpPr>
              <a:grpSpLocks/>
            </p:cNvGrpSpPr>
            <p:nvPr/>
          </p:nvGrpSpPr>
          <p:grpSpPr bwMode="auto">
            <a:xfrm>
              <a:off x="6093317" y="1224724"/>
              <a:ext cx="2817910" cy="3348842"/>
              <a:chOff x="115295" y="3372590"/>
              <a:chExt cx="2817910" cy="3348842"/>
            </a:xfrm>
          </p:grpSpPr>
          <p:sp>
            <p:nvSpPr>
              <p:cNvPr id="73" name="AutoShape 38"/>
              <p:cNvSpPr>
                <a:spLocks noChangeArrowheads="1"/>
              </p:cNvSpPr>
              <p:nvPr/>
            </p:nvSpPr>
            <p:spPr bwMode="gray">
              <a:xfrm>
                <a:off x="115815" y="3372590"/>
                <a:ext cx="2816757"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74"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70" name="Text Box 46"/>
            <p:cNvSpPr txBox="1">
              <a:spLocks noChangeArrowheads="1"/>
            </p:cNvSpPr>
            <p:nvPr/>
          </p:nvSpPr>
          <p:spPr bwMode="auto">
            <a:xfrm>
              <a:off x="6197044" y="1570718"/>
              <a:ext cx="2000628"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t>Solution</a:t>
              </a:r>
              <a:endParaRPr lang="cs-CZ" sz="2000" dirty="0"/>
            </a:p>
          </p:txBody>
        </p:sp>
        <p:sp>
          <p:nvSpPr>
            <p:cNvPr id="71" name="Rectangle 53"/>
            <p:cNvSpPr>
              <a:spLocks noChangeArrowheads="1"/>
            </p:cNvSpPr>
            <p:nvPr/>
          </p:nvSpPr>
          <p:spPr bwMode="gray">
            <a:xfrm>
              <a:off x="6017623" y="2241040"/>
              <a:ext cx="3126377" cy="2057828"/>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Hosted PBX and Auto Attendant</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Dial by Extension</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User self service via web or voice portal</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pic>
          <p:nvPicPr>
            <p:cNvPr id="72"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2687" y="1416713"/>
              <a:ext cx="716300" cy="716301"/>
            </a:xfrm>
            <a:prstGeom prst="rect">
              <a:avLst/>
            </a:prstGeom>
            <a:noFill/>
            <a:ln w="9525">
              <a:noFill/>
              <a:miter lim="800000"/>
              <a:headEnd/>
              <a:tailEnd/>
            </a:ln>
          </p:spPr>
        </p:pic>
      </p:grpSp>
      <p:grpSp>
        <p:nvGrpSpPr>
          <p:cNvPr id="75" name="Group 74"/>
          <p:cNvGrpSpPr>
            <a:grpSpLocks/>
          </p:cNvGrpSpPr>
          <p:nvPr/>
        </p:nvGrpSpPr>
        <p:grpSpPr bwMode="auto">
          <a:xfrm>
            <a:off x="3092450" y="1223963"/>
            <a:ext cx="2863850" cy="3349625"/>
            <a:chOff x="3093127" y="1224724"/>
            <a:chExt cx="2863125" cy="3348842"/>
          </a:xfrm>
        </p:grpSpPr>
        <p:grpSp>
          <p:nvGrpSpPr>
            <p:cNvPr id="76" name="Group 33"/>
            <p:cNvGrpSpPr>
              <a:grpSpLocks/>
            </p:cNvGrpSpPr>
            <p:nvPr/>
          </p:nvGrpSpPr>
          <p:grpSpPr bwMode="auto">
            <a:xfrm>
              <a:off x="3093127" y="1224724"/>
              <a:ext cx="2863125" cy="3348842"/>
              <a:chOff x="3093127" y="1224724"/>
              <a:chExt cx="2863125" cy="3348842"/>
            </a:xfrm>
          </p:grpSpPr>
          <p:grpSp>
            <p:nvGrpSpPr>
              <p:cNvPr id="78" name="Group 45"/>
              <p:cNvGrpSpPr>
                <a:grpSpLocks/>
              </p:cNvGrpSpPr>
              <p:nvPr/>
            </p:nvGrpSpPr>
            <p:grpSpPr bwMode="auto">
              <a:xfrm>
                <a:off x="3138342" y="1224724"/>
                <a:ext cx="2817910" cy="3348842"/>
                <a:chOff x="115295" y="3372590"/>
                <a:chExt cx="2817910" cy="3348842"/>
              </a:xfrm>
            </p:grpSpPr>
            <p:sp>
              <p:nvSpPr>
                <p:cNvPr id="81" name="AutoShape 38"/>
                <p:cNvSpPr>
                  <a:spLocks noChangeArrowheads="1"/>
                </p:cNvSpPr>
                <p:nvPr/>
              </p:nvSpPr>
              <p:spPr bwMode="gray">
                <a:xfrm>
                  <a:off x="114519" y="3372590"/>
                  <a:ext cx="2818686"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82"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79" name="Text Box 36"/>
              <p:cNvSpPr txBox="1">
                <a:spLocks noChangeArrowheads="1"/>
              </p:cNvSpPr>
              <p:nvPr/>
            </p:nvSpPr>
            <p:spPr bwMode="auto">
              <a:xfrm>
                <a:off x="3621631" y="1546911"/>
                <a:ext cx="1536311" cy="3077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a:t>The</a:t>
                </a:r>
                <a:r>
                  <a:rPr lang="cs-CZ" sz="2000" dirty="0"/>
                  <a:t> </a:t>
                </a:r>
                <a:r>
                  <a:rPr lang="cs-CZ" sz="2000" dirty="0" err="1"/>
                  <a:t>Situation</a:t>
                </a:r>
                <a:endParaRPr lang="cs-CZ" sz="2000" dirty="0"/>
              </a:p>
            </p:txBody>
          </p:sp>
          <p:sp>
            <p:nvSpPr>
              <p:cNvPr id="80" name="Rectangle 52"/>
              <p:cNvSpPr>
                <a:spLocks noChangeArrowheads="1"/>
              </p:cNvSpPr>
              <p:nvPr/>
            </p:nvSpPr>
            <p:spPr bwMode="gray">
              <a:xfrm>
                <a:off x="3093127" y="2249192"/>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Limited DID numbers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Administrators overburdened</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Users frustrated by lack of control</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p:txBody>
          </p:sp>
        </p:grpSp>
        <p:pic>
          <p:nvPicPr>
            <p:cNvPr id="77" name="Picture 3" descr="http://www.bestfreeicons.com/smimages/1225580624.png">
              <a:hlinkClick r:id="rId4"/>
            </p:cNvPr>
            <p:cNvPicPr>
              <a:picLocks noChangeAspect="1" noChangeArrowheads="1"/>
            </p:cNvPicPr>
            <p:nvPr/>
          </p:nvPicPr>
          <p:blipFill>
            <a:blip r:embed="rId5" cstate="print"/>
            <a:srcRect/>
            <a:stretch>
              <a:fillRect/>
            </a:stretch>
          </p:blipFill>
          <p:spPr bwMode="auto">
            <a:xfrm>
              <a:off x="4881954" y="1340490"/>
              <a:ext cx="925080" cy="925081"/>
            </a:xfrm>
            <a:prstGeom prst="rect">
              <a:avLst/>
            </a:prstGeom>
            <a:noFill/>
            <a:ln w="9525">
              <a:noFill/>
              <a:miter lim="800000"/>
              <a:headEnd/>
              <a:tailEnd/>
            </a:ln>
          </p:spPr>
        </p:pic>
      </p:grpSp>
      <p:grpSp>
        <p:nvGrpSpPr>
          <p:cNvPr id="83" name="Group 82"/>
          <p:cNvGrpSpPr>
            <a:grpSpLocks/>
          </p:cNvGrpSpPr>
          <p:nvPr/>
        </p:nvGrpSpPr>
        <p:grpSpPr bwMode="auto">
          <a:xfrm>
            <a:off x="514350" y="4802188"/>
            <a:ext cx="8126413" cy="1878012"/>
            <a:chOff x="514530" y="4802168"/>
            <a:chExt cx="8125737" cy="1877797"/>
          </a:xfrm>
        </p:grpSpPr>
        <p:grpSp>
          <p:nvGrpSpPr>
            <p:cNvPr id="84" name="Group 35"/>
            <p:cNvGrpSpPr>
              <a:grpSpLocks/>
            </p:cNvGrpSpPr>
            <p:nvPr/>
          </p:nvGrpSpPr>
          <p:grpSpPr bwMode="auto">
            <a:xfrm>
              <a:off x="514530" y="4802168"/>
              <a:ext cx="8125737" cy="1877797"/>
              <a:chOff x="514530" y="4802168"/>
              <a:chExt cx="8125737" cy="1877797"/>
            </a:xfrm>
          </p:grpSpPr>
          <p:grpSp>
            <p:nvGrpSpPr>
              <p:cNvPr id="86" name="Group 42"/>
              <p:cNvGrpSpPr>
                <a:grpSpLocks/>
              </p:cNvGrpSpPr>
              <p:nvPr/>
            </p:nvGrpSpPr>
            <p:grpSpPr bwMode="auto">
              <a:xfrm>
                <a:off x="514530" y="4802168"/>
                <a:ext cx="8125737" cy="1877797"/>
                <a:chOff x="567001" y="1221756"/>
                <a:chExt cx="7781352" cy="1877797"/>
              </a:xfrm>
            </p:grpSpPr>
            <p:sp>
              <p:nvSpPr>
                <p:cNvPr id="89" name="AutoShape 41"/>
                <p:cNvSpPr>
                  <a:spLocks noChangeArrowheads="1"/>
                </p:cNvSpPr>
                <p:nvPr/>
              </p:nvSpPr>
              <p:spPr bwMode="gray">
                <a:xfrm>
                  <a:off x="567001" y="1221756"/>
                  <a:ext cx="7781352" cy="1877797"/>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90"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87" name="Text Box 49"/>
              <p:cNvSpPr txBox="1">
                <a:spLocks noChangeArrowheads="1"/>
              </p:cNvSpPr>
              <p:nvPr/>
            </p:nvSpPr>
            <p:spPr bwMode="auto">
              <a:xfrm>
                <a:off x="906610" y="4937090"/>
                <a:ext cx="4133506" cy="31030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t>Business </a:t>
                </a:r>
                <a:r>
                  <a:rPr lang="cs-CZ" sz="2000" dirty="0" err="1"/>
                  <a:t>Benefits</a:t>
                </a:r>
                <a:endParaRPr lang="cs-CZ" sz="2000" dirty="0"/>
              </a:p>
            </p:txBody>
          </p:sp>
          <p:sp>
            <p:nvSpPr>
              <p:cNvPr id="88" name="Rectangle 54"/>
              <p:cNvSpPr>
                <a:spLocks noChangeArrowheads="1"/>
              </p:cNvSpPr>
              <p:nvPr/>
            </p:nvSpPr>
            <p:spPr bwMode="gray">
              <a:xfrm>
                <a:off x="661849" y="5393717"/>
                <a:ext cx="7377745" cy="118521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Increase in productivity by alleviating the front desk burden</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Improved customer satisfaction</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Users empowered to manage their own reachability</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grpSp>
        <p:pic>
          <p:nvPicPr>
            <p:cNvPr id="85" name="Picture 7" descr="http://www.masterguard.at/Portals/0/bilder/Energy-efficiency-icon.png"/>
            <p:cNvPicPr>
              <a:picLocks noChangeAspect="1" noChangeArrowheads="1"/>
            </p:cNvPicPr>
            <p:nvPr/>
          </p:nvPicPr>
          <p:blipFill>
            <a:blip r:embed="rId6" cstate="print"/>
            <a:srcRect/>
            <a:stretch>
              <a:fillRect/>
            </a:stretch>
          </p:blipFill>
          <p:spPr bwMode="auto">
            <a:xfrm>
              <a:off x="7593553" y="5293741"/>
              <a:ext cx="923267" cy="923267"/>
            </a:xfrm>
            <a:prstGeom prst="rect">
              <a:avLst/>
            </a:prstGeom>
            <a:noFill/>
            <a:ln w="9525">
              <a:noFill/>
              <a:miter lim="800000"/>
              <a:headEnd/>
              <a:tailEnd/>
            </a:ln>
          </p:spPr>
        </p:pic>
      </p:grpSp>
    </p:spTree>
    <p:extLst>
      <p:ext uri="{BB962C8B-B14F-4D97-AF65-F5344CB8AC3E}">
        <p14:creationId xmlns:p14="http://schemas.microsoft.com/office/powerpoint/2010/main" val="82219695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Use Case: Time Travel, Inc.</a:t>
            </a:r>
            <a:endParaRPr lang="cs-CZ" dirty="0"/>
          </a:p>
        </p:txBody>
      </p:sp>
      <p:sp>
        <p:nvSpPr>
          <p:cNvPr id="3" name="Content Placeholder 2"/>
          <p:cNvSpPr>
            <a:spLocks noGrp="1"/>
          </p:cNvSpPr>
          <p:nvPr>
            <p:ph idx="1"/>
          </p:nvPr>
        </p:nvSpPr>
        <p:spPr>
          <a:xfrm>
            <a:off x="304800" y="1514158"/>
            <a:ext cx="8496300" cy="4284662"/>
          </a:xfrm>
        </p:spPr>
        <p:txBody>
          <a:bodyPr/>
          <a:lstStyle/>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grpSp>
        <p:nvGrpSpPr>
          <p:cNvPr id="29" name="Group 32"/>
          <p:cNvGrpSpPr>
            <a:grpSpLocks/>
          </p:cNvGrpSpPr>
          <p:nvPr/>
        </p:nvGrpSpPr>
        <p:grpSpPr bwMode="auto">
          <a:xfrm>
            <a:off x="47625" y="1223963"/>
            <a:ext cx="2954338" cy="3349625"/>
            <a:chOff x="47499" y="1224724"/>
            <a:chExt cx="2953779" cy="3348842"/>
          </a:xfrm>
        </p:grpSpPr>
        <p:grpSp>
          <p:nvGrpSpPr>
            <p:cNvPr id="30" name="Group 43"/>
            <p:cNvGrpSpPr>
              <a:grpSpLocks/>
            </p:cNvGrpSpPr>
            <p:nvPr/>
          </p:nvGrpSpPr>
          <p:grpSpPr bwMode="auto">
            <a:xfrm>
              <a:off x="183368" y="1224724"/>
              <a:ext cx="2817910" cy="3348842"/>
              <a:chOff x="115295" y="3372590"/>
              <a:chExt cx="2817910" cy="3348842"/>
            </a:xfrm>
          </p:grpSpPr>
          <p:sp>
            <p:nvSpPr>
              <p:cNvPr id="33" name="AutoShape 38"/>
              <p:cNvSpPr>
                <a:spLocks noChangeArrowheads="1"/>
              </p:cNvSpPr>
              <p:nvPr/>
            </p:nvSpPr>
            <p:spPr bwMode="gray">
              <a:xfrm>
                <a:off x="115925" y="3372590"/>
                <a:ext cx="2817280"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34"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31" name="Rectangle 51"/>
            <p:cNvSpPr>
              <a:spLocks noChangeArrowheads="1"/>
            </p:cNvSpPr>
            <p:nvPr/>
          </p:nvSpPr>
          <p:spPr bwMode="gray">
            <a:xfrm>
              <a:off x="47499" y="2247938"/>
              <a:ext cx="2945081" cy="1421530"/>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National chain of six independent offices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Specialize in seniors and retirees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About 100 dispersed customer service employees</a:t>
              </a: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sp>
          <p:nvSpPr>
            <p:cNvPr id="32" name="Text Box 23"/>
            <p:cNvSpPr txBox="1">
              <a:spLocks noChangeArrowheads="1"/>
            </p:cNvSpPr>
            <p:nvPr/>
          </p:nvSpPr>
          <p:spPr bwMode="auto">
            <a:xfrm>
              <a:off x="427514" y="1567543"/>
              <a:ext cx="1675091" cy="307705"/>
            </a:xfrm>
            <a:prstGeom prst="rect">
              <a:avLst/>
            </a:prstGeom>
            <a:solidFill>
              <a:srgbClr val="000000"/>
            </a:solidFill>
            <a:ln w="25400" algn="ctr">
              <a:noFill/>
              <a:miter lim="800000"/>
              <a:headEnd/>
              <a:tailEnd/>
            </a:ln>
          </p:spPr>
          <p:txBody>
            <a:bodyPr wrap="square">
              <a:spAutoFit/>
            </a:bodyPr>
            <a:lstStyle/>
            <a:p>
              <a:pPr marL="115888" indent="-115888" algn="ctr">
                <a:lnSpc>
                  <a:spcPct val="70000"/>
                </a:lnSpc>
                <a:spcBef>
                  <a:spcPct val="50000"/>
                </a:spcBef>
                <a:buSzPct val="80000"/>
                <a:buFont typeface="Arial" charset="0"/>
                <a:buNone/>
              </a:pPr>
              <a:r>
                <a:rPr lang="cs-CZ" sz="2000" dirty="0" err="1"/>
                <a:t>The</a:t>
              </a:r>
              <a:r>
                <a:rPr lang="cs-CZ" sz="2000" dirty="0"/>
                <a:t>  </a:t>
              </a:r>
              <a:r>
                <a:rPr lang="cs-CZ" sz="2000" dirty="0" err="1"/>
                <a:t>Company</a:t>
              </a:r>
              <a:endParaRPr lang="cs-CZ" sz="2000" dirty="0"/>
            </a:p>
          </p:txBody>
        </p:sp>
      </p:grpSp>
      <p:grpSp>
        <p:nvGrpSpPr>
          <p:cNvPr id="35" name="Group 34"/>
          <p:cNvGrpSpPr>
            <a:grpSpLocks/>
          </p:cNvGrpSpPr>
          <p:nvPr/>
        </p:nvGrpSpPr>
        <p:grpSpPr bwMode="auto">
          <a:xfrm>
            <a:off x="6018213" y="1223963"/>
            <a:ext cx="2892425" cy="3349625"/>
            <a:chOff x="6017624" y="1224724"/>
            <a:chExt cx="2893603" cy="3348842"/>
          </a:xfrm>
        </p:grpSpPr>
        <p:grpSp>
          <p:nvGrpSpPr>
            <p:cNvPr id="36" name="Group 48"/>
            <p:cNvGrpSpPr>
              <a:grpSpLocks/>
            </p:cNvGrpSpPr>
            <p:nvPr/>
          </p:nvGrpSpPr>
          <p:grpSpPr bwMode="auto">
            <a:xfrm>
              <a:off x="6093317" y="1224724"/>
              <a:ext cx="2817910" cy="3348842"/>
              <a:chOff x="115295" y="3372590"/>
              <a:chExt cx="2817910" cy="3348842"/>
            </a:xfrm>
          </p:grpSpPr>
          <p:sp>
            <p:nvSpPr>
              <p:cNvPr id="40" name="AutoShape 38"/>
              <p:cNvSpPr>
                <a:spLocks noChangeArrowheads="1"/>
              </p:cNvSpPr>
              <p:nvPr/>
            </p:nvSpPr>
            <p:spPr bwMode="gray">
              <a:xfrm>
                <a:off x="115833" y="3372590"/>
                <a:ext cx="2817372" cy="3348842"/>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41"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37" name="Text Box 46"/>
            <p:cNvSpPr txBox="1">
              <a:spLocks noChangeArrowheads="1"/>
            </p:cNvSpPr>
            <p:nvPr/>
          </p:nvSpPr>
          <p:spPr bwMode="auto">
            <a:xfrm>
              <a:off x="6197085" y="1570718"/>
              <a:ext cx="2001064" cy="310268"/>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smtClean="0"/>
                <a:t>Solution</a:t>
              </a:r>
              <a:endParaRPr lang="cs-CZ" sz="2000" dirty="0"/>
            </a:p>
          </p:txBody>
        </p:sp>
        <p:sp>
          <p:nvSpPr>
            <p:cNvPr id="38" name="Rectangle 53"/>
            <p:cNvSpPr>
              <a:spLocks noChangeArrowheads="1"/>
            </p:cNvSpPr>
            <p:nvPr/>
          </p:nvSpPr>
          <p:spPr bwMode="gray">
            <a:xfrm>
              <a:off x="6017624" y="2241040"/>
              <a:ext cx="2722616" cy="1927199"/>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Auto Attendant, ACD and Queuing</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Consolidate agents and systems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Single queue which spans agents and locations</a:t>
              </a:r>
            </a:p>
            <a:p>
              <a:pPr marL="290513" lvl="1" indent="-168275" eaLnBrk="0" hangingPunct="0">
                <a:lnSpc>
                  <a:spcPct val="95000"/>
                </a:lnSpc>
                <a:spcBef>
                  <a:spcPct val="10000"/>
                </a:spcBef>
                <a:spcAft>
                  <a:spcPct val="10000"/>
                </a:spcAft>
                <a:buClr>
                  <a:schemeClr val="bg2"/>
                </a:buClr>
                <a:buSzPct val="85000"/>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pic>
          <p:nvPicPr>
            <p:cNvPr id="39" name="Picture 2" descr="http://www.axeseducation.com/images/solution_icon.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952687" y="1416713"/>
              <a:ext cx="716300" cy="716301"/>
            </a:xfrm>
            <a:prstGeom prst="rect">
              <a:avLst/>
            </a:prstGeom>
            <a:noFill/>
            <a:ln w="9525">
              <a:noFill/>
              <a:miter lim="800000"/>
              <a:headEnd/>
              <a:tailEnd/>
            </a:ln>
          </p:spPr>
        </p:pic>
      </p:grpSp>
      <p:grpSp>
        <p:nvGrpSpPr>
          <p:cNvPr id="42" name="Group 41"/>
          <p:cNvGrpSpPr>
            <a:grpSpLocks/>
          </p:cNvGrpSpPr>
          <p:nvPr/>
        </p:nvGrpSpPr>
        <p:grpSpPr bwMode="auto">
          <a:xfrm>
            <a:off x="3092450" y="1127125"/>
            <a:ext cx="2863850" cy="3446463"/>
            <a:chOff x="3093127" y="1126713"/>
            <a:chExt cx="2863125" cy="3446853"/>
          </a:xfrm>
        </p:grpSpPr>
        <p:grpSp>
          <p:nvGrpSpPr>
            <p:cNvPr id="58" name="Group 33"/>
            <p:cNvGrpSpPr>
              <a:grpSpLocks/>
            </p:cNvGrpSpPr>
            <p:nvPr/>
          </p:nvGrpSpPr>
          <p:grpSpPr bwMode="auto">
            <a:xfrm>
              <a:off x="3093127" y="1224724"/>
              <a:ext cx="2863125" cy="3348842"/>
              <a:chOff x="3093127" y="1224724"/>
              <a:chExt cx="2863125" cy="3348842"/>
            </a:xfrm>
          </p:grpSpPr>
          <p:grpSp>
            <p:nvGrpSpPr>
              <p:cNvPr id="62" name="Group 45"/>
              <p:cNvGrpSpPr>
                <a:grpSpLocks/>
              </p:cNvGrpSpPr>
              <p:nvPr/>
            </p:nvGrpSpPr>
            <p:grpSpPr bwMode="auto">
              <a:xfrm>
                <a:off x="3138342" y="1224724"/>
                <a:ext cx="2817910" cy="3348842"/>
                <a:chOff x="115295" y="3372590"/>
                <a:chExt cx="2817910" cy="3348842"/>
              </a:xfrm>
            </p:grpSpPr>
            <p:sp>
              <p:nvSpPr>
                <p:cNvPr id="65" name="AutoShape 38"/>
                <p:cNvSpPr>
                  <a:spLocks noChangeArrowheads="1"/>
                </p:cNvSpPr>
                <p:nvPr/>
              </p:nvSpPr>
              <p:spPr bwMode="gray">
                <a:xfrm>
                  <a:off x="114519" y="3373015"/>
                  <a:ext cx="2818686" cy="3348417"/>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66" name="AutoShape 39"/>
                <p:cNvSpPr>
                  <a:spLocks noChangeArrowheads="1"/>
                </p:cNvSpPr>
                <p:nvPr/>
              </p:nvSpPr>
              <p:spPr bwMode="gray">
                <a:xfrm rot="10800000" flipH="1" flipV="1">
                  <a:off x="126788" y="3429108"/>
                  <a:ext cx="2787610" cy="313916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3" name="Text Box 36"/>
              <p:cNvSpPr txBox="1">
                <a:spLocks noChangeArrowheads="1"/>
              </p:cNvSpPr>
              <p:nvPr/>
            </p:nvSpPr>
            <p:spPr bwMode="auto">
              <a:xfrm>
                <a:off x="3502598" y="1547064"/>
                <a:ext cx="1536311" cy="307812"/>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err="1"/>
                  <a:t>The</a:t>
                </a:r>
                <a:r>
                  <a:rPr lang="cs-CZ" sz="2000" dirty="0"/>
                  <a:t> </a:t>
                </a:r>
                <a:r>
                  <a:rPr lang="cs-CZ" sz="2000" dirty="0" err="1"/>
                  <a:t>Situation</a:t>
                </a:r>
                <a:endParaRPr lang="cs-CZ" sz="2000" dirty="0"/>
              </a:p>
            </p:txBody>
          </p:sp>
          <p:sp>
            <p:nvSpPr>
              <p:cNvPr id="64" name="Rectangle 52"/>
              <p:cNvSpPr>
                <a:spLocks noChangeArrowheads="1"/>
              </p:cNvSpPr>
              <p:nvPr/>
            </p:nvSpPr>
            <p:spPr bwMode="gray">
              <a:xfrm>
                <a:off x="3093127" y="2249192"/>
                <a:ext cx="2861228" cy="2145303"/>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Multiple different phone systems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Increase in business, but trouble with staff</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Hunt groups just not cutting it anymore</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p:txBody>
          </p:sp>
        </p:grpSp>
        <p:pic>
          <p:nvPicPr>
            <p:cNvPr id="59" name="Picture 4" descr="http://icons.iconarchive.com/icons/devcom/medical/256/receptionist-icon.png"/>
            <p:cNvPicPr>
              <a:picLocks noChangeAspect="1" noChangeArrowheads="1"/>
            </p:cNvPicPr>
            <p:nvPr/>
          </p:nvPicPr>
          <p:blipFill>
            <a:blip r:embed="rId4" cstate="print"/>
            <a:srcRect/>
            <a:stretch>
              <a:fillRect/>
            </a:stretch>
          </p:blipFill>
          <p:spPr bwMode="auto">
            <a:xfrm>
              <a:off x="4751326" y="1126713"/>
              <a:ext cx="797089" cy="797089"/>
            </a:xfrm>
            <a:prstGeom prst="rect">
              <a:avLst/>
            </a:prstGeom>
            <a:noFill/>
            <a:ln w="9525">
              <a:noFill/>
              <a:miter lim="800000"/>
              <a:headEnd/>
              <a:tailEnd/>
            </a:ln>
          </p:spPr>
        </p:pic>
        <p:pic>
          <p:nvPicPr>
            <p:cNvPr id="60" name="Picture 4" descr="http://icons.iconarchive.com/icons/devcom/medical/256/receptionist-icon.png"/>
            <p:cNvPicPr>
              <a:picLocks noChangeAspect="1" noChangeArrowheads="1"/>
            </p:cNvPicPr>
            <p:nvPr/>
          </p:nvPicPr>
          <p:blipFill>
            <a:blip r:embed="rId4" cstate="print"/>
            <a:srcRect/>
            <a:stretch>
              <a:fillRect/>
            </a:stretch>
          </p:blipFill>
          <p:spPr bwMode="auto">
            <a:xfrm>
              <a:off x="4903726" y="1279113"/>
              <a:ext cx="797089" cy="797089"/>
            </a:xfrm>
            <a:prstGeom prst="rect">
              <a:avLst/>
            </a:prstGeom>
            <a:noFill/>
            <a:ln w="9525">
              <a:noFill/>
              <a:miter lim="800000"/>
              <a:headEnd/>
              <a:tailEnd/>
            </a:ln>
          </p:spPr>
        </p:pic>
        <p:pic>
          <p:nvPicPr>
            <p:cNvPr id="61" name="Picture 4" descr="http://icons.iconarchive.com/icons/devcom/medical/256/receptionist-icon.png"/>
            <p:cNvPicPr>
              <a:picLocks noChangeAspect="1" noChangeArrowheads="1"/>
            </p:cNvPicPr>
            <p:nvPr/>
          </p:nvPicPr>
          <p:blipFill>
            <a:blip r:embed="rId4" cstate="print"/>
            <a:srcRect/>
            <a:stretch>
              <a:fillRect/>
            </a:stretch>
          </p:blipFill>
          <p:spPr bwMode="auto">
            <a:xfrm>
              <a:off x="5056126" y="1431513"/>
              <a:ext cx="797089" cy="797089"/>
            </a:xfrm>
            <a:prstGeom prst="rect">
              <a:avLst/>
            </a:prstGeom>
            <a:noFill/>
            <a:ln w="9525">
              <a:noFill/>
              <a:miter lim="800000"/>
              <a:headEnd/>
              <a:tailEnd/>
            </a:ln>
          </p:spPr>
        </p:pic>
      </p:grpSp>
      <p:grpSp>
        <p:nvGrpSpPr>
          <p:cNvPr id="67" name="Group 35"/>
          <p:cNvGrpSpPr>
            <a:grpSpLocks/>
          </p:cNvGrpSpPr>
          <p:nvPr/>
        </p:nvGrpSpPr>
        <p:grpSpPr bwMode="auto">
          <a:xfrm>
            <a:off x="447675" y="4802188"/>
            <a:ext cx="8193088" cy="1939925"/>
            <a:chOff x="448099" y="4802168"/>
            <a:chExt cx="8192168" cy="1939572"/>
          </a:xfrm>
        </p:grpSpPr>
        <p:grpSp>
          <p:nvGrpSpPr>
            <p:cNvPr id="68" name="Group 42"/>
            <p:cNvGrpSpPr>
              <a:grpSpLocks/>
            </p:cNvGrpSpPr>
            <p:nvPr/>
          </p:nvGrpSpPr>
          <p:grpSpPr bwMode="auto">
            <a:xfrm>
              <a:off x="514530" y="4802168"/>
              <a:ext cx="8125737" cy="1877797"/>
              <a:chOff x="567001" y="1221756"/>
              <a:chExt cx="7781352" cy="1877797"/>
            </a:xfrm>
          </p:grpSpPr>
          <p:sp>
            <p:nvSpPr>
              <p:cNvPr id="71" name="AutoShape 41"/>
              <p:cNvSpPr>
                <a:spLocks noChangeArrowheads="1"/>
              </p:cNvSpPr>
              <p:nvPr/>
            </p:nvSpPr>
            <p:spPr bwMode="gray">
              <a:xfrm>
                <a:off x="567228" y="1221756"/>
                <a:ext cx="7781125" cy="1877670"/>
              </a:xfrm>
              <a:prstGeom prst="roundRect">
                <a:avLst>
                  <a:gd name="adj" fmla="val 13213"/>
                </a:avLst>
              </a:prstGeom>
              <a:gradFill rotWithShape="0">
                <a:gsLst>
                  <a:gs pos="0">
                    <a:srgbClr val="999999"/>
                  </a:gs>
                  <a:gs pos="100000">
                    <a:schemeClr val="bg1"/>
                  </a:gs>
                </a:gsLst>
                <a:lin ang="2700000" scaled="1"/>
              </a:gradFill>
              <a:ln w="28575">
                <a:solidFill>
                  <a:schemeClr val="bg2"/>
                </a:solidFill>
                <a:round/>
                <a:headEnd/>
                <a:tailEnd/>
              </a:ln>
              <a:effectLst>
                <a:outerShdw dist="45791" dir="3378596" algn="ctr" rotWithShape="0">
                  <a:srgbClr val="999999"/>
                </a:outerShdw>
              </a:effectLst>
            </p:spPr>
            <p:txBody>
              <a:bodyPr wrap="none" anchor="ctr"/>
              <a:lstStyle/>
              <a:p>
                <a:pPr>
                  <a:defRPr/>
                </a:pPr>
                <a:endParaRPr lang="en-US"/>
              </a:p>
            </p:txBody>
          </p:sp>
          <p:sp>
            <p:nvSpPr>
              <p:cNvPr id="72" name="AutoShape 42"/>
              <p:cNvSpPr>
                <a:spLocks noChangeArrowheads="1"/>
              </p:cNvSpPr>
              <p:nvPr/>
            </p:nvSpPr>
            <p:spPr bwMode="gray">
              <a:xfrm rot="10800000" flipH="1" flipV="1">
                <a:off x="599373" y="1260662"/>
                <a:ext cx="7696006" cy="1759934"/>
              </a:xfrm>
              <a:prstGeom prst="roundRect">
                <a:avLst>
                  <a:gd name="adj" fmla="val 13593"/>
                </a:avLst>
              </a:prstGeom>
              <a:solidFill>
                <a:schemeClr val="bg1"/>
              </a:solidFill>
              <a:ln w="9525">
                <a:noFill/>
                <a:round/>
                <a:headEnd/>
                <a:tailEnd/>
              </a:ln>
            </p:spPr>
            <p:txBody>
              <a:bodyPr wrap="none" anchor="ctr"/>
              <a:lstStyle/>
              <a:p>
                <a:endParaRPr lang="cs-CZ"/>
              </a:p>
            </p:txBody>
          </p:sp>
        </p:grpSp>
        <p:sp>
          <p:nvSpPr>
            <p:cNvPr id="69" name="Text Box 49"/>
            <p:cNvSpPr txBox="1">
              <a:spLocks noChangeArrowheads="1"/>
            </p:cNvSpPr>
            <p:nvPr/>
          </p:nvSpPr>
          <p:spPr bwMode="auto">
            <a:xfrm>
              <a:off x="905248" y="4937081"/>
              <a:ext cx="4134973" cy="310285"/>
            </a:xfrm>
            <a:prstGeom prst="rect">
              <a:avLst/>
            </a:prstGeom>
            <a:solidFill>
              <a:srgbClr val="000000"/>
            </a:solidFill>
            <a:ln w="25400" algn="ctr">
              <a:noFill/>
              <a:miter lim="800000"/>
              <a:headEnd/>
              <a:tailEnd/>
            </a:ln>
          </p:spPr>
          <p:txBody>
            <a:bodyPr>
              <a:spAutoFit/>
            </a:bodyPr>
            <a:lstStyle/>
            <a:p>
              <a:pPr marL="115888" indent="-115888" algn="ctr">
                <a:lnSpc>
                  <a:spcPct val="70000"/>
                </a:lnSpc>
                <a:spcBef>
                  <a:spcPct val="50000"/>
                </a:spcBef>
                <a:buSzPct val="80000"/>
                <a:buFont typeface="Arial" charset="0"/>
                <a:buNone/>
              </a:pPr>
              <a:r>
                <a:rPr lang="cs-CZ" sz="2000" dirty="0"/>
                <a:t>Business </a:t>
              </a:r>
              <a:r>
                <a:rPr lang="cs-CZ" sz="2000" dirty="0" err="1"/>
                <a:t>Benefits</a:t>
              </a:r>
              <a:endParaRPr lang="cs-CZ" sz="2000" dirty="0"/>
            </a:p>
          </p:txBody>
        </p:sp>
        <p:sp>
          <p:nvSpPr>
            <p:cNvPr id="70" name="Rectangle 54"/>
            <p:cNvSpPr>
              <a:spLocks noChangeArrowheads="1"/>
            </p:cNvSpPr>
            <p:nvPr/>
          </p:nvSpPr>
          <p:spPr bwMode="gray">
            <a:xfrm>
              <a:off x="448099" y="5298716"/>
              <a:ext cx="7864631" cy="1443024"/>
            </a:xfrm>
            <a:prstGeom prst="rect">
              <a:avLst/>
            </a:prstGeom>
            <a:noFill/>
            <a:ln w="25400">
              <a:noFill/>
              <a:miter lim="800000"/>
              <a:headEnd/>
              <a:tailEnd/>
            </a:ln>
          </p:spPr>
          <p:txBody>
            <a:bodyPr/>
            <a:lstStyle/>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Professional appearance with consistent greetings</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Increase in close rate</a:t>
              </a:r>
            </a:p>
            <a:p>
              <a:pPr marL="290513" lvl="1" indent="-168275" eaLnBrk="0" hangingPunct="0">
                <a:lnSpc>
                  <a:spcPct val="95000"/>
                </a:lnSpc>
                <a:spcBef>
                  <a:spcPct val="10000"/>
                </a:spcBef>
                <a:spcAft>
                  <a:spcPct val="10000"/>
                </a:spcAft>
                <a:buClr>
                  <a:schemeClr val="bg2"/>
                </a:buClr>
                <a:buSzPct val="85000"/>
                <a:buFontTx/>
                <a:buChar char="•"/>
              </a:pPr>
              <a:r>
                <a:rPr lang="en-US" dirty="0">
                  <a:solidFill>
                    <a:schemeClr val="tx1"/>
                  </a:solidFill>
                </a:rPr>
                <a:t>Cost savings with hosted network queuing</a:t>
              </a: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dirty="0">
                <a:solidFill>
                  <a:schemeClr val="tx1"/>
                </a:solidFill>
              </a:endParaRPr>
            </a:p>
            <a:p>
              <a:pPr marL="290513" lvl="1" indent="-168275" eaLnBrk="0" hangingPunct="0">
                <a:lnSpc>
                  <a:spcPct val="95000"/>
                </a:lnSpc>
                <a:spcBef>
                  <a:spcPct val="10000"/>
                </a:spcBef>
                <a:spcAft>
                  <a:spcPct val="10000"/>
                </a:spcAft>
                <a:buClr>
                  <a:schemeClr val="bg2"/>
                </a:buClr>
                <a:buSzPct val="85000"/>
                <a:buFontTx/>
                <a:buChar char="•"/>
              </a:pPr>
              <a:endParaRPr lang="en-US" b="1" dirty="0"/>
            </a:p>
          </p:txBody>
        </p:sp>
      </p:grpSp>
    </p:spTree>
    <p:extLst>
      <p:ext uri="{BB962C8B-B14F-4D97-AF65-F5344CB8AC3E}">
        <p14:creationId xmlns:p14="http://schemas.microsoft.com/office/powerpoint/2010/main" val="3395695931"/>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Queuing with a Premise Based PBX</a:t>
            </a:r>
            <a:endParaRPr lang="cs-CZ" dirty="0"/>
          </a:p>
        </p:txBody>
      </p:sp>
      <p:sp>
        <p:nvSpPr>
          <p:cNvPr id="3" name="Content Placeholder 2"/>
          <p:cNvSpPr>
            <a:spLocks noGrp="1"/>
          </p:cNvSpPr>
          <p:nvPr>
            <p:ph idx="1"/>
          </p:nvPr>
        </p:nvSpPr>
        <p:spPr>
          <a:xfrm>
            <a:off x="304800" y="1514158"/>
            <a:ext cx="8496300" cy="4284662"/>
          </a:xfrm>
        </p:spPr>
        <p:txBody>
          <a:bodyPr/>
          <a:lstStyle/>
          <a:p>
            <a:pPr marL="290513" lvl="1" indent="-168275" eaLnBrk="0" hangingPunct="0">
              <a:lnSpc>
                <a:spcPct val="95000"/>
              </a:lnSpc>
              <a:spcBef>
                <a:spcPct val="10000"/>
              </a:spcBef>
              <a:spcAft>
                <a:spcPct val="10000"/>
              </a:spcAft>
              <a:buClr>
                <a:schemeClr val="bg2"/>
              </a:buClr>
              <a:buSzPct val="85000"/>
              <a:buFontTx/>
              <a:buChar char="•"/>
            </a:pPr>
            <a:endParaRPr lang="en-US" sz="2000" dirty="0"/>
          </a:p>
        </p:txBody>
      </p:sp>
      <p:sp>
        <p:nvSpPr>
          <p:cNvPr id="12" name="TextBox 23"/>
          <p:cNvSpPr txBox="1">
            <a:spLocks noChangeArrowheads="1"/>
          </p:cNvSpPr>
          <p:nvPr/>
        </p:nvSpPr>
        <p:spPr bwMode="auto">
          <a:xfrm>
            <a:off x="2334474" y="4306967"/>
            <a:ext cx="2398713" cy="581025"/>
          </a:xfrm>
          <a:prstGeom prst="rect">
            <a:avLst/>
          </a:prstGeom>
          <a:noFill/>
          <a:ln w="9525">
            <a:noFill/>
            <a:miter lim="800000"/>
            <a:headEnd/>
            <a:tailEnd/>
          </a:ln>
        </p:spPr>
        <p:txBody>
          <a:bodyPr wrap="none">
            <a:spAutoFit/>
          </a:bodyPr>
          <a:lstStyle/>
          <a:p>
            <a:pPr algn="ctr"/>
            <a:r>
              <a:rPr lang="en-US" sz="1600" b="1" i="1"/>
              <a:t>M</a:t>
            </a:r>
            <a:r>
              <a:rPr lang="cs-CZ" sz="1600" b="1" i="1"/>
              <a:t>oje číslo</a:t>
            </a:r>
            <a:r>
              <a:rPr lang="en-US" sz="1600" b="1" i="1"/>
              <a:t> “Anywhere”</a:t>
            </a:r>
          </a:p>
          <a:p>
            <a:pPr algn="ctr"/>
            <a:r>
              <a:rPr lang="en-US" sz="1600" b="1" i="1"/>
              <a:t>240 123 4567</a:t>
            </a:r>
          </a:p>
        </p:txBody>
      </p:sp>
      <p:pic>
        <p:nvPicPr>
          <p:cNvPr id="7" name="Picture 6" descr="http://www.softicons.com/download/application-icons/vista-stock-icons-by-lokas-software/png/256/office-building.png"/>
          <p:cNvPicPr>
            <a:picLocks noChangeAspect="1" noChangeArrowheads="1"/>
          </p:cNvPicPr>
          <p:nvPr/>
        </p:nvPicPr>
        <p:blipFill>
          <a:blip r:embed="rId3" cstate="print"/>
          <a:srcRect/>
          <a:stretch>
            <a:fillRect/>
          </a:stretch>
        </p:blipFill>
        <p:spPr bwMode="auto">
          <a:xfrm>
            <a:off x="1601788" y="3984625"/>
            <a:ext cx="1482725" cy="1450975"/>
          </a:xfrm>
          <a:prstGeom prst="rect">
            <a:avLst/>
          </a:prstGeom>
          <a:noFill/>
          <a:ln w="9525">
            <a:noFill/>
            <a:miter lim="800000"/>
            <a:headEnd/>
            <a:tailEnd/>
          </a:ln>
        </p:spPr>
      </p:pic>
      <p:sp>
        <p:nvSpPr>
          <p:cNvPr id="8" name="Rounded Rectangle 7"/>
          <p:cNvSpPr/>
          <p:nvPr/>
        </p:nvSpPr>
        <p:spPr>
          <a:xfrm>
            <a:off x="3567084" y="2044573"/>
            <a:ext cx="1697251" cy="1104405"/>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sz="2000" dirty="0" err="1">
                <a:solidFill>
                  <a:srgbClr val="FFFFFF"/>
                </a:solidFill>
                <a:cs typeface="Arial" charset="0"/>
              </a:rPr>
              <a:t>Service</a:t>
            </a:r>
            <a:r>
              <a:rPr lang="cs-CZ" sz="2000" dirty="0">
                <a:solidFill>
                  <a:srgbClr val="FFFFFF"/>
                </a:solidFill>
                <a:cs typeface="Arial" charset="0"/>
              </a:rPr>
              <a:t> Provider</a:t>
            </a:r>
          </a:p>
        </p:txBody>
      </p:sp>
      <p:grpSp>
        <p:nvGrpSpPr>
          <p:cNvPr id="9" name="Group 8"/>
          <p:cNvGrpSpPr>
            <a:grpSpLocks/>
          </p:cNvGrpSpPr>
          <p:nvPr/>
        </p:nvGrpSpPr>
        <p:grpSpPr bwMode="auto">
          <a:xfrm>
            <a:off x="850900" y="3165475"/>
            <a:ext cx="6228823" cy="3036491"/>
            <a:chOff x="1201480" y="3111796"/>
            <a:chExt cx="6229112" cy="3035982"/>
          </a:xfrm>
        </p:grpSpPr>
        <p:sp>
          <p:nvSpPr>
            <p:cNvPr id="10" name="TextBox 64"/>
            <p:cNvSpPr txBox="1">
              <a:spLocks noChangeArrowheads="1"/>
            </p:cNvSpPr>
            <p:nvPr/>
          </p:nvSpPr>
          <p:spPr bwMode="auto">
            <a:xfrm>
              <a:off x="1201480" y="3264170"/>
              <a:ext cx="1639436" cy="323111"/>
            </a:xfrm>
            <a:prstGeom prst="rect">
              <a:avLst/>
            </a:prstGeom>
            <a:noFill/>
            <a:ln w="9525">
              <a:noFill/>
              <a:miter lim="800000"/>
              <a:headEnd/>
              <a:tailEnd/>
            </a:ln>
          </p:spPr>
          <p:txBody>
            <a:bodyPr wrap="none">
              <a:spAutoFit/>
            </a:bodyPr>
            <a:lstStyle/>
            <a:p>
              <a:r>
                <a:rPr lang="cs-CZ" sz="1600" dirty="0" err="1">
                  <a:solidFill>
                    <a:schemeClr val="tx1"/>
                  </a:solidFill>
                </a:rPr>
                <a:t>Calls</a:t>
              </a:r>
              <a:r>
                <a:rPr lang="cs-CZ" sz="1600" dirty="0">
                  <a:solidFill>
                    <a:schemeClr val="tx1"/>
                  </a:solidFill>
                </a:rPr>
                <a:t> </a:t>
              </a:r>
              <a:r>
                <a:rPr lang="cs-CZ" sz="1600" dirty="0" err="1">
                  <a:solidFill>
                    <a:schemeClr val="tx1"/>
                  </a:solidFill>
                </a:rPr>
                <a:t>Queued</a:t>
              </a:r>
              <a:r>
                <a:rPr lang="cs-CZ" sz="1600" dirty="0">
                  <a:solidFill>
                    <a:schemeClr val="tx1"/>
                  </a:solidFill>
                </a:rPr>
                <a:t> </a:t>
              </a:r>
              <a:r>
                <a:rPr lang="cs-CZ" sz="1600" dirty="0" err="1">
                  <a:solidFill>
                    <a:schemeClr val="tx1"/>
                  </a:solidFill>
                </a:rPr>
                <a:t>Here</a:t>
              </a:r>
              <a:endParaRPr lang="cs-CZ" sz="1600" dirty="0">
                <a:solidFill>
                  <a:schemeClr val="tx1"/>
                </a:solidFill>
              </a:endParaRPr>
            </a:p>
          </p:txBody>
        </p:sp>
        <p:cxnSp>
          <p:nvCxnSpPr>
            <p:cNvPr id="11" name="Straight Arrow Connector 10"/>
            <p:cNvCxnSpPr/>
            <p:nvPr/>
          </p:nvCxnSpPr>
          <p:spPr>
            <a:xfrm rot="16200000" flipH="1">
              <a:off x="2456548" y="3796646"/>
              <a:ext cx="850757" cy="3826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5805524" y="3640321"/>
              <a:ext cx="747588" cy="2301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508225" y="4972034"/>
              <a:ext cx="596928" cy="5348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74"/>
            <p:cNvSpPr txBox="1">
              <a:spLocks noChangeArrowheads="1"/>
            </p:cNvSpPr>
            <p:nvPr/>
          </p:nvSpPr>
          <p:spPr bwMode="auto">
            <a:xfrm>
              <a:off x="2417562" y="5532328"/>
              <a:ext cx="1639436" cy="615450"/>
            </a:xfrm>
            <a:prstGeom prst="rect">
              <a:avLst/>
            </a:prstGeom>
            <a:noFill/>
            <a:ln w="9525">
              <a:noFill/>
              <a:miter lim="800000"/>
              <a:headEnd/>
              <a:tailEnd/>
            </a:ln>
          </p:spPr>
          <p:txBody>
            <a:bodyPr wrap="none">
              <a:spAutoFit/>
            </a:bodyPr>
            <a:lstStyle/>
            <a:p>
              <a:r>
                <a:rPr lang="cs-CZ" sz="1600" dirty="0" err="1" smtClean="0">
                  <a:solidFill>
                    <a:schemeClr val="tx1"/>
                  </a:solidFill>
                </a:rPr>
                <a:t>Calls</a:t>
              </a:r>
              <a:r>
                <a:rPr lang="cs-CZ" sz="1600" dirty="0" smtClean="0">
                  <a:solidFill>
                    <a:schemeClr val="tx1"/>
                  </a:solidFill>
                </a:rPr>
                <a:t> </a:t>
              </a:r>
              <a:r>
                <a:rPr lang="en-US" sz="1600" dirty="0" smtClean="0">
                  <a:solidFill>
                    <a:schemeClr val="tx1"/>
                  </a:solidFill>
                </a:rPr>
                <a:t>Queued </a:t>
              </a:r>
              <a:r>
                <a:rPr lang="en-US" sz="1600" dirty="0">
                  <a:solidFill>
                    <a:schemeClr val="tx1"/>
                  </a:solidFill>
                </a:rPr>
                <a:t>Here</a:t>
              </a:r>
            </a:p>
            <a:p>
              <a:endParaRPr lang="en-US" sz="1600" b="1" dirty="0"/>
            </a:p>
          </p:txBody>
        </p:sp>
        <p:sp>
          <p:nvSpPr>
            <p:cNvPr id="16" name="TextBox 75"/>
            <p:cNvSpPr txBox="1">
              <a:spLocks noChangeArrowheads="1"/>
            </p:cNvSpPr>
            <p:nvPr/>
          </p:nvSpPr>
          <p:spPr bwMode="auto">
            <a:xfrm>
              <a:off x="5791156" y="3111796"/>
              <a:ext cx="1639436" cy="323111"/>
            </a:xfrm>
            <a:prstGeom prst="rect">
              <a:avLst/>
            </a:prstGeom>
            <a:noFill/>
            <a:ln w="9525">
              <a:noFill/>
              <a:miter lim="800000"/>
              <a:headEnd/>
              <a:tailEnd/>
            </a:ln>
          </p:spPr>
          <p:txBody>
            <a:bodyPr wrap="none">
              <a:spAutoFit/>
            </a:bodyPr>
            <a:lstStyle/>
            <a:p>
              <a:r>
                <a:rPr lang="cs-CZ" sz="1600" dirty="0" err="1">
                  <a:solidFill>
                    <a:schemeClr val="tx1"/>
                  </a:solidFill>
                </a:rPr>
                <a:t>Calls</a:t>
              </a:r>
              <a:r>
                <a:rPr lang="cs-CZ" sz="1600" dirty="0">
                  <a:solidFill>
                    <a:schemeClr val="tx1"/>
                  </a:solidFill>
                </a:rPr>
                <a:t> </a:t>
              </a:r>
              <a:r>
                <a:rPr lang="cs-CZ" sz="1600" dirty="0" err="1">
                  <a:solidFill>
                    <a:schemeClr val="tx1"/>
                  </a:solidFill>
                </a:rPr>
                <a:t>Queued</a:t>
              </a:r>
              <a:r>
                <a:rPr lang="cs-CZ" sz="1600" dirty="0">
                  <a:solidFill>
                    <a:schemeClr val="tx1"/>
                  </a:solidFill>
                </a:rPr>
                <a:t> </a:t>
              </a:r>
              <a:r>
                <a:rPr lang="cs-CZ" sz="1600" dirty="0" err="1">
                  <a:solidFill>
                    <a:schemeClr val="tx1"/>
                  </a:solidFill>
                </a:rPr>
                <a:t>Here</a:t>
              </a:r>
              <a:endParaRPr lang="cs-CZ" sz="1600" dirty="0">
                <a:solidFill>
                  <a:schemeClr val="tx1"/>
                </a:solidFill>
              </a:endParaRPr>
            </a:p>
          </p:txBody>
        </p:sp>
      </p:grpSp>
      <p:pic>
        <p:nvPicPr>
          <p:cNvPr id="17" name="Picture 6" descr="http://www.softicons.com/download/application-icons/vista-stock-icons-by-lokas-software/png/256/office-building.png"/>
          <p:cNvPicPr>
            <a:picLocks noChangeAspect="1" noChangeArrowheads="1"/>
          </p:cNvPicPr>
          <p:nvPr/>
        </p:nvPicPr>
        <p:blipFill>
          <a:blip r:embed="rId3" cstate="print"/>
          <a:srcRect/>
          <a:stretch>
            <a:fillRect/>
          </a:stretch>
        </p:blipFill>
        <p:spPr bwMode="auto">
          <a:xfrm>
            <a:off x="5875338" y="3808413"/>
            <a:ext cx="1482725" cy="1449387"/>
          </a:xfrm>
          <a:prstGeom prst="rect">
            <a:avLst/>
          </a:prstGeom>
          <a:noFill/>
          <a:ln w="9525">
            <a:noFill/>
            <a:miter lim="800000"/>
            <a:headEnd/>
            <a:tailEnd/>
          </a:ln>
        </p:spPr>
      </p:pic>
      <p:pic>
        <p:nvPicPr>
          <p:cNvPr id="18" name="Picture 6" descr="http://www.softicons.com/download/application-icons/vista-stock-icons-by-lokas-software/png/256/office-building.png"/>
          <p:cNvPicPr>
            <a:picLocks noChangeAspect="1" noChangeArrowheads="1"/>
          </p:cNvPicPr>
          <p:nvPr/>
        </p:nvPicPr>
        <p:blipFill>
          <a:blip r:embed="rId3" cstate="print"/>
          <a:srcRect/>
          <a:stretch>
            <a:fillRect/>
          </a:stretch>
        </p:blipFill>
        <p:spPr bwMode="auto">
          <a:xfrm>
            <a:off x="3997325" y="4454525"/>
            <a:ext cx="1481138" cy="1450975"/>
          </a:xfrm>
          <a:prstGeom prst="rect">
            <a:avLst/>
          </a:prstGeom>
          <a:noFill/>
          <a:ln w="9525">
            <a:noFill/>
            <a:miter lim="800000"/>
            <a:headEnd/>
            <a:tailEnd/>
          </a:ln>
        </p:spPr>
      </p:pic>
      <p:sp>
        <p:nvSpPr>
          <p:cNvPr id="19" name="TextBox 87"/>
          <p:cNvSpPr txBox="1">
            <a:spLocks noChangeArrowheads="1"/>
          </p:cNvSpPr>
          <p:nvPr/>
        </p:nvSpPr>
        <p:spPr bwMode="auto">
          <a:xfrm>
            <a:off x="893763" y="5060950"/>
            <a:ext cx="1018227" cy="323165"/>
          </a:xfrm>
          <a:prstGeom prst="rect">
            <a:avLst/>
          </a:prstGeom>
          <a:noFill/>
          <a:ln w="9525">
            <a:noFill/>
            <a:miter lim="800000"/>
            <a:headEnd/>
            <a:tailEnd/>
          </a:ln>
        </p:spPr>
        <p:txBody>
          <a:bodyPr wrap="none">
            <a:spAutoFit/>
          </a:bodyPr>
          <a:lstStyle/>
          <a:p>
            <a:r>
              <a:rPr lang="en-US" sz="1600" i="1" dirty="0">
                <a:solidFill>
                  <a:schemeClr val="tx1"/>
                </a:solidFill>
              </a:rPr>
              <a:t>Location A</a:t>
            </a:r>
          </a:p>
        </p:txBody>
      </p:sp>
      <p:sp>
        <p:nvSpPr>
          <p:cNvPr id="20" name="TextBox 88"/>
          <p:cNvSpPr txBox="1">
            <a:spLocks noChangeArrowheads="1"/>
          </p:cNvSpPr>
          <p:nvPr/>
        </p:nvSpPr>
        <p:spPr bwMode="auto">
          <a:xfrm>
            <a:off x="7191375" y="4629150"/>
            <a:ext cx="1020216" cy="323165"/>
          </a:xfrm>
          <a:prstGeom prst="rect">
            <a:avLst/>
          </a:prstGeom>
          <a:noFill/>
          <a:ln w="9525">
            <a:noFill/>
            <a:miter lim="800000"/>
            <a:headEnd/>
            <a:tailEnd/>
          </a:ln>
        </p:spPr>
        <p:txBody>
          <a:bodyPr wrap="none">
            <a:spAutoFit/>
          </a:bodyPr>
          <a:lstStyle/>
          <a:p>
            <a:r>
              <a:rPr lang="en-US" sz="1600" i="1" dirty="0" smtClean="0">
                <a:solidFill>
                  <a:schemeClr val="tx1"/>
                </a:solidFill>
              </a:rPr>
              <a:t>Lo</a:t>
            </a:r>
            <a:r>
              <a:rPr lang="cs-CZ" sz="1600" i="1" dirty="0" smtClean="0">
                <a:solidFill>
                  <a:schemeClr val="tx1"/>
                </a:solidFill>
              </a:rPr>
              <a:t>kation</a:t>
            </a:r>
            <a:r>
              <a:rPr lang="en-US" sz="1600" i="1" dirty="0" smtClean="0">
                <a:solidFill>
                  <a:schemeClr val="tx1"/>
                </a:solidFill>
              </a:rPr>
              <a:t> </a:t>
            </a:r>
            <a:r>
              <a:rPr lang="en-US" sz="1600" i="1" dirty="0">
                <a:solidFill>
                  <a:schemeClr val="tx1"/>
                </a:solidFill>
              </a:rPr>
              <a:t>C</a:t>
            </a:r>
          </a:p>
        </p:txBody>
      </p:sp>
      <p:sp>
        <p:nvSpPr>
          <p:cNvPr id="21" name="TextBox 89"/>
          <p:cNvSpPr txBox="1">
            <a:spLocks noChangeArrowheads="1"/>
          </p:cNvSpPr>
          <p:nvPr/>
        </p:nvSpPr>
        <p:spPr bwMode="auto">
          <a:xfrm>
            <a:off x="5248275" y="5291138"/>
            <a:ext cx="1026371" cy="323165"/>
          </a:xfrm>
          <a:prstGeom prst="rect">
            <a:avLst/>
          </a:prstGeom>
          <a:noFill/>
          <a:ln w="9525">
            <a:noFill/>
            <a:miter lim="800000"/>
            <a:headEnd/>
            <a:tailEnd/>
          </a:ln>
        </p:spPr>
        <p:txBody>
          <a:bodyPr wrap="none">
            <a:spAutoFit/>
          </a:bodyPr>
          <a:lstStyle/>
          <a:p>
            <a:r>
              <a:rPr lang="cs-CZ" sz="1600" i="1" dirty="0" err="1" smtClean="0">
                <a:solidFill>
                  <a:schemeClr val="tx1"/>
                </a:solidFill>
              </a:rPr>
              <a:t>Locarion</a:t>
            </a:r>
            <a:r>
              <a:rPr lang="cs-CZ" sz="1600" i="1" dirty="0" smtClean="0">
                <a:solidFill>
                  <a:schemeClr val="tx1"/>
                </a:solidFill>
              </a:rPr>
              <a:t> </a:t>
            </a:r>
            <a:r>
              <a:rPr lang="en-US" sz="1600" i="1" dirty="0" smtClean="0">
                <a:solidFill>
                  <a:schemeClr val="tx1"/>
                </a:solidFill>
              </a:rPr>
              <a:t>B</a:t>
            </a:r>
            <a:endParaRPr lang="en-US" sz="1600" i="1" dirty="0">
              <a:solidFill>
                <a:schemeClr val="tx1"/>
              </a:solidFill>
            </a:endParaRPr>
          </a:p>
        </p:txBody>
      </p:sp>
    </p:spTree>
    <p:extLst>
      <p:ext uri="{BB962C8B-B14F-4D97-AF65-F5344CB8AC3E}">
        <p14:creationId xmlns:p14="http://schemas.microsoft.com/office/powerpoint/2010/main" val="332032541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The Value of Network Queuing</a:t>
            </a:r>
            <a:endParaRPr lang="cs-CZ" dirty="0"/>
          </a:p>
        </p:txBody>
      </p:sp>
      <p:sp>
        <p:nvSpPr>
          <p:cNvPr id="3" name="Content Placeholder 2"/>
          <p:cNvSpPr>
            <a:spLocks noGrp="1"/>
          </p:cNvSpPr>
          <p:nvPr>
            <p:ph idx="1"/>
          </p:nvPr>
        </p:nvSpPr>
        <p:spPr>
          <a:xfrm>
            <a:off x="304800" y="1346518"/>
            <a:ext cx="8496300" cy="4284662"/>
          </a:xfrm>
        </p:spPr>
        <p:txBody>
          <a:bodyPr/>
          <a:lstStyle/>
          <a:p>
            <a:endParaRPr lang="cs-CZ" dirty="0"/>
          </a:p>
        </p:txBody>
      </p:sp>
      <p:sp>
        <p:nvSpPr>
          <p:cNvPr id="34" name="Cloud 33"/>
          <p:cNvSpPr/>
          <p:nvPr/>
        </p:nvSpPr>
        <p:spPr>
          <a:xfrm>
            <a:off x="3019647" y="1690688"/>
            <a:ext cx="2668772" cy="1552575"/>
          </a:xfrm>
          <a:prstGeom prst="cloud">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cs-CZ" b="1" dirty="0" err="1" smtClean="0">
                <a:solidFill>
                  <a:schemeClr val="tx1"/>
                </a:solidFill>
                <a:cs typeface="Arial" charset="0"/>
              </a:rPr>
              <a:t>Service</a:t>
            </a:r>
            <a:r>
              <a:rPr lang="cs-CZ" b="1" dirty="0" smtClean="0">
                <a:solidFill>
                  <a:schemeClr val="tx1"/>
                </a:solidFill>
                <a:cs typeface="Arial" charset="0"/>
              </a:rPr>
              <a:t> </a:t>
            </a:r>
          </a:p>
          <a:p>
            <a:pPr algn="ctr"/>
            <a:r>
              <a:rPr lang="cs-CZ" b="1" dirty="0" smtClean="0">
                <a:solidFill>
                  <a:schemeClr val="tx1"/>
                </a:solidFill>
                <a:cs typeface="Arial" charset="0"/>
              </a:rPr>
              <a:t>Provider</a:t>
            </a:r>
          </a:p>
          <a:p>
            <a:pPr algn="ctr"/>
            <a:r>
              <a:rPr lang="cs-CZ" b="1" dirty="0" err="1" smtClean="0">
                <a:solidFill>
                  <a:schemeClr val="tx1"/>
                </a:solidFill>
                <a:cs typeface="Arial" charset="0"/>
              </a:rPr>
              <a:t>Hosted</a:t>
            </a:r>
            <a:endParaRPr lang="en-US" b="1" dirty="0">
              <a:solidFill>
                <a:schemeClr val="tx1"/>
              </a:solidFill>
              <a:cs typeface="Arial" charset="0"/>
            </a:endParaRPr>
          </a:p>
        </p:txBody>
      </p:sp>
      <p:cxnSp>
        <p:nvCxnSpPr>
          <p:cNvPr id="35" name="Straight Connector 34"/>
          <p:cNvCxnSpPr/>
          <p:nvPr/>
        </p:nvCxnSpPr>
        <p:spPr>
          <a:xfrm rot="5400000">
            <a:off x="2864644" y="3163094"/>
            <a:ext cx="936625" cy="8620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6200000" flipH="1">
            <a:off x="4060032" y="3591719"/>
            <a:ext cx="1208087" cy="517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124450" y="2976563"/>
            <a:ext cx="1138238" cy="946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6" descr="http://www.softicons.com/download/application-icons/vista-stock-icons-by-lokas-software/png/256/office-building.png"/>
          <p:cNvPicPr>
            <a:picLocks noChangeAspect="1" noChangeArrowheads="1"/>
          </p:cNvPicPr>
          <p:nvPr/>
        </p:nvPicPr>
        <p:blipFill>
          <a:blip r:embed="rId3" cstate="print"/>
          <a:srcRect/>
          <a:stretch>
            <a:fillRect/>
          </a:stretch>
        </p:blipFill>
        <p:spPr bwMode="auto">
          <a:xfrm>
            <a:off x="1644650" y="3984625"/>
            <a:ext cx="1481138" cy="1450975"/>
          </a:xfrm>
          <a:prstGeom prst="rect">
            <a:avLst/>
          </a:prstGeom>
          <a:noFill/>
          <a:ln w="9525">
            <a:noFill/>
            <a:miter lim="800000"/>
            <a:headEnd/>
            <a:tailEnd/>
          </a:ln>
        </p:spPr>
      </p:pic>
      <p:pic>
        <p:nvPicPr>
          <p:cNvPr id="39" name="Picture 6" descr="http://www.softicons.com/download/application-icons/vista-stock-icons-by-lokas-software/png/256/office-building.png"/>
          <p:cNvPicPr>
            <a:picLocks noChangeAspect="1" noChangeArrowheads="1"/>
          </p:cNvPicPr>
          <p:nvPr/>
        </p:nvPicPr>
        <p:blipFill>
          <a:blip r:embed="rId3" cstate="print"/>
          <a:srcRect/>
          <a:stretch>
            <a:fillRect/>
          </a:stretch>
        </p:blipFill>
        <p:spPr bwMode="auto">
          <a:xfrm>
            <a:off x="5875338" y="3808413"/>
            <a:ext cx="1482725" cy="1449387"/>
          </a:xfrm>
          <a:prstGeom prst="rect">
            <a:avLst/>
          </a:prstGeom>
          <a:noFill/>
          <a:ln w="9525">
            <a:noFill/>
            <a:miter lim="800000"/>
            <a:headEnd/>
            <a:tailEnd/>
          </a:ln>
        </p:spPr>
      </p:pic>
      <p:pic>
        <p:nvPicPr>
          <p:cNvPr id="40" name="Picture 6" descr="http://www.softicons.com/download/application-icons/vista-stock-icons-by-lokas-software/png/256/office-building.png"/>
          <p:cNvPicPr>
            <a:picLocks noChangeAspect="1" noChangeArrowheads="1"/>
          </p:cNvPicPr>
          <p:nvPr/>
        </p:nvPicPr>
        <p:blipFill>
          <a:blip r:embed="rId3" cstate="print"/>
          <a:srcRect/>
          <a:stretch>
            <a:fillRect/>
          </a:stretch>
        </p:blipFill>
        <p:spPr bwMode="auto">
          <a:xfrm>
            <a:off x="4038600" y="4348163"/>
            <a:ext cx="1482725" cy="1450975"/>
          </a:xfrm>
          <a:prstGeom prst="rect">
            <a:avLst/>
          </a:prstGeom>
          <a:noFill/>
          <a:ln w="9525">
            <a:noFill/>
            <a:miter lim="800000"/>
            <a:headEnd/>
            <a:tailEnd/>
          </a:ln>
        </p:spPr>
      </p:pic>
      <p:grpSp>
        <p:nvGrpSpPr>
          <p:cNvPr id="41" name="Group 40"/>
          <p:cNvGrpSpPr>
            <a:grpSpLocks/>
          </p:cNvGrpSpPr>
          <p:nvPr/>
        </p:nvGrpSpPr>
        <p:grpSpPr bwMode="auto">
          <a:xfrm>
            <a:off x="5422900" y="1785938"/>
            <a:ext cx="2009775" cy="2105025"/>
            <a:chOff x="5422604" y="1786270"/>
            <a:chExt cx="2009554" cy="2105246"/>
          </a:xfrm>
        </p:grpSpPr>
        <p:sp>
          <p:nvSpPr>
            <p:cNvPr id="42" name="Multiply 41"/>
            <p:cNvSpPr/>
            <p:nvPr/>
          </p:nvSpPr>
          <p:spPr>
            <a:xfrm>
              <a:off x="5422604" y="3051640"/>
              <a:ext cx="617470" cy="839876"/>
            </a:xfrm>
            <a:prstGeom prst="mathMultiply">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3" name="Straight Connector 42"/>
            <p:cNvCxnSpPr/>
            <p:nvPr/>
          </p:nvCxnSpPr>
          <p:spPr>
            <a:xfrm flipV="1">
              <a:off x="5433716" y="2402285"/>
              <a:ext cx="1233351" cy="2349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8" descr="http://d2f8dzk2mhcqts.cloudfront.net/325_House_Icon/28.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67009" y="1786270"/>
              <a:ext cx="865149" cy="865149"/>
            </a:xfrm>
            <a:prstGeom prst="rect">
              <a:avLst/>
            </a:prstGeom>
            <a:noFill/>
            <a:ln w="28575">
              <a:noFill/>
              <a:miter lim="800000"/>
              <a:headEnd/>
              <a:tailEnd/>
            </a:ln>
          </p:spPr>
        </p:pic>
      </p:grpSp>
      <p:grpSp>
        <p:nvGrpSpPr>
          <p:cNvPr id="45" name="Group 44"/>
          <p:cNvGrpSpPr>
            <a:grpSpLocks/>
          </p:cNvGrpSpPr>
          <p:nvPr/>
        </p:nvGrpSpPr>
        <p:grpSpPr bwMode="auto">
          <a:xfrm>
            <a:off x="584200" y="2211388"/>
            <a:ext cx="2754313" cy="352425"/>
            <a:chOff x="584791" y="2211571"/>
            <a:chExt cx="2753832" cy="352464"/>
          </a:xfrm>
        </p:grpSpPr>
        <p:grpSp>
          <p:nvGrpSpPr>
            <p:cNvPr id="46" name="Group 62"/>
            <p:cNvGrpSpPr>
              <a:grpSpLocks/>
            </p:cNvGrpSpPr>
            <p:nvPr/>
          </p:nvGrpSpPr>
          <p:grpSpPr bwMode="auto">
            <a:xfrm>
              <a:off x="584791" y="2211571"/>
              <a:ext cx="2753832" cy="352464"/>
              <a:chOff x="584791" y="2211571"/>
              <a:chExt cx="2753832" cy="352464"/>
            </a:xfrm>
          </p:grpSpPr>
          <p:sp>
            <p:nvSpPr>
              <p:cNvPr id="48" name="TextBox 64"/>
              <p:cNvSpPr txBox="1">
                <a:spLocks noChangeArrowheads="1"/>
              </p:cNvSpPr>
              <p:nvPr/>
            </p:nvSpPr>
            <p:spPr bwMode="auto">
              <a:xfrm>
                <a:off x="924457" y="2211571"/>
                <a:ext cx="1788063" cy="323201"/>
              </a:xfrm>
              <a:prstGeom prst="rect">
                <a:avLst/>
              </a:prstGeom>
              <a:noFill/>
              <a:ln w="28575">
                <a:noFill/>
                <a:miter lim="800000"/>
                <a:headEnd/>
                <a:tailEnd/>
              </a:ln>
            </p:spPr>
            <p:txBody>
              <a:bodyPr wrap="none">
                <a:spAutoFit/>
              </a:bodyPr>
              <a:lstStyle/>
              <a:p>
                <a:r>
                  <a:rPr lang="cs-CZ" dirty="0" err="1" smtClean="0">
                    <a:solidFill>
                      <a:srgbClr val="C00000"/>
                    </a:solidFill>
                  </a:rPr>
                  <a:t>Calls</a:t>
                </a:r>
                <a:r>
                  <a:rPr lang="cs-CZ" dirty="0" smtClean="0">
                    <a:solidFill>
                      <a:srgbClr val="C00000"/>
                    </a:solidFill>
                  </a:rPr>
                  <a:t> </a:t>
                </a:r>
                <a:r>
                  <a:rPr lang="cs-CZ" dirty="0" err="1" smtClean="0">
                    <a:solidFill>
                      <a:srgbClr val="C00000"/>
                    </a:solidFill>
                  </a:rPr>
                  <a:t>Queued</a:t>
                </a:r>
                <a:r>
                  <a:rPr lang="cs-CZ" dirty="0" smtClean="0">
                    <a:solidFill>
                      <a:srgbClr val="C00000"/>
                    </a:solidFill>
                  </a:rPr>
                  <a:t> </a:t>
                </a:r>
                <a:r>
                  <a:rPr lang="cs-CZ" dirty="0" err="1" smtClean="0">
                    <a:solidFill>
                      <a:srgbClr val="C00000"/>
                    </a:solidFill>
                  </a:rPr>
                  <a:t>here</a:t>
                </a:r>
                <a:endParaRPr lang="en-US" dirty="0">
                  <a:solidFill>
                    <a:srgbClr val="C00000"/>
                  </a:solidFill>
                </a:endParaRPr>
              </a:p>
            </p:txBody>
          </p:sp>
          <p:cxnSp>
            <p:nvCxnSpPr>
              <p:cNvPr id="49" name="Straight Arrow Connector 48"/>
              <p:cNvCxnSpPr/>
              <p:nvPr/>
            </p:nvCxnSpPr>
            <p:spPr>
              <a:xfrm>
                <a:off x="584791" y="2562447"/>
                <a:ext cx="2753832" cy="1588"/>
              </a:xfrm>
              <a:prstGeom prst="straightConnector1">
                <a:avLst/>
              </a:prstGeom>
              <a:ln w="28575">
                <a:noFill/>
                <a:tailEnd type="arrow"/>
              </a:ln>
            </p:spPr>
            <p:style>
              <a:lnRef idx="1">
                <a:schemeClr val="accent1"/>
              </a:lnRef>
              <a:fillRef idx="0">
                <a:schemeClr val="accent1"/>
              </a:fillRef>
              <a:effectRef idx="0">
                <a:schemeClr val="accent1"/>
              </a:effectRef>
              <a:fontRef idx="minor">
                <a:schemeClr val="tx1"/>
              </a:fontRef>
            </p:style>
          </p:cxnSp>
        </p:grpSp>
        <p:cxnSp>
          <p:nvCxnSpPr>
            <p:cNvPr id="47" name="Straight Arrow Connector 46"/>
            <p:cNvCxnSpPr/>
            <p:nvPr/>
          </p:nvCxnSpPr>
          <p:spPr>
            <a:xfrm>
              <a:off x="1541887" y="2510054"/>
              <a:ext cx="1615793" cy="15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80" name="TextBox 72"/>
          <p:cNvSpPr txBox="1">
            <a:spLocks noChangeArrowheads="1"/>
          </p:cNvSpPr>
          <p:nvPr/>
        </p:nvSpPr>
        <p:spPr bwMode="auto">
          <a:xfrm>
            <a:off x="893763" y="5060950"/>
            <a:ext cx="912429" cy="323165"/>
          </a:xfrm>
          <a:prstGeom prst="rect">
            <a:avLst/>
          </a:prstGeom>
          <a:noFill/>
          <a:ln w="9525">
            <a:noFill/>
            <a:miter lim="800000"/>
            <a:headEnd/>
            <a:tailEnd/>
          </a:ln>
        </p:spPr>
        <p:txBody>
          <a:bodyPr wrap="none">
            <a:spAutoFit/>
          </a:bodyPr>
          <a:lstStyle/>
          <a:p>
            <a:r>
              <a:rPr lang="cs-CZ" sz="1400" i="1" dirty="0" err="1" smtClean="0">
                <a:solidFill>
                  <a:schemeClr val="tx1"/>
                </a:solidFill>
              </a:rPr>
              <a:t>Location</a:t>
            </a:r>
            <a:r>
              <a:rPr lang="cs-CZ" sz="1400" i="1" dirty="0" smtClean="0">
                <a:solidFill>
                  <a:schemeClr val="tx1"/>
                </a:solidFill>
              </a:rPr>
              <a:t> </a:t>
            </a:r>
            <a:r>
              <a:rPr lang="en-US" sz="1400" i="1" dirty="0" smtClean="0">
                <a:solidFill>
                  <a:schemeClr val="tx1"/>
                </a:solidFill>
              </a:rPr>
              <a:t>A</a:t>
            </a:r>
            <a:endParaRPr lang="en-US" sz="1400" i="1" dirty="0">
              <a:solidFill>
                <a:schemeClr val="tx1"/>
              </a:solidFill>
            </a:endParaRPr>
          </a:p>
        </p:txBody>
      </p:sp>
      <p:sp>
        <p:nvSpPr>
          <p:cNvPr id="81" name="TextBox 73"/>
          <p:cNvSpPr txBox="1">
            <a:spLocks noChangeArrowheads="1"/>
          </p:cNvSpPr>
          <p:nvPr/>
        </p:nvSpPr>
        <p:spPr bwMode="auto">
          <a:xfrm>
            <a:off x="7191375" y="4629150"/>
            <a:ext cx="916213" cy="305020"/>
          </a:xfrm>
          <a:prstGeom prst="rect">
            <a:avLst/>
          </a:prstGeom>
          <a:noFill/>
          <a:ln w="9525">
            <a:noFill/>
            <a:miter lim="800000"/>
            <a:headEnd/>
            <a:tailEnd/>
          </a:ln>
        </p:spPr>
        <p:txBody>
          <a:bodyPr wrap="none">
            <a:spAutoFit/>
          </a:bodyPr>
          <a:lstStyle/>
          <a:p>
            <a:r>
              <a:rPr lang="cs-CZ" sz="1400" i="1" dirty="0" err="1" smtClean="0">
                <a:solidFill>
                  <a:schemeClr val="tx1"/>
                </a:solidFill>
              </a:rPr>
              <a:t>Lokation</a:t>
            </a:r>
            <a:r>
              <a:rPr lang="cs-CZ" sz="1400" i="1" dirty="0" smtClean="0">
                <a:solidFill>
                  <a:schemeClr val="tx1"/>
                </a:solidFill>
              </a:rPr>
              <a:t> </a:t>
            </a:r>
            <a:r>
              <a:rPr lang="en-US" sz="1400" i="1" dirty="0" smtClean="0">
                <a:solidFill>
                  <a:schemeClr val="tx1"/>
                </a:solidFill>
              </a:rPr>
              <a:t>C</a:t>
            </a:r>
            <a:endParaRPr lang="en-US" sz="1400" i="1" dirty="0">
              <a:solidFill>
                <a:schemeClr val="tx1"/>
              </a:solidFill>
            </a:endParaRPr>
          </a:p>
        </p:txBody>
      </p:sp>
      <p:sp>
        <p:nvSpPr>
          <p:cNvPr id="82" name="TextBox 76"/>
          <p:cNvSpPr txBox="1">
            <a:spLocks noChangeArrowheads="1"/>
          </p:cNvSpPr>
          <p:nvPr/>
        </p:nvSpPr>
        <p:spPr bwMode="auto">
          <a:xfrm>
            <a:off x="5248275" y="5291138"/>
            <a:ext cx="914033" cy="305020"/>
          </a:xfrm>
          <a:prstGeom prst="rect">
            <a:avLst/>
          </a:prstGeom>
          <a:noFill/>
          <a:ln w="9525">
            <a:noFill/>
            <a:miter lim="800000"/>
            <a:headEnd/>
            <a:tailEnd/>
          </a:ln>
        </p:spPr>
        <p:txBody>
          <a:bodyPr wrap="none">
            <a:spAutoFit/>
          </a:bodyPr>
          <a:lstStyle/>
          <a:p>
            <a:r>
              <a:rPr lang="cs-CZ" sz="1400" i="1" dirty="0" err="1" smtClean="0">
                <a:solidFill>
                  <a:schemeClr val="tx1"/>
                </a:solidFill>
              </a:rPr>
              <a:t>Location</a:t>
            </a:r>
            <a:r>
              <a:rPr lang="cs-CZ" sz="1400" i="1" dirty="0" smtClean="0">
                <a:solidFill>
                  <a:schemeClr val="tx1"/>
                </a:solidFill>
              </a:rPr>
              <a:t> </a:t>
            </a:r>
            <a:r>
              <a:rPr lang="en-US" sz="1400" i="1" dirty="0" smtClean="0">
                <a:solidFill>
                  <a:schemeClr val="tx1"/>
                </a:solidFill>
              </a:rPr>
              <a:t>B</a:t>
            </a:r>
            <a:endParaRPr lang="en-US" sz="1400" i="1" dirty="0">
              <a:solidFill>
                <a:schemeClr val="tx1"/>
              </a:solidFill>
            </a:endParaRPr>
          </a:p>
        </p:txBody>
      </p:sp>
    </p:spTree>
    <p:extLst>
      <p:ext uri="{BB962C8B-B14F-4D97-AF65-F5344CB8AC3E}">
        <p14:creationId xmlns:p14="http://schemas.microsoft.com/office/powerpoint/2010/main" val="23745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ChangeArrowheads="1"/>
          </p:cNvSpPr>
          <p:nvPr/>
        </p:nvSpPr>
        <p:spPr bwMode="auto">
          <a:xfrm>
            <a:off x="5237285" y="1100254"/>
            <a:ext cx="3616569" cy="339368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a:lnSpc>
                <a:spcPct val="150000"/>
              </a:lnSpc>
              <a:spcBef>
                <a:spcPct val="0"/>
              </a:spcBef>
            </a:pPr>
            <a:endParaRPr lang="cs-CZ" altLang="cs-CZ" sz="2200" b="1" dirty="0">
              <a:solidFill>
                <a:srgbClr val="E20074"/>
              </a:solidFill>
            </a:endParaRPr>
          </a:p>
          <a:p>
            <a:pPr>
              <a:lnSpc>
                <a:spcPct val="150000"/>
              </a:lnSpc>
              <a:spcBef>
                <a:spcPct val="0"/>
              </a:spcBef>
            </a:pPr>
            <a:endParaRPr lang="cs-CZ" altLang="cs-CZ" sz="2200" b="1" dirty="0">
              <a:solidFill>
                <a:srgbClr val="E20074"/>
              </a:solidFill>
            </a:endParaRPr>
          </a:p>
        </p:txBody>
      </p:sp>
      <p:sp>
        <p:nvSpPr>
          <p:cNvPr id="2" name="Nadpis 1"/>
          <p:cNvSpPr>
            <a:spLocks noGrp="1"/>
          </p:cNvSpPr>
          <p:nvPr>
            <p:ph type="title"/>
          </p:nvPr>
        </p:nvSpPr>
        <p:spPr/>
        <p:txBody>
          <a:bodyPr/>
          <a:lstStyle/>
          <a:p>
            <a:r>
              <a:rPr lang="en-US" b="1" dirty="0"/>
              <a:t>ACD Policy: Simultaneous Routing</a:t>
            </a:r>
            <a:endParaRPr lang="cs-CZ" dirty="0"/>
          </a:p>
        </p:txBody>
      </p:sp>
      <p:sp>
        <p:nvSpPr>
          <p:cNvPr id="3" name="Content Placeholder 2"/>
          <p:cNvSpPr>
            <a:spLocks noGrp="1"/>
          </p:cNvSpPr>
          <p:nvPr>
            <p:ph idx="1"/>
          </p:nvPr>
        </p:nvSpPr>
        <p:spPr>
          <a:xfrm>
            <a:off x="262946" y="1543456"/>
            <a:ext cx="8496300" cy="4284662"/>
          </a:xfrm>
        </p:spPr>
        <p:txBody>
          <a:bodyPr/>
          <a:lstStyle/>
          <a:p>
            <a:endParaRPr lang="cs-CZ" sz="2000" dirty="0">
              <a:latin typeface="Tele-GroteskEENor" pitchFamily="2" charset="0"/>
            </a:endParaRPr>
          </a:p>
          <a:p>
            <a:pPr>
              <a:buSzPts val="2000"/>
              <a:buFont typeface="Wingdings" panose="05000000000000000000" pitchFamily="2" charset="2"/>
              <a:buChar char="§"/>
            </a:pPr>
            <a:r>
              <a:rPr lang="en-US" sz="2000" dirty="0">
                <a:solidFill>
                  <a:srgbClr val="000000"/>
                </a:solidFill>
                <a:latin typeface="Tele-GroteskNor" pitchFamily="2" charset="0"/>
              </a:rPr>
              <a:t>“All phones ring at once”</a:t>
            </a:r>
          </a:p>
          <a:p>
            <a:endParaRPr lang="cs-CZ" sz="2000" dirty="0">
              <a:latin typeface="Tele-GroteskEENor" pitchFamily="2" charset="0"/>
            </a:endParaRPr>
          </a:p>
          <a:p>
            <a:endParaRPr lang="cs-CZ" dirty="0"/>
          </a:p>
        </p:txBody>
      </p:sp>
      <p:grpSp>
        <p:nvGrpSpPr>
          <p:cNvPr id="26" name="Group 64"/>
          <p:cNvGrpSpPr>
            <a:grpSpLocks/>
          </p:cNvGrpSpPr>
          <p:nvPr/>
        </p:nvGrpSpPr>
        <p:grpSpPr bwMode="auto">
          <a:xfrm>
            <a:off x="1536700" y="1446213"/>
            <a:ext cx="4298950" cy="2863850"/>
            <a:chOff x="1110927" y="1371601"/>
            <a:chExt cx="4298341" cy="2864473"/>
          </a:xfrm>
        </p:grpSpPr>
        <p:sp>
          <p:nvSpPr>
            <p:cNvPr id="27" name="TextBox 53"/>
            <p:cNvSpPr txBox="1">
              <a:spLocks noChangeArrowheads="1"/>
            </p:cNvSpPr>
            <p:nvPr/>
          </p:nvSpPr>
          <p:spPr bwMode="auto">
            <a:xfrm>
              <a:off x="1110927" y="1371601"/>
              <a:ext cx="4298341" cy="366792"/>
            </a:xfrm>
            <a:prstGeom prst="rect">
              <a:avLst/>
            </a:prstGeom>
            <a:noFill/>
            <a:ln w="9525">
              <a:noFill/>
              <a:miter lim="800000"/>
              <a:headEnd/>
              <a:tailEnd/>
            </a:ln>
          </p:spPr>
          <p:txBody>
            <a:bodyPr wrap="none">
              <a:spAutoFit/>
            </a:bodyPr>
            <a:lstStyle/>
            <a:p>
              <a:r>
                <a:rPr lang="en-US" b="1"/>
                <a:t>“</a:t>
              </a:r>
              <a:r>
                <a:rPr lang="cs-CZ" b="1"/>
                <a:t>Všechny telefony vyzvánějí zároveň</a:t>
              </a:r>
              <a:r>
                <a:rPr lang="en-US" b="1"/>
                <a:t>”</a:t>
              </a:r>
            </a:p>
          </p:txBody>
        </p:sp>
        <p:pic>
          <p:nvPicPr>
            <p:cNvPr id="28" name="Picture 2" descr="http://www.storagemarketingstrategies.com/wp-content/uploads/2010/08/Phone_Icon_by_cemagraphics.png"/>
            <p:cNvPicPr>
              <a:picLocks noChangeAspect="1" noChangeArrowheads="1"/>
            </p:cNvPicPr>
            <p:nvPr/>
          </p:nvPicPr>
          <p:blipFill>
            <a:blip r:embed="rId3" cstate="print"/>
            <a:srcRect/>
            <a:stretch>
              <a:fillRect/>
            </a:stretch>
          </p:blipFill>
          <p:spPr bwMode="auto">
            <a:xfrm>
              <a:off x="1909481" y="3179084"/>
              <a:ext cx="1258555" cy="1056990"/>
            </a:xfrm>
            <a:prstGeom prst="rect">
              <a:avLst/>
            </a:prstGeom>
            <a:noFill/>
            <a:ln w="9525">
              <a:noFill/>
              <a:miter lim="800000"/>
              <a:headEnd/>
              <a:tailEnd/>
            </a:ln>
          </p:spPr>
        </p:pic>
      </p:grpSp>
      <p:grpSp>
        <p:nvGrpSpPr>
          <p:cNvPr id="29" name="Group 28"/>
          <p:cNvGrpSpPr>
            <a:grpSpLocks/>
          </p:cNvGrpSpPr>
          <p:nvPr/>
        </p:nvGrpSpPr>
        <p:grpSpPr bwMode="auto">
          <a:xfrm>
            <a:off x="3438525" y="2459038"/>
            <a:ext cx="3035300" cy="3559175"/>
            <a:chOff x="2981054" y="2342755"/>
            <a:chExt cx="3035571" cy="3558314"/>
          </a:xfrm>
        </p:grpSpPr>
        <p:grpSp>
          <p:nvGrpSpPr>
            <p:cNvPr id="30" name="Group 51"/>
            <p:cNvGrpSpPr>
              <a:grpSpLocks/>
            </p:cNvGrpSpPr>
            <p:nvPr/>
          </p:nvGrpSpPr>
          <p:grpSpPr bwMode="auto">
            <a:xfrm>
              <a:off x="2981054" y="2806995"/>
              <a:ext cx="2313983" cy="2349796"/>
              <a:chOff x="1997050" y="2842621"/>
              <a:chExt cx="2313983" cy="2349796"/>
            </a:xfrm>
          </p:grpSpPr>
          <p:cxnSp>
            <p:nvCxnSpPr>
              <p:cNvPr id="36" name="Straight Arrow Connector 35"/>
              <p:cNvCxnSpPr/>
              <p:nvPr/>
            </p:nvCxnSpPr>
            <p:spPr>
              <a:xfrm flipV="1">
                <a:off x="2004989" y="2843406"/>
                <a:ext cx="1465393" cy="1085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997050" y="3714733"/>
                <a:ext cx="2313195" cy="2285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052618" y="3933755"/>
                <a:ext cx="1970263" cy="7697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2010751" y="3966088"/>
                <a:ext cx="1236363" cy="12161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62"/>
            <p:cNvGrpSpPr>
              <a:grpSpLocks/>
            </p:cNvGrpSpPr>
            <p:nvPr/>
          </p:nvGrpSpPr>
          <p:grpSpPr bwMode="auto">
            <a:xfrm>
              <a:off x="3988114" y="2342755"/>
              <a:ext cx="2028511" cy="3558314"/>
              <a:chOff x="3382489" y="2342755"/>
              <a:chExt cx="2028511" cy="3558314"/>
            </a:xfrm>
          </p:grpSpPr>
          <p:pic>
            <p:nvPicPr>
              <p:cNvPr id="32"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448346" y="4427198"/>
                <a:ext cx="668078" cy="770368"/>
              </a:xfrm>
              <a:prstGeom prst="rect">
                <a:avLst/>
              </a:prstGeom>
              <a:noFill/>
              <a:ln w="9525">
                <a:noFill/>
                <a:miter lim="800000"/>
                <a:headEnd/>
                <a:tailEnd/>
              </a:ln>
            </p:spPr>
          </p:pic>
          <p:pic>
            <p:nvPicPr>
              <p:cNvPr id="33"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3943600" y="2342755"/>
                <a:ext cx="668078" cy="770368"/>
              </a:xfrm>
              <a:prstGeom prst="rect">
                <a:avLst/>
              </a:prstGeom>
              <a:noFill/>
              <a:ln w="9525">
                <a:noFill/>
                <a:miter lim="800000"/>
                <a:headEnd/>
                <a:tailEnd/>
              </a:ln>
            </p:spPr>
          </p:pic>
          <p:pic>
            <p:nvPicPr>
              <p:cNvPr id="34" name="Picture 4" descr="http://t3.gstatic.com/images?q=tbn:ANd9GcRstQga5kgocy99J-EQKOUPIn_mGDHFhIyJEXk-ybmd0YFmMRpnHQ"/>
              <p:cNvPicPr>
                <a:picLocks noChangeAspect="1" noChangeArrowheads="1"/>
              </p:cNvPicPr>
              <p:nvPr/>
            </p:nvPicPr>
            <p:blipFill>
              <a:blip r:embed="rId4" cstate="print"/>
              <a:srcRect/>
              <a:stretch>
                <a:fillRect/>
              </a:stretch>
            </p:blipFill>
            <p:spPr bwMode="auto">
              <a:xfrm>
                <a:off x="4742922" y="3283210"/>
                <a:ext cx="668078" cy="770368"/>
              </a:xfrm>
              <a:prstGeom prst="rect">
                <a:avLst/>
              </a:prstGeom>
              <a:noFill/>
              <a:ln w="9525">
                <a:noFill/>
                <a:miter lim="800000"/>
                <a:headEnd/>
                <a:tailEnd/>
              </a:ln>
            </p:spPr>
          </p:pic>
          <p:pic>
            <p:nvPicPr>
              <p:cNvPr id="35" name="Picture 2" descr="http://www.softicons.com/download/application-icons/wifun-icons-by-rokey/png/128/cellphone.png"/>
              <p:cNvPicPr>
                <a:picLocks noChangeAspect="1" noChangeArrowheads="1"/>
              </p:cNvPicPr>
              <p:nvPr/>
            </p:nvPicPr>
            <p:blipFill>
              <a:blip r:embed="rId5" cstate="print"/>
              <a:srcRect/>
              <a:stretch>
                <a:fillRect/>
              </a:stretch>
            </p:blipFill>
            <p:spPr bwMode="auto">
              <a:xfrm>
                <a:off x="3382489" y="5144744"/>
                <a:ext cx="756324" cy="756325"/>
              </a:xfrm>
              <a:prstGeom prst="rect">
                <a:avLst/>
              </a:prstGeom>
              <a:noFill/>
              <a:ln w="9525">
                <a:noFill/>
                <a:miter lim="800000"/>
                <a:headEnd/>
                <a:tailEnd/>
              </a:ln>
            </p:spPr>
          </p:pic>
        </p:grpSp>
      </p:grpSp>
    </p:spTree>
    <p:extLst>
      <p:ext uri="{BB962C8B-B14F-4D97-AF65-F5344CB8AC3E}">
        <p14:creationId xmlns:p14="http://schemas.microsoft.com/office/powerpoint/2010/main" val="303186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24237"/>
            <a:ext cx="8496300" cy="460375"/>
          </a:xfrm>
        </p:spPr>
        <p:txBody>
          <a:bodyPr/>
          <a:lstStyle/>
          <a:p>
            <a:r>
              <a:rPr lang="en-US" b="1" dirty="0"/>
              <a:t>ACD Policy: Regular (Sequential)</a:t>
            </a:r>
            <a:endParaRPr lang="cs-CZ" dirty="0"/>
          </a:p>
        </p:txBody>
      </p:sp>
      <p:sp>
        <p:nvSpPr>
          <p:cNvPr id="3" name="Content Placeholder 2"/>
          <p:cNvSpPr>
            <a:spLocks noGrp="1"/>
          </p:cNvSpPr>
          <p:nvPr>
            <p:ph idx="1"/>
          </p:nvPr>
        </p:nvSpPr>
        <p:spPr>
          <a:xfrm>
            <a:off x="304800" y="1346518"/>
            <a:ext cx="8496300" cy="4284662"/>
          </a:xfrm>
        </p:spPr>
        <p:txBody>
          <a:bodyPr/>
          <a:lstStyle/>
          <a:p>
            <a:pPr>
              <a:buSzPts val="2000"/>
              <a:buFont typeface="Wingdings" panose="05000000000000000000" pitchFamily="2" charset="2"/>
              <a:buChar char="§"/>
            </a:pPr>
            <a:r>
              <a:rPr lang="en-US" sz="2000" dirty="0">
                <a:solidFill>
                  <a:srgbClr val="000000"/>
                </a:solidFill>
                <a:latin typeface="Tele-GroteskNor" pitchFamily="2" charset="0"/>
              </a:rPr>
              <a:t>“Calls loop through the assigned list, always starting with User #1”</a:t>
            </a:r>
          </a:p>
          <a:p>
            <a:endParaRPr lang="cs-CZ" dirty="0"/>
          </a:p>
        </p:txBody>
      </p:sp>
      <p:cxnSp>
        <p:nvCxnSpPr>
          <p:cNvPr id="50" name="Straight Arrow Connector 49"/>
          <p:cNvCxnSpPr/>
          <p:nvPr/>
        </p:nvCxnSpPr>
        <p:spPr>
          <a:xfrm flipV="1">
            <a:off x="1690688" y="2587625"/>
            <a:ext cx="2212975" cy="6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1" name="Picture 2" descr="http://www.storagemarketingstrategies.com/wp-content/uploads/2010/08/Phone_Icon_by_cemagraphics.png"/>
          <p:cNvPicPr>
            <a:picLocks noChangeAspect="1" noChangeArrowheads="1"/>
          </p:cNvPicPr>
          <p:nvPr/>
        </p:nvPicPr>
        <p:blipFill>
          <a:blip r:embed="rId3" cstate="print"/>
          <a:srcRect/>
          <a:stretch>
            <a:fillRect/>
          </a:stretch>
        </p:blipFill>
        <p:spPr bwMode="auto">
          <a:xfrm>
            <a:off x="476250" y="2035175"/>
            <a:ext cx="1127125" cy="946150"/>
          </a:xfrm>
          <a:prstGeom prst="rect">
            <a:avLst/>
          </a:prstGeom>
          <a:noFill/>
          <a:ln w="9525">
            <a:noFill/>
            <a:miter lim="800000"/>
            <a:headEnd/>
            <a:tailEnd/>
          </a:ln>
        </p:spPr>
      </p:pic>
      <p:grpSp>
        <p:nvGrpSpPr>
          <p:cNvPr id="52" name="Group 51"/>
          <p:cNvGrpSpPr>
            <a:grpSpLocks/>
          </p:cNvGrpSpPr>
          <p:nvPr/>
        </p:nvGrpSpPr>
        <p:grpSpPr bwMode="auto">
          <a:xfrm>
            <a:off x="3379788" y="1978025"/>
            <a:ext cx="2114550" cy="3954463"/>
            <a:chOff x="2976162" y="1977660"/>
            <a:chExt cx="2114432" cy="3955313"/>
          </a:xfrm>
        </p:grpSpPr>
        <p:sp>
          <p:nvSpPr>
            <p:cNvPr id="53" name="Oval 52"/>
            <p:cNvSpPr/>
            <p:nvPr/>
          </p:nvSpPr>
          <p:spPr>
            <a:xfrm>
              <a:off x="2976162" y="2541344"/>
              <a:ext cx="2114432" cy="3391629"/>
            </a:xfrm>
            <a:prstGeom prst="ellipse">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4" name="Group 41"/>
            <p:cNvGrpSpPr>
              <a:grpSpLocks/>
            </p:cNvGrpSpPr>
            <p:nvPr/>
          </p:nvGrpSpPr>
          <p:grpSpPr bwMode="auto">
            <a:xfrm>
              <a:off x="3610466" y="1977660"/>
              <a:ext cx="1120309" cy="917598"/>
              <a:chOff x="5450609" y="1977660"/>
              <a:chExt cx="1120309" cy="917598"/>
            </a:xfrm>
          </p:grpSpPr>
          <p:pic>
            <p:nvPicPr>
              <p:cNvPr id="55"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50609" y="2266478"/>
                <a:ext cx="865151" cy="628780"/>
              </a:xfrm>
              <a:prstGeom prst="rect">
                <a:avLst/>
              </a:prstGeom>
              <a:noFill/>
              <a:ln w="9525">
                <a:noFill/>
                <a:miter lim="800000"/>
                <a:headEnd/>
                <a:tailEnd/>
              </a:ln>
            </p:spPr>
          </p:pic>
          <p:sp>
            <p:nvSpPr>
              <p:cNvPr id="56" name="TextBox 35"/>
              <p:cNvSpPr txBox="1">
                <a:spLocks noChangeArrowheads="1"/>
              </p:cNvSpPr>
              <p:nvPr/>
            </p:nvSpPr>
            <p:spPr bwMode="auto">
              <a:xfrm>
                <a:off x="5610107" y="1977660"/>
                <a:ext cx="960811" cy="607990"/>
              </a:xfrm>
              <a:prstGeom prst="rect">
                <a:avLst/>
              </a:prstGeom>
              <a:noFill/>
              <a:ln w="9525">
                <a:noFill/>
                <a:miter lim="800000"/>
                <a:headEnd/>
                <a:tailEnd/>
              </a:ln>
            </p:spPr>
            <p:txBody>
              <a:bodyPr>
                <a:spAutoFit/>
              </a:bodyPr>
              <a:lstStyle/>
              <a:p>
                <a:pPr marL="342900" indent="-342900"/>
                <a:r>
                  <a:rPr lang="en-US" sz="2000" dirty="0">
                    <a:solidFill>
                      <a:schemeClr val="tx1"/>
                    </a:solidFill>
                  </a:rPr>
                  <a:t>#1 </a:t>
                </a:r>
                <a:r>
                  <a:rPr lang="en-US" sz="2000" dirty="0" smtClean="0">
                    <a:solidFill>
                      <a:schemeClr val="tx1"/>
                    </a:solidFill>
                  </a:rPr>
                  <a:t>J</a:t>
                </a:r>
                <a:r>
                  <a:rPr lang="cs-CZ" sz="2000" dirty="0" err="1" smtClean="0">
                    <a:solidFill>
                      <a:schemeClr val="tx1"/>
                    </a:solidFill>
                  </a:rPr>
                  <a:t>oe</a:t>
                </a:r>
                <a:endParaRPr lang="en-US" sz="2000" dirty="0">
                  <a:solidFill>
                    <a:schemeClr val="tx1"/>
                  </a:solidFill>
                </a:endParaRPr>
              </a:p>
              <a:p>
                <a:pPr marL="342900" indent="-342900">
                  <a:buFontTx/>
                  <a:buAutoNum type="arabicPeriod"/>
                </a:pPr>
                <a:endParaRPr lang="en-US" sz="1400" b="1" dirty="0"/>
              </a:p>
            </p:txBody>
          </p:sp>
        </p:grpSp>
      </p:grpSp>
      <p:grpSp>
        <p:nvGrpSpPr>
          <p:cNvPr id="57" name="Group 56"/>
          <p:cNvGrpSpPr>
            <a:grpSpLocks/>
          </p:cNvGrpSpPr>
          <p:nvPr/>
        </p:nvGrpSpPr>
        <p:grpSpPr bwMode="auto">
          <a:xfrm>
            <a:off x="2034046" y="3182938"/>
            <a:ext cx="4990538" cy="3627274"/>
            <a:chOff x="1630079" y="3182393"/>
            <a:chExt cx="4991113" cy="3627401"/>
          </a:xfrm>
        </p:grpSpPr>
        <p:sp>
          <p:nvSpPr>
            <p:cNvPr id="58" name="Chevron 57"/>
            <p:cNvSpPr/>
            <p:nvPr/>
          </p:nvSpPr>
          <p:spPr>
            <a:xfrm rot="4794520">
              <a:off x="4780392" y="3124428"/>
              <a:ext cx="371488" cy="487418"/>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9" name="Chevron 58"/>
            <p:cNvSpPr/>
            <p:nvPr/>
          </p:nvSpPr>
          <p:spPr>
            <a:xfrm rot="15454942">
              <a:off x="2917246" y="4771516"/>
              <a:ext cx="371488" cy="485831"/>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60" name="Group 53"/>
            <p:cNvGrpSpPr>
              <a:grpSpLocks/>
            </p:cNvGrpSpPr>
            <p:nvPr/>
          </p:nvGrpSpPr>
          <p:grpSpPr bwMode="auto">
            <a:xfrm>
              <a:off x="4560308" y="4109454"/>
              <a:ext cx="2060884" cy="841877"/>
              <a:chOff x="5634877" y="4343371"/>
              <a:chExt cx="2060884" cy="841877"/>
            </a:xfrm>
          </p:grpSpPr>
          <p:pic>
            <p:nvPicPr>
              <p:cNvPr id="67"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634877" y="4343371"/>
                <a:ext cx="865151" cy="628780"/>
              </a:xfrm>
              <a:prstGeom prst="rect">
                <a:avLst/>
              </a:prstGeom>
              <a:noFill/>
              <a:ln w="9525">
                <a:noFill/>
                <a:miter lim="800000"/>
                <a:headEnd/>
                <a:tailEnd/>
              </a:ln>
            </p:spPr>
          </p:pic>
          <p:sp>
            <p:nvSpPr>
              <p:cNvPr id="68" name="TextBox 36"/>
              <p:cNvSpPr txBox="1">
                <a:spLocks noChangeArrowheads="1"/>
              </p:cNvSpPr>
              <p:nvPr/>
            </p:nvSpPr>
            <p:spPr bwMode="auto">
              <a:xfrm>
                <a:off x="6313192" y="4554284"/>
                <a:ext cx="1382569" cy="630964"/>
              </a:xfrm>
              <a:prstGeom prst="rect">
                <a:avLst/>
              </a:prstGeom>
              <a:noFill/>
              <a:ln w="9525">
                <a:noFill/>
                <a:miter lim="800000"/>
                <a:headEnd/>
                <a:tailEnd/>
              </a:ln>
            </p:spPr>
            <p:txBody>
              <a:bodyPr>
                <a:spAutoFit/>
              </a:bodyPr>
              <a:lstStyle/>
              <a:p>
                <a:pPr marL="342900" indent="-342900"/>
                <a:r>
                  <a:rPr lang="en-US" sz="2000" dirty="0">
                    <a:solidFill>
                      <a:schemeClr val="tx1"/>
                    </a:solidFill>
                  </a:rPr>
                  <a:t>#2 </a:t>
                </a:r>
                <a:r>
                  <a:rPr lang="cs-CZ" sz="2000" dirty="0" smtClean="0">
                    <a:solidFill>
                      <a:schemeClr val="tx1"/>
                    </a:solidFill>
                  </a:rPr>
                  <a:t>George</a:t>
                </a:r>
                <a:endParaRPr lang="en-US" sz="2000" dirty="0">
                  <a:solidFill>
                    <a:schemeClr val="tx1"/>
                  </a:solidFill>
                </a:endParaRPr>
              </a:p>
              <a:p>
                <a:pPr marL="342900" indent="-342900">
                  <a:buFontTx/>
                  <a:buAutoNum type="arabicPeriod"/>
                </a:pPr>
                <a:endParaRPr lang="en-US" sz="2000" dirty="0">
                  <a:solidFill>
                    <a:schemeClr val="tx1"/>
                  </a:solidFill>
                </a:endParaRPr>
              </a:p>
            </p:txBody>
          </p:sp>
        </p:grpSp>
        <p:grpSp>
          <p:nvGrpSpPr>
            <p:cNvPr id="61" name="Group 47"/>
            <p:cNvGrpSpPr>
              <a:grpSpLocks/>
            </p:cNvGrpSpPr>
            <p:nvPr/>
          </p:nvGrpSpPr>
          <p:grpSpPr bwMode="auto">
            <a:xfrm>
              <a:off x="3606917" y="5665355"/>
              <a:ext cx="1473625" cy="1144439"/>
              <a:chOff x="5436432" y="5601557"/>
              <a:chExt cx="1473625" cy="1144439"/>
            </a:xfrm>
          </p:grpSpPr>
          <p:pic>
            <p:nvPicPr>
              <p:cNvPr id="65"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436432" y="5601557"/>
                <a:ext cx="865151" cy="628780"/>
              </a:xfrm>
              <a:prstGeom prst="rect">
                <a:avLst/>
              </a:prstGeom>
              <a:noFill/>
              <a:ln w="9525">
                <a:noFill/>
                <a:miter lim="800000"/>
                <a:headEnd/>
                <a:tailEnd/>
              </a:ln>
            </p:spPr>
          </p:pic>
          <p:sp>
            <p:nvSpPr>
              <p:cNvPr id="66" name="TextBox 37"/>
              <p:cNvSpPr txBox="1">
                <a:spLocks noChangeArrowheads="1"/>
              </p:cNvSpPr>
              <p:nvPr/>
            </p:nvSpPr>
            <p:spPr bwMode="auto">
              <a:xfrm>
                <a:off x="5445972" y="6156262"/>
                <a:ext cx="1464085" cy="589734"/>
              </a:xfrm>
              <a:prstGeom prst="rect">
                <a:avLst/>
              </a:prstGeom>
              <a:noFill/>
              <a:ln w="9525">
                <a:noFill/>
                <a:miter lim="800000"/>
                <a:headEnd/>
                <a:tailEnd/>
              </a:ln>
            </p:spPr>
            <p:txBody>
              <a:bodyPr>
                <a:spAutoFit/>
              </a:bodyPr>
              <a:lstStyle/>
              <a:p>
                <a:pPr marL="342900" indent="-342900"/>
                <a:r>
                  <a:rPr lang="en-US" sz="2000" dirty="0">
                    <a:solidFill>
                      <a:schemeClr val="tx1"/>
                    </a:solidFill>
                  </a:rPr>
                  <a:t>#3 Tom</a:t>
                </a:r>
              </a:p>
              <a:p>
                <a:pPr marL="342900" indent="-342900">
                  <a:buFontTx/>
                  <a:buAutoNum type="arabicPeriod"/>
                </a:pPr>
                <a:endParaRPr lang="en-US" sz="1400" b="1" dirty="0"/>
              </a:p>
            </p:txBody>
          </p:sp>
        </p:grpSp>
        <p:grpSp>
          <p:nvGrpSpPr>
            <p:cNvPr id="62" name="Group 54"/>
            <p:cNvGrpSpPr>
              <a:grpSpLocks/>
            </p:cNvGrpSpPr>
            <p:nvPr/>
          </p:nvGrpSpPr>
          <p:grpSpPr bwMode="auto">
            <a:xfrm>
              <a:off x="1630079" y="3414795"/>
              <a:ext cx="1729118" cy="1152684"/>
              <a:chOff x="2768444" y="3414795"/>
              <a:chExt cx="1729118" cy="1152684"/>
            </a:xfrm>
          </p:grpSpPr>
          <p:pic>
            <p:nvPicPr>
              <p:cNvPr id="63" name="Picture 2" descr="http://yearingear.com/old-telephone-ico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2411" y="3414795"/>
                <a:ext cx="865151" cy="628780"/>
              </a:xfrm>
              <a:prstGeom prst="rect">
                <a:avLst/>
              </a:prstGeom>
              <a:noFill/>
              <a:ln w="9525">
                <a:noFill/>
                <a:miter lim="800000"/>
                <a:headEnd/>
                <a:tailEnd/>
              </a:ln>
            </p:spPr>
          </p:pic>
          <p:sp>
            <p:nvSpPr>
              <p:cNvPr id="64" name="TextBox 40"/>
              <p:cNvSpPr txBox="1">
                <a:spLocks noChangeArrowheads="1"/>
              </p:cNvSpPr>
              <p:nvPr/>
            </p:nvSpPr>
            <p:spPr bwMode="auto">
              <a:xfrm>
                <a:off x="2768444" y="3936515"/>
                <a:ext cx="1380554" cy="630964"/>
              </a:xfrm>
              <a:prstGeom prst="rect">
                <a:avLst/>
              </a:prstGeom>
              <a:noFill/>
              <a:ln w="9525">
                <a:noFill/>
                <a:miter lim="800000"/>
                <a:headEnd/>
                <a:tailEnd/>
              </a:ln>
            </p:spPr>
            <p:txBody>
              <a:bodyPr wrap="square">
                <a:spAutoFit/>
              </a:bodyPr>
              <a:lstStyle/>
              <a:p>
                <a:pPr marL="342900" indent="-342900"/>
                <a:r>
                  <a:rPr lang="en-US" sz="2000" dirty="0">
                    <a:solidFill>
                      <a:schemeClr val="tx1"/>
                    </a:solidFill>
                  </a:rPr>
                  <a:t>#4 </a:t>
                </a:r>
                <a:r>
                  <a:rPr lang="cs-CZ" sz="2000" dirty="0" err="1" smtClean="0">
                    <a:solidFill>
                      <a:schemeClr val="tx1"/>
                    </a:solidFill>
                  </a:rPr>
                  <a:t>Heather</a:t>
                </a:r>
                <a:endParaRPr lang="en-US" sz="2000" dirty="0">
                  <a:solidFill>
                    <a:schemeClr val="tx1"/>
                  </a:solidFill>
                </a:endParaRPr>
              </a:p>
              <a:p>
                <a:pPr marL="342900" indent="-342900">
                  <a:buFontTx/>
                  <a:buAutoNum type="arabicPeriod"/>
                </a:pPr>
                <a:endParaRPr lang="en-US" sz="2000" dirty="0">
                  <a:solidFill>
                    <a:schemeClr val="tx1"/>
                  </a:solidFill>
                </a:endParaRPr>
              </a:p>
            </p:txBody>
          </p:sp>
        </p:grpSp>
      </p:grpSp>
    </p:spTree>
    <p:extLst>
      <p:ext uri="{BB962C8B-B14F-4D97-AF65-F5344CB8AC3E}">
        <p14:creationId xmlns:p14="http://schemas.microsoft.com/office/powerpoint/2010/main" val="310137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sz="3200" b="1" dirty="0"/>
              <a:t>ACD Policy: Weighted Call Distribution</a:t>
            </a:r>
            <a:endParaRPr lang="cs-CZ" dirty="0"/>
          </a:p>
        </p:txBody>
      </p:sp>
      <p:sp>
        <p:nvSpPr>
          <p:cNvPr id="18435" name="Rectangle 3"/>
          <p:cNvSpPr>
            <a:spLocks noGrp="1" noChangeArrowheads="1"/>
          </p:cNvSpPr>
          <p:nvPr>
            <p:ph idx="1"/>
          </p:nvPr>
        </p:nvSpPr>
        <p:spPr>
          <a:xfrm>
            <a:off x="472068" y="1059560"/>
            <a:ext cx="8016612" cy="4284662"/>
          </a:xfrm>
          <a:noFill/>
          <a:ln w="9525">
            <a:noFill/>
            <a:miter lim="800000"/>
            <a:headEnd/>
            <a:tailEnd/>
          </a:ln>
        </p:spPr>
        <p:txBody>
          <a:bodyPr vert="horz" wrap="square" lIns="0" tIns="0" rIns="0" bIns="0" numCol="1" anchor="t" anchorCtr="0" compatLnSpc="1">
            <a:prstTxWarp prst="textNoShape">
              <a:avLst/>
            </a:prstTxWarp>
            <a:normAutofit/>
          </a:bodyPr>
          <a:lstStyle/>
          <a:p>
            <a:pPr marL="122238" lvl="1" eaLnBrk="0" hangingPunct="0">
              <a:lnSpc>
                <a:spcPct val="95000"/>
              </a:lnSpc>
              <a:spcBef>
                <a:spcPct val="10000"/>
              </a:spcBef>
              <a:spcAft>
                <a:spcPct val="10000"/>
              </a:spcAft>
              <a:buClr>
                <a:schemeClr val="bg2"/>
              </a:buClr>
              <a:buSzPct val="85000"/>
            </a:pPr>
            <a:endParaRPr lang="cs-CZ" sz="2000" dirty="0" smtClean="0"/>
          </a:p>
          <a:p>
            <a:pPr>
              <a:buSzPts val="2000"/>
              <a:buFont typeface="Wingdings" panose="05000000000000000000" pitchFamily="2" charset="2"/>
              <a:buChar char="§"/>
            </a:pPr>
            <a:r>
              <a:rPr lang="en-US" sz="2000" dirty="0">
                <a:solidFill>
                  <a:srgbClr val="000000"/>
                </a:solidFill>
                <a:latin typeface="Tele-GroteskNor" pitchFamily="2" charset="0"/>
              </a:rPr>
              <a:t>“Most experienced agent always gets the calls first”</a:t>
            </a:r>
          </a:p>
          <a:p>
            <a:endParaRPr lang="cs-CZ" dirty="0">
              <a:solidFill>
                <a:srgbClr val="000000"/>
              </a:solidFill>
              <a:latin typeface="Tele-GroteskNor" pitchFamily="2" charset="0"/>
            </a:endParaRPr>
          </a:p>
          <a:p>
            <a:endParaRPr lang="cs-CZ" dirty="0">
              <a:solidFill>
                <a:srgbClr val="000000"/>
              </a:solidFill>
              <a:latin typeface="Tele-GroteskNor" pitchFamily="2" charset="0"/>
            </a:endParaRPr>
          </a:p>
          <a:p>
            <a:endParaRPr lang="cs-CZ" dirty="0">
              <a:solidFill>
                <a:srgbClr val="000000"/>
              </a:solidFill>
              <a:latin typeface="Tele-GroteskNor" pitchFamily="2" charset="0"/>
            </a:endParaRPr>
          </a:p>
          <a:p>
            <a:endParaRPr lang="cs-CZ" dirty="0">
              <a:latin typeface="Tele-GroteskNor" pitchFamily="2" charset="0"/>
            </a:endParaRPr>
          </a:p>
          <a:p>
            <a:endParaRPr lang="cs-CZ" dirty="0">
              <a:latin typeface="Tele-GroteskNor" pitchFamily="2" charset="0"/>
            </a:endParaRPr>
          </a:p>
          <a:p>
            <a:endParaRPr lang="cs-CZ" dirty="0">
              <a:latin typeface="Tele-GroteskNor" pitchFamily="2" charset="0"/>
            </a:endParaRPr>
          </a:p>
          <a:p>
            <a:pPr marL="457200" lvl="1">
              <a:lnSpc>
                <a:spcPct val="100000"/>
              </a:lnSpc>
              <a:spcBef>
                <a:spcPct val="0"/>
              </a:spcBef>
            </a:pPr>
            <a:endParaRPr lang="en-GB" altLang="cs-CZ" sz="2000" dirty="0">
              <a:latin typeface="Tele-GroteskNor" pitchFamily="2" charset="0"/>
            </a:endParaRPr>
          </a:p>
        </p:txBody>
      </p:sp>
      <p:grpSp>
        <p:nvGrpSpPr>
          <p:cNvPr id="48" name="Group 47"/>
          <p:cNvGrpSpPr>
            <a:grpSpLocks/>
          </p:cNvGrpSpPr>
          <p:nvPr/>
        </p:nvGrpSpPr>
        <p:grpSpPr bwMode="auto">
          <a:xfrm>
            <a:off x="2679700" y="2428875"/>
            <a:ext cx="4359275" cy="1701800"/>
            <a:chOff x="2030681" y="2418511"/>
            <a:chExt cx="4359472" cy="1702229"/>
          </a:xfrm>
        </p:grpSpPr>
        <p:sp>
          <p:nvSpPr>
            <p:cNvPr id="49" name="TextBox 53"/>
            <p:cNvSpPr txBox="1">
              <a:spLocks noChangeArrowheads="1"/>
            </p:cNvSpPr>
            <p:nvPr/>
          </p:nvSpPr>
          <p:spPr bwMode="auto">
            <a:xfrm>
              <a:off x="4302305" y="2785743"/>
              <a:ext cx="2087848" cy="623405"/>
            </a:xfrm>
            <a:prstGeom prst="rect">
              <a:avLst/>
            </a:prstGeom>
            <a:noFill/>
            <a:ln w="9525">
              <a:noFill/>
              <a:miter lim="800000"/>
              <a:headEnd/>
              <a:tailEnd/>
            </a:ln>
          </p:spPr>
          <p:txBody>
            <a:bodyPr>
              <a:spAutoFit/>
            </a:bodyPr>
            <a:lstStyle/>
            <a:p>
              <a:pPr marL="342900" indent="-342900"/>
              <a:r>
                <a:rPr lang="cs-CZ" dirty="0" err="1" smtClean="0">
                  <a:solidFill>
                    <a:schemeClr val="tx1"/>
                  </a:solidFill>
                </a:rPr>
                <a:t>Janine</a:t>
              </a:r>
              <a:r>
                <a:rPr lang="cs-CZ" dirty="0" smtClean="0">
                  <a:solidFill>
                    <a:schemeClr val="tx1"/>
                  </a:solidFill>
                </a:rPr>
                <a:t> </a:t>
              </a:r>
              <a:r>
                <a:rPr lang="en-US" dirty="0" smtClean="0">
                  <a:solidFill>
                    <a:schemeClr val="tx1"/>
                  </a:solidFill>
                </a:rPr>
                <a:t>50</a:t>
              </a:r>
              <a:r>
                <a:rPr lang="en-US" dirty="0">
                  <a:solidFill>
                    <a:schemeClr val="tx1"/>
                  </a:solidFill>
                </a:rPr>
                <a:t>%</a:t>
              </a:r>
            </a:p>
            <a:p>
              <a:pPr marL="342900" indent="-342900">
                <a:buFontTx/>
                <a:buAutoNum type="arabicPeriod"/>
              </a:pPr>
              <a:endParaRPr lang="en-US" dirty="0">
                <a:solidFill>
                  <a:schemeClr val="tx1"/>
                </a:solidFill>
              </a:endParaRPr>
            </a:p>
          </p:txBody>
        </p:sp>
        <p:pic>
          <p:nvPicPr>
            <p:cNvPr id="50" name="Picture 4" descr="http://t3.gstatic.com/images?q=tbn:ANd9GcRstQga5kgocy99J-EQKOUPIn_mGDHFhIyJEXk-ybmd0YFmMRpnHQ"/>
            <p:cNvPicPr>
              <a:picLocks noChangeAspect="1" noChangeArrowheads="1"/>
            </p:cNvPicPr>
            <p:nvPr/>
          </p:nvPicPr>
          <p:blipFill>
            <a:blip r:embed="rId3" cstate="print"/>
            <a:srcRect/>
            <a:stretch>
              <a:fillRect/>
            </a:stretch>
          </p:blipFill>
          <p:spPr bwMode="auto">
            <a:xfrm>
              <a:off x="3526941" y="2418511"/>
              <a:ext cx="768599" cy="886280"/>
            </a:xfrm>
            <a:prstGeom prst="rect">
              <a:avLst/>
            </a:prstGeom>
            <a:noFill/>
            <a:ln w="9525">
              <a:noFill/>
              <a:miter lim="800000"/>
              <a:headEnd/>
              <a:tailEnd/>
            </a:ln>
          </p:spPr>
        </p:pic>
        <p:cxnSp>
          <p:nvCxnSpPr>
            <p:cNvPr id="51" name="Straight Arrow Connector 50"/>
            <p:cNvCxnSpPr/>
            <p:nvPr/>
          </p:nvCxnSpPr>
          <p:spPr>
            <a:xfrm flipV="1">
              <a:off x="2030681" y="3168000"/>
              <a:ext cx="1425639" cy="9527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a:grpSpLocks/>
          </p:cNvGrpSpPr>
          <p:nvPr/>
        </p:nvGrpSpPr>
        <p:grpSpPr bwMode="auto">
          <a:xfrm>
            <a:off x="2708275" y="3541712"/>
            <a:ext cx="4689475" cy="1732350"/>
            <a:chOff x="2314808" y="3542377"/>
            <a:chExt cx="4689561" cy="1731975"/>
          </a:xfrm>
        </p:grpSpPr>
        <p:grpSp>
          <p:nvGrpSpPr>
            <p:cNvPr id="53" name="Group 58"/>
            <p:cNvGrpSpPr>
              <a:grpSpLocks/>
            </p:cNvGrpSpPr>
            <p:nvPr/>
          </p:nvGrpSpPr>
          <p:grpSpPr bwMode="auto">
            <a:xfrm>
              <a:off x="2319571" y="3542377"/>
              <a:ext cx="4684798" cy="732148"/>
              <a:chOff x="2319571" y="3542377"/>
              <a:chExt cx="4684798" cy="732148"/>
            </a:xfrm>
          </p:grpSpPr>
          <p:sp>
            <p:nvSpPr>
              <p:cNvPr id="58" name="TextBox 23"/>
              <p:cNvSpPr txBox="1">
                <a:spLocks noChangeArrowheads="1"/>
              </p:cNvSpPr>
              <p:nvPr/>
            </p:nvSpPr>
            <p:spPr bwMode="auto">
              <a:xfrm>
                <a:off x="4940272" y="3666797"/>
                <a:ext cx="2064097" cy="607728"/>
              </a:xfrm>
              <a:prstGeom prst="rect">
                <a:avLst/>
              </a:prstGeom>
              <a:noFill/>
              <a:ln w="9525">
                <a:noFill/>
                <a:miter lim="800000"/>
                <a:headEnd/>
                <a:tailEnd/>
              </a:ln>
            </p:spPr>
            <p:txBody>
              <a:bodyPr>
                <a:spAutoFit/>
              </a:bodyPr>
              <a:lstStyle/>
              <a:p>
                <a:pPr marL="342900" indent="-342900"/>
                <a:r>
                  <a:rPr lang="cs-CZ" dirty="0" err="1" smtClean="0">
                    <a:solidFill>
                      <a:schemeClr val="tx1"/>
                    </a:solidFill>
                  </a:rPr>
                  <a:t>Sally</a:t>
                </a:r>
                <a:r>
                  <a:rPr lang="cs-CZ" dirty="0" smtClean="0">
                    <a:solidFill>
                      <a:schemeClr val="tx1"/>
                    </a:solidFill>
                  </a:rPr>
                  <a:t> </a:t>
                </a:r>
                <a:r>
                  <a:rPr lang="en-US" dirty="0" smtClean="0">
                    <a:solidFill>
                      <a:schemeClr val="tx1"/>
                    </a:solidFill>
                  </a:rPr>
                  <a:t>25</a:t>
                </a:r>
                <a:r>
                  <a:rPr lang="en-US" dirty="0">
                    <a:solidFill>
                      <a:schemeClr val="tx1"/>
                    </a:solidFill>
                  </a:rPr>
                  <a:t>%</a:t>
                </a:r>
              </a:p>
              <a:p>
                <a:pPr marL="342900" indent="-342900">
                  <a:buFontTx/>
                  <a:buAutoNum type="arabicPeriod"/>
                </a:pPr>
                <a:endParaRPr lang="en-US" sz="1400" b="1" dirty="0"/>
              </a:p>
            </p:txBody>
          </p:sp>
          <p:cxnSp>
            <p:nvCxnSpPr>
              <p:cNvPr id="59" name="Straight Arrow Connector 58"/>
              <p:cNvCxnSpPr/>
              <p:nvPr/>
            </p:nvCxnSpPr>
            <p:spPr>
              <a:xfrm flipV="1">
                <a:off x="2319571" y="3785212"/>
                <a:ext cx="1838359" cy="3586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0" name="Picture 2" descr="http://yearingear.com/old-telephone-icon.jpg"/>
              <p:cNvPicPr>
                <a:picLocks noChangeAspect="1" noChangeArrowheads="1"/>
              </p:cNvPicPr>
              <p:nvPr/>
            </p:nvPicPr>
            <p:blipFill>
              <a:blip r:embed="rId4" cstate="print"/>
              <a:srcRect/>
              <a:stretch>
                <a:fillRect/>
              </a:stretch>
            </p:blipFill>
            <p:spPr bwMode="auto">
              <a:xfrm>
                <a:off x="4164048" y="3542377"/>
                <a:ext cx="865151" cy="628780"/>
              </a:xfrm>
              <a:prstGeom prst="rect">
                <a:avLst/>
              </a:prstGeom>
              <a:noFill/>
              <a:ln w="9525">
                <a:noFill/>
                <a:miter lim="800000"/>
                <a:headEnd/>
                <a:tailEnd/>
              </a:ln>
            </p:spPr>
          </p:pic>
        </p:grpSp>
        <p:grpSp>
          <p:nvGrpSpPr>
            <p:cNvPr id="54" name="Group 59"/>
            <p:cNvGrpSpPr>
              <a:grpSpLocks/>
            </p:cNvGrpSpPr>
            <p:nvPr/>
          </p:nvGrpSpPr>
          <p:grpSpPr bwMode="auto">
            <a:xfrm>
              <a:off x="2314808" y="4124863"/>
              <a:ext cx="4647036" cy="1149489"/>
              <a:chOff x="2314808" y="4124863"/>
              <a:chExt cx="4647036" cy="1149489"/>
            </a:xfrm>
          </p:grpSpPr>
          <p:sp>
            <p:nvSpPr>
              <p:cNvPr id="55" name="TextBox 24"/>
              <p:cNvSpPr txBox="1">
                <a:spLocks noChangeArrowheads="1"/>
              </p:cNvSpPr>
              <p:nvPr/>
            </p:nvSpPr>
            <p:spPr bwMode="auto">
              <a:xfrm>
                <a:off x="4897747" y="4666625"/>
                <a:ext cx="2064097" cy="607727"/>
              </a:xfrm>
              <a:prstGeom prst="rect">
                <a:avLst/>
              </a:prstGeom>
              <a:noFill/>
              <a:ln w="9525">
                <a:noFill/>
                <a:miter lim="800000"/>
                <a:headEnd/>
                <a:tailEnd/>
              </a:ln>
            </p:spPr>
            <p:txBody>
              <a:bodyPr>
                <a:spAutoFit/>
              </a:bodyPr>
              <a:lstStyle/>
              <a:p>
                <a:pPr marL="342900" indent="-342900"/>
                <a:r>
                  <a:rPr lang="en-US" dirty="0">
                    <a:solidFill>
                      <a:schemeClr val="tx1"/>
                    </a:solidFill>
                  </a:rPr>
                  <a:t> </a:t>
                </a:r>
                <a:r>
                  <a:rPr lang="cs-CZ" dirty="0" smtClean="0">
                    <a:solidFill>
                      <a:schemeClr val="tx1"/>
                    </a:solidFill>
                  </a:rPr>
                  <a:t>Mary </a:t>
                </a:r>
                <a:r>
                  <a:rPr lang="en-US" dirty="0" smtClean="0">
                    <a:solidFill>
                      <a:schemeClr val="tx1"/>
                    </a:solidFill>
                  </a:rPr>
                  <a:t>25</a:t>
                </a:r>
                <a:r>
                  <a:rPr lang="en-US" dirty="0">
                    <a:solidFill>
                      <a:schemeClr val="tx1"/>
                    </a:solidFill>
                  </a:rPr>
                  <a:t>%</a:t>
                </a:r>
              </a:p>
              <a:p>
                <a:pPr marL="342900" indent="-342900">
                  <a:buFontTx/>
                  <a:buAutoNum type="arabicPeriod"/>
                </a:pPr>
                <a:endParaRPr lang="en-US" sz="1400" b="1" dirty="0"/>
              </a:p>
            </p:txBody>
          </p:sp>
          <p:cxnSp>
            <p:nvCxnSpPr>
              <p:cNvPr id="56" name="Straight Arrow Connector 55"/>
              <p:cNvCxnSpPr/>
              <p:nvPr/>
            </p:nvCxnSpPr>
            <p:spPr>
              <a:xfrm>
                <a:off x="2314808" y="4124863"/>
                <a:ext cx="1863759" cy="5650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2" descr="http://yearingear.com/old-telephone-icon.jpg"/>
              <p:cNvPicPr>
                <a:picLocks noChangeAspect="1" noChangeArrowheads="1"/>
              </p:cNvPicPr>
              <p:nvPr/>
            </p:nvPicPr>
            <p:blipFill>
              <a:blip r:embed="rId4" cstate="print"/>
              <a:srcRect/>
              <a:stretch>
                <a:fillRect/>
              </a:stretch>
            </p:blipFill>
            <p:spPr bwMode="auto">
              <a:xfrm>
                <a:off x="4167591" y="4481587"/>
                <a:ext cx="865151" cy="628780"/>
              </a:xfrm>
              <a:prstGeom prst="rect">
                <a:avLst/>
              </a:prstGeom>
              <a:noFill/>
              <a:ln w="9525">
                <a:noFill/>
                <a:miter lim="800000"/>
                <a:headEnd/>
                <a:tailEnd/>
              </a:ln>
            </p:spPr>
          </p:pic>
        </p:grpSp>
      </p:grpSp>
      <p:grpSp>
        <p:nvGrpSpPr>
          <p:cNvPr id="61" name="Group 60"/>
          <p:cNvGrpSpPr>
            <a:grpSpLocks/>
          </p:cNvGrpSpPr>
          <p:nvPr/>
        </p:nvGrpSpPr>
        <p:grpSpPr bwMode="auto">
          <a:xfrm>
            <a:off x="2717800" y="4114799"/>
            <a:ext cx="3989388" cy="2052956"/>
            <a:chOff x="2324333" y="4114800"/>
            <a:chExt cx="3988924" cy="2052242"/>
          </a:xfrm>
        </p:grpSpPr>
        <p:sp>
          <p:nvSpPr>
            <p:cNvPr id="62" name="TextBox 26"/>
            <p:cNvSpPr txBox="1">
              <a:spLocks noChangeArrowheads="1"/>
            </p:cNvSpPr>
            <p:nvPr/>
          </p:nvSpPr>
          <p:spPr bwMode="auto">
            <a:xfrm>
              <a:off x="4249160" y="5559395"/>
              <a:ext cx="2064097" cy="607647"/>
            </a:xfrm>
            <a:prstGeom prst="rect">
              <a:avLst/>
            </a:prstGeom>
            <a:noFill/>
            <a:ln w="9525">
              <a:noFill/>
              <a:miter lim="800000"/>
              <a:headEnd/>
              <a:tailEnd/>
            </a:ln>
          </p:spPr>
          <p:txBody>
            <a:bodyPr>
              <a:spAutoFit/>
            </a:bodyPr>
            <a:lstStyle/>
            <a:p>
              <a:pPr marL="342900" indent="-342900"/>
              <a:r>
                <a:rPr lang="cs-CZ" dirty="0" smtClean="0">
                  <a:solidFill>
                    <a:schemeClr val="tx1"/>
                  </a:solidFill>
                </a:rPr>
                <a:t>Lucy </a:t>
              </a:r>
              <a:r>
                <a:rPr lang="en-US" dirty="0" smtClean="0">
                  <a:solidFill>
                    <a:schemeClr val="tx1"/>
                  </a:solidFill>
                </a:rPr>
                <a:t>0</a:t>
              </a:r>
              <a:r>
                <a:rPr lang="en-US" dirty="0">
                  <a:solidFill>
                    <a:schemeClr val="tx1"/>
                  </a:solidFill>
                </a:rPr>
                <a:t>%</a:t>
              </a:r>
            </a:p>
            <a:p>
              <a:pPr marL="342900" indent="-342900">
                <a:buFontTx/>
                <a:buAutoNum type="arabicPeriod"/>
              </a:pPr>
              <a:endParaRPr lang="en-US" sz="1400" b="1" dirty="0"/>
            </a:p>
          </p:txBody>
        </p:sp>
        <p:cxnSp>
          <p:nvCxnSpPr>
            <p:cNvPr id="63" name="Straight Arrow Connector 62"/>
            <p:cNvCxnSpPr/>
            <p:nvPr/>
          </p:nvCxnSpPr>
          <p:spPr>
            <a:xfrm>
              <a:off x="2324333" y="4114800"/>
              <a:ext cx="1215884" cy="116958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4" name="Picture 2" descr="http://yearingear.com/old-telephone-icon.jpg"/>
            <p:cNvPicPr>
              <a:picLocks noChangeAspect="1" noChangeArrowheads="1"/>
            </p:cNvPicPr>
            <p:nvPr/>
          </p:nvPicPr>
          <p:blipFill>
            <a:blip r:embed="rId4" cstate="print"/>
            <a:srcRect/>
            <a:stretch>
              <a:fillRect/>
            </a:stretch>
          </p:blipFill>
          <p:spPr bwMode="auto">
            <a:xfrm>
              <a:off x="3405592" y="5261306"/>
              <a:ext cx="865151" cy="628780"/>
            </a:xfrm>
            <a:prstGeom prst="rect">
              <a:avLst/>
            </a:prstGeom>
            <a:noFill/>
            <a:ln w="9525">
              <a:noFill/>
              <a:miter lim="800000"/>
              <a:headEnd/>
              <a:tailEnd/>
            </a:ln>
          </p:spPr>
        </p:pic>
      </p:grpSp>
      <p:pic>
        <p:nvPicPr>
          <p:cNvPr id="67" name="Picture 2" descr="http://www.storagemarketingstrategies.com/wp-content/uploads/2010/08/Phone_Icon_by_cemagraphics.png"/>
          <p:cNvPicPr>
            <a:picLocks noChangeAspect="1" noChangeArrowheads="1"/>
          </p:cNvPicPr>
          <p:nvPr/>
        </p:nvPicPr>
        <p:blipFill>
          <a:blip r:embed="rId5" cstate="print"/>
          <a:srcRect/>
          <a:stretch>
            <a:fillRect/>
          </a:stretch>
        </p:blipFill>
        <p:spPr bwMode="auto">
          <a:xfrm>
            <a:off x="1728130" y="3396310"/>
            <a:ext cx="1258525" cy="1056630"/>
          </a:xfrm>
          <a:prstGeom prst="rect">
            <a:avLst/>
          </a:prstGeom>
          <a:noFill/>
          <a:ln w="9525">
            <a:noFill/>
            <a:miter lim="800000"/>
            <a:headEnd/>
            <a:tailEnd/>
          </a:ln>
        </p:spPr>
      </p:pic>
    </p:spTree>
    <p:extLst>
      <p:ext uri="{BB962C8B-B14F-4D97-AF65-F5344CB8AC3E}">
        <p14:creationId xmlns:p14="http://schemas.microsoft.com/office/powerpoint/2010/main" val="53695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ITCON_GUIDELINES" val="FALSE"/>
  <p:tag name="THINKCELLUNDODONOTDELETE" val="9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hq_mjOvzZkOfWxBsBmch2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k.xDw8rOUWD9h7TQeDH3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RPUEldYNkOj.lBbZiLNA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0qa0PhMRlU.vRE53VHJP2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hjY1jHCzEy0NsubUvGnM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jkjFVkPdUCea44fKmEzL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qRLB7UDZCkSwldG5.7i1q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c4gjeqWg0ygQO4H4f3FwQ"/>
</p:tagLst>
</file>

<file path=ppt/theme/theme1.xml><?xml version="1.0" encoding="utf-8"?>
<a:theme xmlns:a="http://schemas.openxmlformats.org/drawingml/2006/main" name="Telekom 4:3 2016 EN">
  <a:themeElements>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no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bwMode="gray">
        <a:noFill/>
        <a:ln w="19050">
          <a:noFill/>
          <a:miter lim="800000"/>
          <a:headEnd/>
          <a:tailEnd/>
        </a:ln>
      </a:spPr>
      <a:bodyPr vert="horz" wrap="square" lIns="72000" tIns="36000" rIns="72000" bIns="36000" numCol="1" rtlCol="0" anchor="t" anchorCtr="0" compatLnSpc="1">
        <a:prstTxWarp prst="textNoShape">
          <a:avLst/>
        </a:prstTxWarp>
        <a:noAutofit/>
      </a:bodyPr>
      <a:lstStyle>
        <a:defPPr marL="0" indent="0">
          <a:buNone/>
          <a:defRPr sz="1800" dirty="0" err="1" smtClean="0"/>
        </a:defPPr>
      </a:lstStyle>
    </a:txDef>
  </a:objectDefaults>
  <a:extraClrSchemeLst>
    <a:extraClrScheme>
      <a:clrScheme name="Telekom Screenfarben">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_MASTER_4-3_EN_20161208" id="{6AE65D47-3530-46A5-9BFB-54B71909919C}" vid="{62F7E7E6-CABF-43B1-A0FE-6D1DB99C6232}"/>
    </a:ext>
  </a:extLst>
</a:theme>
</file>

<file path=ppt/theme/theme2.xml><?xml version="1.0" encoding="utf-8"?>
<a:theme xmlns:a="http://schemas.openxmlformats.org/drawingml/2006/main" name="Office-Design">
  <a:themeElements>
    <a:clrScheme name="">
      <a:dk1>
        <a:srgbClr val="000000"/>
      </a:dk1>
      <a:lt1>
        <a:srgbClr val="FFFFFF"/>
      </a:lt1>
      <a:dk2>
        <a:srgbClr val="E20074"/>
      </a:dk2>
      <a:lt2>
        <a:srgbClr val="A4A4A4"/>
      </a:lt2>
      <a:accent1>
        <a:srgbClr val="EDEDED"/>
      </a:accent1>
      <a:accent2>
        <a:srgbClr val="D0D0D0"/>
      </a:accent2>
      <a:accent3>
        <a:srgbClr val="FFFFFF"/>
      </a:accent3>
      <a:accent4>
        <a:srgbClr val="000000"/>
      </a:accent4>
      <a:accent5>
        <a:srgbClr val="F4F4F4"/>
      </a:accent5>
      <a:accent6>
        <a:srgbClr val="BCBCBC"/>
      </a:accent6>
      <a:hlink>
        <a:srgbClr val="7C7C7C"/>
      </a:hlink>
      <a:folHlink>
        <a:srgbClr val="6C6C6C"/>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DT Farben">
      <a:dk1>
        <a:srgbClr val="646464"/>
      </a:dk1>
      <a:lt1>
        <a:srgbClr val="FFFFFF"/>
      </a:lt1>
      <a:dk2>
        <a:srgbClr val="E20074"/>
      </a:dk2>
      <a:lt2>
        <a:srgbClr val="FFFFFF"/>
      </a:lt2>
      <a:accent1>
        <a:srgbClr val="427BAB"/>
      </a:accent1>
      <a:accent2>
        <a:srgbClr val="FDD167"/>
      </a:accent2>
      <a:accent3>
        <a:srgbClr val="646464"/>
      </a:accent3>
      <a:accent4>
        <a:srgbClr val="64B9E4"/>
      </a:accent4>
      <a:accent5>
        <a:srgbClr val="9D9D9D"/>
      </a:accent5>
      <a:accent6>
        <a:srgbClr val="DADADA"/>
      </a:accent6>
      <a:hlink>
        <a:srgbClr val="646464"/>
      </a:hlink>
      <a:folHlink>
        <a:srgbClr val="9D9D9D"/>
      </a:folHlink>
    </a:clrScheme>
    <a:fontScheme name="DT Fonts">
      <a:majorFont>
        <a:latin typeface="Tele-GroteskUl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84ECF4F3ABFD4192A73F0C68E6242B" ma:contentTypeVersion="" ma:contentTypeDescription="Create a new document." ma:contentTypeScope="" ma:versionID="088cd85089bfe210276401a04ab7aba8">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5B2FBE-9229-4A27-949B-EB909522F4E9}">
  <ds:schemaRefs>
    <ds:schemaRef ds:uri="http://schemas.microsoft.com/sharepoint/v3/contenttype/forms"/>
  </ds:schemaRefs>
</ds:datastoreItem>
</file>

<file path=customXml/itemProps2.xml><?xml version="1.0" encoding="utf-8"?>
<ds:datastoreItem xmlns:ds="http://schemas.openxmlformats.org/officeDocument/2006/customXml" ds:itemID="{C13EEB0D-10F3-4417-856E-58270F46A6AE}">
  <ds:schemaRefs>
    <ds:schemaRef ds:uri="http://purl.org/dc/elements/1.1/"/>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421FBAB-7B53-4B4B-B34B-C2974120D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Telekom_Powerpoint-Master_EN_4x3</Template>
  <TotalTime>287</TotalTime>
  <Words>2976</Words>
  <Application>Microsoft Office PowerPoint</Application>
  <PresentationFormat>On-screen Show (4:3)</PresentationFormat>
  <Paragraphs>283</Paragraphs>
  <Slides>14</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7" baseType="lpstr">
      <vt:lpstr>Wingdings</vt:lpstr>
      <vt:lpstr>Tele-GroteskUlt</vt:lpstr>
      <vt:lpstr>Tele-GroteskEENor</vt:lpstr>
      <vt:lpstr>TeleGrotesk Headline</vt:lpstr>
      <vt:lpstr>Arial</vt:lpstr>
      <vt:lpstr>Tele-GroteskFet</vt:lpstr>
      <vt:lpstr>TeleGrotesk Headline Ultra</vt:lpstr>
      <vt:lpstr>Arial Unicode MS</vt:lpstr>
      <vt:lpstr>Tele-GroteskNor</vt:lpstr>
      <vt:lpstr>Wingdings 2</vt:lpstr>
      <vt:lpstr>Telekom 4:3 2016 EN</vt:lpstr>
      <vt:lpstr>think-cell Slide</vt:lpstr>
      <vt:lpstr>think-cell Folie</vt:lpstr>
      <vt:lpstr>PowerPoint Presentation</vt:lpstr>
      <vt:lpstr>Overview: Front Office Services</vt:lpstr>
      <vt:lpstr>Use Case: Wyatt Construction, Inc.</vt:lpstr>
      <vt:lpstr>Use Case: Time Travel, Inc.</vt:lpstr>
      <vt:lpstr>Queuing with a Premise Based PBX</vt:lpstr>
      <vt:lpstr>The Value of Network Queuing</vt:lpstr>
      <vt:lpstr>ACD Policy: Simultaneous Routing</vt:lpstr>
      <vt:lpstr>ACD Policy: Regular (Sequential)</vt:lpstr>
      <vt:lpstr>ACD Policy: Weighted Call Distribution</vt:lpstr>
      <vt:lpstr>ACD Policy: Circular</vt:lpstr>
      <vt:lpstr>Auto Attendant,  ACD and Queuing - Working Together </vt:lpstr>
      <vt:lpstr>Summary – Hosted Front Office Services</vt:lpstr>
      <vt:lpstr>front office settings</vt:lpstr>
      <vt:lpstr>Front Office settings</vt:lpstr>
    </vt:vector>
  </TitlesOfParts>
  <Company>T-Systems Czech Republic 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portfolia služeb po spojení s GTS</dc:title>
  <dc:creator>Krejbich Jakub</dc:creator>
  <dc:description>2014</dc:description>
  <cp:lastModifiedBy>Krejbich Jakub</cp:lastModifiedBy>
  <cp:revision>294</cp:revision>
  <cp:lastPrinted>2014-09-11T10:47:16Z</cp:lastPrinted>
  <dcterms:created xsi:type="dcterms:W3CDTF">2014-02-19T12:28:26Z</dcterms:created>
  <dcterms:modified xsi:type="dcterms:W3CDTF">2018-07-11T13:59:56Z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000800bc140000000000010250600207f980073804f000</vt:lpwstr>
  </property>
  <property fmtid="{D5CDD505-2E9C-101B-9397-08002B2CF9AE}" pid="3" name="ContentTypeId">
    <vt:lpwstr>0x0101003784ECF4F3ABFD4192A73F0C68E6242B</vt:lpwstr>
  </property>
</Properties>
</file>