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56" r:id="rId4"/>
  </p:sldMasterIdLst>
  <p:notesMasterIdLst>
    <p:notesMasterId r:id="rId19"/>
  </p:notesMasterIdLst>
  <p:handoutMasterIdLst>
    <p:handoutMasterId r:id="rId20"/>
  </p:handoutMasterIdLst>
  <p:sldIdLst>
    <p:sldId id="430" r:id="rId5"/>
    <p:sldId id="459" r:id="rId6"/>
    <p:sldId id="446" r:id="rId7"/>
    <p:sldId id="462" r:id="rId8"/>
    <p:sldId id="463" r:id="rId9"/>
    <p:sldId id="460" r:id="rId10"/>
    <p:sldId id="458" r:id="rId11"/>
    <p:sldId id="464" r:id="rId12"/>
    <p:sldId id="457" r:id="rId13"/>
    <p:sldId id="465" r:id="rId14"/>
    <p:sldId id="466" r:id="rId15"/>
    <p:sldId id="471" r:id="rId16"/>
    <p:sldId id="472" r:id="rId17"/>
    <p:sldId id="475" r:id="rId18"/>
  </p:sldIdLst>
  <p:sldSz cx="9144000" cy="6858000" type="screen4x3"/>
  <p:notesSz cx="7102475" cy="10234613"/>
  <p:embeddedFontLst>
    <p:embeddedFont>
      <p:font typeface="Tele-GroteskFet" pitchFamily="2" charset="0"/>
      <p:regular r:id="rId21"/>
    </p:embeddedFont>
    <p:embeddedFont>
      <p:font typeface="Arial Unicode MS" panose="020B0604020202020204" pitchFamily="34" charset="-128"/>
      <p:regular r:id="rId22"/>
    </p:embeddedFont>
    <p:embeddedFont>
      <p:font typeface="Tele-GroteskUlt" pitchFamily="2" charset="0"/>
      <p:regular r:id="rId23"/>
    </p:embeddedFont>
    <p:embeddedFont>
      <p:font typeface="Wingdings 2" panose="05020102010507070707" pitchFamily="18" charset="2"/>
      <p:regular r:id="rId24"/>
    </p:embeddedFont>
    <p:embeddedFont>
      <p:font typeface="Tele-GroteskNor" pitchFamily="2" charset="0"/>
      <p:regular r:id="rId25"/>
    </p:embeddedFont>
    <p:embeddedFont>
      <p:font typeface="TeleGrotesk Headline" pitchFamily="2" charset="0"/>
      <p:regular r:id="rId26"/>
    </p:embeddedFont>
    <p:embeddedFont>
      <p:font typeface="TeleGrotesk Headline Ultra" pitchFamily="2" charset="0"/>
      <p:bold r:id="rId27"/>
    </p:embeddedFont>
    <p:embeddedFont>
      <p:font typeface="Tele-GroteskEENor" pitchFamily="2" charset="0"/>
      <p:regular r:id="rId28"/>
    </p:embeddedFont>
  </p:embeddedFontLst>
  <p:custDataLst>
    <p:tags r:id="rId29"/>
  </p:custDataLst>
  <p:defaultTextStyle>
    <a:defPPr>
      <a:defRPr lang="de-DE"/>
    </a:defPPr>
    <a:lvl1pPr algn="l" defTabSz="457200" rtl="0" fontAlgn="base">
      <a:lnSpc>
        <a:spcPts val="1800"/>
      </a:lnSpc>
      <a:spcBef>
        <a:spcPct val="25000"/>
      </a:spcBef>
      <a:spcAft>
        <a:spcPct val="0"/>
      </a:spcAft>
      <a:buClr>
        <a:schemeClr val="tx2"/>
      </a:buClr>
      <a:buFont typeface="Wingdings" pitchFamily="2" charset="2"/>
      <a:defRPr kern="1200">
        <a:solidFill>
          <a:schemeClr val="bg1"/>
        </a:solidFill>
        <a:latin typeface="Tele-GroteskFet" pitchFamily="2" charset="0"/>
        <a:ea typeface="+mn-ea"/>
        <a:cs typeface="+mn-cs"/>
      </a:defRPr>
    </a:lvl1pPr>
    <a:lvl2pPr marL="457200" algn="l" defTabSz="457200" rtl="0" fontAlgn="base">
      <a:lnSpc>
        <a:spcPts val="1800"/>
      </a:lnSpc>
      <a:spcBef>
        <a:spcPct val="25000"/>
      </a:spcBef>
      <a:spcAft>
        <a:spcPct val="0"/>
      </a:spcAft>
      <a:buClr>
        <a:schemeClr val="tx2"/>
      </a:buClr>
      <a:buFont typeface="Wingdings" pitchFamily="2" charset="2"/>
      <a:defRPr kern="1200">
        <a:solidFill>
          <a:schemeClr val="bg1"/>
        </a:solidFill>
        <a:latin typeface="Tele-GroteskFet" pitchFamily="2" charset="0"/>
        <a:ea typeface="+mn-ea"/>
        <a:cs typeface="+mn-cs"/>
      </a:defRPr>
    </a:lvl2pPr>
    <a:lvl3pPr marL="914400" algn="l" defTabSz="457200" rtl="0" fontAlgn="base">
      <a:lnSpc>
        <a:spcPts val="1800"/>
      </a:lnSpc>
      <a:spcBef>
        <a:spcPct val="25000"/>
      </a:spcBef>
      <a:spcAft>
        <a:spcPct val="0"/>
      </a:spcAft>
      <a:buClr>
        <a:schemeClr val="tx2"/>
      </a:buClr>
      <a:buFont typeface="Wingdings" pitchFamily="2" charset="2"/>
      <a:defRPr kern="1200">
        <a:solidFill>
          <a:schemeClr val="bg1"/>
        </a:solidFill>
        <a:latin typeface="Tele-GroteskFet" pitchFamily="2" charset="0"/>
        <a:ea typeface="+mn-ea"/>
        <a:cs typeface="+mn-cs"/>
      </a:defRPr>
    </a:lvl3pPr>
    <a:lvl4pPr marL="1371600" algn="l" defTabSz="457200" rtl="0" fontAlgn="base">
      <a:lnSpc>
        <a:spcPts val="1800"/>
      </a:lnSpc>
      <a:spcBef>
        <a:spcPct val="25000"/>
      </a:spcBef>
      <a:spcAft>
        <a:spcPct val="0"/>
      </a:spcAft>
      <a:buClr>
        <a:schemeClr val="tx2"/>
      </a:buClr>
      <a:buFont typeface="Wingdings" pitchFamily="2" charset="2"/>
      <a:defRPr kern="1200">
        <a:solidFill>
          <a:schemeClr val="bg1"/>
        </a:solidFill>
        <a:latin typeface="Tele-GroteskFet" pitchFamily="2" charset="0"/>
        <a:ea typeface="+mn-ea"/>
        <a:cs typeface="+mn-cs"/>
      </a:defRPr>
    </a:lvl4pPr>
    <a:lvl5pPr marL="1828800" algn="l" defTabSz="457200" rtl="0" fontAlgn="base">
      <a:lnSpc>
        <a:spcPts val="1800"/>
      </a:lnSpc>
      <a:spcBef>
        <a:spcPct val="25000"/>
      </a:spcBef>
      <a:spcAft>
        <a:spcPct val="0"/>
      </a:spcAft>
      <a:buClr>
        <a:schemeClr val="tx2"/>
      </a:buClr>
      <a:buFont typeface="Wingdings" pitchFamily="2" charset="2"/>
      <a:defRPr kern="1200">
        <a:solidFill>
          <a:schemeClr val="bg1"/>
        </a:solidFill>
        <a:latin typeface="Tele-GroteskFet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Tele-GroteskFet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Tele-GroteskFet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Tele-GroteskFet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Tele-GroteskFet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>
          <p15:clr>
            <a:srgbClr val="A4A3A4"/>
          </p15:clr>
        </p15:guide>
        <p15:guide id="2" orient="horz" pos="710">
          <p15:clr>
            <a:srgbClr val="A4A3A4"/>
          </p15:clr>
        </p15:guide>
        <p15:guide id="3" orient="horz" pos="1117">
          <p15:clr>
            <a:srgbClr val="A4A3A4"/>
          </p15:clr>
        </p15:guide>
        <p15:guide id="4" orient="horz" pos="829">
          <p15:clr>
            <a:srgbClr val="A4A3A4"/>
          </p15:clr>
        </p15:guide>
        <p15:guide id="5" orient="horz" pos="3634">
          <p15:clr>
            <a:srgbClr val="A4A3A4"/>
          </p15:clr>
        </p15:guide>
        <p15:guide id="6" orient="horz" pos="3816">
          <p15:clr>
            <a:srgbClr val="A4A3A4"/>
          </p15:clr>
        </p15:guide>
        <p15:guide id="7" orient="horz" pos="4124">
          <p15:clr>
            <a:srgbClr val="A4A3A4"/>
          </p15:clr>
        </p15:guide>
        <p15:guide id="8" orient="horz" pos="4004">
          <p15:clr>
            <a:srgbClr val="A4A3A4"/>
          </p15:clr>
        </p15:guide>
        <p15:guide id="9" pos="2922">
          <p15:clr>
            <a:srgbClr val="A4A3A4"/>
          </p15:clr>
        </p15:guide>
        <p15:guide id="10" pos="201">
          <p15:clr>
            <a:srgbClr val="A4A3A4"/>
          </p15:clr>
        </p15:guide>
        <p15:guide id="11" pos="5556">
          <p15:clr>
            <a:srgbClr val="A4A3A4"/>
          </p15:clr>
        </p15:guide>
        <p15:guide id="12" pos="28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309" userDrawn="1">
          <p15:clr>
            <a:srgbClr val="A4A3A4"/>
          </p15:clr>
        </p15:guide>
        <p15:guide id="3" pos="416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74"/>
    <a:srgbClr val="9CD3EE"/>
    <a:srgbClr val="64B9E4"/>
    <a:srgbClr val="003B68"/>
    <a:srgbClr val="0091FE"/>
    <a:srgbClr val="007AD6"/>
    <a:srgbClr val="0067B4"/>
    <a:srgbClr val="00589A"/>
    <a:srgbClr val="004A82"/>
    <a:srgbClr val="002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6768" autoAdjust="0"/>
    <p:restoredTop sz="68650" autoAdjust="0"/>
  </p:normalViewPr>
  <p:slideViewPr>
    <p:cSldViewPr snapToGrid="0" snapToObjects="1">
      <p:cViewPr varScale="1">
        <p:scale>
          <a:sx n="77" d="100"/>
          <a:sy n="77" d="100"/>
        </p:scale>
        <p:origin x="1506" y="84"/>
      </p:cViewPr>
      <p:guideLst>
        <p:guide orient="horz" pos="210"/>
        <p:guide orient="horz" pos="710"/>
        <p:guide orient="horz" pos="1117"/>
        <p:guide orient="horz" pos="829"/>
        <p:guide orient="horz" pos="3634"/>
        <p:guide orient="horz" pos="3816"/>
        <p:guide orient="horz" pos="4124"/>
        <p:guide orient="horz" pos="4004"/>
        <p:guide pos="2922"/>
        <p:guide pos="201"/>
        <p:guide pos="5556"/>
        <p:guide pos="283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3414" y="-96"/>
      </p:cViewPr>
      <p:guideLst>
        <p:guide orient="horz" pos="3224"/>
        <p:guide pos="309"/>
        <p:guide pos="416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tags" Target="../tags/tag10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gray">
          <a:xfrm>
            <a:off x="5317327" y="9647239"/>
            <a:ext cx="1151453" cy="2889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01.10.2012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gray">
          <a:xfrm>
            <a:off x="492345" y="9647239"/>
            <a:ext cx="4682043" cy="2889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gray">
          <a:xfrm>
            <a:off x="6611719" y="9647239"/>
            <a:ext cx="490756" cy="2889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C0B2735-EC5B-4E24-B7E5-1C30152B053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27656" name="Picture 8" descr="TSY_Logo_3c_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0758" y="169863"/>
            <a:ext cx="1850264" cy="334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035910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tags" Target="../tags/tag9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77838" y="1012825"/>
            <a:ext cx="6116637" cy="45862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482816" y="5765801"/>
            <a:ext cx="6130490" cy="37433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"/>
          </p:nvPr>
        </p:nvSpPr>
        <p:spPr bwMode="gray">
          <a:xfrm>
            <a:off x="5317327" y="9647239"/>
            <a:ext cx="1151453" cy="2889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01.10.2012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4"/>
          </p:nvPr>
        </p:nvSpPr>
        <p:spPr bwMode="gray">
          <a:xfrm>
            <a:off x="492345" y="9647239"/>
            <a:ext cx="4682043" cy="2889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5"/>
          </p:nvPr>
        </p:nvSpPr>
        <p:spPr bwMode="gray">
          <a:xfrm>
            <a:off x="6611719" y="9647239"/>
            <a:ext cx="490756" cy="2889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FD4A9B5-74EC-40C4-A34A-DB3E60809A4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26634" name="Picture 10" descr="TSY_Logo_3c_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0758" y="169863"/>
            <a:ext cx="1850264" cy="334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493331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141288" indent="-141288" algn="l" defTabSz="457200" rtl="0" fontAlgn="base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322263" indent="-179388" algn="l" defTabSz="457200" rtl="0" fontAlgn="base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501650" indent="-177800" algn="l" defTabSz="457200" rtl="0" fontAlgn="base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695325" indent="-192088" algn="l" defTabSz="457200" rtl="0" fontAlgn="base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889000" indent="-192088" algn="l" defTabSz="457200" rtl="0" fontAlgn="base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dirty="0" smtClean="0"/>
              <a:t>Vítejte ve výukovém programu pro služby</a:t>
            </a:r>
            <a:r>
              <a:rPr lang="en-US" dirty="0" smtClean="0"/>
              <a:t> </a:t>
            </a:r>
            <a:r>
              <a:rPr lang="cs-CZ" dirty="0" smtClean="0"/>
              <a:t>F</a:t>
            </a:r>
            <a:r>
              <a:rPr lang="en-US" dirty="0" err="1" smtClean="0"/>
              <a:t>ront</a:t>
            </a:r>
            <a:r>
              <a:rPr lang="en-US" dirty="0" smtClean="0"/>
              <a:t> </a:t>
            </a:r>
            <a:r>
              <a:rPr lang="cs-CZ" dirty="0" smtClean="0"/>
              <a:t>O</a:t>
            </a:r>
            <a:r>
              <a:rPr lang="en-US" dirty="0" err="1" smtClean="0"/>
              <a:t>ffice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cs-CZ" dirty="0" smtClean="0"/>
              <a:t>Účelem tohoto multimediálního prodejního nástroje je poskytnout koncovému zákazníkovi komplexní přehled a vysvětlit, jak ve firmě optimalizovat řešení příchozích hovorů. Tento výukový program obsahuje: Automatickou spojovatelku – Automatickou distribuci hovorů – a Fronty.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55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 cyklickém principu si systém pamatuje, který uživatel naposledy přijal hovor, a další hovor přidělí následující osobě v seznamu</a:t>
            </a:r>
            <a:r>
              <a:rPr lang="en-US" dirty="0" smtClean="0"/>
              <a:t>.</a:t>
            </a:r>
          </a:p>
          <a:p>
            <a:r>
              <a:rPr lang="en-US" dirty="0" smtClean="0"/>
              <a:t>* </a:t>
            </a:r>
            <a:r>
              <a:rPr lang="cs-CZ" dirty="0" smtClean="0"/>
              <a:t>Například David právě zavěsil</a:t>
            </a:r>
            <a:r>
              <a:rPr lang="en-US" dirty="0" smtClean="0"/>
              <a:t>, </a:t>
            </a:r>
          </a:p>
          <a:p>
            <a:r>
              <a:rPr lang="en-US" dirty="0" smtClean="0"/>
              <a:t>* </a:t>
            </a:r>
            <a:r>
              <a:rPr lang="cs-CZ" dirty="0" smtClean="0"/>
              <a:t>Další hovor zazvoní Petrovi</a:t>
            </a:r>
            <a:r>
              <a:rPr lang="en-US" dirty="0" smtClean="0"/>
              <a:t>, </a:t>
            </a:r>
          </a:p>
          <a:p>
            <a:r>
              <a:rPr lang="en-US" dirty="0" smtClean="0"/>
              <a:t>*</a:t>
            </a:r>
            <a:r>
              <a:rPr lang="cs-CZ" dirty="0" smtClean="0"/>
              <a:t> následovat bude </a:t>
            </a:r>
            <a:r>
              <a:rPr lang="en-US" dirty="0" smtClean="0"/>
              <a:t>J</a:t>
            </a:r>
            <a:r>
              <a:rPr lang="cs-CZ" dirty="0" err="1" smtClean="0"/>
              <a:t>an</a:t>
            </a:r>
            <a:endParaRPr lang="en-US" dirty="0" smtClean="0"/>
          </a:p>
          <a:p>
            <a:r>
              <a:rPr lang="en-US" dirty="0" smtClean="0"/>
              <a:t>*a</a:t>
            </a:r>
            <a:r>
              <a:rPr lang="cs-CZ" dirty="0" smtClean="0"/>
              <a:t> poté Petr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8789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cs-CZ" sz="1200" dirty="0" smtClean="0"/>
              <a:t>Podrobně jsme si představili ACD a Fronty v síti. Nyní se tedy podívejme, jak mohou Automatická spojovatelka, ACD a Fronty vzájemně spolupracovat. </a:t>
            </a:r>
          </a:p>
          <a:p>
            <a:pPr>
              <a:lnSpc>
                <a:spcPct val="140000"/>
              </a:lnSpc>
            </a:pPr>
            <a:r>
              <a:rPr lang="cs-CZ" sz="1200" dirty="0" smtClean="0"/>
              <a:t>Všechny volající pozdraví automatická spojovatelka a vyzve je k volbě příslušného oddělení.</a:t>
            </a:r>
          </a:p>
          <a:p>
            <a:pPr>
              <a:lnSpc>
                <a:spcPct val="140000"/>
              </a:lnSpc>
            </a:pPr>
            <a:r>
              <a:rPr lang="cs-CZ" sz="1200" dirty="0" smtClean="0"/>
              <a:t>* V tomto případě uživatel zvolí oddělení Služeb a hovor je zařazen do fronty přizpůsobené tomuto oddělení. Volajícímu může být na začátku sděleno, že jeho hovor bude vyřízen co nejdříve, a budou mu nabídnuty aktuálně dostupné speciální služby. Jakmile je volný zaměstnanec, bude hovor přesměrován dle zvoleného principu ACD.</a:t>
            </a:r>
          </a:p>
          <a:p>
            <a:pPr>
              <a:lnSpc>
                <a:spcPct val="140000"/>
              </a:lnSpc>
            </a:pPr>
            <a:r>
              <a:rPr lang="cs-CZ" sz="1200" dirty="0" smtClean="0"/>
              <a:t>* V tomto případě představujeme pátou možnost ACD – Rovnoměrné směrování. To znamená, že systém vyhledá zaměstnance, který nejdelší dobu nevyřizoval žádný hovor – což je Dan.</a:t>
            </a:r>
          </a:p>
          <a:p>
            <a:pPr>
              <a:lnSpc>
                <a:spcPct val="140000"/>
              </a:lnSpc>
            </a:pPr>
            <a:r>
              <a:rPr lang="cs-CZ" sz="1200" dirty="0" smtClean="0"/>
              <a:t>* Ve velké organizaci s péčí o zákazníky s velkým objemem provozu může být hovor přesměrován na sekundární skupinu ACD. Ty jsou známé jako „vnořené skupiny“ a mohou používat stejné, ale i odlišné směrovací principy.</a:t>
            </a:r>
          </a:p>
          <a:p>
            <a:endParaRPr lang="en-US" sz="1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4221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závěr se podívejme na klíčové výhody hostovaných služeb front </a:t>
            </a:r>
            <a:r>
              <a:rPr lang="cs-CZ" dirty="0" err="1" smtClean="0"/>
              <a:t>office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smtClean="0"/>
              <a:t>Hostované služby front </a:t>
            </a:r>
            <a:r>
              <a:rPr lang="cs-CZ" dirty="0" err="1" smtClean="0"/>
              <a:t>office</a:t>
            </a:r>
            <a:r>
              <a:rPr lang="cs-CZ" dirty="0" smtClean="0"/>
              <a:t> obsahující automatickou spojovatelku, ACD a fronty mohou v porovnání s tradičními řešeními umístěnými v lokalitě nabídnout vyšší efektivitu provozu a úspory nákladů.</a:t>
            </a:r>
          </a:p>
          <a:p>
            <a:endParaRPr lang="cs-CZ" dirty="0" smtClean="0"/>
          </a:p>
          <a:p>
            <a:r>
              <a:rPr lang="cs-CZ" dirty="0" smtClean="0"/>
              <a:t>* Samotná automatická spojovatelka může ulehčit pracovníkům kanceláře od mnoha hodin rutinního vyřizování hovorů, které může automatický systém obsloužit lépe. </a:t>
            </a:r>
          </a:p>
          <a:p>
            <a:endParaRPr lang="cs-CZ" dirty="0" smtClean="0"/>
          </a:p>
          <a:p>
            <a:pPr>
              <a:buFontTx/>
              <a:buChar char="•"/>
            </a:pPr>
            <a:r>
              <a:rPr lang="cs-CZ" dirty="0" smtClean="0"/>
              <a:t>ACD a Fronty mohou společně dodat profesionalitu každé firmě, neboť nabízejí efektivnější způsob vyřizování příchozích hovorů, zvyšují úroveň služeb zákazníkům a spokojenost zákazníků</a:t>
            </a:r>
          </a:p>
          <a:p>
            <a:r>
              <a:rPr lang="cs-CZ" dirty="0" smtClean="0"/>
              <a:t>* A konečně, fronty v síti nabízejí podstatné úspory nákladů a zajištění plynulosti provozu, což v případě jiných možností není možné</a:t>
            </a:r>
          </a:p>
          <a:p>
            <a:pPr>
              <a:buFontTx/>
              <a:buChar char="•"/>
            </a:pPr>
            <a:endParaRPr lang="cs-CZ" dirty="0" smtClean="0"/>
          </a:p>
          <a:p>
            <a:r>
              <a:rPr lang="cs-CZ" dirty="0" smtClean="0"/>
              <a:t>Tímto končí výukový program front </a:t>
            </a:r>
            <a:r>
              <a:rPr lang="cs-CZ" dirty="0" err="1" smtClean="0"/>
              <a:t>office</a:t>
            </a:r>
            <a:r>
              <a:rPr lang="cs-CZ" dirty="0" smtClean="0"/>
              <a:t> – děkuji za pozornost. Podrobnější informace o přínosu hostovaných služeb front </a:t>
            </a:r>
            <a:r>
              <a:rPr lang="cs-CZ" dirty="0" err="1" smtClean="0"/>
              <a:t>office</a:t>
            </a:r>
            <a:r>
              <a:rPr lang="cs-CZ" dirty="0" smtClean="0"/>
              <a:t> pro vaši společnost vám poskytne váš poskytovatel služeb.</a:t>
            </a:r>
          </a:p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6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tomto menu můžete měnit základní údaje spojovatelky</a:t>
            </a:r>
            <a:r>
              <a:rPr lang="cs-CZ" baseline="0" dirty="0" smtClean="0"/>
              <a:t> jako je jméno a heslo nebo můžete </a:t>
            </a:r>
            <a:r>
              <a:rPr lang="cs-CZ" dirty="0" smtClean="0"/>
              <a:t>nahrát audio soubor s vaším jménem pro použití automatickou spojovatelkou a hlasovou poštou.</a:t>
            </a:r>
            <a:endParaRPr lang="cs-CZ" b="1" dirty="0" smtClean="0"/>
          </a:p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9277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 úpravě dané skupiny máte na výběr z několika již zmiňovaných distribucí</a:t>
            </a:r>
            <a:r>
              <a:rPr lang="cs-CZ" baseline="0" dirty="0" smtClean="0"/>
              <a:t> hovorů. Toto nastavení je přímo v </a:t>
            </a:r>
            <a:r>
              <a:rPr lang="cs-CZ" b="1" baseline="0" dirty="0" smtClean="0"/>
              <a:t>Profilu </a:t>
            </a:r>
            <a:r>
              <a:rPr lang="cs-CZ" b="0" baseline="0" dirty="0" smtClean="0"/>
              <a:t>skupiny.</a:t>
            </a:r>
          </a:p>
          <a:p>
            <a:endParaRPr lang="cs-CZ" b="0" baseline="0" dirty="0" smtClean="0"/>
          </a:p>
          <a:p>
            <a:r>
              <a:rPr lang="cs-CZ" b="0" baseline="0" dirty="0" smtClean="0"/>
              <a:t>V případě zvolení </a:t>
            </a:r>
            <a:r>
              <a:rPr lang="cs-CZ" b="1" baseline="0" dirty="0" smtClean="0"/>
              <a:t>Váhové distribuce volání </a:t>
            </a:r>
            <a:r>
              <a:rPr lang="cs-CZ" b="0" baseline="0" dirty="0" smtClean="0"/>
              <a:t>přiřaďte jednotlivým uživatelům danou váhu v procentech. Do tohoto nastavení je cesta: </a:t>
            </a:r>
            <a:r>
              <a:rPr lang="cs-CZ" b="1" baseline="0" dirty="0" smtClean="0"/>
              <a:t>Profil/Váhová distribuce volání</a:t>
            </a:r>
            <a:r>
              <a:rPr lang="cs-CZ" b="0" baseline="0" dirty="0" smtClean="0"/>
              <a:t>.</a:t>
            </a:r>
          </a:p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35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1200" dirty="0" smtClean="0"/>
              <a:t>Naprosto každá firma potřebuje služby typu front </a:t>
            </a:r>
            <a:r>
              <a:rPr lang="cs-CZ" sz="1200" dirty="0" err="1" smtClean="0"/>
              <a:t>office</a:t>
            </a:r>
            <a:r>
              <a:rPr lang="cs-CZ" sz="1200" dirty="0" smtClean="0"/>
              <a:t>. Jak malé domácí firmy, tak velké korporace potřebují co nejúčinněji vyřizovat příchozí hovory.</a:t>
            </a:r>
          </a:p>
          <a:p>
            <a:pPr>
              <a:lnSpc>
                <a:spcPct val="90000"/>
              </a:lnSpc>
            </a:pPr>
            <a:endParaRPr lang="cs-CZ" sz="1200" dirty="0" smtClean="0"/>
          </a:p>
          <a:p>
            <a:pPr>
              <a:lnSpc>
                <a:spcPct val="90000"/>
              </a:lnSpc>
            </a:pPr>
            <a:r>
              <a:rPr lang="cs-CZ" sz="1200" dirty="0" smtClean="0"/>
              <a:t>Podíváme se na tři z těchto služeb a jejich přínos v hostovaném prostředí. Začněme jejich krátkým popisem.</a:t>
            </a:r>
          </a:p>
          <a:p>
            <a:pPr>
              <a:lnSpc>
                <a:spcPct val="90000"/>
              </a:lnSpc>
            </a:pPr>
            <a:endParaRPr lang="cs-CZ" sz="1200" dirty="0" smtClean="0"/>
          </a:p>
          <a:p>
            <a:pPr>
              <a:lnSpc>
                <a:spcPct val="90000"/>
              </a:lnSpc>
            </a:pPr>
            <a:r>
              <a:rPr lang="cs-CZ" sz="1200" dirty="0" smtClean="0"/>
              <a:t>*Automatická spojovatelka je služba, kterou většina lidí zná. Volající jsou přivítání pozdravem a vyzváni k volbě možností, např. „Stiskněte 1 pro servis, nebo stiskněte 2 pro prodej“. Další možností je volání na číslo linky nebo jméno.</a:t>
            </a:r>
          </a:p>
          <a:p>
            <a:pPr>
              <a:lnSpc>
                <a:spcPct val="90000"/>
              </a:lnSpc>
            </a:pPr>
            <a:endParaRPr lang="cs-CZ" sz="1200" dirty="0" smtClean="0"/>
          </a:p>
          <a:p>
            <a:pPr>
              <a:lnSpc>
                <a:spcPct val="90000"/>
              </a:lnSpc>
            </a:pPr>
            <a:r>
              <a:rPr lang="cs-CZ" sz="1200" dirty="0" smtClean="0"/>
              <a:t>*Automatická distribuce hovorů – často označovaná jako ACD – rychle přepojuje volající na příslušnou osobu či skupinu. Pomocí různých možností směrování se firmy mohou rozhodnout jak, kdy a komu distribuovat příchozí hovory. Této funkci se budeme věnovat později. </a:t>
            </a:r>
          </a:p>
          <a:p>
            <a:pPr>
              <a:lnSpc>
                <a:spcPct val="90000"/>
              </a:lnSpc>
            </a:pPr>
            <a:endParaRPr lang="cs-CZ" sz="1200" dirty="0" smtClean="0"/>
          </a:p>
          <a:p>
            <a:pPr>
              <a:lnSpc>
                <a:spcPct val="90000"/>
              </a:lnSpc>
            </a:pPr>
            <a:r>
              <a:rPr lang="cs-CZ" sz="1200" dirty="0" smtClean="0"/>
              <a:t>*Fronty představují efektivní způsob vyřizování příchozích hovorů v případě, že nechcete, aby volající slyšeli obsazovací tón nebo byli přesměrováni do hlasové schránky. Volající se mohou nejprve dovolat automatické spojovatelce nebo přímo do fronty.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Pokud jsou volající ve frontě, uslyší během čekání na vyřízení hovoru pozdrav či oznámení. 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Podívejme se na dva scénáře, které vysvětlí, jak automatická spojovatelka, ACD a fronty mohou společně zvýšit efektivitu front </a:t>
            </a:r>
            <a:r>
              <a:rPr lang="cs-CZ" sz="1200" dirty="0" err="1" smtClean="0"/>
              <a:t>office</a:t>
            </a:r>
            <a:r>
              <a:rPr lang="cs-CZ" sz="1200" dirty="0" smtClean="0"/>
              <a:t>.</a:t>
            </a:r>
          </a:p>
          <a:p>
            <a:pPr>
              <a:lnSpc>
                <a:spcPct val="90000"/>
              </a:lnSpc>
            </a:pPr>
            <a:endParaRPr lang="cs-CZ" sz="1200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9842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1200" dirty="0" smtClean="0"/>
              <a:t>Prvním příkladem použití je fiktivní soukromá stavební firma.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Stavby Novák je regionální stavební firma s přibližně 40 zaměstnanci v kanceláři a přibližně 80 až 100 zaměstnanci v terénu. Počet zaměstnanců se podstatně mění dle ročních období, přičemž nejvíce práce má firma v létě. Údržba starého systému s pobočkovou ústřednou byla příliš obtížná a nákladná. Pokud by ji však firma chtěla nahradit obdobným systémem, musela by zaplatit za pevnou kapacitu dostatečnou pro maximální počet uživatelů….neexistuje flexibilita v rozšiřování či omezování kapacity na základě sezónní fluktuace, která je k dispozici v případě hostovaného řešení.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*IT manažer Pavel potřeboval vyřešit několik zásadních problémů. Stavby Novák měla z finančních důvodů jen velmi omezený počet telefonních čísel s DID (direct </a:t>
            </a:r>
            <a:r>
              <a:rPr lang="cs-CZ" sz="1200" dirty="0" err="1" smtClean="0"/>
              <a:t>inward</a:t>
            </a:r>
            <a:r>
              <a:rPr lang="cs-CZ" sz="1200" dirty="0" smtClean="0"/>
              <a:t> </a:t>
            </a:r>
            <a:r>
              <a:rPr lang="cs-CZ" sz="1200" dirty="0" err="1" smtClean="0"/>
              <a:t>dial</a:t>
            </a:r>
            <a:r>
              <a:rPr lang="cs-CZ" sz="1200" dirty="0" smtClean="0"/>
              <a:t>, přímá volba). To znamená, že pokud byl na všech hovor, ozval se dalšímu volajícímu obsazovací signál.  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Zaměstnanci v terénu navíc jen zřídkakdy dávali svá mobilní čísla, protože často nemohli hovor přijmout. Tím docházelo k nárůstu provozu na hlavním čísle a tři správci, kteří hovory vyřizovali, řešili od 3 do 400 hovorů denně – navíc ke svým běžným povinnostem. Ve špičce prostě nebylo možno některé hovory vyřídit. Pavel dostal úkol uvolnit správcům ruce, aby se mohli věnovat jiným povinnostem, a eliminovat případy, kdy je linka obsazena nebo hovor není přijat.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Dalším požadavkem bylo poskytnout pracovníkům v terénu možnost samostatného plánování kdy  kde budou přijímat telefonní hovory. Pavel byl již příliš zaneprázdněn správou starého telefonního systému a neměl čas zařizovat plánování pro ostatní kolegy.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*Řešením byl přechod na hostovanou pobočkovou ústřednu s automatickou spojovatelkou. Volající nyní uslyší profesionální pozdrav a nabídku volat přímo linku, stisknout O pro spojení s operátorem nebo zanechat zprávu ve firemní hlasové schránce. Výše uvedené ušetřilo správcům přibližně 25 hodin práce týdně dříve strávených vyřizováním hovorů.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A prostřednictvím webového nebo hlasového portálu se snadnou obsluhou mají nyní terénní pracovníci přístup k osobním nastavením a mohou si sami spravovat hovory, např. přesměrovávat je na svůj mobilní telefon, měnit nastavení hlasové schránky či vytvářet pevně dané plány, jak a kdy mohou být k dosažení.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*Výhody pro společnost Stavby Novák představují úspora nákladů, flexibilita a velké zvýšení efektivity. Volající nyní nikdy neuslyší obsazovací tón, správci se mohou soustředit na náročnější úkoly a zaměstnanci si sami mohou řídit komunikační preference.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676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1200" dirty="0" smtClean="0"/>
              <a:t>Dalším příkladem je </a:t>
            </a:r>
            <a:r>
              <a:rPr lang="cs-CZ" sz="1200" b="0" dirty="0" smtClean="0"/>
              <a:t>Cestování časem</a:t>
            </a:r>
            <a:r>
              <a:rPr lang="cs-CZ" sz="1200" dirty="0" smtClean="0"/>
              <a:t>, malý řetězec cestovních kanceláří zaměřený na služby pro seniory.</a:t>
            </a:r>
          </a:p>
          <a:p>
            <a:pPr>
              <a:lnSpc>
                <a:spcPct val="90000"/>
              </a:lnSpc>
            </a:pPr>
            <a:r>
              <a:rPr lang="cs-CZ" sz="1200" b="0" dirty="0" smtClean="0"/>
              <a:t>Cestování časem</a:t>
            </a:r>
            <a:r>
              <a:rPr lang="cs-CZ" sz="1200" dirty="0" smtClean="0"/>
              <a:t> má šest poboček ve velkých městech po celé zemi a přibližně 200 zaměstnanců. Asi polovinu z nich tvoří zaměstnanci péče o zákazníky, kteří řeší požadavky na prodej a služby. Mnoho z nich pracuje z domova – někteří na poloviční úvazek, někteří na plný. 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*Společnost </a:t>
            </a:r>
            <a:r>
              <a:rPr lang="cs-CZ" sz="1200" b="0" dirty="0" smtClean="0"/>
              <a:t>Cestování časem</a:t>
            </a:r>
            <a:r>
              <a:rPr lang="cs-CZ" sz="1200" dirty="0" smtClean="0"/>
              <a:t> nedávno expandovala prostřednictvím místních akvizic, takže jednotlivé pobočky mají různé pobočkové ústředny – což představovalo problém z pohledu řízení IT a vysoké finanční náklady na údržbu. Větší pobočky používaly „skupiny pro příjem hovoru“ – často označované jako „prodejní kroužky“ – k vyřizování příchozích hovorů. Menší pobočky se nadále spoléhaly na jedinou recepční, která manuálně přidělovala hovory pracovníkům péče o zákazníky.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Tento systém dobře fungoval v minulosti, ale s podstatným nárůstem objemu práce se začaly vyskytovat problémy  vyřizováním hovorů. Ve větších pobočkách skupiny pro příjem hovoru nedostačovaly pro objem příchozího provozu a mnoho volajících bylo přesměrováno do hlasové schránky – což pro cestovní kancelář s tvrdou konkurencí není ideální situace. A v menších pobočkách s jedinou recepční volající ve špičkách často slyšeli obsazovací tón.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*Nastal čas přejít na hostované řešení, aby společnost </a:t>
            </a:r>
            <a:r>
              <a:rPr lang="cs-CZ" sz="1200" b="0" dirty="0" smtClean="0"/>
              <a:t>Cestování časem</a:t>
            </a:r>
            <a:r>
              <a:rPr lang="cs-CZ" sz="1200" dirty="0" smtClean="0"/>
              <a:t> mohla zkonsolidovat zaměstnance i systémy a využít přínos hostované pobočkové ústředny v kombinaci s automatickou spojovatelkou, ACD a frontami. 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Bez ohledu na to, zda volající vytočí číslo místní pobočky nebo nové číslo 1 800, osloví je automatická spojovatelka a navede je na volbu správné skupiny. Pokud zvolí Prodej, bude hovor přesměrován na jedinou frontu, do níž náleží všichni zástupci ve všech pobočkách, a poté přidělen prvnímu volnému zástupci bez ohledu na lokalitu – včetně zástupců pracujících z domova. 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*</a:t>
            </a:r>
            <a:r>
              <a:rPr lang="cs-CZ" sz="1200" b="0" dirty="0" smtClean="0"/>
              <a:t>Cestování časem</a:t>
            </a:r>
            <a:r>
              <a:rPr lang="cs-CZ" sz="1200" dirty="0" smtClean="0"/>
              <a:t> nyní může působit konzistentně a profesionálně bez ohledu na velikost či umístění pobočky a je schopna efektivně zpracovávat příchozí hovory i ve špičkách. To znamená, že více volajících je spojeno přímo na zástupce a výsledkem je vyšší úspěšnost uzavírání obchodů.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Nečekaným bonusem byly pro společnost </a:t>
            </a:r>
            <a:r>
              <a:rPr lang="cs-CZ" sz="1200" b="0" dirty="0" smtClean="0"/>
              <a:t>Cestování časem</a:t>
            </a:r>
            <a:r>
              <a:rPr lang="cs-CZ" sz="1200" dirty="0" smtClean="0"/>
              <a:t> úspory nákladů díky frontám v rámci sítě. Hovory jsou nyní zařazovány do fronty v síti poskytovatele služby, takže </a:t>
            </a:r>
            <a:r>
              <a:rPr lang="cs-CZ" sz="1200" b="0" dirty="0" smtClean="0"/>
              <a:t>Cestování časem</a:t>
            </a:r>
            <a:r>
              <a:rPr lang="cs-CZ" sz="1200" dirty="0" smtClean="0"/>
              <a:t> nemusí pro každou pobočku platit několik telefonních linek ke zpracování různých front.  </a:t>
            </a:r>
          </a:p>
          <a:p>
            <a:pPr>
              <a:lnSpc>
                <a:spcPct val="90000"/>
              </a:lnSpc>
            </a:pPr>
            <a:r>
              <a:rPr lang="cs-CZ" sz="1200" dirty="0" smtClean="0"/>
              <a:t>Na dalším snímku se podrobněji podíváme na přínos zařazování do fronty v síti.</a:t>
            </a:r>
          </a:p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6289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Abychom porozuměli rozdílu mezi frontami v hostovaném a </a:t>
            </a:r>
            <a:r>
              <a:rPr lang="cs-CZ" sz="1200" dirty="0" err="1" smtClean="0"/>
              <a:t>nehostovaném</a:t>
            </a:r>
            <a:r>
              <a:rPr lang="cs-CZ" sz="1200" dirty="0" smtClean="0"/>
              <a:t> prostředí, podívejme se nejprve na tradiční způsob řešení front v </a:t>
            </a:r>
            <a:r>
              <a:rPr lang="cs-CZ" sz="1200" dirty="0" err="1" smtClean="0"/>
              <a:t>nehostovaném</a:t>
            </a:r>
            <a:r>
              <a:rPr lang="cs-CZ" sz="1200" dirty="0" smtClean="0"/>
              <a:t> prostředí.</a:t>
            </a:r>
          </a:p>
          <a:p>
            <a:r>
              <a:rPr lang="cs-CZ" sz="1200" dirty="0" smtClean="0"/>
              <a:t>* Společnost </a:t>
            </a:r>
            <a:r>
              <a:rPr lang="cs-CZ" sz="1200" b="0" dirty="0" smtClean="0"/>
              <a:t>Cestování časem</a:t>
            </a:r>
            <a:r>
              <a:rPr lang="cs-CZ" sz="1200" dirty="0" smtClean="0"/>
              <a:t> má v současné době pobočkovou ústřednu v každé pobočce. K realizaci front potřebují dostatek telefonních linek či </a:t>
            </a:r>
            <a:r>
              <a:rPr lang="cs-CZ" sz="1200" dirty="0" err="1" smtClean="0"/>
              <a:t>trunků</a:t>
            </a:r>
            <a:r>
              <a:rPr lang="cs-CZ" sz="1200" dirty="0" smtClean="0"/>
              <a:t>, které budou podporovat aktivní hovory i hovory ve frontách, neboť všechny hovory budou řazeny do front na každé místní pobočkové ústředně.</a:t>
            </a:r>
          </a:p>
          <a:p>
            <a:r>
              <a:rPr lang="cs-CZ" sz="1200" dirty="0" smtClean="0"/>
              <a:t>*Vezměme například pobočku A s 50 zaměstnanci péče o zákazníky. Společnost </a:t>
            </a:r>
            <a:r>
              <a:rPr lang="cs-CZ" sz="1200" b="0" dirty="0" smtClean="0"/>
              <a:t>Cestování časem</a:t>
            </a:r>
            <a:r>
              <a:rPr lang="cs-CZ" sz="1200" dirty="0" smtClean="0"/>
              <a:t> by možná musela zakoupit linku pro každého zástupce plus dle předpokládaného objemu hovoru přibližně dalších 50 až 100 linek pro čekající hovory ve frontách. </a:t>
            </a:r>
          </a:p>
          <a:p>
            <a:r>
              <a:rPr lang="cs-CZ" sz="1200" dirty="0" smtClean="0"/>
              <a:t>Vidíte, že v případě center služeb zákazníkům s velkým objemem provozu by se jednalo o velmi nákladné řešení.</a:t>
            </a:r>
          </a:p>
          <a:p>
            <a:r>
              <a:rPr lang="cs-CZ" sz="1200" dirty="0" smtClean="0"/>
              <a:t> </a:t>
            </a:r>
          </a:p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763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V případě hostovaného řešení je každá lokalita připojena do sítě poskytovatele služeb prostřednictvím datových </a:t>
            </a:r>
            <a:r>
              <a:rPr lang="cs-CZ" sz="1200" dirty="0" err="1" smtClean="0"/>
              <a:t>trunků</a:t>
            </a:r>
            <a:r>
              <a:rPr lang="cs-CZ" sz="1200" dirty="0" smtClean="0"/>
              <a:t>, * a veškeré hovory ve frontě čekající na volného zástupce jsou ve frontě v rámci sítě poskytovatele služeb, ne v každé pobočce. </a:t>
            </a:r>
          </a:p>
          <a:p>
            <a:r>
              <a:rPr lang="cs-CZ" sz="1200" dirty="0" smtClean="0"/>
              <a:t>Při využití této architektury potřebuje centrum péče o zákazníky s 50 zástupci celkem pouze 50 linek nebo přesněji 50 míst či licencí. Společnosti to přinese značnou úsporu nákladů.</a:t>
            </a:r>
          </a:p>
          <a:p>
            <a:r>
              <a:rPr lang="cs-CZ" sz="1200" dirty="0" smtClean="0"/>
              <a:t>*Fronty v síti navíc společnosti </a:t>
            </a:r>
            <a:r>
              <a:rPr lang="cs-CZ" sz="1200" b="0" dirty="0" smtClean="0"/>
              <a:t>Cestování časem</a:t>
            </a:r>
            <a:r>
              <a:rPr lang="cs-CZ" sz="1200" dirty="0" smtClean="0"/>
              <a:t> přinesou možnost nakonfigurovat pravidla zajištění provozu, kdy v případě místního výpadku nebo zhroucení sytému budou hovory směrovány do jiných lokalit včetně zástupců pracujících z domova.</a:t>
            </a:r>
          </a:p>
          <a:p>
            <a:endParaRPr lang="cs-CZ" sz="1200" dirty="0" smtClean="0"/>
          </a:p>
          <a:p>
            <a:r>
              <a:rPr lang="cs-CZ" sz="1200" dirty="0" smtClean="0"/>
              <a:t>Nyní se podrobněji podíváme na různé možnosti směrování Automatické distribuce hovorů.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5861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bg1"/>
                </a:solidFill>
                <a:latin typeface="Verdana" pitchFamily="34" charset="0"/>
              </a:defRPr>
            </a:lvl1pPr>
            <a:lvl2pPr marL="770142" indent="-296208">
              <a:defRPr sz="2500" b="1">
                <a:solidFill>
                  <a:schemeClr val="bg1"/>
                </a:solidFill>
                <a:latin typeface="Verdana" pitchFamily="34" charset="0"/>
              </a:defRPr>
            </a:lvl2pPr>
            <a:lvl3pPr marL="1184834" indent="-236967">
              <a:defRPr sz="2500" b="1">
                <a:solidFill>
                  <a:schemeClr val="bg1"/>
                </a:solidFill>
                <a:latin typeface="Verdana" pitchFamily="34" charset="0"/>
              </a:defRPr>
            </a:lvl3pPr>
            <a:lvl4pPr marL="1658767" indent="-236967">
              <a:defRPr sz="2500" b="1">
                <a:solidFill>
                  <a:schemeClr val="bg1"/>
                </a:solidFill>
                <a:latin typeface="Verdana" pitchFamily="34" charset="0"/>
              </a:defRPr>
            </a:lvl4pPr>
            <a:lvl5pPr marL="2132701" indent="-236967">
              <a:defRPr sz="2500" b="1">
                <a:solidFill>
                  <a:schemeClr val="bg1"/>
                </a:solidFill>
                <a:latin typeface="Verdana" pitchFamily="34" charset="0"/>
              </a:defRPr>
            </a:lvl5pPr>
            <a:lvl6pPr marL="2606634" indent="-236967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Verdana" pitchFamily="34" charset="0"/>
              </a:defRPr>
            </a:lvl6pPr>
            <a:lvl7pPr marL="3080568" indent="-236967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Verdana" pitchFamily="34" charset="0"/>
              </a:defRPr>
            </a:lvl7pPr>
            <a:lvl8pPr marL="3554501" indent="-236967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Verdana" pitchFamily="34" charset="0"/>
              </a:defRPr>
            </a:lvl8pPr>
            <a:lvl9pPr marL="4028435" indent="-236967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fld id="{CD962247-E473-470F-995B-A6E48FDF88D2}" type="slidenum">
              <a:rPr lang="cs-CZ" altLang="cs-CZ" sz="1200">
                <a:latin typeface="Arial" pitchFamily="34" charset="0"/>
              </a:rPr>
              <a:pPr/>
              <a:t>7</a:t>
            </a:fld>
            <a:endParaRPr lang="cs-CZ" altLang="cs-CZ" sz="1200">
              <a:latin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4925" cy="38354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767" y="4861154"/>
            <a:ext cx="5204943" cy="46041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 smtClean="0"/>
              <a:t>Existuje pět různých možností ACD.</a:t>
            </a:r>
          </a:p>
          <a:p>
            <a:endParaRPr lang="cs-CZ" dirty="0" smtClean="0"/>
          </a:p>
          <a:p>
            <a:r>
              <a:rPr lang="cs-CZ" dirty="0" smtClean="0"/>
              <a:t>První možností je souběžné směrování, jež funguje přesně tak, jak říká název.</a:t>
            </a:r>
          </a:p>
          <a:p>
            <a:r>
              <a:rPr lang="cs-CZ" dirty="0" smtClean="0"/>
              <a:t>*Příchozí hovory na hlavní číslo zvoní na všech telefonech zároveň a umožňují tak komukoli hovory přijmout. V případě potřeby je do skupiny možno zahrnout i mobilní telefony.</a:t>
            </a:r>
          </a:p>
          <a:p>
            <a:endParaRPr lang="en-GB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119691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/>
              <a:t>Další je běžné nebo-</a:t>
            </a:r>
            <a:r>
              <a:rPr lang="cs-CZ" dirty="0" err="1" smtClean="0"/>
              <a:t>li</a:t>
            </a:r>
            <a:r>
              <a:rPr lang="cs-CZ" dirty="0" smtClean="0"/>
              <a:t> postupné směrování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*</a:t>
            </a:r>
            <a:r>
              <a:rPr lang="cs-CZ" dirty="0" smtClean="0"/>
              <a:t>Příchozí hovory jsou vždy směrovány nejprve na uživatele č. 1 v přiděleném seznamu</a:t>
            </a:r>
            <a:r>
              <a:rPr lang="en-US" dirty="0" smtClean="0"/>
              <a:t>, </a:t>
            </a:r>
            <a:r>
              <a:rPr lang="cs-CZ" dirty="0" smtClean="0"/>
              <a:t>kterým je v tomto případě Jan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*</a:t>
            </a:r>
            <a:r>
              <a:rPr lang="cs-CZ" dirty="0" smtClean="0"/>
              <a:t>Pokud má obsazeno nebo hovor nepřijímá</a:t>
            </a:r>
            <a:r>
              <a:rPr lang="en-US" dirty="0" smtClean="0"/>
              <a:t>, </a:t>
            </a:r>
            <a:r>
              <a:rPr lang="cs-CZ" dirty="0" smtClean="0"/>
              <a:t>hovory jsou postupně ve smyčce přepojovány na další uživatele ze seznamu</a:t>
            </a:r>
            <a:r>
              <a:rPr lang="en-US" dirty="0" smtClean="0"/>
              <a:t>. </a:t>
            </a:r>
            <a:r>
              <a:rPr lang="cs-CZ" dirty="0" smtClean="0"/>
              <a:t>Je možno použít časovač, aby volající před přepojením na dalšího zaměstnance nemusel poslouchat vyzvánění příliš dlouho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120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/>
              <a:t>V případě „vážené“ distribuce hovorů je každému zaměstnanci přidělena „váha“ neboli priorita. Jejich součet pak činí 100%. Například: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* Jana se přiděluje 50% hovorů, neboť má ze všech zaměstnanců nejbohatší znalosti.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*Petra a Marie jsou na přibližně stejné úrovni, takže se oběma přiděluje 25%. 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*</a:t>
            </a:r>
            <a:r>
              <a:rPr lang="en-US" sz="1200" b="0" dirty="0" smtClean="0"/>
              <a:t>Luc</a:t>
            </a:r>
            <a:r>
              <a:rPr lang="cs-CZ" sz="1200" b="0" dirty="0" err="1" smtClean="0"/>
              <a:t>ie</a:t>
            </a:r>
            <a:r>
              <a:rPr lang="cs-CZ" b="0" dirty="0" smtClean="0"/>
              <a:t> </a:t>
            </a:r>
            <a:r>
              <a:rPr lang="cs-CZ" dirty="0" smtClean="0"/>
              <a:t>je nováček, ale v nouzi může pomoci – takže je členkou skupiny, ale přiděluje se jí 0% - to znamená, že na Lucie se budou přesměrovávat hovory pouze v případě, že všechny ostatní kolegyně právě hovoří.</a:t>
            </a:r>
          </a:p>
          <a:p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4A9B5-74EC-40C4-A34A-DB3E60809A4C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305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6551" y="326517"/>
            <a:ext cx="8523688" cy="1838010"/>
          </a:xfrm>
        </p:spPr>
        <p:txBody>
          <a:bodyPr/>
          <a:lstStyle>
            <a:lvl1pPr>
              <a:defRPr sz="6803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Headline Ultra </a:t>
            </a:r>
            <a:br>
              <a:rPr lang="cs-CZ" dirty="0" smtClean="0"/>
            </a:br>
            <a:r>
              <a:rPr lang="cs-CZ" dirty="0" smtClean="0"/>
              <a:t>60 (75) 90 PT</a:t>
            </a:r>
            <a:endParaRPr lang="cs-CZ" dirty="0"/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26551" y="3428427"/>
            <a:ext cx="8556479" cy="464461"/>
          </a:xfrm>
          <a:noFill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cs-CZ" dirty="0" smtClean="0"/>
              <a:t>Sub-heading: Tele-GroteskFet 18 pt</a:t>
            </a:r>
            <a:endParaRPr lang="cs-CZ" dirty="0"/>
          </a:p>
        </p:txBody>
      </p:sp>
      <p:grpSp>
        <p:nvGrpSpPr>
          <p:cNvPr id="33" name="Gruppieren 32"/>
          <p:cNvGrpSpPr/>
          <p:nvPr/>
        </p:nvGrpSpPr>
        <p:grpSpPr bwMode="black">
          <a:xfrm>
            <a:off x="326881" y="5877462"/>
            <a:ext cx="1328616" cy="653034"/>
            <a:chOff x="323850" y="6589413"/>
            <a:chExt cx="1318236" cy="648000"/>
          </a:xfrm>
        </p:grpSpPr>
        <p:sp>
          <p:nvSpPr>
            <p:cNvPr id="57" name="Freeform 5"/>
            <p:cNvSpPr>
              <a:spLocks/>
            </p:cNvSpPr>
            <p:nvPr userDrawn="1"/>
          </p:nvSpPr>
          <p:spPr bwMode="black">
            <a:xfrm>
              <a:off x="323850" y="6888001"/>
              <a:ext cx="133412" cy="130236"/>
            </a:xfrm>
            <a:custGeom>
              <a:avLst/>
              <a:gdLst>
                <a:gd name="T0" fmla="*/ 0 w 42"/>
                <a:gd name="T1" fmla="*/ 41 h 41"/>
                <a:gd name="T2" fmla="*/ 0 w 42"/>
                <a:gd name="T3" fmla="*/ 0 h 41"/>
                <a:gd name="T4" fmla="*/ 20 w 42"/>
                <a:gd name="T5" fmla="*/ 0 h 41"/>
                <a:gd name="T6" fmla="*/ 42 w 42"/>
                <a:gd name="T7" fmla="*/ 0 h 41"/>
                <a:gd name="T8" fmla="*/ 42 w 42"/>
                <a:gd name="T9" fmla="*/ 41 h 41"/>
                <a:gd name="T10" fmla="*/ 0 w 42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0" y="4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42" y="0"/>
                  </a:lnTo>
                  <a:lnTo>
                    <a:pt x="42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8" name="Freeform 6"/>
            <p:cNvSpPr>
              <a:spLocks/>
            </p:cNvSpPr>
            <p:nvPr userDrawn="1"/>
          </p:nvSpPr>
          <p:spPr bwMode="black">
            <a:xfrm>
              <a:off x="724085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20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9" name="Freeform 7"/>
            <p:cNvSpPr>
              <a:spLocks/>
            </p:cNvSpPr>
            <p:nvPr userDrawn="1"/>
          </p:nvSpPr>
          <p:spPr bwMode="black">
            <a:xfrm>
              <a:off x="1117968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19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0" name="Freeform 8"/>
            <p:cNvSpPr>
              <a:spLocks/>
            </p:cNvSpPr>
            <p:nvPr userDrawn="1"/>
          </p:nvSpPr>
          <p:spPr bwMode="black">
            <a:xfrm>
              <a:off x="1511850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22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7" name="Freeform 9"/>
            <p:cNvSpPr>
              <a:spLocks/>
            </p:cNvSpPr>
            <p:nvPr userDrawn="1"/>
          </p:nvSpPr>
          <p:spPr bwMode="black">
            <a:xfrm>
              <a:off x="323850" y="6589413"/>
              <a:ext cx="530472" cy="648000"/>
            </a:xfrm>
            <a:custGeom>
              <a:avLst/>
              <a:gdLst>
                <a:gd name="T0" fmla="*/ 402 w 407"/>
                <a:gd name="T1" fmla="*/ 0 h 496"/>
                <a:gd name="T2" fmla="*/ 5 w 407"/>
                <a:gd name="T3" fmla="*/ 0 h 496"/>
                <a:gd name="T4" fmla="*/ 0 w 407"/>
                <a:gd name="T5" fmla="*/ 175 h 496"/>
                <a:gd name="T6" fmla="*/ 27 w 407"/>
                <a:gd name="T7" fmla="*/ 179 h 496"/>
                <a:gd name="T8" fmla="*/ 67 w 407"/>
                <a:gd name="T9" fmla="*/ 64 h 496"/>
                <a:gd name="T10" fmla="*/ 164 w 407"/>
                <a:gd name="T11" fmla="*/ 23 h 496"/>
                <a:gd name="T12" fmla="*/ 164 w 407"/>
                <a:gd name="T13" fmla="*/ 390 h 496"/>
                <a:gd name="T14" fmla="*/ 150 w 407"/>
                <a:gd name="T15" fmla="*/ 452 h 496"/>
                <a:gd name="T16" fmla="*/ 110 w 407"/>
                <a:gd name="T17" fmla="*/ 467 h 496"/>
                <a:gd name="T18" fmla="*/ 81 w 407"/>
                <a:gd name="T19" fmla="*/ 468 h 496"/>
                <a:gd name="T20" fmla="*/ 81 w 407"/>
                <a:gd name="T21" fmla="*/ 496 h 496"/>
                <a:gd name="T22" fmla="*/ 326 w 407"/>
                <a:gd name="T23" fmla="*/ 496 h 496"/>
                <a:gd name="T24" fmla="*/ 326 w 407"/>
                <a:gd name="T25" fmla="*/ 468 h 496"/>
                <a:gd name="T26" fmla="*/ 297 w 407"/>
                <a:gd name="T27" fmla="*/ 467 h 496"/>
                <a:gd name="T28" fmla="*/ 257 w 407"/>
                <a:gd name="T29" fmla="*/ 452 h 496"/>
                <a:gd name="T30" fmla="*/ 243 w 407"/>
                <a:gd name="T31" fmla="*/ 390 h 496"/>
                <a:gd name="T32" fmla="*/ 243 w 407"/>
                <a:gd name="T33" fmla="*/ 23 h 496"/>
                <a:gd name="T34" fmla="*/ 340 w 407"/>
                <a:gd name="T35" fmla="*/ 64 h 496"/>
                <a:gd name="T36" fmla="*/ 381 w 407"/>
                <a:gd name="T37" fmla="*/ 179 h 496"/>
                <a:gd name="T38" fmla="*/ 407 w 407"/>
                <a:gd name="T39" fmla="*/ 175 h 496"/>
                <a:gd name="T40" fmla="*/ 402 w 407"/>
                <a:gd name="T41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496">
                  <a:moveTo>
                    <a:pt x="40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31" y="128"/>
                    <a:pt x="45" y="89"/>
                    <a:pt x="67" y="64"/>
                  </a:cubicBezTo>
                  <a:cubicBezTo>
                    <a:pt x="90" y="38"/>
                    <a:pt x="123" y="25"/>
                    <a:pt x="164" y="23"/>
                  </a:cubicBezTo>
                  <a:cubicBezTo>
                    <a:pt x="164" y="390"/>
                    <a:pt x="164" y="390"/>
                    <a:pt x="164" y="390"/>
                  </a:cubicBezTo>
                  <a:cubicBezTo>
                    <a:pt x="164" y="422"/>
                    <a:pt x="159" y="442"/>
                    <a:pt x="150" y="452"/>
                  </a:cubicBezTo>
                  <a:cubicBezTo>
                    <a:pt x="142" y="460"/>
                    <a:pt x="129" y="465"/>
                    <a:pt x="110" y="467"/>
                  </a:cubicBezTo>
                  <a:cubicBezTo>
                    <a:pt x="104" y="467"/>
                    <a:pt x="95" y="468"/>
                    <a:pt x="81" y="468"/>
                  </a:cubicBezTo>
                  <a:cubicBezTo>
                    <a:pt x="81" y="496"/>
                    <a:pt x="81" y="496"/>
                    <a:pt x="81" y="496"/>
                  </a:cubicBezTo>
                  <a:cubicBezTo>
                    <a:pt x="326" y="496"/>
                    <a:pt x="326" y="496"/>
                    <a:pt x="326" y="496"/>
                  </a:cubicBezTo>
                  <a:cubicBezTo>
                    <a:pt x="326" y="468"/>
                    <a:pt x="326" y="468"/>
                    <a:pt x="326" y="468"/>
                  </a:cubicBezTo>
                  <a:cubicBezTo>
                    <a:pt x="313" y="468"/>
                    <a:pt x="303" y="467"/>
                    <a:pt x="297" y="467"/>
                  </a:cubicBezTo>
                  <a:cubicBezTo>
                    <a:pt x="278" y="465"/>
                    <a:pt x="265" y="460"/>
                    <a:pt x="257" y="452"/>
                  </a:cubicBezTo>
                  <a:cubicBezTo>
                    <a:pt x="248" y="442"/>
                    <a:pt x="243" y="422"/>
                    <a:pt x="243" y="390"/>
                  </a:cubicBezTo>
                  <a:cubicBezTo>
                    <a:pt x="243" y="23"/>
                    <a:pt x="243" y="23"/>
                    <a:pt x="243" y="23"/>
                  </a:cubicBezTo>
                  <a:cubicBezTo>
                    <a:pt x="285" y="25"/>
                    <a:pt x="317" y="38"/>
                    <a:pt x="340" y="64"/>
                  </a:cubicBezTo>
                  <a:cubicBezTo>
                    <a:pt x="362" y="89"/>
                    <a:pt x="376" y="128"/>
                    <a:pt x="381" y="179"/>
                  </a:cubicBezTo>
                  <a:cubicBezTo>
                    <a:pt x="407" y="175"/>
                    <a:pt x="407" y="175"/>
                    <a:pt x="407" y="175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67" name="Group 48"/>
          <p:cNvGrpSpPr>
            <a:grpSpLocks noChangeAspect="1"/>
          </p:cNvGrpSpPr>
          <p:nvPr/>
        </p:nvGrpSpPr>
        <p:grpSpPr bwMode="black">
          <a:xfrm>
            <a:off x="6240077" y="6116490"/>
            <a:ext cx="2581920" cy="214538"/>
            <a:chOff x="1698" y="4248"/>
            <a:chExt cx="1793" cy="149"/>
          </a:xfrm>
          <a:solidFill>
            <a:schemeClr val="bg1"/>
          </a:solidFill>
        </p:grpSpPr>
        <p:sp>
          <p:nvSpPr>
            <p:cNvPr id="168" name="Freeform 54"/>
            <p:cNvSpPr>
              <a:spLocks noEditPoints="1"/>
            </p:cNvSpPr>
            <p:nvPr userDrawn="1"/>
          </p:nvSpPr>
          <p:spPr bwMode="black">
            <a:xfrm>
              <a:off x="1698" y="4279"/>
              <a:ext cx="79" cy="115"/>
            </a:xfrm>
            <a:custGeom>
              <a:avLst/>
              <a:gdLst>
                <a:gd name="T0" fmla="*/ 0 w 86"/>
                <a:gd name="T1" fmla="*/ 126 h 126"/>
                <a:gd name="T2" fmla="*/ 0 w 86"/>
                <a:gd name="T3" fmla="*/ 0 h 126"/>
                <a:gd name="T4" fmla="*/ 40 w 86"/>
                <a:gd name="T5" fmla="*/ 0 h 126"/>
                <a:gd name="T6" fmla="*/ 63 w 86"/>
                <a:gd name="T7" fmla="*/ 3 h 126"/>
                <a:gd name="T8" fmla="*/ 81 w 86"/>
                <a:gd name="T9" fmla="*/ 17 h 126"/>
                <a:gd name="T10" fmla="*/ 86 w 86"/>
                <a:gd name="T11" fmla="*/ 39 h 126"/>
                <a:gd name="T12" fmla="*/ 71 w 86"/>
                <a:gd name="T13" fmla="*/ 73 h 126"/>
                <a:gd name="T14" fmla="*/ 41 w 86"/>
                <a:gd name="T15" fmla="*/ 81 h 126"/>
                <a:gd name="T16" fmla="*/ 27 w 86"/>
                <a:gd name="T17" fmla="*/ 81 h 126"/>
                <a:gd name="T18" fmla="*/ 27 w 86"/>
                <a:gd name="T19" fmla="*/ 126 h 126"/>
                <a:gd name="T20" fmla="*/ 0 w 86"/>
                <a:gd name="T21" fmla="*/ 126 h 126"/>
                <a:gd name="T22" fmla="*/ 27 w 86"/>
                <a:gd name="T23" fmla="*/ 59 h 126"/>
                <a:gd name="T24" fmla="*/ 40 w 86"/>
                <a:gd name="T25" fmla="*/ 59 h 126"/>
                <a:gd name="T26" fmla="*/ 55 w 86"/>
                <a:gd name="T27" fmla="*/ 54 h 126"/>
                <a:gd name="T28" fmla="*/ 59 w 86"/>
                <a:gd name="T29" fmla="*/ 41 h 126"/>
                <a:gd name="T30" fmla="*/ 54 w 86"/>
                <a:gd name="T31" fmla="*/ 27 h 126"/>
                <a:gd name="T32" fmla="*/ 39 w 86"/>
                <a:gd name="T33" fmla="*/ 23 h 126"/>
                <a:gd name="T34" fmla="*/ 27 w 86"/>
                <a:gd name="T35" fmla="*/ 23 h 126"/>
                <a:gd name="T36" fmla="*/ 27 w 86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6" y="31"/>
                    <a:pt x="86" y="39"/>
                  </a:cubicBezTo>
                  <a:cubicBezTo>
                    <a:pt x="86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0" y="59"/>
                    <a:pt x="40" y="59"/>
                    <a:pt x="40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9" name="Freeform 55"/>
            <p:cNvSpPr>
              <a:spLocks noEditPoints="1"/>
            </p:cNvSpPr>
            <p:nvPr userDrawn="1"/>
          </p:nvSpPr>
          <p:spPr bwMode="black">
            <a:xfrm>
              <a:off x="1791" y="4279"/>
              <a:ext cx="86" cy="115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8 h 126"/>
                <a:gd name="T8" fmla="*/ 90 w 94"/>
                <a:gd name="T9" fmla="*/ 35 h 126"/>
                <a:gd name="T10" fmla="*/ 82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90 w 94"/>
                <a:gd name="T19" fmla="*/ 108 h 126"/>
                <a:gd name="T20" fmla="*/ 92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3 h 126"/>
                <a:gd name="T30" fmla="*/ 60 w 94"/>
                <a:gd name="T31" fmla="*/ 85 h 126"/>
                <a:gd name="T32" fmla="*/ 51 w 94"/>
                <a:gd name="T33" fmla="*/ 77 h 126"/>
                <a:gd name="T34" fmla="*/ 43 w 94"/>
                <a:gd name="T35" fmla="*/ 77 h 126"/>
                <a:gd name="T36" fmla="*/ 27 w 94"/>
                <a:gd name="T37" fmla="*/ 77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1 h 126"/>
                <a:gd name="T54" fmla="*/ 27 w 94"/>
                <a:gd name="T55" fmla="*/ 21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8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2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6" y="79"/>
                    <a:pt x="87" y="83"/>
                    <a:pt x="88" y="89"/>
                  </a:cubicBezTo>
                  <a:cubicBezTo>
                    <a:pt x="88" y="91"/>
                    <a:pt x="89" y="98"/>
                    <a:pt x="90" y="108"/>
                  </a:cubicBezTo>
                  <a:cubicBezTo>
                    <a:pt x="90" y="115"/>
                    <a:pt x="91" y="119"/>
                    <a:pt x="92" y="121"/>
                  </a:cubicBezTo>
                  <a:cubicBezTo>
                    <a:pt x="92" y="123"/>
                    <a:pt x="93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5" y="122"/>
                    <a:pt x="64" y="119"/>
                  </a:cubicBezTo>
                  <a:cubicBezTo>
                    <a:pt x="64" y="117"/>
                    <a:pt x="64" y="112"/>
                    <a:pt x="63" y="103"/>
                  </a:cubicBezTo>
                  <a:cubicBezTo>
                    <a:pt x="62" y="94"/>
                    <a:pt x="61" y="88"/>
                    <a:pt x="60" y="85"/>
                  </a:cubicBezTo>
                  <a:cubicBezTo>
                    <a:pt x="58" y="81"/>
                    <a:pt x="55" y="78"/>
                    <a:pt x="51" y="77"/>
                  </a:cubicBezTo>
                  <a:cubicBezTo>
                    <a:pt x="49" y="77"/>
                    <a:pt x="46" y="77"/>
                    <a:pt x="43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2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2"/>
                    <a:pt x="49" y="21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0" name="Freeform 56"/>
            <p:cNvSpPr>
              <a:spLocks noEditPoints="1"/>
            </p:cNvSpPr>
            <p:nvPr userDrawn="1"/>
          </p:nvSpPr>
          <p:spPr bwMode="black">
            <a:xfrm>
              <a:off x="1890" y="4276"/>
              <a:ext cx="98" cy="121"/>
            </a:xfrm>
            <a:custGeom>
              <a:avLst/>
              <a:gdLst>
                <a:gd name="T0" fmla="*/ 55 w 107"/>
                <a:gd name="T1" fmla="*/ 0 h 132"/>
                <a:gd name="T2" fmla="*/ 91 w 107"/>
                <a:gd name="T3" fmla="*/ 16 h 132"/>
                <a:gd name="T4" fmla="*/ 107 w 107"/>
                <a:gd name="T5" fmla="*/ 66 h 132"/>
                <a:gd name="T6" fmla="*/ 95 w 107"/>
                <a:gd name="T7" fmla="*/ 111 h 132"/>
                <a:gd name="T8" fmla="*/ 76 w 107"/>
                <a:gd name="T9" fmla="*/ 127 h 132"/>
                <a:gd name="T10" fmla="*/ 54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6 w 107"/>
                <a:gd name="T17" fmla="*/ 17 h 132"/>
                <a:gd name="T18" fmla="*/ 55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7 h 132"/>
                <a:gd name="T30" fmla="*/ 54 w 107"/>
                <a:gd name="T31" fmla="*/ 109 h 132"/>
                <a:gd name="T32" fmla="*/ 68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5" y="0"/>
                  </a:moveTo>
                  <a:cubicBezTo>
                    <a:pt x="69" y="0"/>
                    <a:pt x="81" y="6"/>
                    <a:pt x="91" y="16"/>
                  </a:cubicBezTo>
                  <a:cubicBezTo>
                    <a:pt x="102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5" y="111"/>
                  </a:cubicBezTo>
                  <a:cubicBezTo>
                    <a:pt x="90" y="118"/>
                    <a:pt x="84" y="123"/>
                    <a:pt x="76" y="127"/>
                  </a:cubicBezTo>
                  <a:cubicBezTo>
                    <a:pt x="70" y="130"/>
                    <a:pt x="62" y="132"/>
                    <a:pt x="54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3" y="23"/>
                  </a:moveTo>
                  <a:cubicBezTo>
                    <a:pt x="45" y="23"/>
                    <a:pt x="39" y="27"/>
                    <a:pt x="34" y="35"/>
                  </a:cubicBezTo>
                  <a:cubicBezTo>
                    <a:pt x="29" y="43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40" y="104"/>
                    <a:pt x="44" y="107"/>
                  </a:cubicBezTo>
                  <a:cubicBezTo>
                    <a:pt x="47" y="108"/>
                    <a:pt x="51" y="109"/>
                    <a:pt x="54" y="109"/>
                  </a:cubicBezTo>
                  <a:cubicBezTo>
                    <a:pt x="59" y="109"/>
                    <a:pt x="64" y="107"/>
                    <a:pt x="68" y="104"/>
                  </a:cubicBezTo>
                  <a:cubicBezTo>
                    <a:pt x="72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8" y="43"/>
                    <a:pt x="73" y="35"/>
                  </a:cubicBezTo>
                  <a:cubicBezTo>
                    <a:pt x="69" y="27"/>
                    <a:pt x="62" y="23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1" name="Freeform 57"/>
            <p:cNvSpPr>
              <a:spLocks/>
            </p:cNvSpPr>
            <p:nvPr userDrawn="1"/>
          </p:nvSpPr>
          <p:spPr bwMode="black">
            <a:xfrm>
              <a:off x="2043" y="4276"/>
              <a:ext cx="81" cy="121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1 h 132"/>
                <a:gd name="T8" fmla="*/ 57 w 88"/>
                <a:gd name="T9" fmla="*/ 106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7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0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4 h 132"/>
                <a:gd name="T40" fmla="*/ 32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3" y="108"/>
                    <a:pt x="38" y="111"/>
                    <a:pt x="44" y="111"/>
                  </a:cubicBezTo>
                  <a:cubicBezTo>
                    <a:pt x="49" y="111"/>
                    <a:pt x="54" y="109"/>
                    <a:pt x="57" y="106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7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4" y="17"/>
                    <a:pt x="11" y="11"/>
                  </a:cubicBezTo>
                  <a:cubicBezTo>
                    <a:pt x="18" y="4"/>
                    <a:pt x="28" y="0"/>
                    <a:pt x="40" y="0"/>
                  </a:cubicBezTo>
                  <a:cubicBezTo>
                    <a:pt x="56" y="0"/>
                    <a:pt x="68" y="5"/>
                    <a:pt x="76" y="16"/>
                  </a:cubicBezTo>
                  <a:cubicBezTo>
                    <a:pt x="80" y="21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1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4"/>
                  </a:cubicBezTo>
                  <a:cubicBezTo>
                    <a:pt x="26" y="39"/>
                    <a:pt x="28" y="43"/>
                    <a:pt x="32" y="46"/>
                  </a:cubicBezTo>
                  <a:cubicBezTo>
                    <a:pt x="35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5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2" name="Freeform 58"/>
            <p:cNvSpPr>
              <a:spLocks noEditPoints="1"/>
            </p:cNvSpPr>
            <p:nvPr userDrawn="1"/>
          </p:nvSpPr>
          <p:spPr bwMode="black">
            <a:xfrm>
              <a:off x="2140" y="4279"/>
              <a:ext cx="80" cy="115"/>
            </a:xfrm>
            <a:custGeom>
              <a:avLst/>
              <a:gdLst>
                <a:gd name="T0" fmla="*/ 0 w 87"/>
                <a:gd name="T1" fmla="*/ 126 h 126"/>
                <a:gd name="T2" fmla="*/ 0 w 87"/>
                <a:gd name="T3" fmla="*/ 0 h 126"/>
                <a:gd name="T4" fmla="*/ 40 w 87"/>
                <a:gd name="T5" fmla="*/ 0 h 126"/>
                <a:gd name="T6" fmla="*/ 63 w 87"/>
                <a:gd name="T7" fmla="*/ 3 h 126"/>
                <a:gd name="T8" fmla="*/ 81 w 87"/>
                <a:gd name="T9" fmla="*/ 17 h 126"/>
                <a:gd name="T10" fmla="*/ 87 w 87"/>
                <a:gd name="T11" fmla="*/ 39 h 126"/>
                <a:gd name="T12" fmla="*/ 71 w 87"/>
                <a:gd name="T13" fmla="*/ 73 h 126"/>
                <a:gd name="T14" fmla="*/ 41 w 87"/>
                <a:gd name="T15" fmla="*/ 81 h 126"/>
                <a:gd name="T16" fmla="*/ 27 w 87"/>
                <a:gd name="T17" fmla="*/ 81 h 126"/>
                <a:gd name="T18" fmla="*/ 27 w 87"/>
                <a:gd name="T19" fmla="*/ 126 h 126"/>
                <a:gd name="T20" fmla="*/ 0 w 87"/>
                <a:gd name="T21" fmla="*/ 126 h 126"/>
                <a:gd name="T22" fmla="*/ 27 w 87"/>
                <a:gd name="T23" fmla="*/ 59 h 126"/>
                <a:gd name="T24" fmla="*/ 41 w 87"/>
                <a:gd name="T25" fmla="*/ 59 h 126"/>
                <a:gd name="T26" fmla="*/ 55 w 87"/>
                <a:gd name="T27" fmla="*/ 54 h 126"/>
                <a:gd name="T28" fmla="*/ 59 w 87"/>
                <a:gd name="T29" fmla="*/ 41 h 126"/>
                <a:gd name="T30" fmla="*/ 54 w 87"/>
                <a:gd name="T31" fmla="*/ 27 h 126"/>
                <a:gd name="T32" fmla="*/ 39 w 87"/>
                <a:gd name="T33" fmla="*/ 23 h 126"/>
                <a:gd name="T34" fmla="*/ 27 w 87"/>
                <a:gd name="T35" fmla="*/ 23 h 126"/>
                <a:gd name="T36" fmla="*/ 27 w 87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7" y="31"/>
                    <a:pt x="87" y="39"/>
                  </a:cubicBezTo>
                  <a:cubicBezTo>
                    <a:pt x="87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1" y="59"/>
                    <a:pt x="41" y="59"/>
                    <a:pt x="41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3" name="Freeform 59"/>
            <p:cNvSpPr>
              <a:spLocks noEditPoints="1"/>
            </p:cNvSpPr>
            <p:nvPr userDrawn="1"/>
          </p:nvSpPr>
          <p:spPr bwMode="black">
            <a:xfrm>
              <a:off x="2230" y="4276"/>
              <a:ext cx="99" cy="121"/>
            </a:xfrm>
            <a:custGeom>
              <a:avLst/>
              <a:gdLst>
                <a:gd name="T0" fmla="*/ 55 w 108"/>
                <a:gd name="T1" fmla="*/ 0 h 132"/>
                <a:gd name="T2" fmla="*/ 91 w 108"/>
                <a:gd name="T3" fmla="*/ 16 h 132"/>
                <a:gd name="T4" fmla="*/ 108 w 108"/>
                <a:gd name="T5" fmla="*/ 66 h 132"/>
                <a:gd name="T6" fmla="*/ 95 w 108"/>
                <a:gd name="T7" fmla="*/ 111 h 132"/>
                <a:gd name="T8" fmla="*/ 77 w 108"/>
                <a:gd name="T9" fmla="*/ 127 h 132"/>
                <a:gd name="T10" fmla="*/ 54 w 108"/>
                <a:gd name="T11" fmla="*/ 132 h 132"/>
                <a:gd name="T12" fmla="*/ 13 w 108"/>
                <a:gd name="T13" fmla="*/ 110 h 132"/>
                <a:gd name="T14" fmla="*/ 0 w 108"/>
                <a:gd name="T15" fmla="*/ 66 h 132"/>
                <a:gd name="T16" fmla="*/ 16 w 108"/>
                <a:gd name="T17" fmla="*/ 17 h 132"/>
                <a:gd name="T18" fmla="*/ 55 w 108"/>
                <a:gd name="T19" fmla="*/ 0 h 132"/>
                <a:gd name="T20" fmla="*/ 54 w 108"/>
                <a:gd name="T21" fmla="*/ 23 h 132"/>
                <a:gd name="T22" fmla="*/ 35 w 108"/>
                <a:gd name="T23" fmla="*/ 35 h 132"/>
                <a:gd name="T24" fmla="*/ 27 w 108"/>
                <a:gd name="T25" fmla="*/ 66 h 132"/>
                <a:gd name="T26" fmla="*/ 35 w 108"/>
                <a:gd name="T27" fmla="*/ 97 h 132"/>
                <a:gd name="T28" fmla="*/ 45 w 108"/>
                <a:gd name="T29" fmla="*/ 107 h 132"/>
                <a:gd name="T30" fmla="*/ 55 w 108"/>
                <a:gd name="T31" fmla="*/ 109 h 132"/>
                <a:gd name="T32" fmla="*/ 68 w 108"/>
                <a:gd name="T33" fmla="*/ 104 h 132"/>
                <a:gd name="T34" fmla="*/ 78 w 108"/>
                <a:gd name="T35" fmla="*/ 87 h 132"/>
                <a:gd name="T36" fmla="*/ 81 w 108"/>
                <a:gd name="T37" fmla="*/ 66 h 132"/>
                <a:gd name="T38" fmla="*/ 74 w 108"/>
                <a:gd name="T39" fmla="*/ 35 h 132"/>
                <a:gd name="T40" fmla="*/ 54 w 108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2">
                  <a:moveTo>
                    <a:pt x="55" y="0"/>
                  </a:moveTo>
                  <a:cubicBezTo>
                    <a:pt x="70" y="0"/>
                    <a:pt x="82" y="6"/>
                    <a:pt x="91" y="16"/>
                  </a:cubicBezTo>
                  <a:cubicBezTo>
                    <a:pt x="102" y="29"/>
                    <a:pt x="108" y="45"/>
                    <a:pt x="108" y="66"/>
                  </a:cubicBezTo>
                  <a:cubicBezTo>
                    <a:pt x="108" y="84"/>
                    <a:pt x="104" y="99"/>
                    <a:pt x="95" y="111"/>
                  </a:cubicBezTo>
                  <a:cubicBezTo>
                    <a:pt x="91" y="118"/>
                    <a:pt x="84" y="123"/>
                    <a:pt x="77" y="127"/>
                  </a:cubicBezTo>
                  <a:cubicBezTo>
                    <a:pt x="70" y="130"/>
                    <a:pt x="63" y="132"/>
                    <a:pt x="54" y="132"/>
                  </a:cubicBezTo>
                  <a:cubicBezTo>
                    <a:pt x="37" y="132"/>
                    <a:pt x="23" y="125"/>
                    <a:pt x="13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6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4" y="23"/>
                  </a:moveTo>
                  <a:cubicBezTo>
                    <a:pt x="46" y="23"/>
                    <a:pt x="39" y="27"/>
                    <a:pt x="35" y="35"/>
                  </a:cubicBezTo>
                  <a:cubicBezTo>
                    <a:pt x="30" y="43"/>
                    <a:pt x="27" y="54"/>
                    <a:pt x="27" y="66"/>
                  </a:cubicBezTo>
                  <a:cubicBezTo>
                    <a:pt x="27" y="78"/>
                    <a:pt x="30" y="89"/>
                    <a:pt x="35" y="97"/>
                  </a:cubicBezTo>
                  <a:cubicBezTo>
                    <a:pt x="37" y="101"/>
                    <a:pt x="40" y="104"/>
                    <a:pt x="45" y="107"/>
                  </a:cubicBezTo>
                  <a:cubicBezTo>
                    <a:pt x="48" y="108"/>
                    <a:pt x="51" y="109"/>
                    <a:pt x="55" y="109"/>
                  </a:cubicBezTo>
                  <a:cubicBezTo>
                    <a:pt x="60" y="109"/>
                    <a:pt x="64" y="107"/>
                    <a:pt x="68" y="104"/>
                  </a:cubicBezTo>
                  <a:cubicBezTo>
                    <a:pt x="72" y="100"/>
                    <a:pt x="76" y="94"/>
                    <a:pt x="78" y="87"/>
                  </a:cubicBezTo>
                  <a:cubicBezTo>
                    <a:pt x="80" y="80"/>
                    <a:pt x="81" y="73"/>
                    <a:pt x="81" y="66"/>
                  </a:cubicBezTo>
                  <a:cubicBezTo>
                    <a:pt x="81" y="54"/>
                    <a:pt x="78" y="43"/>
                    <a:pt x="74" y="35"/>
                  </a:cubicBezTo>
                  <a:cubicBezTo>
                    <a:pt x="69" y="27"/>
                    <a:pt x="63" y="23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4" name="Freeform 60"/>
            <p:cNvSpPr>
              <a:spLocks/>
            </p:cNvSpPr>
            <p:nvPr userDrawn="1"/>
          </p:nvSpPr>
          <p:spPr bwMode="black">
            <a:xfrm>
              <a:off x="2347" y="4279"/>
              <a:ext cx="70" cy="115"/>
            </a:xfrm>
            <a:custGeom>
              <a:avLst/>
              <a:gdLst>
                <a:gd name="T0" fmla="*/ 0 w 70"/>
                <a:gd name="T1" fmla="*/ 115 h 115"/>
                <a:gd name="T2" fmla="*/ 0 w 70"/>
                <a:gd name="T3" fmla="*/ 0 h 115"/>
                <a:gd name="T4" fmla="*/ 25 w 70"/>
                <a:gd name="T5" fmla="*/ 0 h 115"/>
                <a:gd name="T6" fmla="*/ 25 w 70"/>
                <a:gd name="T7" fmla="*/ 94 h 115"/>
                <a:gd name="T8" fmla="*/ 70 w 70"/>
                <a:gd name="T9" fmla="*/ 94 h 115"/>
                <a:gd name="T10" fmla="*/ 70 w 70"/>
                <a:gd name="T11" fmla="*/ 115 h 115"/>
                <a:gd name="T12" fmla="*/ 0 w 70"/>
                <a:gd name="T1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15">
                  <a:moveTo>
                    <a:pt x="0" y="115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94"/>
                  </a:lnTo>
                  <a:lnTo>
                    <a:pt x="70" y="94"/>
                  </a:lnTo>
                  <a:lnTo>
                    <a:pt x="70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5" name="Freeform 61"/>
            <p:cNvSpPr>
              <a:spLocks/>
            </p:cNvSpPr>
            <p:nvPr userDrawn="1"/>
          </p:nvSpPr>
          <p:spPr bwMode="black">
            <a:xfrm>
              <a:off x="2431" y="4279"/>
              <a:ext cx="75" cy="115"/>
            </a:xfrm>
            <a:custGeom>
              <a:avLst/>
              <a:gdLst>
                <a:gd name="T0" fmla="*/ 0 w 75"/>
                <a:gd name="T1" fmla="*/ 115 h 115"/>
                <a:gd name="T2" fmla="*/ 0 w 75"/>
                <a:gd name="T3" fmla="*/ 0 h 115"/>
                <a:gd name="T4" fmla="*/ 74 w 75"/>
                <a:gd name="T5" fmla="*/ 0 h 115"/>
                <a:gd name="T6" fmla="*/ 74 w 75"/>
                <a:gd name="T7" fmla="*/ 21 h 115"/>
                <a:gd name="T8" fmla="*/ 25 w 75"/>
                <a:gd name="T9" fmla="*/ 21 h 115"/>
                <a:gd name="T10" fmla="*/ 25 w 75"/>
                <a:gd name="T11" fmla="*/ 46 h 115"/>
                <a:gd name="T12" fmla="*/ 70 w 75"/>
                <a:gd name="T13" fmla="*/ 46 h 115"/>
                <a:gd name="T14" fmla="*/ 70 w 75"/>
                <a:gd name="T15" fmla="*/ 66 h 115"/>
                <a:gd name="T16" fmla="*/ 25 w 75"/>
                <a:gd name="T17" fmla="*/ 66 h 115"/>
                <a:gd name="T18" fmla="*/ 25 w 75"/>
                <a:gd name="T19" fmla="*/ 94 h 115"/>
                <a:gd name="T20" fmla="*/ 75 w 75"/>
                <a:gd name="T21" fmla="*/ 94 h 115"/>
                <a:gd name="T22" fmla="*/ 75 w 75"/>
                <a:gd name="T23" fmla="*/ 115 h 115"/>
                <a:gd name="T24" fmla="*/ 0 w 75"/>
                <a:gd name="T2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115">
                  <a:moveTo>
                    <a:pt x="0" y="115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21"/>
                  </a:lnTo>
                  <a:lnTo>
                    <a:pt x="25" y="21"/>
                  </a:lnTo>
                  <a:lnTo>
                    <a:pt x="25" y="46"/>
                  </a:lnTo>
                  <a:lnTo>
                    <a:pt x="70" y="46"/>
                  </a:lnTo>
                  <a:lnTo>
                    <a:pt x="70" y="66"/>
                  </a:lnTo>
                  <a:lnTo>
                    <a:pt x="25" y="66"/>
                  </a:lnTo>
                  <a:lnTo>
                    <a:pt x="25" y="94"/>
                  </a:lnTo>
                  <a:lnTo>
                    <a:pt x="75" y="94"/>
                  </a:lnTo>
                  <a:lnTo>
                    <a:pt x="75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6" name="Freeform 62"/>
            <p:cNvSpPr>
              <a:spLocks noEditPoints="1"/>
            </p:cNvSpPr>
            <p:nvPr userDrawn="1"/>
          </p:nvSpPr>
          <p:spPr bwMode="black">
            <a:xfrm>
              <a:off x="2519" y="4248"/>
              <a:ext cx="93" cy="149"/>
            </a:xfrm>
            <a:custGeom>
              <a:avLst/>
              <a:gdLst>
                <a:gd name="T0" fmla="*/ 75 w 102"/>
                <a:gd name="T1" fmla="*/ 111 h 163"/>
                <a:gd name="T2" fmla="*/ 102 w 102"/>
                <a:gd name="T3" fmla="*/ 111 h 163"/>
                <a:gd name="T4" fmla="*/ 91 w 102"/>
                <a:gd name="T5" fmla="*/ 145 h 163"/>
                <a:gd name="T6" fmla="*/ 53 w 102"/>
                <a:gd name="T7" fmla="*/ 163 h 163"/>
                <a:gd name="T8" fmla="*/ 17 w 102"/>
                <a:gd name="T9" fmla="*/ 147 h 163"/>
                <a:gd name="T10" fmla="*/ 0 w 102"/>
                <a:gd name="T11" fmla="*/ 97 h 163"/>
                <a:gd name="T12" fmla="*/ 16 w 102"/>
                <a:gd name="T13" fmla="*/ 48 h 163"/>
                <a:gd name="T14" fmla="*/ 54 w 102"/>
                <a:gd name="T15" fmla="*/ 31 h 163"/>
                <a:gd name="T16" fmla="*/ 93 w 102"/>
                <a:gd name="T17" fmla="*/ 51 h 163"/>
                <a:gd name="T18" fmla="*/ 102 w 102"/>
                <a:gd name="T19" fmla="*/ 76 h 163"/>
                <a:gd name="T20" fmla="*/ 75 w 102"/>
                <a:gd name="T21" fmla="*/ 76 h 163"/>
                <a:gd name="T22" fmla="*/ 71 w 102"/>
                <a:gd name="T23" fmla="*/ 64 h 163"/>
                <a:gd name="T24" fmla="*/ 54 w 102"/>
                <a:gd name="T25" fmla="*/ 54 h 163"/>
                <a:gd name="T26" fmla="*/ 34 w 102"/>
                <a:gd name="T27" fmla="*/ 66 h 163"/>
                <a:gd name="T28" fmla="*/ 28 w 102"/>
                <a:gd name="T29" fmla="*/ 97 h 163"/>
                <a:gd name="T30" fmla="*/ 35 w 102"/>
                <a:gd name="T31" fmla="*/ 128 h 163"/>
                <a:gd name="T32" fmla="*/ 53 w 102"/>
                <a:gd name="T33" fmla="*/ 140 h 163"/>
                <a:gd name="T34" fmla="*/ 69 w 102"/>
                <a:gd name="T35" fmla="*/ 131 h 163"/>
                <a:gd name="T36" fmla="*/ 75 w 102"/>
                <a:gd name="T37" fmla="*/ 111 h 163"/>
                <a:gd name="T38" fmla="*/ 79 w 102"/>
                <a:gd name="T39" fmla="*/ 0 h 163"/>
                <a:gd name="T40" fmla="*/ 61 w 102"/>
                <a:gd name="T41" fmla="*/ 24 h 163"/>
                <a:gd name="T42" fmla="*/ 40 w 102"/>
                <a:gd name="T43" fmla="*/ 24 h 163"/>
                <a:gd name="T44" fmla="*/ 22 w 102"/>
                <a:gd name="T45" fmla="*/ 0 h 163"/>
                <a:gd name="T46" fmla="*/ 42 w 102"/>
                <a:gd name="T47" fmla="*/ 0 h 163"/>
                <a:gd name="T48" fmla="*/ 50 w 102"/>
                <a:gd name="T49" fmla="*/ 11 h 163"/>
                <a:gd name="T50" fmla="*/ 58 w 102"/>
                <a:gd name="T51" fmla="*/ 0 h 163"/>
                <a:gd name="T52" fmla="*/ 79 w 102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63">
                  <a:moveTo>
                    <a:pt x="75" y="111"/>
                  </a:moveTo>
                  <a:cubicBezTo>
                    <a:pt x="102" y="111"/>
                    <a:pt x="102" y="111"/>
                    <a:pt x="102" y="111"/>
                  </a:cubicBezTo>
                  <a:cubicBezTo>
                    <a:pt x="101" y="125"/>
                    <a:pt x="98" y="136"/>
                    <a:pt x="91" y="145"/>
                  </a:cubicBezTo>
                  <a:cubicBezTo>
                    <a:pt x="82" y="157"/>
                    <a:pt x="69" y="163"/>
                    <a:pt x="53" y="163"/>
                  </a:cubicBezTo>
                  <a:cubicBezTo>
                    <a:pt x="38" y="163"/>
                    <a:pt x="26" y="158"/>
                    <a:pt x="17" y="147"/>
                  </a:cubicBezTo>
                  <a:cubicBezTo>
                    <a:pt x="6" y="134"/>
                    <a:pt x="0" y="118"/>
                    <a:pt x="0" y="97"/>
                  </a:cubicBezTo>
                  <a:cubicBezTo>
                    <a:pt x="0" y="77"/>
                    <a:pt x="6" y="61"/>
                    <a:pt x="16" y="48"/>
                  </a:cubicBezTo>
                  <a:cubicBezTo>
                    <a:pt x="26" y="37"/>
                    <a:pt x="38" y="31"/>
                    <a:pt x="54" y="31"/>
                  </a:cubicBezTo>
                  <a:cubicBezTo>
                    <a:pt x="70" y="31"/>
                    <a:pt x="83" y="38"/>
                    <a:pt x="93" y="51"/>
                  </a:cubicBezTo>
                  <a:cubicBezTo>
                    <a:pt x="98" y="59"/>
                    <a:pt x="101" y="67"/>
                    <a:pt x="102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4" y="71"/>
                    <a:pt x="73" y="68"/>
                    <a:pt x="71" y="64"/>
                  </a:cubicBezTo>
                  <a:cubicBezTo>
                    <a:pt x="67" y="58"/>
                    <a:pt x="61" y="54"/>
                    <a:pt x="54" y="54"/>
                  </a:cubicBezTo>
                  <a:cubicBezTo>
                    <a:pt x="45" y="54"/>
                    <a:pt x="39" y="58"/>
                    <a:pt x="34" y="66"/>
                  </a:cubicBezTo>
                  <a:cubicBezTo>
                    <a:pt x="30" y="74"/>
                    <a:pt x="28" y="85"/>
                    <a:pt x="28" y="97"/>
                  </a:cubicBezTo>
                  <a:cubicBezTo>
                    <a:pt x="28" y="110"/>
                    <a:pt x="30" y="120"/>
                    <a:pt x="35" y="128"/>
                  </a:cubicBezTo>
                  <a:cubicBezTo>
                    <a:pt x="39" y="136"/>
                    <a:pt x="45" y="140"/>
                    <a:pt x="53" y="140"/>
                  </a:cubicBezTo>
                  <a:cubicBezTo>
                    <a:pt x="60" y="140"/>
                    <a:pt x="66" y="137"/>
                    <a:pt x="69" y="131"/>
                  </a:cubicBezTo>
                  <a:cubicBezTo>
                    <a:pt x="72" y="126"/>
                    <a:pt x="74" y="120"/>
                    <a:pt x="75" y="111"/>
                  </a:cubicBezTo>
                  <a:close/>
                  <a:moveTo>
                    <a:pt x="79" y="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7" name="Freeform 63"/>
            <p:cNvSpPr>
              <a:spLocks/>
            </p:cNvSpPr>
            <p:nvPr userDrawn="1"/>
          </p:nvSpPr>
          <p:spPr bwMode="black">
            <a:xfrm>
              <a:off x="2628" y="4279"/>
              <a:ext cx="85" cy="115"/>
            </a:xfrm>
            <a:custGeom>
              <a:avLst/>
              <a:gdLst>
                <a:gd name="T0" fmla="*/ 0 w 85"/>
                <a:gd name="T1" fmla="*/ 115 h 115"/>
                <a:gd name="T2" fmla="*/ 0 w 85"/>
                <a:gd name="T3" fmla="*/ 0 h 115"/>
                <a:gd name="T4" fmla="*/ 26 w 85"/>
                <a:gd name="T5" fmla="*/ 0 h 115"/>
                <a:gd name="T6" fmla="*/ 62 w 85"/>
                <a:gd name="T7" fmla="*/ 74 h 115"/>
                <a:gd name="T8" fmla="*/ 62 w 85"/>
                <a:gd name="T9" fmla="*/ 0 h 115"/>
                <a:gd name="T10" fmla="*/ 85 w 85"/>
                <a:gd name="T11" fmla="*/ 0 h 115"/>
                <a:gd name="T12" fmla="*/ 85 w 85"/>
                <a:gd name="T13" fmla="*/ 115 h 115"/>
                <a:gd name="T14" fmla="*/ 61 w 85"/>
                <a:gd name="T15" fmla="*/ 115 h 115"/>
                <a:gd name="T16" fmla="*/ 24 w 85"/>
                <a:gd name="T17" fmla="*/ 41 h 115"/>
                <a:gd name="T18" fmla="*/ 24 w 85"/>
                <a:gd name="T19" fmla="*/ 115 h 115"/>
                <a:gd name="T20" fmla="*/ 0 w 85"/>
                <a:gd name="T2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15">
                  <a:moveTo>
                    <a:pt x="0" y="115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2" y="74"/>
                  </a:lnTo>
                  <a:lnTo>
                    <a:pt x="62" y="0"/>
                  </a:lnTo>
                  <a:lnTo>
                    <a:pt x="85" y="0"/>
                  </a:lnTo>
                  <a:lnTo>
                    <a:pt x="85" y="115"/>
                  </a:lnTo>
                  <a:lnTo>
                    <a:pt x="61" y="115"/>
                  </a:lnTo>
                  <a:lnTo>
                    <a:pt x="24" y="41"/>
                  </a:lnTo>
                  <a:lnTo>
                    <a:pt x="24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8" name="Freeform 64"/>
            <p:cNvSpPr>
              <a:spLocks noEditPoints="1"/>
            </p:cNvSpPr>
            <p:nvPr userDrawn="1"/>
          </p:nvSpPr>
          <p:spPr bwMode="black">
            <a:xfrm>
              <a:off x="2736" y="4249"/>
              <a:ext cx="74" cy="145"/>
            </a:xfrm>
            <a:custGeom>
              <a:avLst/>
              <a:gdLst>
                <a:gd name="T0" fmla="*/ 0 w 74"/>
                <a:gd name="T1" fmla="*/ 145 h 145"/>
                <a:gd name="T2" fmla="*/ 0 w 74"/>
                <a:gd name="T3" fmla="*/ 30 h 145"/>
                <a:gd name="T4" fmla="*/ 73 w 74"/>
                <a:gd name="T5" fmla="*/ 30 h 145"/>
                <a:gd name="T6" fmla="*/ 73 w 74"/>
                <a:gd name="T7" fmla="*/ 51 h 145"/>
                <a:gd name="T8" fmla="*/ 25 w 74"/>
                <a:gd name="T9" fmla="*/ 51 h 145"/>
                <a:gd name="T10" fmla="*/ 25 w 74"/>
                <a:gd name="T11" fmla="*/ 76 h 145"/>
                <a:gd name="T12" fmla="*/ 70 w 74"/>
                <a:gd name="T13" fmla="*/ 76 h 145"/>
                <a:gd name="T14" fmla="*/ 70 w 74"/>
                <a:gd name="T15" fmla="*/ 96 h 145"/>
                <a:gd name="T16" fmla="*/ 25 w 74"/>
                <a:gd name="T17" fmla="*/ 96 h 145"/>
                <a:gd name="T18" fmla="*/ 25 w 74"/>
                <a:gd name="T19" fmla="*/ 124 h 145"/>
                <a:gd name="T20" fmla="*/ 74 w 74"/>
                <a:gd name="T21" fmla="*/ 124 h 145"/>
                <a:gd name="T22" fmla="*/ 74 w 74"/>
                <a:gd name="T23" fmla="*/ 145 h 145"/>
                <a:gd name="T24" fmla="*/ 0 w 74"/>
                <a:gd name="T25" fmla="*/ 145 h 145"/>
                <a:gd name="T26" fmla="*/ 60 w 74"/>
                <a:gd name="T27" fmla="*/ 0 h 145"/>
                <a:gd name="T28" fmla="*/ 43 w 74"/>
                <a:gd name="T29" fmla="*/ 21 h 145"/>
                <a:gd name="T30" fmla="*/ 24 w 74"/>
                <a:gd name="T31" fmla="*/ 21 h 145"/>
                <a:gd name="T32" fmla="*/ 39 w 74"/>
                <a:gd name="T33" fmla="*/ 0 h 145"/>
                <a:gd name="T34" fmla="*/ 60 w 74"/>
                <a:gd name="T35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45">
                  <a:moveTo>
                    <a:pt x="0" y="145"/>
                  </a:moveTo>
                  <a:lnTo>
                    <a:pt x="0" y="30"/>
                  </a:lnTo>
                  <a:lnTo>
                    <a:pt x="73" y="30"/>
                  </a:lnTo>
                  <a:lnTo>
                    <a:pt x="73" y="51"/>
                  </a:lnTo>
                  <a:lnTo>
                    <a:pt x="25" y="51"/>
                  </a:lnTo>
                  <a:lnTo>
                    <a:pt x="25" y="76"/>
                  </a:lnTo>
                  <a:lnTo>
                    <a:pt x="70" y="76"/>
                  </a:lnTo>
                  <a:lnTo>
                    <a:pt x="70" y="96"/>
                  </a:lnTo>
                  <a:lnTo>
                    <a:pt x="25" y="96"/>
                  </a:lnTo>
                  <a:lnTo>
                    <a:pt x="25" y="124"/>
                  </a:lnTo>
                  <a:lnTo>
                    <a:pt x="74" y="124"/>
                  </a:lnTo>
                  <a:lnTo>
                    <a:pt x="74" y="145"/>
                  </a:lnTo>
                  <a:lnTo>
                    <a:pt x="0" y="145"/>
                  </a:lnTo>
                  <a:close/>
                  <a:moveTo>
                    <a:pt x="60" y="0"/>
                  </a:moveTo>
                  <a:lnTo>
                    <a:pt x="43" y="21"/>
                  </a:lnTo>
                  <a:lnTo>
                    <a:pt x="24" y="21"/>
                  </a:lnTo>
                  <a:lnTo>
                    <a:pt x="39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9" name="Freeform 65"/>
            <p:cNvSpPr>
              <a:spLocks/>
            </p:cNvSpPr>
            <p:nvPr userDrawn="1"/>
          </p:nvSpPr>
          <p:spPr bwMode="black">
            <a:xfrm>
              <a:off x="2867" y="4279"/>
              <a:ext cx="83" cy="115"/>
            </a:xfrm>
            <a:custGeom>
              <a:avLst/>
              <a:gdLst>
                <a:gd name="T0" fmla="*/ 0 w 83"/>
                <a:gd name="T1" fmla="*/ 115 h 115"/>
                <a:gd name="T2" fmla="*/ 0 w 83"/>
                <a:gd name="T3" fmla="*/ 95 h 115"/>
                <a:gd name="T4" fmla="*/ 51 w 83"/>
                <a:gd name="T5" fmla="*/ 21 h 115"/>
                <a:gd name="T6" fmla="*/ 3 w 83"/>
                <a:gd name="T7" fmla="*/ 21 h 115"/>
                <a:gd name="T8" fmla="*/ 3 w 83"/>
                <a:gd name="T9" fmla="*/ 0 h 115"/>
                <a:gd name="T10" fmla="*/ 81 w 83"/>
                <a:gd name="T11" fmla="*/ 0 h 115"/>
                <a:gd name="T12" fmla="*/ 81 w 83"/>
                <a:gd name="T13" fmla="*/ 18 h 115"/>
                <a:gd name="T14" fmla="*/ 29 w 83"/>
                <a:gd name="T15" fmla="*/ 94 h 115"/>
                <a:gd name="T16" fmla="*/ 83 w 83"/>
                <a:gd name="T17" fmla="*/ 94 h 115"/>
                <a:gd name="T18" fmla="*/ 83 w 83"/>
                <a:gd name="T19" fmla="*/ 115 h 115"/>
                <a:gd name="T20" fmla="*/ 0 w 83"/>
                <a:gd name="T2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115">
                  <a:moveTo>
                    <a:pt x="0" y="115"/>
                  </a:moveTo>
                  <a:lnTo>
                    <a:pt x="0" y="95"/>
                  </a:lnTo>
                  <a:lnTo>
                    <a:pt x="51" y="21"/>
                  </a:lnTo>
                  <a:lnTo>
                    <a:pt x="3" y="21"/>
                  </a:lnTo>
                  <a:lnTo>
                    <a:pt x="3" y="0"/>
                  </a:lnTo>
                  <a:lnTo>
                    <a:pt x="81" y="0"/>
                  </a:lnTo>
                  <a:lnTo>
                    <a:pt x="81" y="18"/>
                  </a:lnTo>
                  <a:lnTo>
                    <a:pt x="29" y="94"/>
                  </a:lnTo>
                  <a:lnTo>
                    <a:pt x="83" y="94"/>
                  </a:lnTo>
                  <a:lnTo>
                    <a:pt x="83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0" name="Freeform 66"/>
            <p:cNvSpPr>
              <a:spLocks noEditPoints="1"/>
            </p:cNvSpPr>
            <p:nvPr userDrawn="1"/>
          </p:nvSpPr>
          <p:spPr bwMode="black">
            <a:xfrm>
              <a:off x="2959" y="4249"/>
              <a:ext cx="98" cy="145"/>
            </a:xfrm>
            <a:custGeom>
              <a:avLst/>
              <a:gdLst>
                <a:gd name="T0" fmla="*/ 36 w 98"/>
                <a:gd name="T1" fmla="*/ 30 h 145"/>
                <a:gd name="T2" fmla="*/ 62 w 98"/>
                <a:gd name="T3" fmla="*/ 30 h 145"/>
                <a:gd name="T4" fmla="*/ 98 w 98"/>
                <a:gd name="T5" fmla="*/ 145 h 145"/>
                <a:gd name="T6" fmla="*/ 72 w 98"/>
                <a:gd name="T7" fmla="*/ 145 h 145"/>
                <a:gd name="T8" fmla="*/ 66 w 98"/>
                <a:gd name="T9" fmla="*/ 119 h 145"/>
                <a:gd name="T10" fmla="*/ 33 w 98"/>
                <a:gd name="T11" fmla="*/ 119 h 145"/>
                <a:gd name="T12" fmla="*/ 25 w 98"/>
                <a:gd name="T13" fmla="*/ 145 h 145"/>
                <a:gd name="T14" fmla="*/ 0 w 98"/>
                <a:gd name="T15" fmla="*/ 145 h 145"/>
                <a:gd name="T16" fmla="*/ 36 w 98"/>
                <a:gd name="T17" fmla="*/ 30 h 145"/>
                <a:gd name="T18" fmla="*/ 73 w 98"/>
                <a:gd name="T19" fmla="*/ 0 h 145"/>
                <a:gd name="T20" fmla="*/ 56 w 98"/>
                <a:gd name="T21" fmla="*/ 21 h 145"/>
                <a:gd name="T22" fmla="*/ 36 w 98"/>
                <a:gd name="T23" fmla="*/ 21 h 145"/>
                <a:gd name="T24" fmla="*/ 52 w 98"/>
                <a:gd name="T25" fmla="*/ 0 h 145"/>
                <a:gd name="T26" fmla="*/ 73 w 98"/>
                <a:gd name="T27" fmla="*/ 0 h 145"/>
                <a:gd name="T28" fmla="*/ 38 w 98"/>
                <a:gd name="T29" fmla="*/ 100 h 145"/>
                <a:gd name="T30" fmla="*/ 60 w 98"/>
                <a:gd name="T31" fmla="*/ 100 h 145"/>
                <a:gd name="T32" fmla="*/ 49 w 98"/>
                <a:gd name="T33" fmla="*/ 61 h 145"/>
                <a:gd name="T34" fmla="*/ 38 w 98"/>
                <a:gd name="T35" fmla="*/ 10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45">
                  <a:moveTo>
                    <a:pt x="36" y="30"/>
                  </a:moveTo>
                  <a:lnTo>
                    <a:pt x="62" y="30"/>
                  </a:lnTo>
                  <a:lnTo>
                    <a:pt x="98" y="145"/>
                  </a:lnTo>
                  <a:lnTo>
                    <a:pt x="72" y="145"/>
                  </a:lnTo>
                  <a:lnTo>
                    <a:pt x="66" y="119"/>
                  </a:lnTo>
                  <a:lnTo>
                    <a:pt x="33" y="119"/>
                  </a:lnTo>
                  <a:lnTo>
                    <a:pt x="25" y="145"/>
                  </a:lnTo>
                  <a:lnTo>
                    <a:pt x="0" y="145"/>
                  </a:lnTo>
                  <a:lnTo>
                    <a:pt x="36" y="30"/>
                  </a:lnTo>
                  <a:close/>
                  <a:moveTo>
                    <a:pt x="73" y="0"/>
                  </a:moveTo>
                  <a:lnTo>
                    <a:pt x="56" y="21"/>
                  </a:lnTo>
                  <a:lnTo>
                    <a:pt x="36" y="21"/>
                  </a:lnTo>
                  <a:lnTo>
                    <a:pt x="52" y="0"/>
                  </a:lnTo>
                  <a:lnTo>
                    <a:pt x="73" y="0"/>
                  </a:lnTo>
                  <a:close/>
                  <a:moveTo>
                    <a:pt x="38" y="100"/>
                  </a:moveTo>
                  <a:lnTo>
                    <a:pt x="60" y="100"/>
                  </a:lnTo>
                  <a:lnTo>
                    <a:pt x="49" y="61"/>
                  </a:lnTo>
                  <a:lnTo>
                    <a:pt x="3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1" name="Freeform 67"/>
            <p:cNvSpPr>
              <a:spLocks noEditPoints="1"/>
            </p:cNvSpPr>
            <p:nvPr userDrawn="1"/>
          </p:nvSpPr>
          <p:spPr bwMode="black">
            <a:xfrm>
              <a:off x="3067" y="4248"/>
              <a:ext cx="83" cy="146"/>
            </a:xfrm>
            <a:custGeom>
              <a:avLst/>
              <a:gdLst>
                <a:gd name="T0" fmla="*/ 0 w 83"/>
                <a:gd name="T1" fmla="*/ 146 h 146"/>
                <a:gd name="T2" fmla="*/ 0 w 83"/>
                <a:gd name="T3" fmla="*/ 126 h 146"/>
                <a:gd name="T4" fmla="*/ 51 w 83"/>
                <a:gd name="T5" fmla="*/ 52 h 146"/>
                <a:gd name="T6" fmla="*/ 3 w 83"/>
                <a:gd name="T7" fmla="*/ 52 h 146"/>
                <a:gd name="T8" fmla="*/ 3 w 83"/>
                <a:gd name="T9" fmla="*/ 31 h 146"/>
                <a:gd name="T10" fmla="*/ 81 w 83"/>
                <a:gd name="T11" fmla="*/ 31 h 146"/>
                <a:gd name="T12" fmla="*/ 81 w 83"/>
                <a:gd name="T13" fmla="*/ 49 h 146"/>
                <a:gd name="T14" fmla="*/ 29 w 83"/>
                <a:gd name="T15" fmla="*/ 125 h 146"/>
                <a:gd name="T16" fmla="*/ 83 w 83"/>
                <a:gd name="T17" fmla="*/ 125 h 146"/>
                <a:gd name="T18" fmla="*/ 83 w 83"/>
                <a:gd name="T19" fmla="*/ 146 h 146"/>
                <a:gd name="T20" fmla="*/ 0 w 83"/>
                <a:gd name="T21" fmla="*/ 146 h 146"/>
                <a:gd name="T22" fmla="*/ 67 w 83"/>
                <a:gd name="T23" fmla="*/ 0 h 146"/>
                <a:gd name="T24" fmla="*/ 51 w 83"/>
                <a:gd name="T25" fmla="*/ 22 h 146"/>
                <a:gd name="T26" fmla="*/ 32 w 83"/>
                <a:gd name="T27" fmla="*/ 22 h 146"/>
                <a:gd name="T28" fmla="*/ 15 w 83"/>
                <a:gd name="T29" fmla="*/ 0 h 146"/>
                <a:gd name="T30" fmla="*/ 33 w 83"/>
                <a:gd name="T31" fmla="*/ 0 h 146"/>
                <a:gd name="T32" fmla="*/ 41 w 83"/>
                <a:gd name="T33" fmla="*/ 10 h 146"/>
                <a:gd name="T34" fmla="*/ 48 w 83"/>
                <a:gd name="T35" fmla="*/ 0 h 146"/>
                <a:gd name="T36" fmla="*/ 67 w 83"/>
                <a:gd name="T3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46">
                  <a:moveTo>
                    <a:pt x="0" y="146"/>
                  </a:moveTo>
                  <a:lnTo>
                    <a:pt x="0" y="126"/>
                  </a:lnTo>
                  <a:lnTo>
                    <a:pt x="51" y="52"/>
                  </a:lnTo>
                  <a:lnTo>
                    <a:pt x="3" y="52"/>
                  </a:lnTo>
                  <a:lnTo>
                    <a:pt x="3" y="31"/>
                  </a:lnTo>
                  <a:lnTo>
                    <a:pt x="81" y="31"/>
                  </a:lnTo>
                  <a:lnTo>
                    <a:pt x="81" y="49"/>
                  </a:lnTo>
                  <a:lnTo>
                    <a:pt x="29" y="125"/>
                  </a:lnTo>
                  <a:lnTo>
                    <a:pt x="83" y="125"/>
                  </a:lnTo>
                  <a:lnTo>
                    <a:pt x="83" y="146"/>
                  </a:lnTo>
                  <a:lnTo>
                    <a:pt x="0" y="146"/>
                  </a:lnTo>
                  <a:close/>
                  <a:moveTo>
                    <a:pt x="67" y="0"/>
                  </a:moveTo>
                  <a:lnTo>
                    <a:pt x="51" y="22"/>
                  </a:lnTo>
                  <a:lnTo>
                    <a:pt x="32" y="22"/>
                  </a:lnTo>
                  <a:lnTo>
                    <a:pt x="15" y="0"/>
                  </a:lnTo>
                  <a:lnTo>
                    <a:pt x="33" y="0"/>
                  </a:lnTo>
                  <a:lnTo>
                    <a:pt x="41" y="10"/>
                  </a:lnTo>
                  <a:lnTo>
                    <a:pt x="48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2" name="Freeform 68"/>
            <p:cNvSpPr>
              <a:spLocks/>
            </p:cNvSpPr>
            <p:nvPr userDrawn="1"/>
          </p:nvSpPr>
          <p:spPr bwMode="black">
            <a:xfrm>
              <a:off x="3166" y="4279"/>
              <a:ext cx="25" cy="115"/>
            </a:xfrm>
            <a:custGeom>
              <a:avLst/>
              <a:gdLst>
                <a:gd name="T0" fmla="*/ 0 w 25"/>
                <a:gd name="T1" fmla="*/ 115 h 115"/>
                <a:gd name="T2" fmla="*/ 0 w 25"/>
                <a:gd name="T3" fmla="*/ 0 h 115"/>
                <a:gd name="T4" fmla="*/ 13 w 25"/>
                <a:gd name="T5" fmla="*/ 0 h 115"/>
                <a:gd name="T6" fmla="*/ 25 w 25"/>
                <a:gd name="T7" fmla="*/ 0 h 115"/>
                <a:gd name="T8" fmla="*/ 25 w 25"/>
                <a:gd name="T9" fmla="*/ 115 h 115"/>
                <a:gd name="T10" fmla="*/ 0 w 25"/>
                <a:gd name="T1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5">
                  <a:moveTo>
                    <a:pt x="0" y="115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3" name="Freeform 69"/>
            <p:cNvSpPr>
              <a:spLocks/>
            </p:cNvSpPr>
            <p:nvPr userDrawn="1"/>
          </p:nvSpPr>
          <p:spPr bwMode="black">
            <a:xfrm>
              <a:off x="3205" y="4279"/>
              <a:ext cx="81" cy="115"/>
            </a:xfrm>
            <a:custGeom>
              <a:avLst/>
              <a:gdLst>
                <a:gd name="T0" fmla="*/ 28 w 81"/>
                <a:gd name="T1" fmla="*/ 115 h 115"/>
                <a:gd name="T2" fmla="*/ 28 w 81"/>
                <a:gd name="T3" fmla="*/ 21 h 115"/>
                <a:gd name="T4" fmla="*/ 0 w 81"/>
                <a:gd name="T5" fmla="*/ 21 h 115"/>
                <a:gd name="T6" fmla="*/ 0 w 81"/>
                <a:gd name="T7" fmla="*/ 0 h 115"/>
                <a:gd name="T8" fmla="*/ 81 w 81"/>
                <a:gd name="T9" fmla="*/ 0 h 115"/>
                <a:gd name="T10" fmla="*/ 81 w 81"/>
                <a:gd name="T11" fmla="*/ 21 h 115"/>
                <a:gd name="T12" fmla="*/ 52 w 81"/>
                <a:gd name="T13" fmla="*/ 21 h 115"/>
                <a:gd name="T14" fmla="*/ 52 w 81"/>
                <a:gd name="T15" fmla="*/ 115 h 115"/>
                <a:gd name="T16" fmla="*/ 28 w 81"/>
                <a:gd name="T17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15">
                  <a:moveTo>
                    <a:pt x="28" y="115"/>
                  </a:moveTo>
                  <a:lnTo>
                    <a:pt x="28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21"/>
                  </a:lnTo>
                  <a:lnTo>
                    <a:pt x="52" y="21"/>
                  </a:lnTo>
                  <a:lnTo>
                    <a:pt x="52" y="115"/>
                  </a:lnTo>
                  <a:lnTo>
                    <a:pt x="28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4" name="Freeform 70"/>
            <p:cNvSpPr>
              <a:spLocks/>
            </p:cNvSpPr>
            <p:nvPr userDrawn="1"/>
          </p:nvSpPr>
          <p:spPr bwMode="black">
            <a:xfrm>
              <a:off x="3299" y="4279"/>
              <a:ext cx="91" cy="115"/>
            </a:xfrm>
            <a:custGeom>
              <a:avLst/>
              <a:gdLst>
                <a:gd name="T0" fmla="*/ 0 w 91"/>
                <a:gd name="T1" fmla="*/ 115 h 115"/>
                <a:gd name="T2" fmla="*/ 0 w 91"/>
                <a:gd name="T3" fmla="*/ 0 h 115"/>
                <a:gd name="T4" fmla="*/ 25 w 91"/>
                <a:gd name="T5" fmla="*/ 0 h 115"/>
                <a:gd name="T6" fmla="*/ 25 w 91"/>
                <a:gd name="T7" fmla="*/ 44 h 115"/>
                <a:gd name="T8" fmla="*/ 60 w 91"/>
                <a:gd name="T9" fmla="*/ 0 h 115"/>
                <a:gd name="T10" fmla="*/ 87 w 91"/>
                <a:gd name="T11" fmla="*/ 0 h 115"/>
                <a:gd name="T12" fmla="*/ 48 w 91"/>
                <a:gd name="T13" fmla="*/ 47 h 115"/>
                <a:gd name="T14" fmla="*/ 91 w 91"/>
                <a:gd name="T15" fmla="*/ 115 h 115"/>
                <a:gd name="T16" fmla="*/ 62 w 91"/>
                <a:gd name="T17" fmla="*/ 115 h 115"/>
                <a:gd name="T18" fmla="*/ 32 w 91"/>
                <a:gd name="T19" fmla="*/ 67 h 115"/>
                <a:gd name="T20" fmla="*/ 25 w 91"/>
                <a:gd name="T21" fmla="*/ 75 h 115"/>
                <a:gd name="T22" fmla="*/ 25 w 91"/>
                <a:gd name="T23" fmla="*/ 115 h 115"/>
                <a:gd name="T24" fmla="*/ 0 w 91"/>
                <a:gd name="T2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15">
                  <a:moveTo>
                    <a:pt x="0" y="115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44"/>
                  </a:lnTo>
                  <a:lnTo>
                    <a:pt x="60" y="0"/>
                  </a:lnTo>
                  <a:lnTo>
                    <a:pt x="87" y="0"/>
                  </a:lnTo>
                  <a:lnTo>
                    <a:pt x="48" y="47"/>
                  </a:lnTo>
                  <a:lnTo>
                    <a:pt x="91" y="115"/>
                  </a:lnTo>
                  <a:lnTo>
                    <a:pt x="62" y="115"/>
                  </a:lnTo>
                  <a:lnTo>
                    <a:pt x="32" y="67"/>
                  </a:lnTo>
                  <a:lnTo>
                    <a:pt x="25" y="75"/>
                  </a:lnTo>
                  <a:lnTo>
                    <a:pt x="25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5" name="Freeform 71"/>
            <p:cNvSpPr>
              <a:spLocks/>
            </p:cNvSpPr>
            <p:nvPr userDrawn="1"/>
          </p:nvSpPr>
          <p:spPr bwMode="black">
            <a:xfrm>
              <a:off x="3395" y="4279"/>
              <a:ext cx="96" cy="115"/>
            </a:xfrm>
            <a:custGeom>
              <a:avLst/>
              <a:gdLst>
                <a:gd name="T0" fmla="*/ 0 w 96"/>
                <a:gd name="T1" fmla="*/ 0 h 115"/>
                <a:gd name="T2" fmla="*/ 28 w 96"/>
                <a:gd name="T3" fmla="*/ 0 h 115"/>
                <a:gd name="T4" fmla="*/ 49 w 96"/>
                <a:gd name="T5" fmla="*/ 46 h 115"/>
                <a:gd name="T6" fmla="*/ 70 w 96"/>
                <a:gd name="T7" fmla="*/ 0 h 115"/>
                <a:gd name="T8" fmla="*/ 96 w 96"/>
                <a:gd name="T9" fmla="*/ 0 h 115"/>
                <a:gd name="T10" fmla="*/ 60 w 96"/>
                <a:gd name="T11" fmla="*/ 70 h 115"/>
                <a:gd name="T12" fmla="*/ 60 w 96"/>
                <a:gd name="T13" fmla="*/ 115 h 115"/>
                <a:gd name="T14" fmla="*/ 36 w 96"/>
                <a:gd name="T15" fmla="*/ 115 h 115"/>
                <a:gd name="T16" fmla="*/ 36 w 96"/>
                <a:gd name="T17" fmla="*/ 70 h 115"/>
                <a:gd name="T18" fmla="*/ 0 w 96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15">
                  <a:moveTo>
                    <a:pt x="0" y="0"/>
                  </a:moveTo>
                  <a:lnTo>
                    <a:pt x="28" y="0"/>
                  </a:lnTo>
                  <a:lnTo>
                    <a:pt x="49" y="46"/>
                  </a:lnTo>
                  <a:lnTo>
                    <a:pt x="70" y="0"/>
                  </a:lnTo>
                  <a:lnTo>
                    <a:pt x="96" y="0"/>
                  </a:lnTo>
                  <a:lnTo>
                    <a:pt x="60" y="70"/>
                  </a:lnTo>
                  <a:lnTo>
                    <a:pt x="60" y="115"/>
                  </a:lnTo>
                  <a:lnTo>
                    <a:pt x="36" y="115"/>
                  </a:lnTo>
                  <a:lnTo>
                    <a:pt x="36" y="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6671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ivider Living Magenta">
    <p:bg bwMode="lt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6880" y="1763191"/>
            <a:ext cx="8490331" cy="1884267"/>
          </a:xfrm>
          <a:noFill/>
        </p:spPr>
        <p:txBody>
          <a:bodyPr wrap="square" lIns="0" tIns="0">
            <a:spAutoFit/>
          </a:bodyPr>
          <a:lstStyle>
            <a:lvl1pPr>
              <a:defRPr sz="6803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cs-CZ" dirty="0" smtClean="0"/>
              <a:t>Headline Ultra </a:t>
            </a:r>
            <a:br>
              <a:rPr lang="cs-CZ" dirty="0" smtClean="0"/>
            </a:br>
            <a:r>
              <a:rPr lang="cs-CZ" dirty="0" smtClean="0"/>
              <a:t>60 (75) 90 PT</a:t>
            </a:r>
          </a:p>
        </p:txBody>
      </p:sp>
    </p:spTree>
    <p:extLst>
      <p:ext uri="{BB962C8B-B14F-4D97-AF65-F5344CB8AC3E}">
        <p14:creationId xmlns:p14="http://schemas.microsoft.com/office/powerpoint/2010/main" val="11889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 Living Magenta vertica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gray">
          <a:xfrm>
            <a:off x="4572000" y="0"/>
            <a:ext cx="4572000" cy="685640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57134" tIns="57134" rIns="57134" bIns="57134" rtlCol="0" anchor="ctr"/>
          <a:lstStyle/>
          <a:p>
            <a:pPr indent="2520" algn="ctr" defTabSz="362878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cs-CZ" sz="1429" dirty="0" smtClean="0">
              <a:cs typeface="Arial" charset="0"/>
            </a:endParaRPr>
          </a:p>
        </p:txBody>
      </p:sp>
      <p:sp>
        <p:nvSpPr>
          <p:cNvPr id="6" name="Titelplatzhalter 1"/>
          <p:cNvSpPr>
            <a:spLocks noGrp="1"/>
          </p:cNvSpPr>
          <p:nvPr>
            <p:ph type="ctrTitle" hasCustomPrompt="1"/>
          </p:nvPr>
        </p:nvSpPr>
        <p:spPr bwMode="gray">
          <a:xfrm>
            <a:off x="4898268" y="326517"/>
            <a:ext cx="3918614" cy="5550787"/>
          </a:xfrm>
          <a:noFill/>
        </p:spPr>
        <p:txBody>
          <a:bodyPr wrap="square" lIns="0" tIns="0" anchor="ctr">
            <a:noAutofit/>
          </a:bodyPr>
          <a:lstStyle>
            <a:lvl1pPr>
              <a:defRPr sz="4082" baseline="0" smtClean="0">
                <a:solidFill>
                  <a:schemeClr val="tx2"/>
                </a:solidFill>
                <a:latin typeface="TeleGrotesk Headline" pitchFamily="2" charset="0"/>
              </a:defRPr>
            </a:lvl1pPr>
          </a:lstStyle>
          <a:p>
            <a:r>
              <a:rPr lang="cs-CZ" dirty="0" smtClean="0"/>
              <a:t>01</a:t>
            </a:r>
            <a:br>
              <a:rPr lang="cs-CZ" dirty="0" smtClean="0"/>
            </a:br>
            <a:r>
              <a:rPr lang="cs-CZ" dirty="0" smtClean="0"/>
              <a:t>TeleGrotesk Headline</a:t>
            </a:r>
            <a:br>
              <a:rPr lang="cs-CZ" dirty="0" smtClean="0"/>
            </a:br>
            <a:r>
              <a:rPr lang="cs-CZ" dirty="0" smtClean="0"/>
              <a:t>(45) 60 PT</a:t>
            </a:r>
          </a:p>
        </p:txBody>
      </p:sp>
    </p:spTree>
    <p:extLst>
      <p:ext uri="{BB962C8B-B14F-4D97-AF65-F5344CB8AC3E}">
        <p14:creationId xmlns:p14="http://schemas.microsoft.com/office/powerpoint/2010/main" val="15172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6551" y="1469326"/>
            <a:ext cx="4179855" cy="4407978"/>
          </a:xfrm>
        </p:spPr>
        <p:txBody>
          <a:bodyPr anchor="ctr"/>
          <a:lstStyle>
            <a:lvl1pPr>
              <a:defRPr sz="1633"/>
            </a:lvl1pPr>
            <a:lvl2pPr>
              <a:defRPr sz="1633"/>
            </a:lvl2pPr>
            <a:lvl3pPr>
              <a:buClr>
                <a:schemeClr val="tx1"/>
              </a:buClr>
              <a:defRPr sz="1633"/>
            </a:lvl3pPr>
            <a:lvl4pPr>
              <a:buClr>
                <a:schemeClr val="tx1"/>
              </a:buClr>
              <a:defRPr sz="1633"/>
            </a:lvl4pPr>
            <a:lvl5pPr>
              <a:buClr>
                <a:schemeClr val="tx1"/>
              </a:buCl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637027" y="1"/>
            <a:ext cx="4506406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326553" y="254683"/>
            <a:ext cx="4179854" cy="823764"/>
          </a:xfrm>
        </p:spPr>
        <p:txBody>
          <a:bodyPr/>
          <a:lstStyle/>
          <a:p>
            <a:r>
              <a:rPr lang="cs-CZ" dirty="0" smtClean="0"/>
              <a:t>TeleGrotesk Headline Ultra 28 (32) 40 pt</a:t>
            </a:r>
            <a:endParaRPr lang="cs-CZ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37027" y="1469326"/>
            <a:ext cx="4179855" cy="4408136"/>
          </a:xfrm>
        </p:spPr>
        <p:txBody>
          <a:bodyPr anchor="ctr"/>
          <a:lstStyle>
            <a:lvl1pPr>
              <a:defRPr sz="1633"/>
            </a:lvl1pPr>
            <a:lvl2pPr>
              <a:defRPr sz="1633"/>
            </a:lvl2pPr>
            <a:lvl3pPr>
              <a:buClr>
                <a:schemeClr val="tx1"/>
              </a:buClr>
              <a:defRPr sz="1633"/>
            </a:lvl3pPr>
            <a:lvl4pPr>
              <a:buClr>
                <a:schemeClr val="tx1"/>
              </a:buClr>
              <a:defRPr sz="1633"/>
            </a:lvl4pPr>
            <a:lvl5pPr>
              <a:buClr>
                <a:schemeClr val="tx1"/>
              </a:buCl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506406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4637027" y="254683"/>
            <a:ext cx="4180082" cy="823764"/>
          </a:xfrm>
        </p:spPr>
        <p:txBody>
          <a:bodyPr/>
          <a:lstStyle/>
          <a:p>
            <a:r>
              <a:rPr lang="cs-CZ" dirty="0" smtClean="0"/>
              <a:t>TeleGrotesk Headline Ultra 28 (32) 40 pt</a:t>
            </a:r>
            <a:endParaRPr lang="cs-CZ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smtClean="0"/>
              <a:t>TeleGrotesk Headline Ultra 28 (32) 40 pt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35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6551" y="1469326"/>
            <a:ext cx="8490331" cy="4407978"/>
          </a:xfrm>
        </p:spPr>
        <p:txBody>
          <a:bodyPr/>
          <a:lstStyle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smtClean="0"/>
              <a:t>TeleGrotesk Headline Ultra 28 (32) 40 pt</a:t>
            </a:r>
            <a:endParaRPr lang="cs-CZ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6551" y="1469326"/>
            <a:ext cx="4179855" cy="4407978"/>
          </a:xfrm>
        </p:spPr>
        <p:txBody>
          <a:bodyPr/>
          <a:lstStyle>
            <a:lvl1pPr>
              <a:defRPr sz="1633"/>
            </a:lvl1pPr>
            <a:lvl2pPr>
              <a:defRPr sz="1633"/>
            </a:lvl2pPr>
            <a:lvl3pPr>
              <a:buClr>
                <a:schemeClr val="tx1"/>
              </a:buClr>
              <a:defRPr sz="1633"/>
            </a:lvl3pPr>
            <a:lvl4pPr>
              <a:buClr>
                <a:schemeClr val="tx1"/>
              </a:buClr>
              <a:defRPr sz="1633"/>
            </a:lvl4pPr>
            <a:lvl5pPr>
              <a:buClr>
                <a:schemeClr val="tx1"/>
              </a:buCl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37027" y="1469326"/>
            <a:ext cx="4179855" cy="4407978"/>
          </a:xfrm>
        </p:spPr>
        <p:txBody>
          <a:bodyPr/>
          <a:lstStyle>
            <a:lvl1pPr>
              <a:defRPr sz="1633"/>
            </a:lvl1pPr>
            <a:lvl2pPr>
              <a:defRPr sz="1633"/>
            </a:lvl2pPr>
            <a:lvl3pPr>
              <a:buClr>
                <a:schemeClr val="tx1"/>
              </a:buClr>
              <a:defRPr sz="1633"/>
            </a:lvl3pPr>
            <a:lvl4pPr>
              <a:buClr>
                <a:schemeClr val="tx1"/>
              </a:buClr>
              <a:defRPr sz="1633"/>
            </a:lvl4pPr>
            <a:lvl5pPr>
              <a:buClr>
                <a:schemeClr val="tx1"/>
              </a:buCl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smtClean="0"/>
              <a:t>TeleGrotesk Headline Ultra 28 (32) 40 pt</a:t>
            </a:r>
            <a:endParaRPr lang="cs-CZ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6551" y="1469326"/>
            <a:ext cx="2728654" cy="4407978"/>
          </a:xfrm>
        </p:spPr>
        <p:txBody>
          <a:bodyPr/>
          <a:lstStyle>
            <a:lvl1pPr>
              <a:defRPr sz="1633"/>
            </a:lvl1pPr>
            <a:lvl2pPr>
              <a:defRPr sz="1633"/>
            </a:lvl2pPr>
            <a:lvl3pPr>
              <a:buClr>
                <a:schemeClr val="tx1"/>
              </a:buClr>
              <a:defRPr sz="1633"/>
            </a:lvl3pPr>
            <a:lvl4pPr>
              <a:buClr>
                <a:schemeClr val="tx1"/>
              </a:buClr>
              <a:defRPr sz="1633"/>
            </a:lvl4pPr>
            <a:lvl5pPr>
              <a:buClr>
                <a:schemeClr val="tx1"/>
              </a:buCl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89997" y="1469326"/>
            <a:ext cx="2728654" cy="4407978"/>
          </a:xfrm>
        </p:spPr>
        <p:txBody>
          <a:bodyPr/>
          <a:lstStyle>
            <a:lvl1pPr>
              <a:defRPr sz="1633"/>
            </a:lvl1pPr>
            <a:lvl2pPr>
              <a:defRPr sz="1633"/>
            </a:lvl2pPr>
            <a:lvl3pPr>
              <a:buClr>
                <a:schemeClr val="tx1"/>
              </a:buClr>
              <a:defRPr sz="1633"/>
            </a:lvl3pPr>
            <a:lvl4pPr>
              <a:buClr>
                <a:schemeClr val="tx1"/>
              </a:buClr>
              <a:defRPr sz="1633"/>
            </a:lvl4pPr>
            <a:lvl5pPr>
              <a:buClr>
                <a:schemeClr val="tx1"/>
              </a:buCl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209158" y="1469326"/>
            <a:ext cx="2728654" cy="4407978"/>
          </a:xfrm>
        </p:spPr>
        <p:txBody>
          <a:bodyPr/>
          <a:lstStyle/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smtClean="0"/>
              <a:t>TeleGrotesk Headline Ultra 28 (32) 40 pt</a:t>
            </a:r>
            <a:endParaRPr lang="cs-CZ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horizontal">
    <p:bg bwMode="lt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kt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" y="1441"/>
            <a:ext cx="1440" cy="1439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 bwMode="white">
          <a:xfrm>
            <a:off x="0" y="3429721"/>
            <a:ext cx="9144000" cy="3428280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0" tIns="65303" rIns="0" bIns="65303" rtlCol="0" anchor="ctr"/>
          <a:lstStyle/>
          <a:p>
            <a:pPr indent="2880" algn="ctr" defTabSz="414765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cs-CZ" sz="1633" dirty="0" smtClean="0"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326552" y="3428428"/>
            <a:ext cx="8490330" cy="1565999"/>
          </a:xfrm>
        </p:spPr>
        <p:txBody>
          <a:bodyPr tIns="144000"/>
          <a:lstStyle>
            <a:lvl1pPr>
              <a:defRPr sz="5442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Headline Ultra </a:t>
            </a:r>
            <a:br>
              <a:rPr lang="cs-CZ" dirty="0" smtClean="0"/>
            </a:br>
            <a:r>
              <a:rPr lang="cs-CZ" dirty="0" smtClean="0"/>
              <a:t>(60) 75 90 PT</a:t>
            </a:r>
            <a:endParaRPr lang="cs-CZ" dirty="0"/>
          </a:p>
        </p:txBody>
      </p:sp>
      <p:grpSp>
        <p:nvGrpSpPr>
          <p:cNvPr id="34" name="Gruppieren 33"/>
          <p:cNvGrpSpPr/>
          <p:nvPr/>
        </p:nvGrpSpPr>
        <p:grpSpPr bwMode="black">
          <a:xfrm>
            <a:off x="326881" y="5877462"/>
            <a:ext cx="1328616" cy="653034"/>
            <a:chOff x="323850" y="6589413"/>
            <a:chExt cx="1318236" cy="648000"/>
          </a:xfrm>
        </p:grpSpPr>
        <p:sp>
          <p:nvSpPr>
            <p:cNvPr id="57" name="Freeform 5"/>
            <p:cNvSpPr>
              <a:spLocks/>
            </p:cNvSpPr>
            <p:nvPr userDrawn="1"/>
          </p:nvSpPr>
          <p:spPr bwMode="black">
            <a:xfrm>
              <a:off x="323850" y="6888001"/>
              <a:ext cx="133412" cy="130236"/>
            </a:xfrm>
            <a:custGeom>
              <a:avLst/>
              <a:gdLst>
                <a:gd name="T0" fmla="*/ 0 w 42"/>
                <a:gd name="T1" fmla="*/ 41 h 41"/>
                <a:gd name="T2" fmla="*/ 0 w 42"/>
                <a:gd name="T3" fmla="*/ 0 h 41"/>
                <a:gd name="T4" fmla="*/ 20 w 42"/>
                <a:gd name="T5" fmla="*/ 0 h 41"/>
                <a:gd name="T6" fmla="*/ 42 w 42"/>
                <a:gd name="T7" fmla="*/ 0 h 41"/>
                <a:gd name="T8" fmla="*/ 42 w 42"/>
                <a:gd name="T9" fmla="*/ 41 h 41"/>
                <a:gd name="T10" fmla="*/ 0 w 42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0" y="4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42" y="0"/>
                  </a:lnTo>
                  <a:lnTo>
                    <a:pt x="42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8" name="Freeform 6"/>
            <p:cNvSpPr>
              <a:spLocks/>
            </p:cNvSpPr>
            <p:nvPr userDrawn="1"/>
          </p:nvSpPr>
          <p:spPr bwMode="black">
            <a:xfrm>
              <a:off x="724085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20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9" name="Freeform 7"/>
            <p:cNvSpPr>
              <a:spLocks/>
            </p:cNvSpPr>
            <p:nvPr userDrawn="1"/>
          </p:nvSpPr>
          <p:spPr bwMode="black">
            <a:xfrm>
              <a:off x="1117968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19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2" name="Freeform 8"/>
            <p:cNvSpPr>
              <a:spLocks/>
            </p:cNvSpPr>
            <p:nvPr userDrawn="1"/>
          </p:nvSpPr>
          <p:spPr bwMode="black">
            <a:xfrm>
              <a:off x="1511850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22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3" name="Freeform 9"/>
            <p:cNvSpPr>
              <a:spLocks/>
            </p:cNvSpPr>
            <p:nvPr userDrawn="1"/>
          </p:nvSpPr>
          <p:spPr bwMode="black">
            <a:xfrm>
              <a:off x="323850" y="6589413"/>
              <a:ext cx="530472" cy="648000"/>
            </a:xfrm>
            <a:custGeom>
              <a:avLst/>
              <a:gdLst>
                <a:gd name="T0" fmla="*/ 402 w 407"/>
                <a:gd name="T1" fmla="*/ 0 h 496"/>
                <a:gd name="T2" fmla="*/ 5 w 407"/>
                <a:gd name="T3" fmla="*/ 0 h 496"/>
                <a:gd name="T4" fmla="*/ 0 w 407"/>
                <a:gd name="T5" fmla="*/ 175 h 496"/>
                <a:gd name="T6" fmla="*/ 27 w 407"/>
                <a:gd name="T7" fmla="*/ 179 h 496"/>
                <a:gd name="T8" fmla="*/ 67 w 407"/>
                <a:gd name="T9" fmla="*/ 64 h 496"/>
                <a:gd name="T10" fmla="*/ 164 w 407"/>
                <a:gd name="T11" fmla="*/ 23 h 496"/>
                <a:gd name="T12" fmla="*/ 164 w 407"/>
                <a:gd name="T13" fmla="*/ 390 h 496"/>
                <a:gd name="T14" fmla="*/ 150 w 407"/>
                <a:gd name="T15" fmla="*/ 452 h 496"/>
                <a:gd name="T16" fmla="*/ 110 w 407"/>
                <a:gd name="T17" fmla="*/ 467 h 496"/>
                <a:gd name="T18" fmla="*/ 81 w 407"/>
                <a:gd name="T19" fmla="*/ 468 h 496"/>
                <a:gd name="T20" fmla="*/ 81 w 407"/>
                <a:gd name="T21" fmla="*/ 496 h 496"/>
                <a:gd name="T22" fmla="*/ 326 w 407"/>
                <a:gd name="T23" fmla="*/ 496 h 496"/>
                <a:gd name="T24" fmla="*/ 326 w 407"/>
                <a:gd name="T25" fmla="*/ 468 h 496"/>
                <a:gd name="T26" fmla="*/ 297 w 407"/>
                <a:gd name="T27" fmla="*/ 467 h 496"/>
                <a:gd name="T28" fmla="*/ 257 w 407"/>
                <a:gd name="T29" fmla="*/ 452 h 496"/>
                <a:gd name="T30" fmla="*/ 243 w 407"/>
                <a:gd name="T31" fmla="*/ 390 h 496"/>
                <a:gd name="T32" fmla="*/ 243 w 407"/>
                <a:gd name="T33" fmla="*/ 23 h 496"/>
                <a:gd name="T34" fmla="*/ 340 w 407"/>
                <a:gd name="T35" fmla="*/ 64 h 496"/>
                <a:gd name="T36" fmla="*/ 381 w 407"/>
                <a:gd name="T37" fmla="*/ 179 h 496"/>
                <a:gd name="T38" fmla="*/ 407 w 407"/>
                <a:gd name="T39" fmla="*/ 175 h 496"/>
                <a:gd name="T40" fmla="*/ 402 w 407"/>
                <a:gd name="T41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496">
                  <a:moveTo>
                    <a:pt x="40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31" y="128"/>
                    <a:pt x="45" y="89"/>
                    <a:pt x="67" y="64"/>
                  </a:cubicBezTo>
                  <a:cubicBezTo>
                    <a:pt x="90" y="38"/>
                    <a:pt x="123" y="25"/>
                    <a:pt x="164" y="23"/>
                  </a:cubicBezTo>
                  <a:cubicBezTo>
                    <a:pt x="164" y="390"/>
                    <a:pt x="164" y="390"/>
                    <a:pt x="164" y="390"/>
                  </a:cubicBezTo>
                  <a:cubicBezTo>
                    <a:pt x="164" y="422"/>
                    <a:pt x="159" y="442"/>
                    <a:pt x="150" y="452"/>
                  </a:cubicBezTo>
                  <a:cubicBezTo>
                    <a:pt x="142" y="460"/>
                    <a:pt x="129" y="465"/>
                    <a:pt x="110" y="467"/>
                  </a:cubicBezTo>
                  <a:cubicBezTo>
                    <a:pt x="104" y="467"/>
                    <a:pt x="95" y="468"/>
                    <a:pt x="81" y="468"/>
                  </a:cubicBezTo>
                  <a:cubicBezTo>
                    <a:pt x="81" y="496"/>
                    <a:pt x="81" y="496"/>
                    <a:pt x="81" y="496"/>
                  </a:cubicBezTo>
                  <a:cubicBezTo>
                    <a:pt x="326" y="496"/>
                    <a:pt x="326" y="496"/>
                    <a:pt x="326" y="496"/>
                  </a:cubicBezTo>
                  <a:cubicBezTo>
                    <a:pt x="326" y="468"/>
                    <a:pt x="326" y="468"/>
                    <a:pt x="326" y="468"/>
                  </a:cubicBezTo>
                  <a:cubicBezTo>
                    <a:pt x="313" y="468"/>
                    <a:pt x="303" y="467"/>
                    <a:pt x="297" y="467"/>
                  </a:cubicBezTo>
                  <a:cubicBezTo>
                    <a:pt x="278" y="465"/>
                    <a:pt x="265" y="460"/>
                    <a:pt x="257" y="452"/>
                  </a:cubicBezTo>
                  <a:cubicBezTo>
                    <a:pt x="248" y="442"/>
                    <a:pt x="243" y="422"/>
                    <a:pt x="243" y="390"/>
                  </a:cubicBezTo>
                  <a:cubicBezTo>
                    <a:pt x="243" y="23"/>
                    <a:pt x="243" y="23"/>
                    <a:pt x="243" y="23"/>
                  </a:cubicBezTo>
                  <a:cubicBezTo>
                    <a:pt x="285" y="25"/>
                    <a:pt x="317" y="38"/>
                    <a:pt x="340" y="64"/>
                  </a:cubicBezTo>
                  <a:cubicBezTo>
                    <a:pt x="362" y="89"/>
                    <a:pt x="376" y="128"/>
                    <a:pt x="381" y="179"/>
                  </a:cubicBezTo>
                  <a:cubicBezTo>
                    <a:pt x="407" y="175"/>
                    <a:pt x="407" y="175"/>
                    <a:pt x="407" y="175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96" name="Group 48"/>
          <p:cNvGrpSpPr>
            <a:grpSpLocks noChangeAspect="1"/>
          </p:cNvGrpSpPr>
          <p:nvPr/>
        </p:nvGrpSpPr>
        <p:grpSpPr bwMode="black">
          <a:xfrm>
            <a:off x="6240077" y="6116490"/>
            <a:ext cx="2581920" cy="214538"/>
            <a:chOff x="1698" y="4248"/>
            <a:chExt cx="1793" cy="149"/>
          </a:xfrm>
          <a:solidFill>
            <a:schemeClr val="bg1"/>
          </a:solidFill>
        </p:grpSpPr>
        <p:sp>
          <p:nvSpPr>
            <p:cNvPr id="97" name="Freeform 54"/>
            <p:cNvSpPr>
              <a:spLocks noEditPoints="1"/>
            </p:cNvSpPr>
            <p:nvPr userDrawn="1"/>
          </p:nvSpPr>
          <p:spPr bwMode="black">
            <a:xfrm>
              <a:off x="1698" y="4279"/>
              <a:ext cx="79" cy="115"/>
            </a:xfrm>
            <a:custGeom>
              <a:avLst/>
              <a:gdLst>
                <a:gd name="T0" fmla="*/ 0 w 86"/>
                <a:gd name="T1" fmla="*/ 126 h 126"/>
                <a:gd name="T2" fmla="*/ 0 w 86"/>
                <a:gd name="T3" fmla="*/ 0 h 126"/>
                <a:gd name="T4" fmla="*/ 40 w 86"/>
                <a:gd name="T5" fmla="*/ 0 h 126"/>
                <a:gd name="T6" fmla="*/ 63 w 86"/>
                <a:gd name="T7" fmla="*/ 3 h 126"/>
                <a:gd name="T8" fmla="*/ 81 w 86"/>
                <a:gd name="T9" fmla="*/ 17 h 126"/>
                <a:gd name="T10" fmla="*/ 86 w 86"/>
                <a:gd name="T11" fmla="*/ 39 h 126"/>
                <a:gd name="T12" fmla="*/ 71 w 86"/>
                <a:gd name="T13" fmla="*/ 73 h 126"/>
                <a:gd name="T14" fmla="*/ 41 w 86"/>
                <a:gd name="T15" fmla="*/ 81 h 126"/>
                <a:gd name="T16" fmla="*/ 27 w 86"/>
                <a:gd name="T17" fmla="*/ 81 h 126"/>
                <a:gd name="T18" fmla="*/ 27 w 86"/>
                <a:gd name="T19" fmla="*/ 126 h 126"/>
                <a:gd name="T20" fmla="*/ 0 w 86"/>
                <a:gd name="T21" fmla="*/ 126 h 126"/>
                <a:gd name="T22" fmla="*/ 27 w 86"/>
                <a:gd name="T23" fmla="*/ 59 h 126"/>
                <a:gd name="T24" fmla="*/ 40 w 86"/>
                <a:gd name="T25" fmla="*/ 59 h 126"/>
                <a:gd name="T26" fmla="*/ 55 w 86"/>
                <a:gd name="T27" fmla="*/ 54 h 126"/>
                <a:gd name="T28" fmla="*/ 59 w 86"/>
                <a:gd name="T29" fmla="*/ 41 h 126"/>
                <a:gd name="T30" fmla="*/ 54 w 86"/>
                <a:gd name="T31" fmla="*/ 27 h 126"/>
                <a:gd name="T32" fmla="*/ 39 w 86"/>
                <a:gd name="T33" fmla="*/ 23 h 126"/>
                <a:gd name="T34" fmla="*/ 27 w 86"/>
                <a:gd name="T35" fmla="*/ 23 h 126"/>
                <a:gd name="T36" fmla="*/ 27 w 86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6" y="31"/>
                    <a:pt x="86" y="39"/>
                  </a:cubicBezTo>
                  <a:cubicBezTo>
                    <a:pt x="86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0" y="59"/>
                    <a:pt x="40" y="59"/>
                    <a:pt x="40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8" name="Freeform 55"/>
            <p:cNvSpPr>
              <a:spLocks noEditPoints="1"/>
            </p:cNvSpPr>
            <p:nvPr userDrawn="1"/>
          </p:nvSpPr>
          <p:spPr bwMode="black">
            <a:xfrm>
              <a:off x="1791" y="4279"/>
              <a:ext cx="86" cy="115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8 h 126"/>
                <a:gd name="T8" fmla="*/ 90 w 94"/>
                <a:gd name="T9" fmla="*/ 35 h 126"/>
                <a:gd name="T10" fmla="*/ 82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90 w 94"/>
                <a:gd name="T19" fmla="*/ 108 h 126"/>
                <a:gd name="T20" fmla="*/ 92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3 h 126"/>
                <a:gd name="T30" fmla="*/ 60 w 94"/>
                <a:gd name="T31" fmla="*/ 85 h 126"/>
                <a:gd name="T32" fmla="*/ 51 w 94"/>
                <a:gd name="T33" fmla="*/ 77 h 126"/>
                <a:gd name="T34" fmla="*/ 43 w 94"/>
                <a:gd name="T35" fmla="*/ 77 h 126"/>
                <a:gd name="T36" fmla="*/ 27 w 94"/>
                <a:gd name="T37" fmla="*/ 77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1 h 126"/>
                <a:gd name="T54" fmla="*/ 27 w 94"/>
                <a:gd name="T55" fmla="*/ 21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8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2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6" y="79"/>
                    <a:pt x="87" y="83"/>
                    <a:pt x="88" y="89"/>
                  </a:cubicBezTo>
                  <a:cubicBezTo>
                    <a:pt x="88" y="91"/>
                    <a:pt x="89" y="98"/>
                    <a:pt x="90" y="108"/>
                  </a:cubicBezTo>
                  <a:cubicBezTo>
                    <a:pt x="90" y="115"/>
                    <a:pt x="91" y="119"/>
                    <a:pt x="92" y="121"/>
                  </a:cubicBezTo>
                  <a:cubicBezTo>
                    <a:pt x="92" y="123"/>
                    <a:pt x="93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5" y="122"/>
                    <a:pt x="64" y="119"/>
                  </a:cubicBezTo>
                  <a:cubicBezTo>
                    <a:pt x="64" y="117"/>
                    <a:pt x="64" y="112"/>
                    <a:pt x="63" y="103"/>
                  </a:cubicBezTo>
                  <a:cubicBezTo>
                    <a:pt x="62" y="94"/>
                    <a:pt x="61" y="88"/>
                    <a:pt x="60" y="85"/>
                  </a:cubicBezTo>
                  <a:cubicBezTo>
                    <a:pt x="58" y="81"/>
                    <a:pt x="55" y="78"/>
                    <a:pt x="51" y="77"/>
                  </a:cubicBezTo>
                  <a:cubicBezTo>
                    <a:pt x="49" y="77"/>
                    <a:pt x="46" y="77"/>
                    <a:pt x="43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2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2"/>
                    <a:pt x="49" y="21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9" name="Freeform 56"/>
            <p:cNvSpPr>
              <a:spLocks noEditPoints="1"/>
            </p:cNvSpPr>
            <p:nvPr userDrawn="1"/>
          </p:nvSpPr>
          <p:spPr bwMode="black">
            <a:xfrm>
              <a:off x="1890" y="4276"/>
              <a:ext cx="98" cy="121"/>
            </a:xfrm>
            <a:custGeom>
              <a:avLst/>
              <a:gdLst>
                <a:gd name="T0" fmla="*/ 55 w 107"/>
                <a:gd name="T1" fmla="*/ 0 h 132"/>
                <a:gd name="T2" fmla="*/ 91 w 107"/>
                <a:gd name="T3" fmla="*/ 16 h 132"/>
                <a:gd name="T4" fmla="*/ 107 w 107"/>
                <a:gd name="T5" fmla="*/ 66 h 132"/>
                <a:gd name="T6" fmla="*/ 95 w 107"/>
                <a:gd name="T7" fmla="*/ 111 h 132"/>
                <a:gd name="T8" fmla="*/ 76 w 107"/>
                <a:gd name="T9" fmla="*/ 127 h 132"/>
                <a:gd name="T10" fmla="*/ 54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6 w 107"/>
                <a:gd name="T17" fmla="*/ 17 h 132"/>
                <a:gd name="T18" fmla="*/ 55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7 h 132"/>
                <a:gd name="T30" fmla="*/ 54 w 107"/>
                <a:gd name="T31" fmla="*/ 109 h 132"/>
                <a:gd name="T32" fmla="*/ 68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5" y="0"/>
                  </a:moveTo>
                  <a:cubicBezTo>
                    <a:pt x="69" y="0"/>
                    <a:pt x="81" y="6"/>
                    <a:pt x="91" y="16"/>
                  </a:cubicBezTo>
                  <a:cubicBezTo>
                    <a:pt x="102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5" y="111"/>
                  </a:cubicBezTo>
                  <a:cubicBezTo>
                    <a:pt x="90" y="118"/>
                    <a:pt x="84" y="123"/>
                    <a:pt x="76" y="127"/>
                  </a:cubicBezTo>
                  <a:cubicBezTo>
                    <a:pt x="70" y="130"/>
                    <a:pt x="62" y="132"/>
                    <a:pt x="54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3" y="23"/>
                  </a:moveTo>
                  <a:cubicBezTo>
                    <a:pt x="45" y="23"/>
                    <a:pt x="39" y="27"/>
                    <a:pt x="34" y="35"/>
                  </a:cubicBezTo>
                  <a:cubicBezTo>
                    <a:pt x="29" y="43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40" y="104"/>
                    <a:pt x="44" y="107"/>
                  </a:cubicBezTo>
                  <a:cubicBezTo>
                    <a:pt x="47" y="108"/>
                    <a:pt x="51" y="109"/>
                    <a:pt x="54" y="109"/>
                  </a:cubicBezTo>
                  <a:cubicBezTo>
                    <a:pt x="59" y="109"/>
                    <a:pt x="64" y="107"/>
                    <a:pt x="68" y="104"/>
                  </a:cubicBezTo>
                  <a:cubicBezTo>
                    <a:pt x="72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8" y="43"/>
                    <a:pt x="73" y="35"/>
                  </a:cubicBezTo>
                  <a:cubicBezTo>
                    <a:pt x="69" y="27"/>
                    <a:pt x="62" y="23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0" name="Freeform 57"/>
            <p:cNvSpPr>
              <a:spLocks/>
            </p:cNvSpPr>
            <p:nvPr userDrawn="1"/>
          </p:nvSpPr>
          <p:spPr bwMode="black">
            <a:xfrm>
              <a:off x="2043" y="4276"/>
              <a:ext cx="81" cy="121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1 h 132"/>
                <a:gd name="T8" fmla="*/ 57 w 88"/>
                <a:gd name="T9" fmla="*/ 106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7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0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4 h 132"/>
                <a:gd name="T40" fmla="*/ 32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3" y="108"/>
                    <a:pt x="38" y="111"/>
                    <a:pt x="44" y="111"/>
                  </a:cubicBezTo>
                  <a:cubicBezTo>
                    <a:pt x="49" y="111"/>
                    <a:pt x="54" y="109"/>
                    <a:pt x="57" y="106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7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4" y="17"/>
                    <a:pt x="11" y="11"/>
                  </a:cubicBezTo>
                  <a:cubicBezTo>
                    <a:pt x="18" y="4"/>
                    <a:pt x="28" y="0"/>
                    <a:pt x="40" y="0"/>
                  </a:cubicBezTo>
                  <a:cubicBezTo>
                    <a:pt x="56" y="0"/>
                    <a:pt x="68" y="5"/>
                    <a:pt x="76" y="16"/>
                  </a:cubicBezTo>
                  <a:cubicBezTo>
                    <a:pt x="80" y="21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1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4"/>
                  </a:cubicBezTo>
                  <a:cubicBezTo>
                    <a:pt x="26" y="39"/>
                    <a:pt x="28" y="43"/>
                    <a:pt x="32" y="46"/>
                  </a:cubicBezTo>
                  <a:cubicBezTo>
                    <a:pt x="35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5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1" name="Freeform 58"/>
            <p:cNvSpPr>
              <a:spLocks noEditPoints="1"/>
            </p:cNvSpPr>
            <p:nvPr userDrawn="1"/>
          </p:nvSpPr>
          <p:spPr bwMode="black">
            <a:xfrm>
              <a:off x="2140" y="4279"/>
              <a:ext cx="80" cy="115"/>
            </a:xfrm>
            <a:custGeom>
              <a:avLst/>
              <a:gdLst>
                <a:gd name="T0" fmla="*/ 0 w 87"/>
                <a:gd name="T1" fmla="*/ 126 h 126"/>
                <a:gd name="T2" fmla="*/ 0 w 87"/>
                <a:gd name="T3" fmla="*/ 0 h 126"/>
                <a:gd name="T4" fmla="*/ 40 w 87"/>
                <a:gd name="T5" fmla="*/ 0 h 126"/>
                <a:gd name="T6" fmla="*/ 63 w 87"/>
                <a:gd name="T7" fmla="*/ 3 h 126"/>
                <a:gd name="T8" fmla="*/ 81 w 87"/>
                <a:gd name="T9" fmla="*/ 17 h 126"/>
                <a:gd name="T10" fmla="*/ 87 w 87"/>
                <a:gd name="T11" fmla="*/ 39 h 126"/>
                <a:gd name="T12" fmla="*/ 71 w 87"/>
                <a:gd name="T13" fmla="*/ 73 h 126"/>
                <a:gd name="T14" fmla="*/ 41 w 87"/>
                <a:gd name="T15" fmla="*/ 81 h 126"/>
                <a:gd name="T16" fmla="*/ 27 w 87"/>
                <a:gd name="T17" fmla="*/ 81 h 126"/>
                <a:gd name="T18" fmla="*/ 27 w 87"/>
                <a:gd name="T19" fmla="*/ 126 h 126"/>
                <a:gd name="T20" fmla="*/ 0 w 87"/>
                <a:gd name="T21" fmla="*/ 126 h 126"/>
                <a:gd name="T22" fmla="*/ 27 w 87"/>
                <a:gd name="T23" fmla="*/ 59 h 126"/>
                <a:gd name="T24" fmla="*/ 41 w 87"/>
                <a:gd name="T25" fmla="*/ 59 h 126"/>
                <a:gd name="T26" fmla="*/ 55 w 87"/>
                <a:gd name="T27" fmla="*/ 54 h 126"/>
                <a:gd name="T28" fmla="*/ 59 w 87"/>
                <a:gd name="T29" fmla="*/ 41 h 126"/>
                <a:gd name="T30" fmla="*/ 54 w 87"/>
                <a:gd name="T31" fmla="*/ 27 h 126"/>
                <a:gd name="T32" fmla="*/ 39 w 87"/>
                <a:gd name="T33" fmla="*/ 23 h 126"/>
                <a:gd name="T34" fmla="*/ 27 w 87"/>
                <a:gd name="T35" fmla="*/ 23 h 126"/>
                <a:gd name="T36" fmla="*/ 27 w 87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7" y="31"/>
                    <a:pt x="87" y="39"/>
                  </a:cubicBezTo>
                  <a:cubicBezTo>
                    <a:pt x="87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1" y="59"/>
                    <a:pt x="41" y="59"/>
                    <a:pt x="41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2" name="Freeform 59"/>
            <p:cNvSpPr>
              <a:spLocks noEditPoints="1"/>
            </p:cNvSpPr>
            <p:nvPr userDrawn="1"/>
          </p:nvSpPr>
          <p:spPr bwMode="black">
            <a:xfrm>
              <a:off x="2230" y="4276"/>
              <a:ext cx="99" cy="121"/>
            </a:xfrm>
            <a:custGeom>
              <a:avLst/>
              <a:gdLst>
                <a:gd name="T0" fmla="*/ 55 w 108"/>
                <a:gd name="T1" fmla="*/ 0 h 132"/>
                <a:gd name="T2" fmla="*/ 91 w 108"/>
                <a:gd name="T3" fmla="*/ 16 h 132"/>
                <a:gd name="T4" fmla="*/ 108 w 108"/>
                <a:gd name="T5" fmla="*/ 66 h 132"/>
                <a:gd name="T6" fmla="*/ 95 w 108"/>
                <a:gd name="T7" fmla="*/ 111 h 132"/>
                <a:gd name="T8" fmla="*/ 77 w 108"/>
                <a:gd name="T9" fmla="*/ 127 h 132"/>
                <a:gd name="T10" fmla="*/ 54 w 108"/>
                <a:gd name="T11" fmla="*/ 132 h 132"/>
                <a:gd name="T12" fmla="*/ 13 w 108"/>
                <a:gd name="T13" fmla="*/ 110 h 132"/>
                <a:gd name="T14" fmla="*/ 0 w 108"/>
                <a:gd name="T15" fmla="*/ 66 h 132"/>
                <a:gd name="T16" fmla="*/ 16 w 108"/>
                <a:gd name="T17" fmla="*/ 17 h 132"/>
                <a:gd name="T18" fmla="*/ 55 w 108"/>
                <a:gd name="T19" fmla="*/ 0 h 132"/>
                <a:gd name="T20" fmla="*/ 54 w 108"/>
                <a:gd name="T21" fmla="*/ 23 h 132"/>
                <a:gd name="T22" fmla="*/ 35 w 108"/>
                <a:gd name="T23" fmla="*/ 35 h 132"/>
                <a:gd name="T24" fmla="*/ 27 w 108"/>
                <a:gd name="T25" fmla="*/ 66 h 132"/>
                <a:gd name="T26" fmla="*/ 35 w 108"/>
                <a:gd name="T27" fmla="*/ 97 h 132"/>
                <a:gd name="T28" fmla="*/ 45 w 108"/>
                <a:gd name="T29" fmla="*/ 107 h 132"/>
                <a:gd name="T30" fmla="*/ 55 w 108"/>
                <a:gd name="T31" fmla="*/ 109 h 132"/>
                <a:gd name="T32" fmla="*/ 68 w 108"/>
                <a:gd name="T33" fmla="*/ 104 h 132"/>
                <a:gd name="T34" fmla="*/ 78 w 108"/>
                <a:gd name="T35" fmla="*/ 87 h 132"/>
                <a:gd name="T36" fmla="*/ 81 w 108"/>
                <a:gd name="T37" fmla="*/ 66 h 132"/>
                <a:gd name="T38" fmla="*/ 74 w 108"/>
                <a:gd name="T39" fmla="*/ 35 h 132"/>
                <a:gd name="T40" fmla="*/ 54 w 108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2">
                  <a:moveTo>
                    <a:pt x="55" y="0"/>
                  </a:moveTo>
                  <a:cubicBezTo>
                    <a:pt x="70" y="0"/>
                    <a:pt x="82" y="6"/>
                    <a:pt x="91" y="16"/>
                  </a:cubicBezTo>
                  <a:cubicBezTo>
                    <a:pt x="102" y="29"/>
                    <a:pt x="108" y="45"/>
                    <a:pt x="108" y="66"/>
                  </a:cubicBezTo>
                  <a:cubicBezTo>
                    <a:pt x="108" y="84"/>
                    <a:pt x="104" y="99"/>
                    <a:pt x="95" y="111"/>
                  </a:cubicBezTo>
                  <a:cubicBezTo>
                    <a:pt x="91" y="118"/>
                    <a:pt x="84" y="123"/>
                    <a:pt x="77" y="127"/>
                  </a:cubicBezTo>
                  <a:cubicBezTo>
                    <a:pt x="70" y="130"/>
                    <a:pt x="63" y="132"/>
                    <a:pt x="54" y="132"/>
                  </a:cubicBezTo>
                  <a:cubicBezTo>
                    <a:pt x="37" y="132"/>
                    <a:pt x="23" y="125"/>
                    <a:pt x="13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6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4" y="23"/>
                  </a:moveTo>
                  <a:cubicBezTo>
                    <a:pt x="46" y="23"/>
                    <a:pt x="39" y="27"/>
                    <a:pt x="35" y="35"/>
                  </a:cubicBezTo>
                  <a:cubicBezTo>
                    <a:pt x="30" y="43"/>
                    <a:pt x="27" y="54"/>
                    <a:pt x="27" y="66"/>
                  </a:cubicBezTo>
                  <a:cubicBezTo>
                    <a:pt x="27" y="78"/>
                    <a:pt x="30" y="89"/>
                    <a:pt x="35" y="97"/>
                  </a:cubicBezTo>
                  <a:cubicBezTo>
                    <a:pt x="37" y="101"/>
                    <a:pt x="40" y="104"/>
                    <a:pt x="45" y="107"/>
                  </a:cubicBezTo>
                  <a:cubicBezTo>
                    <a:pt x="48" y="108"/>
                    <a:pt x="51" y="109"/>
                    <a:pt x="55" y="109"/>
                  </a:cubicBezTo>
                  <a:cubicBezTo>
                    <a:pt x="60" y="109"/>
                    <a:pt x="64" y="107"/>
                    <a:pt x="68" y="104"/>
                  </a:cubicBezTo>
                  <a:cubicBezTo>
                    <a:pt x="72" y="100"/>
                    <a:pt x="76" y="94"/>
                    <a:pt x="78" y="87"/>
                  </a:cubicBezTo>
                  <a:cubicBezTo>
                    <a:pt x="80" y="80"/>
                    <a:pt x="81" y="73"/>
                    <a:pt x="81" y="66"/>
                  </a:cubicBezTo>
                  <a:cubicBezTo>
                    <a:pt x="81" y="54"/>
                    <a:pt x="78" y="43"/>
                    <a:pt x="74" y="35"/>
                  </a:cubicBezTo>
                  <a:cubicBezTo>
                    <a:pt x="69" y="27"/>
                    <a:pt x="63" y="23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3" name="Freeform 60"/>
            <p:cNvSpPr>
              <a:spLocks/>
            </p:cNvSpPr>
            <p:nvPr userDrawn="1"/>
          </p:nvSpPr>
          <p:spPr bwMode="black">
            <a:xfrm>
              <a:off x="2347" y="4279"/>
              <a:ext cx="70" cy="115"/>
            </a:xfrm>
            <a:custGeom>
              <a:avLst/>
              <a:gdLst>
                <a:gd name="T0" fmla="*/ 0 w 70"/>
                <a:gd name="T1" fmla="*/ 115 h 115"/>
                <a:gd name="T2" fmla="*/ 0 w 70"/>
                <a:gd name="T3" fmla="*/ 0 h 115"/>
                <a:gd name="T4" fmla="*/ 25 w 70"/>
                <a:gd name="T5" fmla="*/ 0 h 115"/>
                <a:gd name="T6" fmla="*/ 25 w 70"/>
                <a:gd name="T7" fmla="*/ 94 h 115"/>
                <a:gd name="T8" fmla="*/ 70 w 70"/>
                <a:gd name="T9" fmla="*/ 94 h 115"/>
                <a:gd name="T10" fmla="*/ 70 w 70"/>
                <a:gd name="T11" fmla="*/ 115 h 115"/>
                <a:gd name="T12" fmla="*/ 0 w 70"/>
                <a:gd name="T1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15">
                  <a:moveTo>
                    <a:pt x="0" y="115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94"/>
                  </a:lnTo>
                  <a:lnTo>
                    <a:pt x="70" y="94"/>
                  </a:lnTo>
                  <a:lnTo>
                    <a:pt x="70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4" name="Freeform 61"/>
            <p:cNvSpPr>
              <a:spLocks/>
            </p:cNvSpPr>
            <p:nvPr userDrawn="1"/>
          </p:nvSpPr>
          <p:spPr bwMode="black">
            <a:xfrm>
              <a:off x="2431" y="4279"/>
              <a:ext cx="75" cy="115"/>
            </a:xfrm>
            <a:custGeom>
              <a:avLst/>
              <a:gdLst>
                <a:gd name="T0" fmla="*/ 0 w 75"/>
                <a:gd name="T1" fmla="*/ 115 h 115"/>
                <a:gd name="T2" fmla="*/ 0 w 75"/>
                <a:gd name="T3" fmla="*/ 0 h 115"/>
                <a:gd name="T4" fmla="*/ 74 w 75"/>
                <a:gd name="T5" fmla="*/ 0 h 115"/>
                <a:gd name="T6" fmla="*/ 74 w 75"/>
                <a:gd name="T7" fmla="*/ 21 h 115"/>
                <a:gd name="T8" fmla="*/ 25 w 75"/>
                <a:gd name="T9" fmla="*/ 21 h 115"/>
                <a:gd name="T10" fmla="*/ 25 w 75"/>
                <a:gd name="T11" fmla="*/ 46 h 115"/>
                <a:gd name="T12" fmla="*/ 70 w 75"/>
                <a:gd name="T13" fmla="*/ 46 h 115"/>
                <a:gd name="T14" fmla="*/ 70 w 75"/>
                <a:gd name="T15" fmla="*/ 66 h 115"/>
                <a:gd name="T16" fmla="*/ 25 w 75"/>
                <a:gd name="T17" fmla="*/ 66 h 115"/>
                <a:gd name="T18" fmla="*/ 25 w 75"/>
                <a:gd name="T19" fmla="*/ 94 h 115"/>
                <a:gd name="T20" fmla="*/ 75 w 75"/>
                <a:gd name="T21" fmla="*/ 94 h 115"/>
                <a:gd name="T22" fmla="*/ 75 w 75"/>
                <a:gd name="T23" fmla="*/ 115 h 115"/>
                <a:gd name="T24" fmla="*/ 0 w 75"/>
                <a:gd name="T2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115">
                  <a:moveTo>
                    <a:pt x="0" y="115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21"/>
                  </a:lnTo>
                  <a:lnTo>
                    <a:pt x="25" y="21"/>
                  </a:lnTo>
                  <a:lnTo>
                    <a:pt x="25" y="46"/>
                  </a:lnTo>
                  <a:lnTo>
                    <a:pt x="70" y="46"/>
                  </a:lnTo>
                  <a:lnTo>
                    <a:pt x="70" y="66"/>
                  </a:lnTo>
                  <a:lnTo>
                    <a:pt x="25" y="66"/>
                  </a:lnTo>
                  <a:lnTo>
                    <a:pt x="25" y="94"/>
                  </a:lnTo>
                  <a:lnTo>
                    <a:pt x="75" y="94"/>
                  </a:lnTo>
                  <a:lnTo>
                    <a:pt x="75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5" name="Freeform 62"/>
            <p:cNvSpPr>
              <a:spLocks noEditPoints="1"/>
            </p:cNvSpPr>
            <p:nvPr userDrawn="1"/>
          </p:nvSpPr>
          <p:spPr bwMode="black">
            <a:xfrm>
              <a:off x="2519" y="4248"/>
              <a:ext cx="93" cy="149"/>
            </a:xfrm>
            <a:custGeom>
              <a:avLst/>
              <a:gdLst>
                <a:gd name="T0" fmla="*/ 75 w 102"/>
                <a:gd name="T1" fmla="*/ 111 h 163"/>
                <a:gd name="T2" fmla="*/ 102 w 102"/>
                <a:gd name="T3" fmla="*/ 111 h 163"/>
                <a:gd name="T4" fmla="*/ 91 w 102"/>
                <a:gd name="T5" fmla="*/ 145 h 163"/>
                <a:gd name="T6" fmla="*/ 53 w 102"/>
                <a:gd name="T7" fmla="*/ 163 h 163"/>
                <a:gd name="T8" fmla="*/ 17 w 102"/>
                <a:gd name="T9" fmla="*/ 147 h 163"/>
                <a:gd name="T10" fmla="*/ 0 w 102"/>
                <a:gd name="T11" fmla="*/ 97 h 163"/>
                <a:gd name="T12" fmla="*/ 16 w 102"/>
                <a:gd name="T13" fmla="*/ 48 h 163"/>
                <a:gd name="T14" fmla="*/ 54 w 102"/>
                <a:gd name="T15" fmla="*/ 31 h 163"/>
                <a:gd name="T16" fmla="*/ 93 w 102"/>
                <a:gd name="T17" fmla="*/ 51 h 163"/>
                <a:gd name="T18" fmla="*/ 102 w 102"/>
                <a:gd name="T19" fmla="*/ 76 h 163"/>
                <a:gd name="T20" fmla="*/ 75 w 102"/>
                <a:gd name="T21" fmla="*/ 76 h 163"/>
                <a:gd name="T22" fmla="*/ 71 w 102"/>
                <a:gd name="T23" fmla="*/ 64 h 163"/>
                <a:gd name="T24" fmla="*/ 54 w 102"/>
                <a:gd name="T25" fmla="*/ 54 h 163"/>
                <a:gd name="T26" fmla="*/ 34 w 102"/>
                <a:gd name="T27" fmla="*/ 66 h 163"/>
                <a:gd name="T28" fmla="*/ 28 w 102"/>
                <a:gd name="T29" fmla="*/ 97 h 163"/>
                <a:gd name="T30" fmla="*/ 35 w 102"/>
                <a:gd name="T31" fmla="*/ 128 h 163"/>
                <a:gd name="T32" fmla="*/ 53 w 102"/>
                <a:gd name="T33" fmla="*/ 140 h 163"/>
                <a:gd name="T34" fmla="*/ 69 w 102"/>
                <a:gd name="T35" fmla="*/ 131 h 163"/>
                <a:gd name="T36" fmla="*/ 75 w 102"/>
                <a:gd name="T37" fmla="*/ 111 h 163"/>
                <a:gd name="T38" fmla="*/ 79 w 102"/>
                <a:gd name="T39" fmla="*/ 0 h 163"/>
                <a:gd name="T40" fmla="*/ 61 w 102"/>
                <a:gd name="T41" fmla="*/ 24 h 163"/>
                <a:gd name="T42" fmla="*/ 40 w 102"/>
                <a:gd name="T43" fmla="*/ 24 h 163"/>
                <a:gd name="T44" fmla="*/ 22 w 102"/>
                <a:gd name="T45" fmla="*/ 0 h 163"/>
                <a:gd name="T46" fmla="*/ 42 w 102"/>
                <a:gd name="T47" fmla="*/ 0 h 163"/>
                <a:gd name="T48" fmla="*/ 50 w 102"/>
                <a:gd name="T49" fmla="*/ 11 h 163"/>
                <a:gd name="T50" fmla="*/ 58 w 102"/>
                <a:gd name="T51" fmla="*/ 0 h 163"/>
                <a:gd name="T52" fmla="*/ 79 w 102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63">
                  <a:moveTo>
                    <a:pt x="75" y="111"/>
                  </a:moveTo>
                  <a:cubicBezTo>
                    <a:pt x="102" y="111"/>
                    <a:pt x="102" y="111"/>
                    <a:pt x="102" y="111"/>
                  </a:cubicBezTo>
                  <a:cubicBezTo>
                    <a:pt x="101" y="125"/>
                    <a:pt x="98" y="136"/>
                    <a:pt x="91" y="145"/>
                  </a:cubicBezTo>
                  <a:cubicBezTo>
                    <a:pt x="82" y="157"/>
                    <a:pt x="69" y="163"/>
                    <a:pt x="53" y="163"/>
                  </a:cubicBezTo>
                  <a:cubicBezTo>
                    <a:pt x="38" y="163"/>
                    <a:pt x="26" y="158"/>
                    <a:pt x="17" y="147"/>
                  </a:cubicBezTo>
                  <a:cubicBezTo>
                    <a:pt x="6" y="134"/>
                    <a:pt x="0" y="118"/>
                    <a:pt x="0" y="97"/>
                  </a:cubicBezTo>
                  <a:cubicBezTo>
                    <a:pt x="0" y="77"/>
                    <a:pt x="6" y="61"/>
                    <a:pt x="16" y="48"/>
                  </a:cubicBezTo>
                  <a:cubicBezTo>
                    <a:pt x="26" y="37"/>
                    <a:pt x="38" y="31"/>
                    <a:pt x="54" y="31"/>
                  </a:cubicBezTo>
                  <a:cubicBezTo>
                    <a:pt x="70" y="31"/>
                    <a:pt x="83" y="38"/>
                    <a:pt x="93" y="51"/>
                  </a:cubicBezTo>
                  <a:cubicBezTo>
                    <a:pt x="98" y="59"/>
                    <a:pt x="101" y="67"/>
                    <a:pt x="102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4" y="71"/>
                    <a:pt x="73" y="68"/>
                    <a:pt x="71" y="64"/>
                  </a:cubicBezTo>
                  <a:cubicBezTo>
                    <a:pt x="67" y="58"/>
                    <a:pt x="61" y="54"/>
                    <a:pt x="54" y="54"/>
                  </a:cubicBezTo>
                  <a:cubicBezTo>
                    <a:pt x="45" y="54"/>
                    <a:pt x="39" y="58"/>
                    <a:pt x="34" y="66"/>
                  </a:cubicBezTo>
                  <a:cubicBezTo>
                    <a:pt x="30" y="74"/>
                    <a:pt x="28" y="85"/>
                    <a:pt x="28" y="97"/>
                  </a:cubicBezTo>
                  <a:cubicBezTo>
                    <a:pt x="28" y="110"/>
                    <a:pt x="30" y="120"/>
                    <a:pt x="35" y="128"/>
                  </a:cubicBezTo>
                  <a:cubicBezTo>
                    <a:pt x="39" y="136"/>
                    <a:pt x="45" y="140"/>
                    <a:pt x="53" y="140"/>
                  </a:cubicBezTo>
                  <a:cubicBezTo>
                    <a:pt x="60" y="140"/>
                    <a:pt x="66" y="137"/>
                    <a:pt x="69" y="131"/>
                  </a:cubicBezTo>
                  <a:cubicBezTo>
                    <a:pt x="72" y="126"/>
                    <a:pt x="74" y="120"/>
                    <a:pt x="75" y="111"/>
                  </a:cubicBezTo>
                  <a:close/>
                  <a:moveTo>
                    <a:pt x="79" y="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6" name="Freeform 63"/>
            <p:cNvSpPr>
              <a:spLocks/>
            </p:cNvSpPr>
            <p:nvPr userDrawn="1"/>
          </p:nvSpPr>
          <p:spPr bwMode="black">
            <a:xfrm>
              <a:off x="2628" y="4279"/>
              <a:ext cx="85" cy="115"/>
            </a:xfrm>
            <a:custGeom>
              <a:avLst/>
              <a:gdLst>
                <a:gd name="T0" fmla="*/ 0 w 85"/>
                <a:gd name="T1" fmla="*/ 115 h 115"/>
                <a:gd name="T2" fmla="*/ 0 w 85"/>
                <a:gd name="T3" fmla="*/ 0 h 115"/>
                <a:gd name="T4" fmla="*/ 26 w 85"/>
                <a:gd name="T5" fmla="*/ 0 h 115"/>
                <a:gd name="T6" fmla="*/ 62 w 85"/>
                <a:gd name="T7" fmla="*/ 74 h 115"/>
                <a:gd name="T8" fmla="*/ 62 w 85"/>
                <a:gd name="T9" fmla="*/ 0 h 115"/>
                <a:gd name="T10" fmla="*/ 85 w 85"/>
                <a:gd name="T11" fmla="*/ 0 h 115"/>
                <a:gd name="T12" fmla="*/ 85 w 85"/>
                <a:gd name="T13" fmla="*/ 115 h 115"/>
                <a:gd name="T14" fmla="*/ 61 w 85"/>
                <a:gd name="T15" fmla="*/ 115 h 115"/>
                <a:gd name="T16" fmla="*/ 24 w 85"/>
                <a:gd name="T17" fmla="*/ 41 h 115"/>
                <a:gd name="T18" fmla="*/ 24 w 85"/>
                <a:gd name="T19" fmla="*/ 115 h 115"/>
                <a:gd name="T20" fmla="*/ 0 w 85"/>
                <a:gd name="T2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15">
                  <a:moveTo>
                    <a:pt x="0" y="115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2" y="74"/>
                  </a:lnTo>
                  <a:lnTo>
                    <a:pt x="62" y="0"/>
                  </a:lnTo>
                  <a:lnTo>
                    <a:pt x="85" y="0"/>
                  </a:lnTo>
                  <a:lnTo>
                    <a:pt x="85" y="115"/>
                  </a:lnTo>
                  <a:lnTo>
                    <a:pt x="61" y="115"/>
                  </a:lnTo>
                  <a:lnTo>
                    <a:pt x="24" y="41"/>
                  </a:lnTo>
                  <a:lnTo>
                    <a:pt x="24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7" name="Freeform 64"/>
            <p:cNvSpPr>
              <a:spLocks noEditPoints="1"/>
            </p:cNvSpPr>
            <p:nvPr userDrawn="1"/>
          </p:nvSpPr>
          <p:spPr bwMode="black">
            <a:xfrm>
              <a:off x="2736" y="4249"/>
              <a:ext cx="74" cy="145"/>
            </a:xfrm>
            <a:custGeom>
              <a:avLst/>
              <a:gdLst>
                <a:gd name="T0" fmla="*/ 0 w 74"/>
                <a:gd name="T1" fmla="*/ 145 h 145"/>
                <a:gd name="T2" fmla="*/ 0 w 74"/>
                <a:gd name="T3" fmla="*/ 30 h 145"/>
                <a:gd name="T4" fmla="*/ 73 w 74"/>
                <a:gd name="T5" fmla="*/ 30 h 145"/>
                <a:gd name="T6" fmla="*/ 73 w 74"/>
                <a:gd name="T7" fmla="*/ 51 h 145"/>
                <a:gd name="T8" fmla="*/ 25 w 74"/>
                <a:gd name="T9" fmla="*/ 51 h 145"/>
                <a:gd name="T10" fmla="*/ 25 w 74"/>
                <a:gd name="T11" fmla="*/ 76 h 145"/>
                <a:gd name="T12" fmla="*/ 70 w 74"/>
                <a:gd name="T13" fmla="*/ 76 h 145"/>
                <a:gd name="T14" fmla="*/ 70 w 74"/>
                <a:gd name="T15" fmla="*/ 96 h 145"/>
                <a:gd name="T16" fmla="*/ 25 w 74"/>
                <a:gd name="T17" fmla="*/ 96 h 145"/>
                <a:gd name="T18" fmla="*/ 25 w 74"/>
                <a:gd name="T19" fmla="*/ 124 h 145"/>
                <a:gd name="T20" fmla="*/ 74 w 74"/>
                <a:gd name="T21" fmla="*/ 124 h 145"/>
                <a:gd name="T22" fmla="*/ 74 w 74"/>
                <a:gd name="T23" fmla="*/ 145 h 145"/>
                <a:gd name="T24" fmla="*/ 0 w 74"/>
                <a:gd name="T25" fmla="*/ 145 h 145"/>
                <a:gd name="T26" fmla="*/ 60 w 74"/>
                <a:gd name="T27" fmla="*/ 0 h 145"/>
                <a:gd name="T28" fmla="*/ 43 w 74"/>
                <a:gd name="T29" fmla="*/ 21 h 145"/>
                <a:gd name="T30" fmla="*/ 24 w 74"/>
                <a:gd name="T31" fmla="*/ 21 h 145"/>
                <a:gd name="T32" fmla="*/ 39 w 74"/>
                <a:gd name="T33" fmla="*/ 0 h 145"/>
                <a:gd name="T34" fmla="*/ 60 w 74"/>
                <a:gd name="T35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45">
                  <a:moveTo>
                    <a:pt x="0" y="145"/>
                  </a:moveTo>
                  <a:lnTo>
                    <a:pt x="0" y="30"/>
                  </a:lnTo>
                  <a:lnTo>
                    <a:pt x="73" y="30"/>
                  </a:lnTo>
                  <a:lnTo>
                    <a:pt x="73" y="51"/>
                  </a:lnTo>
                  <a:lnTo>
                    <a:pt x="25" y="51"/>
                  </a:lnTo>
                  <a:lnTo>
                    <a:pt x="25" y="76"/>
                  </a:lnTo>
                  <a:lnTo>
                    <a:pt x="70" y="76"/>
                  </a:lnTo>
                  <a:lnTo>
                    <a:pt x="70" y="96"/>
                  </a:lnTo>
                  <a:lnTo>
                    <a:pt x="25" y="96"/>
                  </a:lnTo>
                  <a:lnTo>
                    <a:pt x="25" y="124"/>
                  </a:lnTo>
                  <a:lnTo>
                    <a:pt x="74" y="124"/>
                  </a:lnTo>
                  <a:lnTo>
                    <a:pt x="74" y="145"/>
                  </a:lnTo>
                  <a:lnTo>
                    <a:pt x="0" y="145"/>
                  </a:lnTo>
                  <a:close/>
                  <a:moveTo>
                    <a:pt x="60" y="0"/>
                  </a:moveTo>
                  <a:lnTo>
                    <a:pt x="43" y="21"/>
                  </a:lnTo>
                  <a:lnTo>
                    <a:pt x="24" y="21"/>
                  </a:lnTo>
                  <a:lnTo>
                    <a:pt x="39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8" name="Freeform 65"/>
            <p:cNvSpPr>
              <a:spLocks/>
            </p:cNvSpPr>
            <p:nvPr userDrawn="1"/>
          </p:nvSpPr>
          <p:spPr bwMode="black">
            <a:xfrm>
              <a:off x="2867" y="4279"/>
              <a:ext cx="83" cy="115"/>
            </a:xfrm>
            <a:custGeom>
              <a:avLst/>
              <a:gdLst>
                <a:gd name="T0" fmla="*/ 0 w 83"/>
                <a:gd name="T1" fmla="*/ 115 h 115"/>
                <a:gd name="T2" fmla="*/ 0 w 83"/>
                <a:gd name="T3" fmla="*/ 95 h 115"/>
                <a:gd name="T4" fmla="*/ 51 w 83"/>
                <a:gd name="T5" fmla="*/ 21 h 115"/>
                <a:gd name="T6" fmla="*/ 3 w 83"/>
                <a:gd name="T7" fmla="*/ 21 h 115"/>
                <a:gd name="T8" fmla="*/ 3 w 83"/>
                <a:gd name="T9" fmla="*/ 0 h 115"/>
                <a:gd name="T10" fmla="*/ 81 w 83"/>
                <a:gd name="T11" fmla="*/ 0 h 115"/>
                <a:gd name="T12" fmla="*/ 81 w 83"/>
                <a:gd name="T13" fmla="*/ 18 h 115"/>
                <a:gd name="T14" fmla="*/ 29 w 83"/>
                <a:gd name="T15" fmla="*/ 94 h 115"/>
                <a:gd name="T16" fmla="*/ 83 w 83"/>
                <a:gd name="T17" fmla="*/ 94 h 115"/>
                <a:gd name="T18" fmla="*/ 83 w 83"/>
                <a:gd name="T19" fmla="*/ 115 h 115"/>
                <a:gd name="T20" fmla="*/ 0 w 83"/>
                <a:gd name="T2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115">
                  <a:moveTo>
                    <a:pt x="0" y="115"/>
                  </a:moveTo>
                  <a:lnTo>
                    <a:pt x="0" y="95"/>
                  </a:lnTo>
                  <a:lnTo>
                    <a:pt x="51" y="21"/>
                  </a:lnTo>
                  <a:lnTo>
                    <a:pt x="3" y="21"/>
                  </a:lnTo>
                  <a:lnTo>
                    <a:pt x="3" y="0"/>
                  </a:lnTo>
                  <a:lnTo>
                    <a:pt x="81" y="0"/>
                  </a:lnTo>
                  <a:lnTo>
                    <a:pt x="81" y="18"/>
                  </a:lnTo>
                  <a:lnTo>
                    <a:pt x="29" y="94"/>
                  </a:lnTo>
                  <a:lnTo>
                    <a:pt x="83" y="94"/>
                  </a:lnTo>
                  <a:lnTo>
                    <a:pt x="83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9" name="Freeform 66"/>
            <p:cNvSpPr>
              <a:spLocks noEditPoints="1"/>
            </p:cNvSpPr>
            <p:nvPr userDrawn="1"/>
          </p:nvSpPr>
          <p:spPr bwMode="black">
            <a:xfrm>
              <a:off x="2959" y="4249"/>
              <a:ext cx="98" cy="145"/>
            </a:xfrm>
            <a:custGeom>
              <a:avLst/>
              <a:gdLst>
                <a:gd name="T0" fmla="*/ 36 w 98"/>
                <a:gd name="T1" fmla="*/ 30 h 145"/>
                <a:gd name="T2" fmla="*/ 62 w 98"/>
                <a:gd name="T3" fmla="*/ 30 h 145"/>
                <a:gd name="T4" fmla="*/ 98 w 98"/>
                <a:gd name="T5" fmla="*/ 145 h 145"/>
                <a:gd name="T6" fmla="*/ 72 w 98"/>
                <a:gd name="T7" fmla="*/ 145 h 145"/>
                <a:gd name="T8" fmla="*/ 66 w 98"/>
                <a:gd name="T9" fmla="*/ 119 h 145"/>
                <a:gd name="T10" fmla="*/ 33 w 98"/>
                <a:gd name="T11" fmla="*/ 119 h 145"/>
                <a:gd name="T12" fmla="*/ 25 w 98"/>
                <a:gd name="T13" fmla="*/ 145 h 145"/>
                <a:gd name="T14" fmla="*/ 0 w 98"/>
                <a:gd name="T15" fmla="*/ 145 h 145"/>
                <a:gd name="T16" fmla="*/ 36 w 98"/>
                <a:gd name="T17" fmla="*/ 30 h 145"/>
                <a:gd name="T18" fmla="*/ 73 w 98"/>
                <a:gd name="T19" fmla="*/ 0 h 145"/>
                <a:gd name="T20" fmla="*/ 56 w 98"/>
                <a:gd name="T21" fmla="*/ 21 h 145"/>
                <a:gd name="T22" fmla="*/ 36 w 98"/>
                <a:gd name="T23" fmla="*/ 21 h 145"/>
                <a:gd name="T24" fmla="*/ 52 w 98"/>
                <a:gd name="T25" fmla="*/ 0 h 145"/>
                <a:gd name="T26" fmla="*/ 73 w 98"/>
                <a:gd name="T27" fmla="*/ 0 h 145"/>
                <a:gd name="T28" fmla="*/ 38 w 98"/>
                <a:gd name="T29" fmla="*/ 100 h 145"/>
                <a:gd name="T30" fmla="*/ 60 w 98"/>
                <a:gd name="T31" fmla="*/ 100 h 145"/>
                <a:gd name="T32" fmla="*/ 49 w 98"/>
                <a:gd name="T33" fmla="*/ 61 h 145"/>
                <a:gd name="T34" fmla="*/ 38 w 98"/>
                <a:gd name="T35" fmla="*/ 10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45">
                  <a:moveTo>
                    <a:pt x="36" y="30"/>
                  </a:moveTo>
                  <a:lnTo>
                    <a:pt x="62" y="30"/>
                  </a:lnTo>
                  <a:lnTo>
                    <a:pt x="98" y="145"/>
                  </a:lnTo>
                  <a:lnTo>
                    <a:pt x="72" y="145"/>
                  </a:lnTo>
                  <a:lnTo>
                    <a:pt x="66" y="119"/>
                  </a:lnTo>
                  <a:lnTo>
                    <a:pt x="33" y="119"/>
                  </a:lnTo>
                  <a:lnTo>
                    <a:pt x="25" y="145"/>
                  </a:lnTo>
                  <a:lnTo>
                    <a:pt x="0" y="145"/>
                  </a:lnTo>
                  <a:lnTo>
                    <a:pt x="36" y="30"/>
                  </a:lnTo>
                  <a:close/>
                  <a:moveTo>
                    <a:pt x="73" y="0"/>
                  </a:moveTo>
                  <a:lnTo>
                    <a:pt x="56" y="21"/>
                  </a:lnTo>
                  <a:lnTo>
                    <a:pt x="36" y="21"/>
                  </a:lnTo>
                  <a:lnTo>
                    <a:pt x="52" y="0"/>
                  </a:lnTo>
                  <a:lnTo>
                    <a:pt x="73" y="0"/>
                  </a:lnTo>
                  <a:close/>
                  <a:moveTo>
                    <a:pt x="38" y="100"/>
                  </a:moveTo>
                  <a:lnTo>
                    <a:pt x="60" y="100"/>
                  </a:lnTo>
                  <a:lnTo>
                    <a:pt x="49" y="61"/>
                  </a:lnTo>
                  <a:lnTo>
                    <a:pt x="3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0" name="Freeform 67"/>
            <p:cNvSpPr>
              <a:spLocks noEditPoints="1"/>
            </p:cNvSpPr>
            <p:nvPr userDrawn="1"/>
          </p:nvSpPr>
          <p:spPr bwMode="black">
            <a:xfrm>
              <a:off x="3067" y="4248"/>
              <a:ext cx="83" cy="146"/>
            </a:xfrm>
            <a:custGeom>
              <a:avLst/>
              <a:gdLst>
                <a:gd name="T0" fmla="*/ 0 w 83"/>
                <a:gd name="T1" fmla="*/ 146 h 146"/>
                <a:gd name="T2" fmla="*/ 0 w 83"/>
                <a:gd name="T3" fmla="*/ 126 h 146"/>
                <a:gd name="T4" fmla="*/ 51 w 83"/>
                <a:gd name="T5" fmla="*/ 52 h 146"/>
                <a:gd name="T6" fmla="*/ 3 w 83"/>
                <a:gd name="T7" fmla="*/ 52 h 146"/>
                <a:gd name="T8" fmla="*/ 3 w 83"/>
                <a:gd name="T9" fmla="*/ 31 h 146"/>
                <a:gd name="T10" fmla="*/ 81 w 83"/>
                <a:gd name="T11" fmla="*/ 31 h 146"/>
                <a:gd name="T12" fmla="*/ 81 w 83"/>
                <a:gd name="T13" fmla="*/ 49 h 146"/>
                <a:gd name="T14" fmla="*/ 29 w 83"/>
                <a:gd name="T15" fmla="*/ 125 h 146"/>
                <a:gd name="T16" fmla="*/ 83 w 83"/>
                <a:gd name="T17" fmla="*/ 125 h 146"/>
                <a:gd name="T18" fmla="*/ 83 w 83"/>
                <a:gd name="T19" fmla="*/ 146 h 146"/>
                <a:gd name="T20" fmla="*/ 0 w 83"/>
                <a:gd name="T21" fmla="*/ 146 h 146"/>
                <a:gd name="T22" fmla="*/ 67 w 83"/>
                <a:gd name="T23" fmla="*/ 0 h 146"/>
                <a:gd name="T24" fmla="*/ 51 w 83"/>
                <a:gd name="T25" fmla="*/ 22 h 146"/>
                <a:gd name="T26" fmla="*/ 32 w 83"/>
                <a:gd name="T27" fmla="*/ 22 h 146"/>
                <a:gd name="T28" fmla="*/ 15 w 83"/>
                <a:gd name="T29" fmla="*/ 0 h 146"/>
                <a:gd name="T30" fmla="*/ 33 w 83"/>
                <a:gd name="T31" fmla="*/ 0 h 146"/>
                <a:gd name="T32" fmla="*/ 41 w 83"/>
                <a:gd name="T33" fmla="*/ 10 h 146"/>
                <a:gd name="T34" fmla="*/ 48 w 83"/>
                <a:gd name="T35" fmla="*/ 0 h 146"/>
                <a:gd name="T36" fmla="*/ 67 w 83"/>
                <a:gd name="T3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46">
                  <a:moveTo>
                    <a:pt x="0" y="146"/>
                  </a:moveTo>
                  <a:lnTo>
                    <a:pt x="0" y="126"/>
                  </a:lnTo>
                  <a:lnTo>
                    <a:pt x="51" y="52"/>
                  </a:lnTo>
                  <a:lnTo>
                    <a:pt x="3" y="52"/>
                  </a:lnTo>
                  <a:lnTo>
                    <a:pt x="3" y="31"/>
                  </a:lnTo>
                  <a:lnTo>
                    <a:pt x="81" y="31"/>
                  </a:lnTo>
                  <a:lnTo>
                    <a:pt x="81" y="49"/>
                  </a:lnTo>
                  <a:lnTo>
                    <a:pt x="29" y="125"/>
                  </a:lnTo>
                  <a:lnTo>
                    <a:pt x="83" y="125"/>
                  </a:lnTo>
                  <a:lnTo>
                    <a:pt x="83" y="146"/>
                  </a:lnTo>
                  <a:lnTo>
                    <a:pt x="0" y="146"/>
                  </a:lnTo>
                  <a:close/>
                  <a:moveTo>
                    <a:pt x="67" y="0"/>
                  </a:moveTo>
                  <a:lnTo>
                    <a:pt x="51" y="22"/>
                  </a:lnTo>
                  <a:lnTo>
                    <a:pt x="32" y="22"/>
                  </a:lnTo>
                  <a:lnTo>
                    <a:pt x="15" y="0"/>
                  </a:lnTo>
                  <a:lnTo>
                    <a:pt x="33" y="0"/>
                  </a:lnTo>
                  <a:lnTo>
                    <a:pt x="41" y="10"/>
                  </a:lnTo>
                  <a:lnTo>
                    <a:pt x="48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1" name="Freeform 68"/>
            <p:cNvSpPr>
              <a:spLocks/>
            </p:cNvSpPr>
            <p:nvPr userDrawn="1"/>
          </p:nvSpPr>
          <p:spPr bwMode="black">
            <a:xfrm>
              <a:off x="3166" y="4279"/>
              <a:ext cx="25" cy="115"/>
            </a:xfrm>
            <a:custGeom>
              <a:avLst/>
              <a:gdLst>
                <a:gd name="T0" fmla="*/ 0 w 25"/>
                <a:gd name="T1" fmla="*/ 115 h 115"/>
                <a:gd name="T2" fmla="*/ 0 w 25"/>
                <a:gd name="T3" fmla="*/ 0 h 115"/>
                <a:gd name="T4" fmla="*/ 13 w 25"/>
                <a:gd name="T5" fmla="*/ 0 h 115"/>
                <a:gd name="T6" fmla="*/ 25 w 25"/>
                <a:gd name="T7" fmla="*/ 0 h 115"/>
                <a:gd name="T8" fmla="*/ 25 w 25"/>
                <a:gd name="T9" fmla="*/ 115 h 115"/>
                <a:gd name="T10" fmla="*/ 0 w 25"/>
                <a:gd name="T1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5">
                  <a:moveTo>
                    <a:pt x="0" y="115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2" name="Freeform 69"/>
            <p:cNvSpPr>
              <a:spLocks/>
            </p:cNvSpPr>
            <p:nvPr userDrawn="1"/>
          </p:nvSpPr>
          <p:spPr bwMode="black">
            <a:xfrm>
              <a:off x="3205" y="4279"/>
              <a:ext cx="81" cy="115"/>
            </a:xfrm>
            <a:custGeom>
              <a:avLst/>
              <a:gdLst>
                <a:gd name="T0" fmla="*/ 28 w 81"/>
                <a:gd name="T1" fmla="*/ 115 h 115"/>
                <a:gd name="T2" fmla="*/ 28 w 81"/>
                <a:gd name="T3" fmla="*/ 21 h 115"/>
                <a:gd name="T4" fmla="*/ 0 w 81"/>
                <a:gd name="T5" fmla="*/ 21 h 115"/>
                <a:gd name="T6" fmla="*/ 0 w 81"/>
                <a:gd name="T7" fmla="*/ 0 h 115"/>
                <a:gd name="T8" fmla="*/ 81 w 81"/>
                <a:gd name="T9" fmla="*/ 0 h 115"/>
                <a:gd name="T10" fmla="*/ 81 w 81"/>
                <a:gd name="T11" fmla="*/ 21 h 115"/>
                <a:gd name="T12" fmla="*/ 52 w 81"/>
                <a:gd name="T13" fmla="*/ 21 h 115"/>
                <a:gd name="T14" fmla="*/ 52 w 81"/>
                <a:gd name="T15" fmla="*/ 115 h 115"/>
                <a:gd name="T16" fmla="*/ 28 w 81"/>
                <a:gd name="T17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15">
                  <a:moveTo>
                    <a:pt x="28" y="115"/>
                  </a:moveTo>
                  <a:lnTo>
                    <a:pt x="28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21"/>
                  </a:lnTo>
                  <a:lnTo>
                    <a:pt x="52" y="21"/>
                  </a:lnTo>
                  <a:lnTo>
                    <a:pt x="52" y="115"/>
                  </a:lnTo>
                  <a:lnTo>
                    <a:pt x="28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3" name="Freeform 70"/>
            <p:cNvSpPr>
              <a:spLocks/>
            </p:cNvSpPr>
            <p:nvPr userDrawn="1"/>
          </p:nvSpPr>
          <p:spPr bwMode="black">
            <a:xfrm>
              <a:off x="3299" y="4279"/>
              <a:ext cx="91" cy="115"/>
            </a:xfrm>
            <a:custGeom>
              <a:avLst/>
              <a:gdLst>
                <a:gd name="T0" fmla="*/ 0 w 91"/>
                <a:gd name="T1" fmla="*/ 115 h 115"/>
                <a:gd name="T2" fmla="*/ 0 w 91"/>
                <a:gd name="T3" fmla="*/ 0 h 115"/>
                <a:gd name="T4" fmla="*/ 25 w 91"/>
                <a:gd name="T5" fmla="*/ 0 h 115"/>
                <a:gd name="T6" fmla="*/ 25 w 91"/>
                <a:gd name="T7" fmla="*/ 44 h 115"/>
                <a:gd name="T8" fmla="*/ 60 w 91"/>
                <a:gd name="T9" fmla="*/ 0 h 115"/>
                <a:gd name="T10" fmla="*/ 87 w 91"/>
                <a:gd name="T11" fmla="*/ 0 h 115"/>
                <a:gd name="T12" fmla="*/ 48 w 91"/>
                <a:gd name="T13" fmla="*/ 47 h 115"/>
                <a:gd name="T14" fmla="*/ 91 w 91"/>
                <a:gd name="T15" fmla="*/ 115 h 115"/>
                <a:gd name="T16" fmla="*/ 62 w 91"/>
                <a:gd name="T17" fmla="*/ 115 h 115"/>
                <a:gd name="T18" fmla="*/ 32 w 91"/>
                <a:gd name="T19" fmla="*/ 67 h 115"/>
                <a:gd name="T20" fmla="*/ 25 w 91"/>
                <a:gd name="T21" fmla="*/ 75 h 115"/>
                <a:gd name="T22" fmla="*/ 25 w 91"/>
                <a:gd name="T23" fmla="*/ 115 h 115"/>
                <a:gd name="T24" fmla="*/ 0 w 91"/>
                <a:gd name="T2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15">
                  <a:moveTo>
                    <a:pt x="0" y="115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44"/>
                  </a:lnTo>
                  <a:lnTo>
                    <a:pt x="60" y="0"/>
                  </a:lnTo>
                  <a:lnTo>
                    <a:pt x="87" y="0"/>
                  </a:lnTo>
                  <a:lnTo>
                    <a:pt x="48" y="47"/>
                  </a:lnTo>
                  <a:lnTo>
                    <a:pt x="91" y="115"/>
                  </a:lnTo>
                  <a:lnTo>
                    <a:pt x="62" y="115"/>
                  </a:lnTo>
                  <a:lnTo>
                    <a:pt x="32" y="67"/>
                  </a:lnTo>
                  <a:lnTo>
                    <a:pt x="25" y="75"/>
                  </a:lnTo>
                  <a:lnTo>
                    <a:pt x="25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4" name="Freeform 71"/>
            <p:cNvSpPr>
              <a:spLocks/>
            </p:cNvSpPr>
            <p:nvPr userDrawn="1"/>
          </p:nvSpPr>
          <p:spPr bwMode="black">
            <a:xfrm>
              <a:off x="3395" y="4279"/>
              <a:ext cx="96" cy="115"/>
            </a:xfrm>
            <a:custGeom>
              <a:avLst/>
              <a:gdLst>
                <a:gd name="T0" fmla="*/ 0 w 96"/>
                <a:gd name="T1" fmla="*/ 0 h 115"/>
                <a:gd name="T2" fmla="*/ 28 w 96"/>
                <a:gd name="T3" fmla="*/ 0 h 115"/>
                <a:gd name="T4" fmla="*/ 49 w 96"/>
                <a:gd name="T5" fmla="*/ 46 h 115"/>
                <a:gd name="T6" fmla="*/ 70 w 96"/>
                <a:gd name="T7" fmla="*/ 0 h 115"/>
                <a:gd name="T8" fmla="*/ 96 w 96"/>
                <a:gd name="T9" fmla="*/ 0 h 115"/>
                <a:gd name="T10" fmla="*/ 60 w 96"/>
                <a:gd name="T11" fmla="*/ 70 h 115"/>
                <a:gd name="T12" fmla="*/ 60 w 96"/>
                <a:gd name="T13" fmla="*/ 115 h 115"/>
                <a:gd name="T14" fmla="*/ 36 w 96"/>
                <a:gd name="T15" fmla="*/ 115 h 115"/>
                <a:gd name="T16" fmla="*/ 36 w 96"/>
                <a:gd name="T17" fmla="*/ 70 h 115"/>
                <a:gd name="T18" fmla="*/ 0 w 96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15">
                  <a:moveTo>
                    <a:pt x="0" y="0"/>
                  </a:moveTo>
                  <a:lnTo>
                    <a:pt x="28" y="0"/>
                  </a:lnTo>
                  <a:lnTo>
                    <a:pt x="49" y="46"/>
                  </a:lnTo>
                  <a:lnTo>
                    <a:pt x="70" y="0"/>
                  </a:lnTo>
                  <a:lnTo>
                    <a:pt x="96" y="0"/>
                  </a:lnTo>
                  <a:lnTo>
                    <a:pt x="60" y="70"/>
                  </a:lnTo>
                  <a:lnTo>
                    <a:pt x="60" y="115"/>
                  </a:lnTo>
                  <a:lnTo>
                    <a:pt x="36" y="115"/>
                  </a:lnTo>
                  <a:lnTo>
                    <a:pt x="36" y="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6079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6551" y="1469326"/>
            <a:ext cx="2024617" cy="4407978"/>
          </a:xfrm>
        </p:spPr>
        <p:txBody>
          <a:bodyPr/>
          <a:lstStyle>
            <a:lvl1pPr>
              <a:defRPr sz="1633"/>
            </a:lvl1pPr>
            <a:lvl2pPr>
              <a:defRPr sz="1633"/>
            </a:lvl2pPr>
            <a:lvl3pPr>
              <a:buClr>
                <a:schemeClr val="tx1"/>
              </a:buClr>
              <a:defRPr sz="1633"/>
            </a:lvl3pPr>
            <a:lvl4pPr>
              <a:buClr>
                <a:schemeClr val="tx1"/>
              </a:buClr>
              <a:defRPr sz="1633"/>
            </a:lvl4pPr>
            <a:lvl5pPr>
              <a:buClr>
                <a:schemeClr val="tx1"/>
              </a:buCl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37760" y="1469326"/>
            <a:ext cx="2024617" cy="4407978"/>
          </a:xfrm>
        </p:spPr>
        <p:txBody>
          <a:bodyPr/>
          <a:lstStyle>
            <a:lvl1pPr>
              <a:defRPr sz="1633"/>
            </a:lvl1pPr>
            <a:lvl2pPr>
              <a:defRPr sz="1633"/>
            </a:lvl2pPr>
            <a:lvl3pPr>
              <a:buClr>
                <a:schemeClr val="tx1"/>
              </a:buClr>
              <a:defRPr sz="1633"/>
            </a:lvl3pPr>
            <a:lvl4pPr>
              <a:buClr>
                <a:schemeClr val="tx1"/>
              </a:buClr>
              <a:defRPr sz="1633"/>
            </a:lvl4pPr>
            <a:lvl5pPr>
              <a:buClr>
                <a:schemeClr val="tx1"/>
              </a:buCl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2483039" y="1469326"/>
            <a:ext cx="2024617" cy="4407978"/>
          </a:xfrm>
        </p:spPr>
        <p:txBody>
          <a:bodyPr/>
          <a:lstStyle/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6792481" y="1469326"/>
            <a:ext cx="2024617" cy="4407978"/>
          </a:xfrm>
        </p:spPr>
        <p:txBody>
          <a:bodyPr/>
          <a:lstStyle>
            <a:lvl1pPr>
              <a:defRPr sz="1633"/>
            </a:lvl1pPr>
            <a:lvl2pPr>
              <a:defRPr sz="1633"/>
            </a:lvl2pPr>
            <a:lvl3pPr>
              <a:buClr>
                <a:schemeClr val="tx1"/>
              </a:buClr>
              <a:defRPr sz="1633"/>
            </a:lvl3pPr>
            <a:lvl4pPr>
              <a:buClr>
                <a:schemeClr val="tx1"/>
              </a:buClr>
              <a:defRPr sz="1633"/>
            </a:lvl4pPr>
            <a:lvl5pPr>
              <a:buClr>
                <a:schemeClr val="tx1"/>
              </a:buCl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smtClean="0"/>
              <a:t>TeleGrotesk Headline Ultra 28 (32) 40 pt</a:t>
            </a:r>
            <a:endParaRPr lang="cs-CZ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shad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3"/>
          <p:cNvSpPr>
            <a:spLocks/>
          </p:cNvSpPr>
          <p:nvPr/>
        </p:nvSpPr>
        <p:spPr bwMode="invGray">
          <a:xfrm>
            <a:off x="326552" y="3229352"/>
            <a:ext cx="8490241" cy="2322705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30607" tIns="65303" rIns="130607" bIns="65303"/>
          <a:lstStyle/>
          <a:p>
            <a:pPr defTabSz="522671" fontAlgn="base">
              <a:lnSpc>
                <a:spcPts val="3628"/>
              </a:lnSpc>
              <a:spcBef>
                <a:spcPct val="0"/>
              </a:spcBef>
              <a:spcAft>
                <a:spcPct val="0"/>
              </a:spcAft>
            </a:pPr>
            <a:endParaRPr lang="cs-CZ" sz="3628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sp>
        <p:nvSpPr>
          <p:cNvPr id="13" name="Titel 3"/>
          <p:cNvSpPr>
            <a:spLocks/>
          </p:cNvSpPr>
          <p:nvPr/>
        </p:nvSpPr>
        <p:spPr bwMode="invGray">
          <a:xfrm>
            <a:off x="326552" y="2058731"/>
            <a:ext cx="8195140" cy="3493326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30607" tIns="65303" rIns="130607" bIns="65303"/>
          <a:lstStyle/>
          <a:p>
            <a:pPr defTabSz="522671" fontAlgn="base">
              <a:lnSpc>
                <a:spcPts val="3628"/>
              </a:lnSpc>
              <a:spcBef>
                <a:spcPct val="0"/>
              </a:spcBef>
              <a:spcAft>
                <a:spcPct val="0"/>
              </a:spcAft>
            </a:pPr>
            <a:endParaRPr lang="cs-CZ" sz="3628" noProof="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ltGray">
          <a:xfrm>
            <a:off x="326551" y="2386505"/>
            <a:ext cx="7889164" cy="3165552"/>
          </a:xfrm>
          <a:solidFill>
            <a:schemeClr val="tx2"/>
          </a:solidFill>
        </p:spPr>
        <p:txBody>
          <a:bodyPr lIns="144000">
            <a:noAutofit/>
          </a:bodyPr>
          <a:lstStyle>
            <a:lvl1pPr>
              <a:defRPr sz="4354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sz="4354" dirty="0" smtClean="0"/>
              <a:t>TELEGROTESK Headline ULTRA</a:t>
            </a:r>
            <a:br>
              <a:rPr lang="cs-CZ" sz="4354" dirty="0" smtClean="0"/>
            </a:br>
            <a:r>
              <a:rPr lang="cs-CZ" sz="4354" dirty="0" smtClean="0">
                <a:latin typeface="TeleGrotesk Headline" pitchFamily="2" charset="0"/>
              </a:rPr>
              <a:t>Maximum of 3 lines</a:t>
            </a:r>
            <a:br>
              <a:rPr lang="cs-CZ" sz="4354" dirty="0" smtClean="0">
                <a:latin typeface="TeleGrotesk Headline" pitchFamily="2" charset="0"/>
              </a:rPr>
            </a:br>
            <a:r>
              <a:rPr lang="cs-CZ" sz="4354" dirty="0" smtClean="0">
                <a:latin typeface="TeleGrotesk Headline" pitchFamily="2" charset="0"/>
              </a:rPr>
              <a:t>40 (48) 60 PT</a:t>
            </a:r>
            <a:endParaRPr lang="cs-CZ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26552" y="4848776"/>
            <a:ext cx="7641072" cy="348357"/>
          </a:xfrm>
        </p:spPr>
        <p:txBody>
          <a:bodyPr wrap="square" lIns="144000">
            <a:spAutoFit/>
          </a:bodyPr>
          <a:lstStyle>
            <a:lvl1pPr>
              <a:spcBef>
                <a:spcPts val="0"/>
              </a:spcBef>
              <a:defRPr sz="2177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cs-CZ" dirty="0" smtClean="0"/>
              <a:t>Sub-heading: Tele-Grotesk Normal, 24 pt</a:t>
            </a:r>
          </a:p>
        </p:txBody>
      </p:sp>
      <p:grpSp>
        <p:nvGrpSpPr>
          <p:cNvPr id="8" name="Gruppieren 7"/>
          <p:cNvGrpSpPr/>
          <p:nvPr/>
        </p:nvGrpSpPr>
        <p:grpSpPr bwMode="black">
          <a:xfrm>
            <a:off x="326881" y="6040562"/>
            <a:ext cx="996462" cy="489775"/>
            <a:chOff x="323850" y="6589413"/>
            <a:chExt cx="1318236" cy="648000"/>
          </a:xfrm>
          <a:solidFill>
            <a:schemeClr val="tx2"/>
          </a:solidFill>
        </p:grpSpPr>
        <p:sp>
          <p:nvSpPr>
            <p:cNvPr id="9" name="Freeform 5"/>
            <p:cNvSpPr>
              <a:spLocks/>
            </p:cNvSpPr>
            <p:nvPr userDrawn="1"/>
          </p:nvSpPr>
          <p:spPr bwMode="black">
            <a:xfrm>
              <a:off x="323850" y="6888001"/>
              <a:ext cx="133412" cy="130236"/>
            </a:xfrm>
            <a:custGeom>
              <a:avLst/>
              <a:gdLst>
                <a:gd name="T0" fmla="*/ 0 w 42"/>
                <a:gd name="T1" fmla="*/ 41 h 41"/>
                <a:gd name="T2" fmla="*/ 0 w 42"/>
                <a:gd name="T3" fmla="*/ 0 h 41"/>
                <a:gd name="T4" fmla="*/ 20 w 42"/>
                <a:gd name="T5" fmla="*/ 0 h 41"/>
                <a:gd name="T6" fmla="*/ 42 w 42"/>
                <a:gd name="T7" fmla="*/ 0 h 41"/>
                <a:gd name="T8" fmla="*/ 42 w 42"/>
                <a:gd name="T9" fmla="*/ 41 h 41"/>
                <a:gd name="T10" fmla="*/ 0 w 42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0" y="4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42" y="0"/>
                  </a:lnTo>
                  <a:lnTo>
                    <a:pt x="42" y="41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724085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20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black">
            <a:xfrm>
              <a:off x="1117968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19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black">
            <a:xfrm>
              <a:off x="1511850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22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black">
            <a:xfrm>
              <a:off x="323850" y="6589413"/>
              <a:ext cx="530472" cy="648000"/>
            </a:xfrm>
            <a:custGeom>
              <a:avLst/>
              <a:gdLst>
                <a:gd name="T0" fmla="*/ 402 w 407"/>
                <a:gd name="T1" fmla="*/ 0 h 496"/>
                <a:gd name="T2" fmla="*/ 5 w 407"/>
                <a:gd name="T3" fmla="*/ 0 h 496"/>
                <a:gd name="T4" fmla="*/ 0 w 407"/>
                <a:gd name="T5" fmla="*/ 175 h 496"/>
                <a:gd name="T6" fmla="*/ 27 w 407"/>
                <a:gd name="T7" fmla="*/ 179 h 496"/>
                <a:gd name="T8" fmla="*/ 67 w 407"/>
                <a:gd name="T9" fmla="*/ 64 h 496"/>
                <a:gd name="T10" fmla="*/ 164 w 407"/>
                <a:gd name="T11" fmla="*/ 23 h 496"/>
                <a:gd name="T12" fmla="*/ 164 w 407"/>
                <a:gd name="T13" fmla="*/ 390 h 496"/>
                <a:gd name="T14" fmla="*/ 150 w 407"/>
                <a:gd name="T15" fmla="*/ 452 h 496"/>
                <a:gd name="T16" fmla="*/ 110 w 407"/>
                <a:gd name="T17" fmla="*/ 467 h 496"/>
                <a:gd name="T18" fmla="*/ 81 w 407"/>
                <a:gd name="T19" fmla="*/ 468 h 496"/>
                <a:gd name="T20" fmla="*/ 81 w 407"/>
                <a:gd name="T21" fmla="*/ 496 h 496"/>
                <a:gd name="T22" fmla="*/ 326 w 407"/>
                <a:gd name="T23" fmla="*/ 496 h 496"/>
                <a:gd name="T24" fmla="*/ 326 w 407"/>
                <a:gd name="T25" fmla="*/ 468 h 496"/>
                <a:gd name="T26" fmla="*/ 297 w 407"/>
                <a:gd name="T27" fmla="*/ 467 h 496"/>
                <a:gd name="T28" fmla="*/ 257 w 407"/>
                <a:gd name="T29" fmla="*/ 452 h 496"/>
                <a:gd name="T30" fmla="*/ 243 w 407"/>
                <a:gd name="T31" fmla="*/ 390 h 496"/>
                <a:gd name="T32" fmla="*/ 243 w 407"/>
                <a:gd name="T33" fmla="*/ 23 h 496"/>
                <a:gd name="T34" fmla="*/ 340 w 407"/>
                <a:gd name="T35" fmla="*/ 64 h 496"/>
                <a:gd name="T36" fmla="*/ 381 w 407"/>
                <a:gd name="T37" fmla="*/ 179 h 496"/>
                <a:gd name="T38" fmla="*/ 407 w 407"/>
                <a:gd name="T39" fmla="*/ 175 h 496"/>
                <a:gd name="T40" fmla="*/ 402 w 407"/>
                <a:gd name="T41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496">
                  <a:moveTo>
                    <a:pt x="40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31" y="128"/>
                    <a:pt x="45" y="89"/>
                    <a:pt x="67" y="64"/>
                  </a:cubicBezTo>
                  <a:cubicBezTo>
                    <a:pt x="90" y="38"/>
                    <a:pt x="123" y="25"/>
                    <a:pt x="164" y="23"/>
                  </a:cubicBezTo>
                  <a:cubicBezTo>
                    <a:pt x="164" y="390"/>
                    <a:pt x="164" y="390"/>
                    <a:pt x="164" y="390"/>
                  </a:cubicBezTo>
                  <a:cubicBezTo>
                    <a:pt x="164" y="422"/>
                    <a:pt x="159" y="442"/>
                    <a:pt x="150" y="452"/>
                  </a:cubicBezTo>
                  <a:cubicBezTo>
                    <a:pt x="142" y="460"/>
                    <a:pt x="129" y="465"/>
                    <a:pt x="110" y="467"/>
                  </a:cubicBezTo>
                  <a:cubicBezTo>
                    <a:pt x="104" y="467"/>
                    <a:pt x="95" y="468"/>
                    <a:pt x="81" y="468"/>
                  </a:cubicBezTo>
                  <a:cubicBezTo>
                    <a:pt x="81" y="496"/>
                    <a:pt x="81" y="496"/>
                    <a:pt x="81" y="496"/>
                  </a:cubicBezTo>
                  <a:cubicBezTo>
                    <a:pt x="326" y="496"/>
                    <a:pt x="326" y="496"/>
                    <a:pt x="326" y="496"/>
                  </a:cubicBezTo>
                  <a:cubicBezTo>
                    <a:pt x="326" y="468"/>
                    <a:pt x="326" y="468"/>
                    <a:pt x="326" y="468"/>
                  </a:cubicBezTo>
                  <a:cubicBezTo>
                    <a:pt x="313" y="468"/>
                    <a:pt x="303" y="467"/>
                    <a:pt x="297" y="467"/>
                  </a:cubicBezTo>
                  <a:cubicBezTo>
                    <a:pt x="278" y="465"/>
                    <a:pt x="265" y="460"/>
                    <a:pt x="257" y="452"/>
                  </a:cubicBezTo>
                  <a:cubicBezTo>
                    <a:pt x="248" y="442"/>
                    <a:pt x="243" y="422"/>
                    <a:pt x="243" y="390"/>
                  </a:cubicBezTo>
                  <a:cubicBezTo>
                    <a:pt x="243" y="23"/>
                    <a:pt x="243" y="23"/>
                    <a:pt x="243" y="23"/>
                  </a:cubicBezTo>
                  <a:cubicBezTo>
                    <a:pt x="285" y="25"/>
                    <a:pt x="317" y="38"/>
                    <a:pt x="340" y="64"/>
                  </a:cubicBezTo>
                  <a:cubicBezTo>
                    <a:pt x="362" y="89"/>
                    <a:pt x="376" y="128"/>
                    <a:pt x="381" y="179"/>
                  </a:cubicBezTo>
                  <a:cubicBezTo>
                    <a:pt x="407" y="175"/>
                    <a:pt x="407" y="175"/>
                    <a:pt x="407" y="175"/>
                  </a:cubicBezTo>
                  <a:lnTo>
                    <a:pt x="40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26" name="Group 39"/>
          <p:cNvGrpSpPr>
            <a:grpSpLocks noChangeAspect="1"/>
          </p:cNvGrpSpPr>
          <p:nvPr/>
        </p:nvGrpSpPr>
        <p:grpSpPr bwMode="auto">
          <a:xfrm>
            <a:off x="6885029" y="6218707"/>
            <a:ext cx="1935360" cy="161263"/>
            <a:chOff x="1331" y="4319"/>
            <a:chExt cx="1344" cy="112"/>
          </a:xfrm>
          <a:solidFill>
            <a:schemeClr val="tx2"/>
          </a:solidFill>
        </p:grpSpPr>
        <p:sp>
          <p:nvSpPr>
            <p:cNvPr id="27" name="Freeform 45"/>
            <p:cNvSpPr>
              <a:spLocks noEditPoints="1"/>
            </p:cNvSpPr>
            <p:nvPr userDrawn="1"/>
          </p:nvSpPr>
          <p:spPr bwMode="auto">
            <a:xfrm>
              <a:off x="1331" y="4342"/>
              <a:ext cx="58" cy="87"/>
            </a:xfrm>
            <a:custGeom>
              <a:avLst/>
              <a:gdLst>
                <a:gd name="T0" fmla="*/ 0 w 86"/>
                <a:gd name="T1" fmla="*/ 126 h 126"/>
                <a:gd name="T2" fmla="*/ 0 w 86"/>
                <a:gd name="T3" fmla="*/ 0 h 126"/>
                <a:gd name="T4" fmla="*/ 40 w 86"/>
                <a:gd name="T5" fmla="*/ 0 h 126"/>
                <a:gd name="T6" fmla="*/ 63 w 86"/>
                <a:gd name="T7" fmla="*/ 3 h 126"/>
                <a:gd name="T8" fmla="*/ 81 w 86"/>
                <a:gd name="T9" fmla="*/ 17 h 126"/>
                <a:gd name="T10" fmla="*/ 86 w 86"/>
                <a:gd name="T11" fmla="*/ 39 h 126"/>
                <a:gd name="T12" fmla="*/ 71 w 86"/>
                <a:gd name="T13" fmla="*/ 73 h 126"/>
                <a:gd name="T14" fmla="*/ 41 w 86"/>
                <a:gd name="T15" fmla="*/ 81 h 126"/>
                <a:gd name="T16" fmla="*/ 27 w 86"/>
                <a:gd name="T17" fmla="*/ 81 h 126"/>
                <a:gd name="T18" fmla="*/ 27 w 86"/>
                <a:gd name="T19" fmla="*/ 126 h 126"/>
                <a:gd name="T20" fmla="*/ 0 w 86"/>
                <a:gd name="T21" fmla="*/ 126 h 126"/>
                <a:gd name="T22" fmla="*/ 27 w 86"/>
                <a:gd name="T23" fmla="*/ 59 h 126"/>
                <a:gd name="T24" fmla="*/ 40 w 86"/>
                <a:gd name="T25" fmla="*/ 59 h 126"/>
                <a:gd name="T26" fmla="*/ 55 w 86"/>
                <a:gd name="T27" fmla="*/ 54 h 126"/>
                <a:gd name="T28" fmla="*/ 59 w 86"/>
                <a:gd name="T29" fmla="*/ 41 h 126"/>
                <a:gd name="T30" fmla="*/ 54 w 86"/>
                <a:gd name="T31" fmla="*/ 27 h 126"/>
                <a:gd name="T32" fmla="*/ 39 w 86"/>
                <a:gd name="T33" fmla="*/ 23 h 126"/>
                <a:gd name="T34" fmla="*/ 27 w 86"/>
                <a:gd name="T35" fmla="*/ 23 h 126"/>
                <a:gd name="T36" fmla="*/ 27 w 86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6" y="31"/>
                    <a:pt x="86" y="39"/>
                  </a:cubicBezTo>
                  <a:cubicBezTo>
                    <a:pt x="86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0" y="59"/>
                    <a:pt x="40" y="59"/>
                    <a:pt x="40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46"/>
            <p:cNvSpPr>
              <a:spLocks noEditPoints="1"/>
            </p:cNvSpPr>
            <p:nvPr userDrawn="1"/>
          </p:nvSpPr>
          <p:spPr bwMode="auto">
            <a:xfrm>
              <a:off x="1400" y="4342"/>
              <a:ext cx="65" cy="87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8 h 126"/>
                <a:gd name="T8" fmla="*/ 90 w 94"/>
                <a:gd name="T9" fmla="*/ 35 h 126"/>
                <a:gd name="T10" fmla="*/ 82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90 w 94"/>
                <a:gd name="T19" fmla="*/ 108 h 126"/>
                <a:gd name="T20" fmla="*/ 92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3 h 126"/>
                <a:gd name="T30" fmla="*/ 60 w 94"/>
                <a:gd name="T31" fmla="*/ 85 h 126"/>
                <a:gd name="T32" fmla="*/ 51 w 94"/>
                <a:gd name="T33" fmla="*/ 77 h 126"/>
                <a:gd name="T34" fmla="*/ 43 w 94"/>
                <a:gd name="T35" fmla="*/ 77 h 126"/>
                <a:gd name="T36" fmla="*/ 27 w 94"/>
                <a:gd name="T37" fmla="*/ 77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1 h 126"/>
                <a:gd name="T54" fmla="*/ 27 w 94"/>
                <a:gd name="T55" fmla="*/ 21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8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2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6" y="79"/>
                    <a:pt x="87" y="83"/>
                    <a:pt x="88" y="89"/>
                  </a:cubicBezTo>
                  <a:cubicBezTo>
                    <a:pt x="88" y="91"/>
                    <a:pt x="89" y="98"/>
                    <a:pt x="90" y="108"/>
                  </a:cubicBezTo>
                  <a:cubicBezTo>
                    <a:pt x="90" y="115"/>
                    <a:pt x="91" y="119"/>
                    <a:pt x="92" y="121"/>
                  </a:cubicBezTo>
                  <a:cubicBezTo>
                    <a:pt x="92" y="123"/>
                    <a:pt x="93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5" y="122"/>
                    <a:pt x="64" y="119"/>
                  </a:cubicBezTo>
                  <a:cubicBezTo>
                    <a:pt x="64" y="117"/>
                    <a:pt x="64" y="112"/>
                    <a:pt x="63" y="103"/>
                  </a:cubicBezTo>
                  <a:cubicBezTo>
                    <a:pt x="62" y="94"/>
                    <a:pt x="61" y="88"/>
                    <a:pt x="60" y="85"/>
                  </a:cubicBezTo>
                  <a:cubicBezTo>
                    <a:pt x="58" y="81"/>
                    <a:pt x="55" y="78"/>
                    <a:pt x="51" y="77"/>
                  </a:cubicBezTo>
                  <a:cubicBezTo>
                    <a:pt x="49" y="77"/>
                    <a:pt x="46" y="77"/>
                    <a:pt x="43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2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2"/>
                    <a:pt x="49" y="21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47"/>
            <p:cNvSpPr>
              <a:spLocks noEditPoints="1"/>
            </p:cNvSpPr>
            <p:nvPr userDrawn="1"/>
          </p:nvSpPr>
          <p:spPr bwMode="auto">
            <a:xfrm>
              <a:off x="1474" y="4340"/>
              <a:ext cx="74" cy="91"/>
            </a:xfrm>
            <a:custGeom>
              <a:avLst/>
              <a:gdLst>
                <a:gd name="T0" fmla="*/ 55 w 107"/>
                <a:gd name="T1" fmla="*/ 0 h 132"/>
                <a:gd name="T2" fmla="*/ 91 w 107"/>
                <a:gd name="T3" fmla="*/ 16 h 132"/>
                <a:gd name="T4" fmla="*/ 107 w 107"/>
                <a:gd name="T5" fmla="*/ 66 h 132"/>
                <a:gd name="T6" fmla="*/ 95 w 107"/>
                <a:gd name="T7" fmla="*/ 111 h 132"/>
                <a:gd name="T8" fmla="*/ 76 w 107"/>
                <a:gd name="T9" fmla="*/ 127 h 132"/>
                <a:gd name="T10" fmla="*/ 54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6 w 107"/>
                <a:gd name="T17" fmla="*/ 17 h 132"/>
                <a:gd name="T18" fmla="*/ 55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7 h 132"/>
                <a:gd name="T30" fmla="*/ 54 w 107"/>
                <a:gd name="T31" fmla="*/ 109 h 132"/>
                <a:gd name="T32" fmla="*/ 68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5" y="0"/>
                  </a:moveTo>
                  <a:cubicBezTo>
                    <a:pt x="69" y="0"/>
                    <a:pt x="81" y="6"/>
                    <a:pt x="91" y="16"/>
                  </a:cubicBezTo>
                  <a:cubicBezTo>
                    <a:pt x="102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5" y="111"/>
                  </a:cubicBezTo>
                  <a:cubicBezTo>
                    <a:pt x="90" y="118"/>
                    <a:pt x="84" y="123"/>
                    <a:pt x="76" y="127"/>
                  </a:cubicBezTo>
                  <a:cubicBezTo>
                    <a:pt x="70" y="130"/>
                    <a:pt x="62" y="132"/>
                    <a:pt x="54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3" y="23"/>
                  </a:moveTo>
                  <a:cubicBezTo>
                    <a:pt x="45" y="23"/>
                    <a:pt x="39" y="27"/>
                    <a:pt x="34" y="35"/>
                  </a:cubicBezTo>
                  <a:cubicBezTo>
                    <a:pt x="29" y="43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40" y="104"/>
                    <a:pt x="44" y="107"/>
                  </a:cubicBezTo>
                  <a:cubicBezTo>
                    <a:pt x="47" y="108"/>
                    <a:pt x="51" y="109"/>
                    <a:pt x="54" y="109"/>
                  </a:cubicBezTo>
                  <a:cubicBezTo>
                    <a:pt x="59" y="109"/>
                    <a:pt x="64" y="107"/>
                    <a:pt x="68" y="104"/>
                  </a:cubicBezTo>
                  <a:cubicBezTo>
                    <a:pt x="72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8" y="43"/>
                    <a:pt x="73" y="35"/>
                  </a:cubicBezTo>
                  <a:cubicBezTo>
                    <a:pt x="69" y="27"/>
                    <a:pt x="62" y="23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48"/>
            <p:cNvSpPr>
              <a:spLocks/>
            </p:cNvSpPr>
            <p:nvPr userDrawn="1"/>
          </p:nvSpPr>
          <p:spPr bwMode="auto">
            <a:xfrm>
              <a:off x="1589" y="4340"/>
              <a:ext cx="61" cy="91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1 h 132"/>
                <a:gd name="T8" fmla="*/ 57 w 88"/>
                <a:gd name="T9" fmla="*/ 106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7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0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4 h 132"/>
                <a:gd name="T40" fmla="*/ 32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3" y="108"/>
                    <a:pt x="38" y="111"/>
                    <a:pt x="44" y="111"/>
                  </a:cubicBezTo>
                  <a:cubicBezTo>
                    <a:pt x="49" y="111"/>
                    <a:pt x="54" y="109"/>
                    <a:pt x="57" y="106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7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4" y="17"/>
                    <a:pt x="11" y="11"/>
                  </a:cubicBezTo>
                  <a:cubicBezTo>
                    <a:pt x="18" y="4"/>
                    <a:pt x="28" y="0"/>
                    <a:pt x="40" y="0"/>
                  </a:cubicBezTo>
                  <a:cubicBezTo>
                    <a:pt x="56" y="0"/>
                    <a:pt x="68" y="5"/>
                    <a:pt x="76" y="16"/>
                  </a:cubicBezTo>
                  <a:cubicBezTo>
                    <a:pt x="80" y="21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1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4"/>
                  </a:cubicBezTo>
                  <a:cubicBezTo>
                    <a:pt x="26" y="39"/>
                    <a:pt x="28" y="43"/>
                    <a:pt x="32" y="46"/>
                  </a:cubicBezTo>
                  <a:cubicBezTo>
                    <a:pt x="35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5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49"/>
            <p:cNvSpPr>
              <a:spLocks noEditPoints="1"/>
            </p:cNvSpPr>
            <p:nvPr userDrawn="1"/>
          </p:nvSpPr>
          <p:spPr bwMode="auto">
            <a:xfrm>
              <a:off x="1662" y="4342"/>
              <a:ext cx="59" cy="87"/>
            </a:xfrm>
            <a:custGeom>
              <a:avLst/>
              <a:gdLst>
                <a:gd name="T0" fmla="*/ 0 w 87"/>
                <a:gd name="T1" fmla="*/ 126 h 126"/>
                <a:gd name="T2" fmla="*/ 0 w 87"/>
                <a:gd name="T3" fmla="*/ 0 h 126"/>
                <a:gd name="T4" fmla="*/ 40 w 87"/>
                <a:gd name="T5" fmla="*/ 0 h 126"/>
                <a:gd name="T6" fmla="*/ 63 w 87"/>
                <a:gd name="T7" fmla="*/ 3 h 126"/>
                <a:gd name="T8" fmla="*/ 81 w 87"/>
                <a:gd name="T9" fmla="*/ 17 h 126"/>
                <a:gd name="T10" fmla="*/ 87 w 87"/>
                <a:gd name="T11" fmla="*/ 39 h 126"/>
                <a:gd name="T12" fmla="*/ 71 w 87"/>
                <a:gd name="T13" fmla="*/ 73 h 126"/>
                <a:gd name="T14" fmla="*/ 41 w 87"/>
                <a:gd name="T15" fmla="*/ 81 h 126"/>
                <a:gd name="T16" fmla="*/ 27 w 87"/>
                <a:gd name="T17" fmla="*/ 81 h 126"/>
                <a:gd name="T18" fmla="*/ 27 w 87"/>
                <a:gd name="T19" fmla="*/ 126 h 126"/>
                <a:gd name="T20" fmla="*/ 0 w 87"/>
                <a:gd name="T21" fmla="*/ 126 h 126"/>
                <a:gd name="T22" fmla="*/ 27 w 87"/>
                <a:gd name="T23" fmla="*/ 59 h 126"/>
                <a:gd name="T24" fmla="*/ 41 w 87"/>
                <a:gd name="T25" fmla="*/ 59 h 126"/>
                <a:gd name="T26" fmla="*/ 55 w 87"/>
                <a:gd name="T27" fmla="*/ 54 h 126"/>
                <a:gd name="T28" fmla="*/ 59 w 87"/>
                <a:gd name="T29" fmla="*/ 41 h 126"/>
                <a:gd name="T30" fmla="*/ 54 w 87"/>
                <a:gd name="T31" fmla="*/ 27 h 126"/>
                <a:gd name="T32" fmla="*/ 39 w 87"/>
                <a:gd name="T33" fmla="*/ 23 h 126"/>
                <a:gd name="T34" fmla="*/ 27 w 87"/>
                <a:gd name="T35" fmla="*/ 23 h 126"/>
                <a:gd name="T36" fmla="*/ 27 w 87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7" y="31"/>
                    <a:pt x="87" y="39"/>
                  </a:cubicBezTo>
                  <a:cubicBezTo>
                    <a:pt x="87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1" y="59"/>
                    <a:pt x="41" y="59"/>
                    <a:pt x="41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50"/>
            <p:cNvSpPr>
              <a:spLocks noEditPoints="1"/>
            </p:cNvSpPr>
            <p:nvPr userDrawn="1"/>
          </p:nvSpPr>
          <p:spPr bwMode="auto">
            <a:xfrm>
              <a:off x="1730" y="4340"/>
              <a:ext cx="74" cy="91"/>
            </a:xfrm>
            <a:custGeom>
              <a:avLst/>
              <a:gdLst>
                <a:gd name="T0" fmla="*/ 55 w 108"/>
                <a:gd name="T1" fmla="*/ 0 h 132"/>
                <a:gd name="T2" fmla="*/ 91 w 108"/>
                <a:gd name="T3" fmla="*/ 16 h 132"/>
                <a:gd name="T4" fmla="*/ 108 w 108"/>
                <a:gd name="T5" fmla="*/ 66 h 132"/>
                <a:gd name="T6" fmla="*/ 95 w 108"/>
                <a:gd name="T7" fmla="*/ 111 h 132"/>
                <a:gd name="T8" fmla="*/ 77 w 108"/>
                <a:gd name="T9" fmla="*/ 127 h 132"/>
                <a:gd name="T10" fmla="*/ 54 w 108"/>
                <a:gd name="T11" fmla="*/ 132 h 132"/>
                <a:gd name="T12" fmla="*/ 13 w 108"/>
                <a:gd name="T13" fmla="*/ 110 h 132"/>
                <a:gd name="T14" fmla="*/ 0 w 108"/>
                <a:gd name="T15" fmla="*/ 66 h 132"/>
                <a:gd name="T16" fmla="*/ 16 w 108"/>
                <a:gd name="T17" fmla="*/ 17 h 132"/>
                <a:gd name="T18" fmla="*/ 55 w 108"/>
                <a:gd name="T19" fmla="*/ 0 h 132"/>
                <a:gd name="T20" fmla="*/ 54 w 108"/>
                <a:gd name="T21" fmla="*/ 23 h 132"/>
                <a:gd name="T22" fmla="*/ 35 w 108"/>
                <a:gd name="T23" fmla="*/ 35 h 132"/>
                <a:gd name="T24" fmla="*/ 27 w 108"/>
                <a:gd name="T25" fmla="*/ 66 h 132"/>
                <a:gd name="T26" fmla="*/ 35 w 108"/>
                <a:gd name="T27" fmla="*/ 97 h 132"/>
                <a:gd name="T28" fmla="*/ 45 w 108"/>
                <a:gd name="T29" fmla="*/ 107 h 132"/>
                <a:gd name="T30" fmla="*/ 55 w 108"/>
                <a:gd name="T31" fmla="*/ 109 h 132"/>
                <a:gd name="T32" fmla="*/ 68 w 108"/>
                <a:gd name="T33" fmla="*/ 104 h 132"/>
                <a:gd name="T34" fmla="*/ 78 w 108"/>
                <a:gd name="T35" fmla="*/ 87 h 132"/>
                <a:gd name="T36" fmla="*/ 81 w 108"/>
                <a:gd name="T37" fmla="*/ 66 h 132"/>
                <a:gd name="T38" fmla="*/ 74 w 108"/>
                <a:gd name="T39" fmla="*/ 35 h 132"/>
                <a:gd name="T40" fmla="*/ 54 w 108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2">
                  <a:moveTo>
                    <a:pt x="55" y="0"/>
                  </a:moveTo>
                  <a:cubicBezTo>
                    <a:pt x="70" y="0"/>
                    <a:pt x="82" y="6"/>
                    <a:pt x="91" y="16"/>
                  </a:cubicBezTo>
                  <a:cubicBezTo>
                    <a:pt x="102" y="29"/>
                    <a:pt x="108" y="45"/>
                    <a:pt x="108" y="66"/>
                  </a:cubicBezTo>
                  <a:cubicBezTo>
                    <a:pt x="108" y="84"/>
                    <a:pt x="104" y="99"/>
                    <a:pt x="95" y="111"/>
                  </a:cubicBezTo>
                  <a:cubicBezTo>
                    <a:pt x="91" y="118"/>
                    <a:pt x="84" y="123"/>
                    <a:pt x="77" y="127"/>
                  </a:cubicBezTo>
                  <a:cubicBezTo>
                    <a:pt x="70" y="130"/>
                    <a:pt x="63" y="132"/>
                    <a:pt x="54" y="132"/>
                  </a:cubicBezTo>
                  <a:cubicBezTo>
                    <a:pt x="37" y="132"/>
                    <a:pt x="23" y="125"/>
                    <a:pt x="13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6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4" y="23"/>
                  </a:moveTo>
                  <a:cubicBezTo>
                    <a:pt x="46" y="23"/>
                    <a:pt x="39" y="27"/>
                    <a:pt x="35" y="35"/>
                  </a:cubicBezTo>
                  <a:cubicBezTo>
                    <a:pt x="30" y="43"/>
                    <a:pt x="27" y="54"/>
                    <a:pt x="27" y="66"/>
                  </a:cubicBezTo>
                  <a:cubicBezTo>
                    <a:pt x="27" y="78"/>
                    <a:pt x="30" y="89"/>
                    <a:pt x="35" y="97"/>
                  </a:cubicBezTo>
                  <a:cubicBezTo>
                    <a:pt x="37" y="101"/>
                    <a:pt x="40" y="104"/>
                    <a:pt x="45" y="107"/>
                  </a:cubicBezTo>
                  <a:cubicBezTo>
                    <a:pt x="48" y="108"/>
                    <a:pt x="51" y="109"/>
                    <a:pt x="55" y="109"/>
                  </a:cubicBezTo>
                  <a:cubicBezTo>
                    <a:pt x="60" y="109"/>
                    <a:pt x="64" y="107"/>
                    <a:pt x="68" y="104"/>
                  </a:cubicBezTo>
                  <a:cubicBezTo>
                    <a:pt x="72" y="100"/>
                    <a:pt x="76" y="94"/>
                    <a:pt x="78" y="87"/>
                  </a:cubicBezTo>
                  <a:cubicBezTo>
                    <a:pt x="80" y="80"/>
                    <a:pt x="81" y="73"/>
                    <a:pt x="81" y="66"/>
                  </a:cubicBezTo>
                  <a:cubicBezTo>
                    <a:pt x="81" y="54"/>
                    <a:pt x="78" y="43"/>
                    <a:pt x="74" y="35"/>
                  </a:cubicBezTo>
                  <a:cubicBezTo>
                    <a:pt x="69" y="27"/>
                    <a:pt x="63" y="23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51"/>
            <p:cNvSpPr>
              <a:spLocks/>
            </p:cNvSpPr>
            <p:nvPr userDrawn="1"/>
          </p:nvSpPr>
          <p:spPr bwMode="auto">
            <a:xfrm>
              <a:off x="1817" y="4342"/>
              <a:ext cx="52" cy="87"/>
            </a:xfrm>
            <a:custGeom>
              <a:avLst/>
              <a:gdLst>
                <a:gd name="T0" fmla="*/ 0 w 52"/>
                <a:gd name="T1" fmla="*/ 87 h 87"/>
                <a:gd name="T2" fmla="*/ 0 w 52"/>
                <a:gd name="T3" fmla="*/ 0 h 87"/>
                <a:gd name="T4" fmla="*/ 19 w 52"/>
                <a:gd name="T5" fmla="*/ 0 h 87"/>
                <a:gd name="T6" fmla="*/ 19 w 52"/>
                <a:gd name="T7" fmla="*/ 71 h 87"/>
                <a:gd name="T8" fmla="*/ 52 w 52"/>
                <a:gd name="T9" fmla="*/ 71 h 87"/>
                <a:gd name="T10" fmla="*/ 52 w 52"/>
                <a:gd name="T11" fmla="*/ 87 h 87"/>
                <a:gd name="T12" fmla="*/ 0 w 52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71"/>
                  </a:lnTo>
                  <a:lnTo>
                    <a:pt x="52" y="71"/>
                  </a:lnTo>
                  <a:lnTo>
                    <a:pt x="5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52"/>
            <p:cNvSpPr>
              <a:spLocks/>
            </p:cNvSpPr>
            <p:nvPr userDrawn="1"/>
          </p:nvSpPr>
          <p:spPr bwMode="auto">
            <a:xfrm>
              <a:off x="1880" y="4342"/>
              <a:ext cx="56" cy="87"/>
            </a:xfrm>
            <a:custGeom>
              <a:avLst/>
              <a:gdLst>
                <a:gd name="T0" fmla="*/ 0 w 56"/>
                <a:gd name="T1" fmla="*/ 87 h 87"/>
                <a:gd name="T2" fmla="*/ 0 w 56"/>
                <a:gd name="T3" fmla="*/ 0 h 87"/>
                <a:gd name="T4" fmla="*/ 56 w 56"/>
                <a:gd name="T5" fmla="*/ 0 h 87"/>
                <a:gd name="T6" fmla="*/ 56 w 56"/>
                <a:gd name="T7" fmla="*/ 16 h 87"/>
                <a:gd name="T8" fmla="*/ 19 w 56"/>
                <a:gd name="T9" fmla="*/ 16 h 87"/>
                <a:gd name="T10" fmla="*/ 19 w 56"/>
                <a:gd name="T11" fmla="*/ 35 h 87"/>
                <a:gd name="T12" fmla="*/ 52 w 56"/>
                <a:gd name="T13" fmla="*/ 35 h 87"/>
                <a:gd name="T14" fmla="*/ 52 w 56"/>
                <a:gd name="T15" fmla="*/ 50 h 87"/>
                <a:gd name="T16" fmla="*/ 19 w 56"/>
                <a:gd name="T17" fmla="*/ 50 h 87"/>
                <a:gd name="T18" fmla="*/ 19 w 56"/>
                <a:gd name="T19" fmla="*/ 71 h 87"/>
                <a:gd name="T20" fmla="*/ 56 w 56"/>
                <a:gd name="T21" fmla="*/ 71 h 87"/>
                <a:gd name="T22" fmla="*/ 56 w 56"/>
                <a:gd name="T23" fmla="*/ 87 h 87"/>
                <a:gd name="T24" fmla="*/ 0 w 56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7">
                  <a:moveTo>
                    <a:pt x="0" y="87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6"/>
                  </a:lnTo>
                  <a:lnTo>
                    <a:pt x="19" y="16"/>
                  </a:lnTo>
                  <a:lnTo>
                    <a:pt x="19" y="35"/>
                  </a:lnTo>
                  <a:lnTo>
                    <a:pt x="52" y="35"/>
                  </a:lnTo>
                  <a:lnTo>
                    <a:pt x="52" y="50"/>
                  </a:lnTo>
                  <a:lnTo>
                    <a:pt x="19" y="50"/>
                  </a:lnTo>
                  <a:lnTo>
                    <a:pt x="19" y="71"/>
                  </a:lnTo>
                  <a:lnTo>
                    <a:pt x="56" y="71"/>
                  </a:lnTo>
                  <a:lnTo>
                    <a:pt x="56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9" name="Freeform 53"/>
            <p:cNvSpPr>
              <a:spLocks noEditPoints="1"/>
            </p:cNvSpPr>
            <p:nvPr userDrawn="1"/>
          </p:nvSpPr>
          <p:spPr bwMode="auto">
            <a:xfrm>
              <a:off x="1946" y="4319"/>
              <a:ext cx="70" cy="112"/>
            </a:xfrm>
            <a:custGeom>
              <a:avLst/>
              <a:gdLst>
                <a:gd name="T0" fmla="*/ 75 w 102"/>
                <a:gd name="T1" fmla="*/ 111 h 163"/>
                <a:gd name="T2" fmla="*/ 102 w 102"/>
                <a:gd name="T3" fmla="*/ 111 h 163"/>
                <a:gd name="T4" fmla="*/ 91 w 102"/>
                <a:gd name="T5" fmla="*/ 145 h 163"/>
                <a:gd name="T6" fmla="*/ 53 w 102"/>
                <a:gd name="T7" fmla="*/ 163 h 163"/>
                <a:gd name="T8" fmla="*/ 17 w 102"/>
                <a:gd name="T9" fmla="*/ 147 h 163"/>
                <a:gd name="T10" fmla="*/ 0 w 102"/>
                <a:gd name="T11" fmla="*/ 97 h 163"/>
                <a:gd name="T12" fmla="*/ 16 w 102"/>
                <a:gd name="T13" fmla="*/ 48 h 163"/>
                <a:gd name="T14" fmla="*/ 54 w 102"/>
                <a:gd name="T15" fmla="*/ 31 h 163"/>
                <a:gd name="T16" fmla="*/ 93 w 102"/>
                <a:gd name="T17" fmla="*/ 51 h 163"/>
                <a:gd name="T18" fmla="*/ 102 w 102"/>
                <a:gd name="T19" fmla="*/ 76 h 163"/>
                <a:gd name="T20" fmla="*/ 75 w 102"/>
                <a:gd name="T21" fmla="*/ 76 h 163"/>
                <a:gd name="T22" fmla="*/ 71 w 102"/>
                <a:gd name="T23" fmla="*/ 64 h 163"/>
                <a:gd name="T24" fmla="*/ 54 w 102"/>
                <a:gd name="T25" fmla="*/ 54 h 163"/>
                <a:gd name="T26" fmla="*/ 34 w 102"/>
                <a:gd name="T27" fmla="*/ 66 h 163"/>
                <a:gd name="T28" fmla="*/ 28 w 102"/>
                <a:gd name="T29" fmla="*/ 97 h 163"/>
                <a:gd name="T30" fmla="*/ 35 w 102"/>
                <a:gd name="T31" fmla="*/ 128 h 163"/>
                <a:gd name="T32" fmla="*/ 53 w 102"/>
                <a:gd name="T33" fmla="*/ 140 h 163"/>
                <a:gd name="T34" fmla="*/ 69 w 102"/>
                <a:gd name="T35" fmla="*/ 131 h 163"/>
                <a:gd name="T36" fmla="*/ 75 w 102"/>
                <a:gd name="T37" fmla="*/ 111 h 163"/>
                <a:gd name="T38" fmla="*/ 79 w 102"/>
                <a:gd name="T39" fmla="*/ 0 h 163"/>
                <a:gd name="T40" fmla="*/ 61 w 102"/>
                <a:gd name="T41" fmla="*/ 24 h 163"/>
                <a:gd name="T42" fmla="*/ 40 w 102"/>
                <a:gd name="T43" fmla="*/ 24 h 163"/>
                <a:gd name="T44" fmla="*/ 22 w 102"/>
                <a:gd name="T45" fmla="*/ 0 h 163"/>
                <a:gd name="T46" fmla="*/ 42 w 102"/>
                <a:gd name="T47" fmla="*/ 0 h 163"/>
                <a:gd name="T48" fmla="*/ 50 w 102"/>
                <a:gd name="T49" fmla="*/ 11 h 163"/>
                <a:gd name="T50" fmla="*/ 58 w 102"/>
                <a:gd name="T51" fmla="*/ 0 h 163"/>
                <a:gd name="T52" fmla="*/ 79 w 102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63">
                  <a:moveTo>
                    <a:pt x="75" y="111"/>
                  </a:moveTo>
                  <a:cubicBezTo>
                    <a:pt x="102" y="111"/>
                    <a:pt x="102" y="111"/>
                    <a:pt x="102" y="111"/>
                  </a:cubicBezTo>
                  <a:cubicBezTo>
                    <a:pt x="101" y="125"/>
                    <a:pt x="98" y="136"/>
                    <a:pt x="91" y="145"/>
                  </a:cubicBezTo>
                  <a:cubicBezTo>
                    <a:pt x="82" y="157"/>
                    <a:pt x="69" y="163"/>
                    <a:pt x="53" y="163"/>
                  </a:cubicBezTo>
                  <a:cubicBezTo>
                    <a:pt x="38" y="163"/>
                    <a:pt x="26" y="158"/>
                    <a:pt x="17" y="147"/>
                  </a:cubicBezTo>
                  <a:cubicBezTo>
                    <a:pt x="6" y="134"/>
                    <a:pt x="0" y="118"/>
                    <a:pt x="0" y="97"/>
                  </a:cubicBezTo>
                  <a:cubicBezTo>
                    <a:pt x="0" y="77"/>
                    <a:pt x="6" y="61"/>
                    <a:pt x="16" y="48"/>
                  </a:cubicBezTo>
                  <a:cubicBezTo>
                    <a:pt x="26" y="37"/>
                    <a:pt x="38" y="31"/>
                    <a:pt x="54" y="31"/>
                  </a:cubicBezTo>
                  <a:cubicBezTo>
                    <a:pt x="70" y="31"/>
                    <a:pt x="83" y="38"/>
                    <a:pt x="93" y="51"/>
                  </a:cubicBezTo>
                  <a:cubicBezTo>
                    <a:pt x="98" y="59"/>
                    <a:pt x="101" y="67"/>
                    <a:pt x="102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4" y="71"/>
                    <a:pt x="73" y="68"/>
                    <a:pt x="71" y="64"/>
                  </a:cubicBezTo>
                  <a:cubicBezTo>
                    <a:pt x="67" y="58"/>
                    <a:pt x="61" y="54"/>
                    <a:pt x="54" y="54"/>
                  </a:cubicBezTo>
                  <a:cubicBezTo>
                    <a:pt x="45" y="54"/>
                    <a:pt x="39" y="58"/>
                    <a:pt x="34" y="66"/>
                  </a:cubicBezTo>
                  <a:cubicBezTo>
                    <a:pt x="30" y="74"/>
                    <a:pt x="28" y="85"/>
                    <a:pt x="28" y="97"/>
                  </a:cubicBezTo>
                  <a:cubicBezTo>
                    <a:pt x="28" y="110"/>
                    <a:pt x="30" y="120"/>
                    <a:pt x="35" y="128"/>
                  </a:cubicBezTo>
                  <a:cubicBezTo>
                    <a:pt x="39" y="136"/>
                    <a:pt x="45" y="140"/>
                    <a:pt x="53" y="140"/>
                  </a:cubicBezTo>
                  <a:cubicBezTo>
                    <a:pt x="60" y="140"/>
                    <a:pt x="66" y="137"/>
                    <a:pt x="69" y="131"/>
                  </a:cubicBezTo>
                  <a:cubicBezTo>
                    <a:pt x="72" y="126"/>
                    <a:pt x="74" y="120"/>
                    <a:pt x="75" y="111"/>
                  </a:cubicBezTo>
                  <a:close/>
                  <a:moveTo>
                    <a:pt x="79" y="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0" name="Freeform 54"/>
            <p:cNvSpPr>
              <a:spLocks/>
            </p:cNvSpPr>
            <p:nvPr userDrawn="1"/>
          </p:nvSpPr>
          <p:spPr bwMode="auto">
            <a:xfrm>
              <a:off x="2028" y="4342"/>
              <a:ext cx="64" cy="87"/>
            </a:xfrm>
            <a:custGeom>
              <a:avLst/>
              <a:gdLst>
                <a:gd name="T0" fmla="*/ 0 w 64"/>
                <a:gd name="T1" fmla="*/ 87 h 87"/>
                <a:gd name="T2" fmla="*/ 0 w 64"/>
                <a:gd name="T3" fmla="*/ 0 h 87"/>
                <a:gd name="T4" fmla="*/ 19 w 64"/>
                <a:gd name="T5" fmla="*/ 0 h 87"/>
                <a:gd name="T6" fmla="*/ 46 w 64"/>
                <a:gd name="T7" fmla="*/ 56 h 87"/>
                <a:gd name="T8" fmla="*/ 46 w 64"/>
                <a:gd name="T9" fmla="*/ 0 h 87"/>
                <a:gd name="T10" fmla="*/ 64 w 64"/>
                <a:gd name="T11" fmla="*/ 0 h 87"/>
                <a:gd name="T12" fmla="*/ 64 w 64"/>
                <a:gd name="T13" fmla="*/ 87 h 87"/>
                <a:gd name="T14" fmla="*/ 45 w 64"/>
                <a:gd name="T15" fmla="*/ 87 h 87"/>
                <a:gd name="T16" fmla="*/ 18 w 64"/>
                <a:gd name="T17" fmla="*/ 31 h 87"/>
                <a:gd name="T18" fmla="*/ 18 w 64"/>
                <a:gd name="T19" fmla="*/ 87 h 87"/>
                <a:gd name="T20" fmla="*/ 0 w 64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6" y="56"/>
                  </a:lnTo>
                  <a:lnTo>
                    <a:pt x="46" y="0"/>
                  </a:lnTo>
                  <a:lnTo>
                    <a:pt x="64" y="0"/>
                  </a:lnTo>
                  <a:lnTo>
                    <a:pt x="64" y="87"/>
                  </a:lnTo>
                  <a:lnTo>
                    <a:pt x="45" y="87"/>
                  </a:lnTo>
                  <a:lnTo>
                    <a:pt x="18" y="31"/>
                  </a:lnTo>
                  <a:lnTo>
                    <a:pt x="18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1" name="Freeform 55"/>
            <p:cNvSpPr>
              <a:spLocks noEditPoints="1"/>
            </p:cNvSpPr>
            <p:nvPr userDrawn="1"/>
          </p:nvSpPr>
          <p:spPr bwMode="auto">
            <a:xfrm>
              <a:off x="2109" y="4320"/>
              <a:ext cx="55" cy="109"/>
            </a:xfrm>
            <a:custGeom>
              <a:avLst/>
              <a:gdLst>
                <a:gd name="T0" fmla="*/ 0 w 55"/>
                <a:gd name="T1" fmla="*/ 109 h 109"/>
                <a:gd name="T2" fmla="*/ 0 w 55"/>
                <a:gd name="T3" fmla="*/ 22 h 109"/>
                <a:gd name="T4" fmla="*/ 55 w 55"/>
                <a:gd name="T5" fmla="*/ 22 h 109"/>
                <a:gd name="T6" fmla="*/ 55 w 55"/>
                <a:gd name="T7" fmla="*/ 38 h 109"/>
                <a:gd name="T8" fmla="*/ 18 w 55"/>
                <a:gd name="T9" fmla="*/ 38 h 109"/>
                <a:gd name="T10" fmla="*/ 18 w 55"/>
                <a:gd name="T11" fmla="*/ 57 h 109"/>
                <a:gd name="T12" fmla="*/ 52 w 55"/>
                <a:gd name="T13" fmla="*/ 57 h 109"/>
                <a:gd name="T14" fmla="*/ 52 w 55"/>
                <a:gd name="T15" fmla="*/ 72 h 109"/>
                <a:gd name="T16" fmla="*/ 18 w 55"/>
                <a:gd name="T17" fmla="*/ 72 h 109"/>
                <a:gd name="T18" fmla="*/ 18 w 55"/>
                <a:gd name="T19" fmla="*/ 93 h 109"/>
                <a:gd name="T20" fmla="*/ 55 w 55"/>
                <a:gd name="T21" fmla="*/ 93 h 109"/>
                <a:gd name="T22" fmla="*/ 55 w 55"/>
                <a:gd name="T23" fmla="*/ 109 h 109"/>
                <a:gd name="T24" fmla="*/ 0 w 55"/>
                <a:gd name="T25" fmla="*/ 109 h 109"/>
                <a:gd name="T26" fmla="*/ 45 w 55"/>
                <a:gd name="T27" fmla="*/ 0 h 109"/>
                <a:gd name="T28" fmla="*/ 32 w 55"/>
                <a:gd name="T29" fmla="*/ 16 h 109"/>
                <a:gd name="T30" fmla="*/ 18 w 55"/>
                <a:gd name="T31" fmla="*/ 16 h 109"/>
                <a:gd name="T32" fmla="*/ 29 w 55"/>
                <a:gd name="T33" fmla="*/ 0 h 109"/>
                <a:gd name="T34" fmla="*/ 45 w 55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09">
                  <a:moveTo>
                    <a:pt x="0" y="109"/>
                  </a:moveTo>
                  <a:lnTo>
                    <a:pt x="0" y="22"/>
                  </a:lnTo>
                  <a:lnTo>
                    <a:pt x="55" y="22"/>
                  </a:lnTo>
                  <a:lnTo>
                    <a:pt x="55" y="38"/>
                  </a:lnTo>
                  <a:lnTo>
                    <a:pt x="18" y="38"/>
                  </a:lnTo>
                  <a:lnTo>
                    <a:pt x="18" y="57"/>
                  </a:lnTo>
                  <a:lnTo>
                    <a:pt x="52" y="57"/>
                  </a:lnTo>
                  <a:lnTo>
                    <a:pt x="52" y="72"/>
                  </a:lnTo>
                  <a:lnTo>
                    <a:pt x="18" y="72"/>
                  </a:lnTo>
                  <a:lnTo>
                    <a:pt x="18" y="93"/>
                  </a:lnTo>
                  <a:lnTo>
                    <a:pt x="55" y="93"/>
                  </a:lnTo>
                  <a:lnTo>
                    <a:pt x="55" y="109"/>
                  </a:lnTo>
                  <a:lnTo>
                    <a:pt x="0" y="109"/>
                  </a:lnTo>
                  <a:close/>
                  <a:moveTo>
                    <a:pt x="45" y="0"/>
                  </a:moveTo>
                  <a:lnTo>
                    <a:pt x="32" y="16"/>
                  </a:lnTo>
                  <a:lnTo>
                    <a:pt x="18" y="16"/>
                  </a:lnTo>
                  <a:lnTo>
                    <a:pt x="2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2" name="Freeform 56"/>
            <p:cNvSpPr>
              <a:spLocks/>
            </p:cNvSpPr>
            <p:nvPr userDrawn="1"/>
          </p:nvSpPr>
          <p:spPr bwMode="auto">
            <a:xfrm>
              <a:off x="2207" y="4342"/>
              <a:ext cx="62" cy="87"/>
            </a:xfrm>
            <a:custGeom>
              <a:avLst/>
              <a:gdLst>
                <a:gd name="T0" fmla="*/ 0 w 62"/>
                <a:gd name="T1" fmla="*/ 87 h 87"/>
                <a:gd name="T2" fmla="*/ 0 w 62"/>
                <a:gd name="T3" fmla="*/ 72 h 87"/>
                <a:gd name="T4" fmla="*/ 38 w 62"/>
                <a:gd name="T5" fmla="*/ 16 h 87"/>
                <a:gd name="T6" fmla="*/ 3 w 62"/>
                <a:gd name="T7" fmla="*/ 16 h 87"/>
                <a:gd name="T8" fmla="*/ 3 w 62"/>
                <a:gd name="T9" fmla="*/ 0 h 87"/>
                <a:gd name="T10" fmla="*/ 61 w 62"/>
                <a:gd name="T11" fmla="*/ 0 h 87"/>
                <a:gd name="T12" fmla="*/ 61 w 62"/>
                <a:gd name="T13" fmla="*/ 14 h 87"/>
                <a:gd name="T14" fmla="*/ 22 w 62"/>
                <a:gd name="T15" fmla="*/ 71 h 87"/>
                <a:gd name="T16" fmla="*/ 62 w 62"/>
                <a:gd name="T17" fmla="*/ 71 h 87"/>
                <a:gd name="T18" fmla="*/ 62 w 62"/>
                <a:gd name="T19" fmla="*/ 87 h 87"/>
                <a:gd name="T20" fmla="*/ 0 w 62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87">
                  <a:moveTo>
                    <a:pt x="0" y="87"/>
                  </a:moveTo>
                  <a:lnTo>
                    <a:pt x="0" y="72"/>
                  </a:lnTo>
                  <a:lnTo>
                    <a:pt x="38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61" y="0"/>
                  </a:lnTo>
                  <a:lnTo>
                    <a:pt x="61" y="14"/>
                  </a:lnTo>
                  <a:lnTo>
                    <a:pt x="22" y="71"/>
                  </a:lnTo>
                  <a:lnTo>
                    <a:pt x="62" y="71"/>
                  </a:lnTo>
                  <a:lnTo>
                    <a:pt x="6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3" name="Freeform 57"/>
            <p:cNvSpPr>
              <a:spLocks noEditPoints="1"/>
            </p:cNvSpPr>
            <p:nvPr userDrawn="1"/>
          </p:nvSpPr>
          <p:spPr bwMode="auto">
            <a:xfrm>
              <a:off x="2276" y="4320"/>
              <a:ext cx="74" cy="109"/>
            </a:xfrm>
            <a:custGeom>
              <a:avLst/>
              <a:gdLst>
                <a:gd name="T0" fmla="*/ 27 w 74"/>
                <a:gd name="T1" fmla="*/ 22 h 109"/>
                <a:gd name="T2" fmla="*/ 46 w 74"/>
                <a:gd name="T3" fmla="*/ 22 h 109"/>
                <a:gd name="T4" fmla="*/ 74 w 74"/>
                <a:gd name="T5" fmla="*/ 109 h 109"/>
                <a:gd name="T6" fmla="*/ 54 w 74"/>
                <a:gd name="T7" fmla="*/ 109 h 109"/>
                <a:gd name="T8" fmla="*/ 49 w 74"/>
                <a:gd name="T9" fmla="*/ 90 h 109"/>
                <a:gd name="T10" fmla="*/ 25 w 74"/>
                <a:gd name="T11" fmla="*/ 90 h 109"/>
                <a:gd name="T12" fmla="*/ 19 w 74"/>
                <a:gd name="T13" fmla="*/ 109 h 109"/>
                <a:gd name="T14" fmla="*/ 0 w 74"/>
                <a:gd name="T15" fmla="*/ 109 h 109"/>
                <a:gd name="T16" fmla="*/ 27 w 74"/>
                <a:gd name="T17" fmla="*/ 22 h 109"/>
                <a:gd name="T18" fmla="*/ 55 w 74"/>
                <a:gd name="T19" fmla="*/ 0 h 109"/>
                <a:gd name="T20" fmla="*/ 42 w 74"/>
                <a:gd name="T21" fmla="*/ 16 h 109"/>
                <a:gd name="T22" fmla="*/ 27 w 74"/>
                <a:gd name="T23" fmla="*/ 16 h 109"/>
                <a:gd name="T24" fmla="*/ 39 w 74"/>
                <a:gd name="T25" fmla="*/ 0 h 109"/>
                <a:gd name="T26" fmla="*/ 55 w 74"/>
                <a:gd name="T27" fmla="*/ 0 h 109"/>
                <a:gd name="T28" fmla="*/ 29 w 74"/>
                <a:gd name="T29" fmla="*/ 75 h 109"/>
                <a:gd name="T30" fmla="*/ 45 w 74"/>
                <a:gd name="T31" fmla="*/ 75 h 109"/>
                <a:gd name="T32" fmla="*/ 37 w 74"/>
                <a:gd name="T33" fmla="*/ 46 h 109"/>
                <a:gd name="T34" fmla="*/ 29 w 74"/>
                <a:gd name="T35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09">
                  <a:moveTo>
                    <a:pt x="27" y="22"/>
                  </a:moveTo>
                  <a:lnTo>
                    <a:pt x="46" y="22"/>
                  </a:lnTo>
                  <a:lnTo>
                    <a:pt x="74" y="109"/>
                  </a:lnTo>
                  <a:lnTo>
                    <a:pt x="54" y="109"/>
                  </a:lnTo>
                  <a:lnTo>
                    <a:pt x="49" y="90"/>
                  </a:lnTo>
                  <a:lnTo>
                    <a:pt x="25" y="9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27" y="22"/>
                  </a:lnTo>
                  <a:close/>
                  <a:moveTo>
                    <a:pt x="55" y="0"/>
                  </a:moveTo>
                  <a:lnTo>
                    <a:pt x="42" y="16"/>
                  </a:lnTo>
                  <a:lnTo>
                    <a:pt x="27" y="16"/>
                  </a:lnTo>
                  <a:lnTo>
                    <a:pt x="39" y="0"/>
                  </a:lnTo>
                  <a:lnTo>
                    <a:pt x="55" y="0"/>
                  </a:lnTo>
                  <a:close/>
                  <a:moveTo>
                    <a:pt x="29" y="75"/>
                  </a:moveTo>
                  <a:lnTo>
                    <a:pt x="45" y="75"/>
                  </a:lnTo>
                  <a:lnTo>
                    <a:pt x="37" y="46"/>
                  </a:lnTo>
                  <a:lnTo>
                    <a:pt x="29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4" name="Freeform 58"/>
            <p:cNvSpPr>
              <a:spLocks noEditPoints="1"/>
            </p:cNvSpPr>
            <p:nvPr userDrawn="1"/>
          </p:nvSpPr>
          <p:spPr bwMode="auto">
            <a:xfrm>
              <a:off x="2357" y="4319"/>
              <a:ext cx="62" cy="110"/>
            </a:xfrm>
            <a:custGeom>
              <a:avLst/>
              <a:gdLst>
                <a:gd name="T0" fmla="*/ 0 w 62"/>
                <a:gd name="T1" fmla="*/ 110 h 110"/>
                <a:gd name="T2" fmla="*/ 0 w 62"/>
                <a:gd name="T3" fmla="*/ 95 h 110"/>
                <a:gd name="T4" fmla="*/ 38 w 62"/>
                <a:gd name="T5" fmla="*/ 39 h 110"/>
                <a:gd name="T6" fmla="*/ 2 w 62"/>
                <a:gd name="T7" fmla="*/ 39 h 110"/>
                <a:gd name="T8" fmla="*/ 2 w 62"/>
                <a:gd name="T9" fmla="*/ 23 h 110"/>
                <a:gd name="T10" fmla="*/ 61 w 62"/>
                <a:gd name="T11" fmla="*/ 23 h 110"/>
                <a:gd name="T12" fmla="*/ 61 w 62"/>
                <a:gd name="T13" fmla="*/ 37 h 110"/>
                <a:gd name="T14" fmla="*/ 22 w 62"/>
                <a:gd name="T15" fmla="*/ 94 h 110"/>
                <a:gd name="T16" fmla="*/ 62 w 62"/>
                <a:gd name="T17" fmla="*/ 94 h 110"/>
                <a:gd name="T18" fmla="*/ 62 w 62"/>
                <a:gd name="T19" fmla="*/ 110 h 110"/>
                <a:gd name="T20" fmla="*/ 0 w 62"/>
                <a:gd name="T21" fmla="*/ 110 h 110"/>
                <a:gd name="T22" fmla="*/ 50 w 62"/>
                <a:gd name="T23" fmla="*/ 0 h 110"/>
                <a:gd name="T24" fmla="*/ 38 w 62"/>
                <a:gd name="T25" fmla="*/ 17 h 110"/>
                <a:gd name="T26" fmla="*/ 24 w 62"/>
                <a:gd name="T27" fmla="*/ 17 h 110"/>
                <a:gd name="T28" fmla="*/ 11 w 62"/>
                <a:gd name="T29" fmla="*/ 0 h 110"/>
                <a:gd name="T30" fmla="*/ 25 w 62"/>
                <a:gd name="T31" fmla="*/ 0 h 110"/>
                <a:gd name="T32" fmla="*/ 30 w 62"/>
                <a:gd name="T33" fmla="*/ 8 h 110"/>
                <a:gd name="T34" fmla="*/ 36 w 62"/>
                <a:gd name="T35" fmla="*/ 0 h 110"/>
                <a:gd name="T36" fmla="*/ 50 w 6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110">
                  <a:moveTo>
                    <a:pt x="0" y="110"/>
                  </a:moveTo>
                  <a:lnTo>
                    <a:pt x="0" y="95"/>
                  </a:lnTo>
                  <a:lnTo>
                    <a:pt x="38" y="39"/>
                  </a:lnTo>
                  <a:lnTo>
                    <a:pt x="2" y="39"/>
                  </a:lnTo>
                  <a:lnTo>
                    <a:pt x="2" y="23"/>
                  </a:lnTo>
                  <a:lnTo>
                    <a:pt x="61" y="23"/>
                  </a:lnTo>
                  <a:lnTo>
                    <a:pt x="61" y="37"/>
                  </a:lnTo>
                  <a:lnTo>
                    <a:pt x="22" y="94"/>
                  </a:lnTo>
                  <a:lnTo>
                    <a:pt x="62" y="94"/>
                  </a:lnTo>
                  <a:lnTo>
                    <a:pt x="62" y="110"/>
                  </a:lnTo>
                  <a:lnTo>
                    <a:pt x="0" y="110"/>
                  </a:lnTo>
                  <a:close/>
                  <a:moveTo>
                    <a:pt x="50" y="0"/>
                  </a:moveTo>
                  <a:lnTo>
                    <a:pt x="38" y="17"/>
                  </a:lnTo>
                  <a:lnTo>
                    <a:pt x="24" y="17"/>
                  </a:lnTo>
                  <a:lnTo>
                    <a:pt x="11" y="0"/>
                  </a:lnTo>
                  <a:lnTo>
                    <a:pt x="25" y="0"/>
                  </a:lnTo>
                  <a:lnTo>
                    <a:pt x="30" y="8"/>
                  </a:lnTo>
                  <a:lnTo>
                    <a:pt x="36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5" name="Freeform 59"/>
            <p:cNvSpPr>
              <a:spLocks/>
            </p:cNvSpPr>
            <p:nvPr userDrawn="1"/>
          </p:nvSpPr>
          <p:spPr bwMode="auto">
            <a:xfrm>
              <a:off x="2431" y="4342"/>
              <a:ext cx="19" cy="87"/>
            </a:xfrm>
            <a:custGeom>
              <a:avLst/>
              <a:gdLst>
                <a:gd name="T0" fmla="*/ 0 w 19"/>
                <a:gd name="T1" fmla="*/ 87 h 87"/>
                <a:gd name="T2" fmla="*/ 0 w 19"/>
                <a:gd name="T3" fmla="*/ 0 h 87"/>
                <a:gd name="T4" fmla="*/ 10 w 19"/>
                <a:gd name="T5" fmla="*/ 0 h 87"/>
                <a:gd name="T6" fmla="*/ 19 w 19"/>
                <a:gd name="T7" fmla="*/ 0 h 87"/>
                <a:gd name="T8" fmla="*/ 19 w 19"/>
                <a:gd name="T9" fmla="*/ 87 h 87"/>
                <a:gd name="T10" fmla="*/ 0 w 19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7">
                  <a:moveTo>
                    <a:pt x="0" y="87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6" name="Freeform 60"/>
            <p:cNvSpPr>
              <a:spLocks/>
            </p:cNvSpPr>
            <p:nvPr userDrawn="1"/>
          </p:nvSpPr>
          <p:spPr bwMode="auto">
            <a:xfrm>
              <a:off x="2461" y="4342"/>
              <a:ext cx="60" cy="87"/>
            </a:xfrm>
            <a:custGeom>
              <a:avLst/>
              <a:gdLst>
                <a:gd name="T0" fmla="*/ 20 w 60"/>
                <a:gd name="T1" fmla="*/ 87 h 87"/>
                <a:gd name="T2" fmla="*/ 20 w 60"/>
                <a:gd name="T3" fmla="*/ 16 h 87"/>
                <a:gd name="T4" fmla="*/ 0 w 60"/>
                <a:gd name="T5" fmla="*/ 16 h 87"/>
                <a:gd name="T6" fmla="*/ 0 w 60"/>
                <a:gd name="T7" fmla="*/ 0 h 87"/>
                <a:gd name="T8" fmla="*/ 60 w 60"/>
                <a:gd name="T9" fmla="*/ 0 h 87"/>
                <a:gd name="T10" fmla="*/ 60 w 60"/>
                <a:gd name="T11" fmla="*/ 16 h 87"/>
                <a:gd name="T12" fmla="*/ 39 w 60"/>
                <a:gd name="T13" fmla="*/ 16 h 87"/>
                <a:gd name="T14" fmla="*/ 39 w 60"/>
                <a:gd name="T15" fmla="*/ 87 h 87"/>
                <a:gd name="T16" fmla="*/ 20 w 60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87">
                  <a:moveTo>
                    <a:pt x="20" y="87"/>
                  </a:moveTo>
                  <a:lnTo>
                    <a:pt x="2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16"/>
                  </a:lnTo>
                  <a:lnTo>
                    <a:pt x="39" y="16"/>
                  </a:lnTo>
                  <a:lnTo>
                    <a:pt x="39" y="87"/>
                  </a:lnTo>
                  <a:lnTo>
                    <a:pt x="2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7" name="Freeform 61"/>
            <p:cNvSpPr>
              <a:spLocks/>
            </p:cNvSpPr>
            <p:nvPr userDrawn="1"/>
          </p:nvSpPr>
          <p:spPr bwMode="auto">
            <a:xfrm>
              <a:off x="2531" y="4342"/>
              <a:ext cx="68" cy="87"/>
            </a:xfrm>
            <a:custGeom>
              <a:avLst/>
              <a:gdLst>
                <a:gd name="T0" fmla="*/ 0 w 68"/>
                <a:gd name="T1" fmla="*/ 87 h 87"/>
                <a:gd name="T2" fmla="*/ 0 w 68"/>
                <a:gd name="T3" fmla="*/ 0 h 87"/>
                <a:gd name="T4" fmla="*/ 19 w 68"/>
                <a:gd name="T5" fmla="*/ 0 h 87"/>
                <a:gd name="T6" fmla="*/ 19 w 68"/>
                <a:gd name="T7" fmla="*/ 33 h 87"/>
                <a:gd name="T8" fmla="*/ 45 w 68"/>
                <a:gd name="T9" fmla="*/ 0 h 87"/>
                <a:gd name="T10" fmla="*/ 65 w 68"/>
                <a:gd name="T11" fmla="*/ 0 h 87"/>
                <a:gd name="T12" fmla="*/ 36 w 68"/>
                <a:gd name="T13" fmla="*/ 36 h 87"/>
                <a:gd name="T14" fmla="*/ 68 w 68"/>
                <a:gd name="T15" fmla="*/ 87 h 87"/>
                <a:gd name="T16" fmla="*/ 47 w 68"/>
                <a:gd name="T17" fmla="*/ 87 h 87"/>
                <a:gd name="T18" fmla="*/ 24 w 68"/>
                <a:gd name="T19" fmla="*/ 50 h 87"/>
                <a:gd name="T20" fmla="*/ 19 w 68"/>
                <a:gd name="T21" fmla="*/ 57 h 87"/>
                <a:gd name="T22" fmla="*/ 19 w 68"/>
                <a:gd name="T23" fmla="*/ 87 h 87"/>
                <a:gd name="T24" fmla="*/ 0 w 68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33"/>
                  </a:lnTo>
                  <a:lnTo>
                    <a:pt x="45" y="0"/>
                  </a:lnTo>
                  <a:lnTo>
                    <a:pt x="65" y="0"/>
                  </a:lnTo>
                  <a:lnTo>
                    <a:pt x="36" y="36"/>
                  </a:lnTo>
                  <a:lnTo>
                    <a:pt x="68" y="87"/>
                  </a:lnTo>
                  <a:lnTo>
                    <a:pt x="47" y="87"/>
                  </a:lnTo>
                  <a:lnTo>
                    <a:pt x="24" y="50"/>
                  </a:lnTo>
                  <a:lnTo>
                    <a:pt x="19" y="57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8" name="Freeform 62"/>
            <p:cNvSpPr>
              <a:spLocks/>
            </p:cNvSpPr>
            <p:nvPr userDrawn="1"/>
          </p:nvSpPr>
          <p:spPr bwMode="auto">
            <a:xfrm>
              <a:off x="2603" y="4342"/>
              <a:ext cx="72" cy="87"/>
            </a:xfrm>
            <a:custGeom>
              <a:avLst/>
              <a:gdLst>
                <a:gd name="T0" fmla="*/ 0 w 72"/>
                <a:gd name="T1" fmla="*/ 0 h 87"/>
                <a:gd name="T2" fmla="*/ 21 w 72"/>
                <a:gd name="T3" fmla="*/ 0 h 87"/>
                <a:gd name="T4" fmla="*/ 36 w 72"/>
                <a:gd name="T5" fmla="*/ 35 h 87"/>
                <a:gd name="T6" fmla="*/ 52 w 72"/>
                <a:gd name="T7" fmla="*/ 0 h 87"/>
                <a:gd name="T8" fmla="*/ 72 w 72"/>
                <a:gd name="T9" fmla="*/ 0 h 87"/>
                <a:gd name="T10" fmla="*/ 45 w 72"/>
                <a:gd name="T11" fmla="*/ 53 h 87"/>
                <a:gd name="T12" fmla="*/ 45 w 72"/>
                <a:gd name="T13" fmla="*/ 87 h 87"/>
                <a:gd name="T14" fmla="*/ 27 w 72"/>
                <a:gd name="T15" fmla="*/ 87 h 87"/>
                <a:gd name="T16" fmla="*/ 27 w 72"/>
                <a:gd name="T17" fmla="*/ 53 h 87"/>
                <a:gd name="T18" fmla="*/ 0 w 72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87">
                  <a:moveTo>
                    <a:pt x="0" y="0"/>
                  </a:moveTo>
                  <a:lnTo>
                    <a:pt x="21" y="0"/>
                  </a:lnTo>
                  <a:lnTo>
                    <a:pt x="36" y="35"/>
                  </a:lnTo>
                  <a:lnTo>
                    <a:pt x="52" y="0"/>
                  </a:lnTo>
                  <a:lnTo>
                    <a:pt x="72" y="0"/>
                  </a:lnTo>
                  <a:lnTo>
                    <a:pt x="45" y="53"/>
                  </a:lnTo>
                  <a:lnTo>
                    <a:pt x="45" y="87"/>
                  </a:lnTo>
                  <a:lnTo>
                    <a:pt x="27" y="87"/>
                  </a:lnTo>
                  <a:lnTo>
                    <a:pt x="27" y="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7862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9"/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326880" y="326517"/>
            <a:ext cx="8490331" cy="3476496"/>
          </a:xfrm>
          <a:prstGeom prst="rect">
            <a:avLst/>
          </a:prstGeom>
          <a:noFill/>
        </p:spPr>
      </p:pic>
      <p:pic>
        <p:nvPicPr>
          <p:cNvPr id="10" name="Picture 27" descr="magenta_flaeche_70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8"/>
          <a:stretch>
            <a:fillRect/>
          </a:stretch>
        </p:blipFill>
        <p:spPr bwMode="ltGray">
          <a:xfrm>
            <a:off x="326551" y="3319796"/>
            <a:ext cx="8490331" cy="485538"/>
          </a:xfrm>
          <a:prstGeom prst="rect">
            <a:avLst/>
          </a:prstGeom>
          <a:noFill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ltGray">
          <a:xfrm>
            <a:off x="326551" y="3644047"/>
            <a:ext cx="8490331" cy="1908010"/>
          </a:xfrm>
          <a:solidFill>
            <a:schemeClr val="tx2"/>
          </a:solidFill>
        </p:spPr>
        <p:txBody>
          <a:bodyPr lIns="143990">
            <a:noAutofit/>
          </a:bodyPr>
          <a:lstStyle>
            <a:lvl1pPr>
              <a:defRPr sz="3628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cs-CZ" dirty="0" smtClean="0"/>
              <a:t>TeleGrotesk Headline Ultra</a:t>
            </a:r>
            <a:br>
              <a:rPr lang="cs-CZ" dirty="0" smtClean="0"/>
            </a:br>
            <a:r>
              <a:rPr kumimoji="0" lang="cs-CZ" sz="362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2 lines, (40) 48 PT</a:t>
            </a:r>
            <a:endParaRPr lang="cs-CZ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6552" y="4848737"/>
            <a:ext cx="8496329" cy="348357"/>
          </a:xfrm>
        </p:spPr>
        <p:txBody>
          <a:bodyPr wrap="square" lIns="143990">
            <a:spAutoFit/>
          </a:bodyPr>
          <a:lstStyle>
            <a:lvl1pPr marL="0" marR="0" indent="0" algn="l" defTabSz="522637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177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cs-CZ" dirty="0" smtClean="0"/>
              <a:t>Sub-heading: Tele-Grotesk Normal, 24 pt</a:t>
            </a:r>
          </a:p>
        </p:txBody>
      </p:sp>
      <p:pic>
        <p:nvPicPr>
          <p:cNvPr id="9" name="Grafik 8" descr="T_Logo_3c_Slogan_n_DE-100%.e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152"/>
          <a:stretch>
            <a:fillRect/>
          </a:stretch>
        </p:blipFill>
        <p:spPr>
          <a:xfrm>
            <a:off x="326551" y="6040562"/>
            <a:ext cx="1176752" cy="489775"/>
          </a:xfrm>
          <a:prstGeom prst="rect">
            <a:avLst/>
          </a:prstGeom>
        </p:spPr>
      </p:pic>
      <p:grpSp>
        <p:nvGrpSpPr>
          <p:cNvPr id="21" name="Group 39"/>
          <p:cNvGrpSpPr>
            <a:grpSpLocks noChangeAspect="1"/>
          </p:cNvGrpSpPr>
          <p:nvPr/>
        </p:nvGrpSpPr>
        <p:grpSpPr bwMode="auto">
          <a:xfrm>
            <a:off x="6885029" y="6218707"/>
            <a:ext cx="1935360" cy="161263"/>
            <a:chOff x="1331" y="4319"/>
            <a:chExt cx="1344" cy="112"/>
          </a:xfrm>
          <a:solidFill>
            <a:schemeClr val="tx2"/>
          </a:solidFill>
        </p:grpSpPr>
        <p:sp>
          <p:nvSpPr>
            <p:cNvPr id="22" name="Freeform 45"/>
            <p:cNvSpPr>
              <a:spLocks noEditPoints="1"/>
            </p:cNvSpPr>
            <p:nvPr userDrawn="1"/>
          </p:nvSpPr>
          <p:spPr bwMode="auto">
            <a:xfrm>
              <a:off x="1331" y="4342"/>
              <a:ext cx="58" cy="87"/>
            </a:xfrm>
            <a:custGeom>
              <a:avLst/>
              <a:gdLst>
                <a:gd name="T0" fmla="*/ 0 w 86"/>
                <a:gd name="T1" fmla="*/ 126 h 126"/>
                <a:gd name="T2" fmla="*/ 0 w 86"/>
                <a:gd name="T3" fmla="*/ 0 h 126"/>
                <a:gd name="T4" fmla="*/ 40 w 86"/>
                <a:gd name="T5" fmla="*/ 0 h 126"/>
                <a:gd name="T6" fmla="*/ 63 w 86"/>
                <a:gd name="T7" fmla="*/ 3 h 126"/>
                <a:gd name="T8" fmla="*/ 81 w 86"/>
                <a:gd name="T9" fmla="*/ 17 h 126"/>
                <a:gd name="T10" fmla="*/ 86 w 86"/>
                <a:gd name="T11" fmla="*/ 39 h 126"/>
                <a:gd name="T12" fmla="*/ 71 w 86"/>
                <a:gd name="T13" fmla="*/ 73 h 126"/>
                <a:gd name="T14" fmla="*/ 41 w 86"/>
                <a:gd name="T15" fmla="*/ 81 h 126"/>
                <a:gd name="T16" fmla="*/ 27 w 86"/>
                <a:gd name="T17" fmla="*/ 81 h 126"/>
                <a:gd name="T18" fmla="*/ 27 w 86"/>
                <a:gd name="T19" fmla="*/ 126 h 126"/>
                <a:gd name="T20" fmla="*/ 0 w 86"/>
                <a:gd name="T21" fmla="*/ 126 h 126"/>
                <a:gd name="T22" fmla="*/ 27 w 86"/>
                <a:gd name="T23" fmla="*/ 59 h 126"/>
                <a:gd name="T24" fmla="*/ 40 w 86"/>
                <a:gd name="T25" fmla="*/ 59 h 126"/>
                <a:gd name="T26" fmla="*/ 55 w 86"/>
                <a:gd name="T27" fmla="*/ 54 h 126"/>
                <a:gd name="T28" fmla="*/ 59 w 86"/>
                <a:gd name="T29" fmla="*/ 41 h 126"/>
                <a:gd name="T30" fmla="*/ 54 w 86"/>
                <a:gd name="T31" fmla="*/ 27 h 126"/>
                <a:gd name="T32" fmla="*/ 39 w 86"/>
                <a:gd name="T33" fmla="*/ 23 h 126"/>
                <a:gd name="T34" fmla="*/ 27 w 86"/>
                <a:gd name="T35" fmla="*/ 23 h 126"/>
                <a:gd name="T36" fmla="*/ 27 w 86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6" y="31"/>
                    <a:pt x="86" y="39"/>
                  </a:cubicBezTo>
                  <a:cubicBezTo>
                    <a:pt x="86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0" y="59"/>
                    <a:pt x="40" y="59"/>
                    <a:pt x="40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46"/>
            <p:cNvSpPr>
              <a:spLocks noEditPoints="1"/>
            </p:cNvSpPr>
            <p:nvPr userDrawn="1"/>
          </p:nvSpPr>
          <p:spPr bwMode="auto">
            <a:xfrm>
              <a:off x="1400" y="4342"/>
              <a:ext cx="65" cy="87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8 h 126"/>
                <a:gd name="T8" fmla="*/ 90 w 94"/>
                <a:gd name="T9" fmla="*/ 35 h 126"/>
                <a:gd name="T10" fmla="*/ 82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90 w 94"/>
                <a:gd name="T19" fmla="*/ 108 h 126"/>
                <a:gd name="T20" fmla="*/ 92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3 h 126"/>
                <a:gd name="T30" fmla="*/ 60 w 94"/>
                <a:gd name="T31" fmla="*/ 85 h 126"/>
                <a:gd name="T32" fmla="*/ 51 w 94"/>
                <a:gd name="T33" fmla="*/ 77 h 126"/>
                <a:gd name="T34" fmla="*/ 43 w 94"/>
                <a:gd name="T35" fmla="*/ 77 h 126"/>
                <a:gd name="T36" fmla="*/ 27 w 94"/>
                <a:gd name="T37" fmla="*/ 77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1 h 126"/>
                <a:gd name="T54" fmla="*/ 27 w 94"/>
                <a:gd name="T55" fmla="*/ 21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8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2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6" y="79"/>
                    <a:pt x="87" y="83"/>
                    <a:pt x="88" y="89"/>
                  </a:cubicBezTo>
                  <a:cubicBezTo>
                    <a:pt x="88" y="91"/>
                    <a:pt x="89" y="98"/>
                    <a:pt x="90" y="108"/>
                  </a:cubicBezTo>
                  <a:cubicBezTo>
                    <a:pt x="90" y="115"/>
                    <a:pt x="91" y="119"/>
                    <a:pt x="92" y="121"/>
                  </a:cubicBezTo>
                  <a:cubicBezTo>
                    <a:pt x="92" y="123"/>
                    <a:pt x="93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5" y="122"/>
                    <a:pt x="64" y="119"/>
                  </a:cubicBezTo>
                  <a:cubicBezTo>
                    <a:pt x="64" y="117"/>
                    <a:pt x="64" y="112"/>
                    <a:pt x="63" y="103"/>
                  </a:cubicBezTo>
                  <a:cubicBezTo>
                    <a:pt x="62" y="94"/>
                    <a:pt x="61" y="88"/>
                    <a:pt x="60" y="85"/>
                  </a:cubicBezTo>
                  <a:cubicBezTo>
                    <a:pt x="58" y="81"/>
                    <a:pt x="55" y="78"/>
                    <a:pt x="51" y="77"/>
                  </a:cubicBezTo>
                  <a:cubicBezTo>
                    <a:pt x="49" y="77"/>
                    <a:pt x="46" y="77"/>
                    <a:pt x="43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2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2"/>
                    <a:pt x="49" y="21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47"/>
            <p:cNvSpPr>
              <a:spLocks noEditPoints="1"/>
            </p:cNvSpPr>
            <p:nvPr userDrawn="1"/>
          </p:nvSpPr>
          <p:spPr bwMode="auto">
            <a:xfrm>
              <a:off x="1474" y="4340"/>
              <a:ext cx="74" cy="91"/>
            </a:xfrm>
            <a:custGeom>
              <a:avLst/>
              <a:gdLst>
                <a:gd name="T0" fmla="*/ 55 w 107"/>
                <a:gd name="T1" fmla="*/ 0 h 132"/>
                <a:gd name="T2" fmla="*/ 91 w 107"/>
                <a:gd name="T3" fmla="*/ 16 h 132"/>
                <a:gd name="T4" fmla="*/ 107 w 107"/>
                <a:gd name="T5" fmla="*/ 66 h 132"/>
                <a:gd name="T6" fmla="*/ 95 w 107"/>
                <a:gd name="T7" fmla="*/ 111 h 132"/>
                <a:gd name="T8" fmla="*/ 76 w 107"/>
                <a:gd name="T9" fmla="*/ 127 h 132"/>
                <a:gd name="T10" fmla="*/ 54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6 w 107"/>
                <a:gd name="T17" fmla="*/ 17 h 132"/>
                <a:gd name="T18" fmla="*/ 55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7 h 132"/>
                <a:gd name="T30" fmla="*/ 54 w 107"/>
                <a:gd name="T31" fmla="*/ 109 h 132"/>
                <a:gd name="T32" fmla="*/ 68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5" y="0"/>
                  </a:moveTo>
                  <a:cubicBezTo>
                    <a:pt x="69" y="0"/>
                    <a:pt x="81" y="6"/>
                    <a:pt x="91" y="16"/>
                  </a:cubicBezTo>
                  <a:cubicBezTo>
                    <a:pt x="102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5" y="111"/>
                  </a:cubicBezTo>
                  <a:cubicBezTo>
                    <a:pt x="90" y="118"/>
                    <a:pt x="84" y="123"/>
                    <a:pt x="76" y="127"/>
                  </a:cubicBezTo>
                  <a:cubicBezTo>
                    <a:pt x="70" y="130"/>
                    <a:pt x="62" y="132"/>
                    <a:pt x="54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3" y="23"/>
                  </a:moveTo>
                  <a:cubicBezTo>
                    <a:pt x="45" y="23"/>
                    <a:pt x="39" y="27"/>
                    <a:pt x="34" y="35"/>
                  </a:cubicBezTo>
                  <a:cubicBezTo>
                    <a:pt x="29" y="43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40" y="104"/>
                    <a:pt x="44" y="107"/>
                  </a:cubicBezTo>
                  <a:cubicBezTo>
                    <a:pt x="47" y="108"/>
                    <a:pt x="51" y="109"/>
                    <a:pt x="54" y="109"/>
                  </a:cubicBezTo>
                  <a:cubicBezTo>
                    <a:pt x="59" y="109"/>
                    <a:pt x="64" y="107"/>
                    <a:pt x="68" y="104"/>
                  </a:cubicBezTo>
                  <a:cubicBezTo>
                    <a:pt x="72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8" y="43"/>
                    <a:pt x="73" y="35"/>
                  </a:cubicBezTo>
                  <a:cubicBezTo>
                    <a:pt x="69" y="27"/>
                    <a:pt x="62" y="23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1589" y="4340"/>
              <a:ext cx="61" cy="91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1 h 132"/>
                <a:gd name="T8" fmla="*/ 57 w 88"/>
                <a:gd name="T9" fmla="*/ 106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7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0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4 h 132"/>
                <a:gd name="T40" fmla="*/ 32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3" y="108"/>
                    <a:pt x="38" y="111"/>
                    <a:pt x="44" y="111"/>
                  </a:cubicBezTo>
                  <a:cubicBezTo>
                    <a:pt x="49" y="111"/>
                    <a:pt x="54" y="109"/>
                    <a:pt x="57" y="106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7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4" y="17"/>
                    <a:pt x="11" y="11"/>
                  </a:cubicBezTo>
                  <a:cubicBezTo>
                    <a:pt x="18" y="4"/>
                    <a:pt x="28" y="0"/>
                    <a:pt x="40" y="0"/>
                  </a:cubicBezTo>
                  <a:cubicBezTo>
                    <a:pt x="56" y="0"/>
                    <a:pt x="68" y="5"/>
                    <a:pt x="76" y="16"/>
                  </a:cubicBezTo>
                  <a:cubicBezTo>
                    <a:pt x="80" y="21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1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4"/>
                  </a:cubicBezTo>
                  <a:cubicBezTo>
                    <a:pt x="26" y="39"/>
                    <a:pt x="28" y="43"/>
                    <a:pt x="32" y="46"/>
                  </a:cubicBezTo>
                  <a:cubicBezTo>
                    <a:pt x="35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5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49"/>
            <p:cNvSpPr>
              <a:spLocks noEditPoints="1"/>
            </p:cNvSpPr>
            <p:nvPr userDrawn="1"/>
          </p:nvSpPr>
          <p:spPr bwMode="auto">
            <a:xfrm>
              <a:off x="1662" y="4342"/>
              <a:ext cx="59" cy="87"/>
            </a:xfrm>
            <a:custGeom>
              <a:avLst/>
              <a:gdLst>
                <a:gd name="T0" fmla="*/ 0 w 87"/>
                <a:gd name="T1" fmla="*/ 126 h 126"/>
                <a:gd name="T2" fmla="*/ 0 w 87"/>
                <a:gd name="T3" fmla="*/ 0 h 126"/>
                <a:gd name="T4" fmla="*/ 40 w 87"/>
                <a:gd name="T5" fmla="*/ 0 h 126"/>
                <a:gd name="T6" fmla="*/ 63 w 87"/>
                <a:gd name="T7" fmla="*/ 3 h 126"/>
                <a:gd name="T8" fmla="*/ 81 w 87"/>
                <a:gd name="T9" fmla="*/ 17 h 126"/>
                <a:gd name="T10" fmla="*/ 87 w 87"/>
                <a:gd name="T11" fmla="*/ 39 h 126"/>
                <a:gd name="T12" fmla="*/ 71 w 87"/>
                <a:gd name="T13" fmla="*/ 73 h 126"/>
                <a:gd name="T14" fmla="*/ 41 w 87"/>
                <a:gd name="T15" fmla="*/ 81 h 126"/>
                <a:gd name="T16" fmla="*/ 27 w 87"/>
                <a:gd name="T17" fmla="*/ 81 h 126"/>
                <a:gd name="T18" fmla="*/ 27 w 87"/>
                <a:gd name="T19" fmla="*/ 126 h 126"/>
                <a:gd name="T20" fmla="*/ 0 w 87"/>
                <a:gd name="T21" fmla="*/ 126 h 126"/>
                <a:gd name="T22" fmla="*/ 27 w 87"/>
                <a:gd name="T23" fmla="*/ 59 h 126"/>
                <a:gd name="T24" fmla="*/ 41 w 87"/>
                <a:gd name="T25" fmla="*/ 59 h 126"/>
                <a:gd name="T26" fmla="*/ 55 w 87"/>
                <a:gd name="T27" fmla="*/ 54 h 126"/>
                <a:gd name="T28" fmla="*/ 59 w 87"/>
                <a:gd name="T29" fmla="*/ 41 h 126"/>
                <a:gd name="T30" fmla="*/ 54 w 87"/>
                <a:gd name="T31" fmla="*/ 27 h 126"/>
                <a:gd name="T32" fmla="*/ 39 w 87"/>
                <a:gd name="T33" fmla="*/ 23 h 126"/>
                <a:gd name="T34" fmla="*/ 27 w 87"/>
                <a:gd name="T35" fmla="*/ 23 h 126"/>
                <a:gd name="T36" fmla="*/ 27 w 87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7" y="31"/>
                    <a:pt x="87" y="39"/>
                  </a:cubicBezTo>
                  <a:cubicBezTo>
                    <a:pt x="87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1" y="59"/>
                    <a:pt x="41" y="59"/>
                    <a:pt x="41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50"/>
            <p:cNvSpPr>
              <a:spLocks noEditPoints="1"/>
            </p:cNvSpPr>
            <p:nvPr userDrawn="1"/>
          </p:nvSpPr>
          <p:spPr bwMode="auto">
            <a:xfrm>
              <a:off x="1730" y="4340"/>
              <a:ext cx="74" cy="91"/>
            </a:xfrm>
            <a:custGeom>
              <a:avLst/>
              <a:gdLst>
                <a:gd name="T0" fmla="*/ 55 w 108"/>
                <a:gd name="T1" fmla="*/ 0 h 132"/>
                <a:gd name="T2" fmla="*/ 91 w 108"/>
                <a:gd name="T3" fmla="*/ 16 h 132"/>
                <a:gd name="T4" fmla="*/ 108 w 108"/>
                <a:gd name="T5" fmla="*/ 66 h 132"/>
                <a:gd name="T6" fmla="*/ 95 w 108"/>
                <a:gd name="T7" fmla="*/ 111 h 132"/>
                <a:gd name="T8" fmla="*/ 77 w 108"/>
                <a:gd name="T9" fmla="*/ 127 h 132"/>
                <a:gd name="T10" fmla="*/ 54 w 108"/>
                <a:gd name="T11" fmla="*/ 132 h 132"/>
                <a:gd name="T12" fmla="*/ 13 w 108"/>
                <a:gd name="T13" fmla="*/ 110 h 132"/>
                <a:gd name="T14" fmla="*/ 0 w 108"/>
                <a:gd name="T15" fmla="*/ 66 h 132"/>
                <a:gd name="T16" fmla="*/ 16 w 108"/>
                <a:gd name="T17" fmla="*/ 17 h 132"/>
                <a:gd name="T18" fmla="*/ 55 w 108"/>
                <a:gd name="T19" fmla="*/ 0 h 132"/>
                <a:gd name="T20" fmla="*/ 54 w 108"/>
                <a:gd name="T21" fmla="*/ 23 h 132"/>
                <a:gd name="T22" fmla="*/ 35 w 108"/>
                <a:gd name="T23" fmla="*/ 35 h 132"/>
                <a:gd name="T24" fmla="*/ 27 w 108"/>
                <a:gd name="T25" fmla="*/ 66 h 132"/>
                <a:gd name="T26" fmla="*/ 35 w 108"/>
                <a:gd name="T27" fmla="*/ 97 h 132"/>
                <a:gd name="T28" fmla="*/ 45 w 108"/>
                <a:gd name="T29" fmla="*/ 107 h 132"/>
                <a:gd name="T30" fmla="*/ 55 w 108"/>
                <a:gd name="T31" fmla="*/ 109 h 132"/>
                <a:gd name="T32" fmla="*/ 68 w 108"/>
                <a:gd name="T33" fmla="*/ 104 h 132"/>
                <a:gd name="T34" fmla="*/ 78 w 108"/>
                <a:gd name="T35" fmla="*/ 87 h 132"/>
                <a:gd name="T36" fmla="*/ 81 w 108"/>
                <a:gd name="T37" fmla="*/ 66 h 132"/>
                <a:gd name="T38" fmla="*/ 74 w 108"/>
                <a:gd name="T39" fmla="*/ 35 h 132"/>
                <a:gd name="T40" fmla="*/ 54 w 108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2">
                  <a:moveTo>
                    <a:pt x="55" y="0"/>
                  </a:moveTo>
                  <a:cubicBezTo>
                    <a:pt x="70" y="0"/>
                    <a:pt x="82" y="6"/>
                    <a:pt x="91" y="16"/>
                  </a:cubicBezTo>
                  <a:cubicBezTo>
                    <a:pt x="102" y="29"/>
                    <a:pt x="108" y="45"/>
                    <a:pt x="108" y="66"/>
                  </a:cubicBezTo>
                  <a:cubicBezTo>
                    <a:pt x="108" y="84"/>
                    <a:pt x="104" y="99"/>
                    <a:pt x="95" y="111"/>
                  </a:cubicBezTo>
                  <a:cubicBezTo>
                    <a:pt x="91" y="118"/>
                    <a:pt x="84" y="123"/>
                    <a:pt x="77" y="127"/>
                  </a:cubicBezTo>
                  <a:cubicBezTo>
                    <a:pt x="70" y="130"/>
                    <a:pt x="63" y="132"/>
                    <a:pt x="54" y="132"/>
                  </a:cubicBezTo>
                  <a:cubicBezTo>
                    <a:pt x="37" y="132"/>
                    <a:pt x="23" y="125"/>
                    <a:pt x="13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6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4" y="23"/>
                  </a:moveTo>
                  <a:cubicBezTo>
                    <a:pt x="46" y="23"/>
                    <a:pt x="39" y="27"/>
                    <a:pt x="35" y="35"/>
                  </a:cubicBezTo>
                  <a:cubicBezTo>
                    <a:pt x="30" y="43"/>
                    <a:pt x="27" y="54"/>
                    <a:pt x="27" y="66"/>
                  </a:cubicBezTo>
                  <a:cubicBezTo>
                    <a:pt x="27" y="78"/>
                    <a:pt x="30" y="89"/>
                    <a:pt x="35" y="97"/>
                  </a:cubicBezTo>
                  <a:cubicBezTo>
                    <a:pt x="37" y="101"/>
                    <a:pt x="40" y="104"/>
                    <a:pt x="45" y="107"/>
                  </a:cubicBezTo>
                  <a:cubicBezTo>
                    <a:pt x="48" y="108"/>
                    <a:pt x="51" y="109"/>
                    <a:pt x="55" y="109"/>
                  </a:cubicBezTo>
                  <a:cubicBezTo>
                    <a:pt x="60" y="109"/>
                    <a:pt x="64" y="107"/>
                    <a:pt x="68" y="104"/>
                  </a:cubicBezTo>
                  <a:cubicBezTo>
                    <a:pt x="72" y="100"/>
                    <a:pt x="76" y="94"/>
                    <a:pt x="78" y="87"/>
                  </a:cubicBezTo>
                  <a:cubicBezTo>
                    <a:pt x="80" y="80"/>
                    <a:pt x="81" y="73"/>
                    <a:pt x="81" y="66"/>
                  </a:cubicBezTo>
                  <a:cubicBezTo>
                    <a:pt x="81" y="54"/>
                    <a:pt x="78" y="43"/>
                    <a:pt x="74" y="35"/>
                  </a:cubicBezTo>
                  <a:cubicBezTo>
                    <a:pt x="69" y="27"/>
                    <a:pt x="63" y="23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1817" y="4342"/>
              <a:ext cx="52" cy="87"/>
            </a:xfrm>
            <a:custGeom>
              <a:avLst/>
              <a:gdLst>
                <a:gd name="T0" fmla="*/ 0 w 52"/>
                <a:gd name="T1" fmla="*/ 87 h 87"/>
                <a:gd name="T2" fmla="*/ 0 w 52"/>
                <a:gd name="T3" fmla="*/ 0 h 87"/>
                <a:gd name="T4" fmla="*/ 19 w 52"/>
                <a:gd name="T5" fmla="*/ 0 h 87"/>
                <a:gd name="T6" fmla="*/ 19 w 52"/>
                <a:gd name="T7" fmla="*/ 71 h 87"/>
                <a:gd name="T8" fmla="*/ 52 w 52"/>
                <a:gd name="T9" fmla="*/ 71 h 87"/>
                <a:gd name="T10" fmla="*/ 52 w 52"/>
                <a:gd name="T11" fmla="*/ 87 h 87"/>
                <a:gd name="T12" fmla="*/ 0 w 52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71"/>
                  </a:lnTo>
                  <a:lnTo>
                    <a:pt x="52" y="71"/>
                  </a:lnTo>
                  <a:lnTo>
                    <a:pt x="5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1880" y="4342"/>
              <a:ext cx="56" cy="87"/>
            </a:xfrm>
            <a:custGeom>
              <a:avLst/>
              <a:gdLst>
                <a:gd name="T0" fmla="*/ 0 w 56"/>
                <a:gd name="T1" fmla="*/ 87 h 87"/>
                <a:gd name="T2" fmla="*/ 0 w 56"/>
                <a:gd name="T3" fmla="*/ 0 h 87"/>
                <a:gd name="T4" fmla="*/ 56 w 56"/>
                <a:gd name="T5" fmla="*/ 0 h 87"/>
                <a:gd name="T6" fmla="*/ 56 w 56"/>
                <a:gd name="T7" fmla="*/ 16 h 87"/>
                <a:gd name="T8" fmla="*/ 19 w 56"/>
                <a:gd name="T9" fmla="*/ 16 h 87"/>
                <a:gd name="T10" fmla="*/ 19 w 56"/>
                <a:gd name="T11" fmla="*/ 35 h 87"/>
                <a:gd name="T12" fmla="*/ 52 w 56"/>
                <a:gd name="T13" fmla="*/ 35 h 87"/>
                <a:gd name="T14" fmla="*/ 52 w 56"/>
                <a:gd name="T15" fmla="*/ 50 h 87"/>
                <a:gd name="T16" fmla="*/ 19 w 56"/>
                <a:gd name="T17" fmla="*/ 50 h 87"/>
                <a:gd name="T18" fmla="*/ 19 w 56"/>
                <a:gd name="T19" fmla="*/ 71 h 87"/>
                <a:gd name="T20" fmla="*/ 56 w 56"/>
                <a:gd name="T21" fmla="*/ 71 h 87"/>
                <a:gd name="T22" fmla="*/ 56 w 56"/>
                <a:gd name="T23" fmla="*/ 87 h 87"/>
                <a:gd name="T24" fmla="*/ 0 w 56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7">
                  <a:moveTo>
                    <a:pt x="0" y="87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6"/>
                  </a:lnTo>
                  <a:lnTo>
                    <a:pt x="19" y="16"/>
                  </a:lnTo>
                  <a:lnTo>
                    <a:pt x="19" y="35"/>
                  </a:lnTo>
                  <a:lnTo>
                    <a:pt x="52" y="35"/>
                  </a:lnTo>
                  <a:lnTo>
                    <a:pt x="52" y="50"/>
                  </a:lnTo>
                  <a:lnTo>
                    <a:pt x="19" y="50"/>
                  </a:lnTo>
                  <a:lnTo>
                    <a:pt x="19" y="71"/>
                  </a:lnTo>
                  <a:lnTo>
                    <a:pt x="56" y="71"/>
                  </a:lnTo>
                  <a:lnTo>
                    <a:pt x="56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Freeform 53"/>
            <p:cNvSpPr>
              <a:spLocks noEditPoints="1"/>
            </p:cNvSpPr>
            <p:nvPr userDrawn="1"/>
          </p:nvSpPr>
          <p:spPr bwMode="auto">
            <a:xfrm>
              <a:off x="1946" y="4319"/>
              <a:ext cx="70" cy="112"/>
            </a:xfrm>
            <a:custGeom>
              <a:avLst/>
              <a:gdLst>
                <a:gd name="T0" fmla="*/ 75 w 102"/>
                <a:gd name="T1" fmla="*/ 111 h 163"/>
                <a:gd name="T2" fmla="*/ 102 w 102"/>
                <a:gd name="T3" fmla="*/ 111 h 163"/>
                <a:gd name="T4" fmla="*/ 91 w 102"/>
                <a:gd name="T5" fmla="*/ 145 h 163"/>
                <a:gd name="T6" fmla="*/ 53 w 102"/>
                <a:gd name="T7" fmla="*/ 163 h 163"/>
                <a:gd name="T8" fmla="*/ 17 w 102"/>
                <a:gd name="T9" fmla="*/ 147 h 163"/>
                <a:gd name="T10" fmla="*/ 0 w 102"/>
                <a:gd name="T11" fmla="*/ 97 h 163"/>
                <a:gd name="T12" fmla="*/ 16 w 102"/>
                <a:gd name="T13" fmla="*/ 48 h 163"/>
                <a:gd name="T14" fmla="*/ 54 w 102"/>
                <a:gd name="T15" fmla="*/ 31 h 163"/>
                <a:gd name="T16" fmla="*/ 93 w 102"/>
                <a:gd name="T17" fmla="*/ 51 h 163"/>
                <a:gd name="T18" fmla="*/ 102 w 102"/>
                <a:gd name="T19" fmla="*/ 76 h 163"/>
                <a:gd name="T20" fmla="*/ 75 w 102"/>
                <a:gd name="T21" fmla="*/ 76 h 163"/>
                <a:gd name="T22" fmla="*/ 71 w 102"/>
                <a:gd name="T23" fmla="*/ 64 h 163"/>
                <a:gd name="T24" fmla="*/ 54 w 102"/>
                <a:gd name="T25" fmla="*/ 54 h 163"/>
                <a:gd name="T26" fmla="*/ 34 w 102"/>
                <a:gd name="T27" fmla="*/ 66 h 163"/>
                <a:gd name="T28" fmla="*/ 28 w 102"/>
                <a:gd name="T29" fmla="*/ 97 h 163"/>
                <a:gd name="T30" fmla="*/ 35 w 102"/>
                <a:gd name="T31" fmla="*/ 128 h 163"/>
                <a:gd name="T32" fmla="*/ 53 w 102"/>
                <a:gd name="T33" fmla="*/ 140 h 163"/>
                <a:gd name="T34" fmla="*/ 69 w 102"/>
                <a:gd name="T35" fmla="*/ 131 h 163"/>
                <a:gd name="T36" fmla="*/ 75 w 102"/>
                <a:gd name="T37" fmla="*/ 111 h 163"/>
                <a:gd name="T38" fmla="*/ 79 w 102"/>
                <a:gd name="T39" fmla="*/ 0 h 163"/>
                <a:gd name="T40" fmla="*/ 61 w 102"/>
                <a:gd name="T41" fmla="*/ 24 h 163"/>
                <a:gd name="T42" fmla="*/ 40 w 102"/>
                <a:gd name="T43" fmla="*/ 24 h 163"/>
                <a:gd name="T44" fmla="*/ 22 w 102"/>
                <a:gd name="T45" fmla="*/ 0 h 163"/>
                <a:gd name="T46" fmla="*/ 42 w 102"/>
                <a:gd name="T47" fmla="*/ 0 h 163"/>
                <a:gd name="T48" fmla="*/ 50 w 102"/>
                <a:gd name="T49" fmla="*/ 11 h 163"/>
                <a:gd name="T50" fmla="*/ 58 w 102"/>
                <a:gd name="T51" fmla="*/ 0 h 163"/>
                <a:gd name="T52" fmla="*/ 79 w 102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63">
                  <a:moveTo>
                    <a:pt x="75" y="111"/>
                  </a:moveTo>
                  <a:cubicBezTo>
                    <a:pt x="102" y="111"/>
                    <a:pt x="102" y="111"/>
                    <a:pt x="102" y="111"/>
                  </a:cubicBezTo>
                  <a:cubicBezTo>
                    <a:pt x="101" y="125"/>
                    <a:pt x="98" y="136"/>
                    <a:pt x="91" y="145"/>
                  </a:cubicBezTo>
                  <a:cubicBezTo>
                    <a:pt x="82" y="157"/>
                    <a:pt x="69" y="163"/>
                    <a:pt x="53" y="163"/>
                  </a:cubicBezTo>
                  <a:cubicBezTo>
                    <a:pt x="38" y="163"/>
                    <a:pt x="26" y="158"/>
                    <a:pt x="17" y="147"/>
                  </a:cubicBezTo>
                  <a:cubicBezTo>
                    <a:pt x="6" y="134"/>
                    <a:pt x="0" y="118"/>
                    <a:pt x="0" y="97"/>
                  </a:cubicBezTo>
                  <a:cubicBezTo>
                    <a:pt x="0" y="77"/>
                    <a:pt x="6" y="61"/>
                    <a:pt x="16" y="48"/>
                  </a:cubicBezTo>
                  <a:cubicBezTo>
                    <a:pt x="26" y="37"/>
                    <a:pt x="38" y="31"/>
                    <a:pt x="54" y="31"/>
                  </a:cubicBezTo>
                  <a:cubicBezTo>
                    <a:pt x="70" y="31"/>
                    <a:pt x="83" y="38"/>
                    <a:pt x="93" y="51"/>
                  </a:cubicBezTo>
                  <a:cubicBezTo>
                    <a:pt x="98" y="59"/>
                    <a:pt x="101" y="67"/>
                    <a:pt x="102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4" y="71"/>
                    <a:pt x="73" y="68"/>
                    <a:pt x="71" y="64"/>
                  </a:cubicBezTo>
                  <a:cubicBezTo>
                    <a:pt x="67" y="58"/>
                    <a:pt x="61" y="54"/>
                    <a:pt x="54" y="54"/>
                  </a:cubicBezTo>
                  <a:cubicBezTo>
                    <a:pt x="45" y="54"/>
                    <a:pt x="39" y="58"/>
                    <a:pt x="34" y="66"/>
                  </a:cubicBezTo>
                  <a:cubicBezTo>
                    <a:pt x="30" y="74"/>
                    <a:pt x="28" y="85"/>
                    <a:pt x="28" y="97"/>
                  </a:cubicBezTo>
                  <a:cubicBezTo>
                    <a:pt x="28" y="110"/>
                    <a:pt x="30" y="120"/>
                    <a:pt x="35" y="128"/>
                  </a:cubicBezTo>
                  <a:cubicBezTo>
                    <a:pt x="39" y="136"/>
                    <a:pt x="45" y="140"/>
                    <a:pt x="53" y="140"/>
                  </a:cubicBezTo>
                  <a:cubicBezTo>
                    <a:pt x="60" y="140"/>
                    <a:pt x="66" y="137"/>
                    <a:pt x="69" y="131"/>
                  </a:cubicBezTo>
                  <a:cubicBezTo>
                    <a:pt x="72" y="126"/>
                    <a:pt x="74" y="120"/>
                    <a:pt x="75" y="111"/>
                  </a:cubicBezTo>
                  <a:close/>
                  <a:moveTo>
                    <a:pt x="79" y="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54"/>
            <p:cNvSpPr>
              <a:spLocks/>
            </p:cNvSpPr>
            <p:nvPr userDrawn="1"/>
          </p:nvSpPr>
          <p:spPr bwMode="auto">
            <a:xfrm>
              <a:off x="2028" y="4342"/>
              <a:ext cx="64" cy="87"/>
            </a:xfrm>
            <a:custGeom>
              <a:avLst/>
              <a:gdLst>
                <a:gd name="T0" fmla="*/ 0 w 64"/>
                <a:gd name="T1" fmla="*/ 87 h 87"/>
                <a:gd name="T2" fmla="*/ 0 w 64"/>
                <a:gd name="T3" fmla="*/ 0 h 87"/>
                <a:gd name="T4" fmla="*/ 19 w 64"/>
                <a:gd name="T5" fmla="*/ 0 h 87"/>
                <a:gd name="T6" fmla="*/ 46 w 64"/>
                <a:gd name="T7" fmla="*/ 56 h 87"/>
                <a:gd name="T8" fmla="*/ 46 w 64"/>
                <a:gd name="T9" fmla="*/ 0 h 87"/>
                <a:gd name="T10" fmla="*/ 64 w 64"/>
                <a:gd name="T11" fmla="*/ 0 h 87"/>
                <a:gd name="T12" fmla="*/ 64 w 64"/>
                <a:gd name="T13" fmla="*/ 87 h 87"/>
                <a:gd name="T14" fmla="*/ 45 w 64"/>
                <a:gd name="T15" fmla="*/ 87 h 87"/>
                <a:gd name="T16" fmla="*/ 18 w 64"/>
                <a:gd name="T17" fmla="*/ 31 h 87"/>
                <a:gd name="T18" fmla="*/ 18 w 64"/>
                <a:gd name="T19" fmla="*/ 87 h 87"/>
                <a:gd name="T20" fmla="*/ 0 w 64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6" y="56"/>
                  </a:lnTo>
                  <a:lnTo>
                    <a:pt x="46" y="0"/>
                  </a:lnTo>
                  <a:lnTo>
                    <a:pt x="64" y="0"/>
                  </a:lnTo>
                  <a:lnTo>
                    <a:pt x="64" y="87"/>
                  </a:lnTo>
                  <a:lnTo>
                    <a:pt x="45" y="87"/>
                  </a:lnTo>
                  <a:lnTo>
                    <a:pt x="18" y="31"/>
                  </a:lnTo>
                  <a:lnTo>
                    <a:pt x="18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55"/>
            <p:cNvSpPr>
              <a:spLocks noEditPoints="1"/>
            </p:cNvSpPr>
            <p:nvPr userDrawn="1"/>
          </p:nvSpPr>
          <p:spPr bwMode="auto">
            <a:xfrm>
              <a:off x="2109" y="4320"/>
              <a:ext cx="55" cy="109"/>
            </a:xfrm>
            <a:custGeom>
              <a:avLst/>
              <a:gdLst>
                <a:gd name="T0" fmla="*/ 0 w 55"/>
                <a:gd name="T1" fmla="*/ 109 h 109"/>
                <a:gd name="T2" fmla="*/ 0 w 55"/>
                <a:gd name="T3" fmla="*/ 22 h 109"/>
                <a:gd name="T4" fmla="*/ 55 w 55"/>
                <a:gd name="T5" fmla="*/ 22 h 109"/>
                <a:gd name="T6" fmla="*/ 55 w 55"/>
                <a:gd name="T7" fmla="*/ 38 h 109"/>
                <a:gd name="T8" fmla="*/ 18 w 55"/>
                <a:gd name="T9" fmla="*/ 38 h 109"/>
                <a:gd name="T10" fmla="*/ 18 w 55"/>
                <a:gd name="T11" fmla="*/ 57 h 109"/>
                <a:gd name="T12" fmla="*/ 52 w 55"/>
                <a:gd name="T13" fmla="*/ 57 h 109"/>
                <a:gd name="T14" fmla="*/ 52 w 55"/>
                <a:gd name="T15" fmla="*/ 72 h 109"/>
                <a:gd name="T16" fmla="*/ 18 w 55"/>
                <a:gd name="T17" fmla="*/ 72 h 109"/>
                <a:gd name="T18" fmla="*/ 18 w 55"/>
                <a:gd name="T19" fmla="*/ 93 h 109"/>
                <a:gd name="T20" fmla="*/ 55 w 55"/>
                <a:gd name="T21" fmla="*/ 93 h 109"/>
                <a:gd name="T22" fmla="*/ 55 w 55"/>
                <a:gd name="T23" fmla="*/ 109 h 109"/>
                <a:gd name="T24" fmla="*/ 0 w 55"/>
                <a:gd name="T25" fmla="*/ 109 h 109"/>
                <a:gd name="T26" fmla="*/ 45 w 55"/>
                <a:gd name="T27" fmla="*/ 0 h 109"/>
                <a:gd name="T28" fmla="*/ 32 w 55"/>
                <a:gd name="T29" fmla="*/ 16 h 109"/>
                <a:gd name="T30" fmla="*/ 18 w 55"/>
                <a:gd name="T31" fmla="*/ 16 h 109"/>
                <a:gd name="T32" fmla="*/ 29 w 55"/>
                <a:gd name="T33" fmla="*/ 0 h 109"/>
                <a:gd name="T34" fmla="*/ 45 w 55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09">
                  <a:moveTo>
                    <a:pt x="0" y="109"/>
                  </a:moveTo>
                  <a:lnTo>
                    <a:pt x="0" y="22"/>
                  </a:lnTo>
                  <a:lnTo>
                    <a:pt x="55" y="22"/>
                  </a:lnTo>
                  <a:lnTo>
                    <a:pt x="55" y="38"/>
                  </a:lnTo>
                  <a:lnTo>
                    <a:pt x="18" y="38"/>
                  </a:lnTo>
                  <a:lnTo>
                    <a:pt x="18" y="57"/>
                  </a:lnTo>
                  <a:lnTo>
                    <a:pt x="52" y="57"/>
                  </a:lnTo>
                  <a:lnTo>
                    <a:pt x="52" y="72"/>
                  </a:lnTo>
                  <a:lnTo>
                    <a:pt x="18" y="72"/>
                  </a:lnTo>
                  <a:lnTo>
                    <a:pt x="18" y="93"/>
                  </a:lnTo>
                  <a:lnTo>
                    <a:pt x="55" y="93"/>
                  </a:lnTo>
                  <a:lnTo>
                    <a:pt x="55" y="109"/>
                  </a:lnTo>
                  <a:lnTo>
                    <a:pt x="0" y="109"/>
                  </a:lnTo>
                  <a:close/>
                  <a:moveTo>
                    <a:pt x="45" y="0"/>
                  </a:moveTo>
                  <a:lnTo>
                    <a:pt x="32" y="16"/>
                  </a:lnTo>
                  <a:lnTo>
                    <a:pt x="18" y="16"/>
                  </a:lnTo>
                  <a:lnTo>
                    <a:pt x="2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56"/>
            <p:cNvSpPr>
              <a:spLocks/>
            </p:cNvSpPr>
            <p:nvPr userDrawn="1"/>
          </p:nvSpPr>
          <p:spPr bwMode="auto">
            <a:xfrm>
              <a:off x="2207" y="4342"/>
              <a:ext cx="62" cy="87"/>
            </a:xfrm>
            <a:custGeom>
              <a:avLst/>
              <a:gdLst>
                <a:gd name="T0" fmla="*/ 0 w 62"/>
                <a:gd name="T1" fmla="*/ 87 h 87"/>
                <a:gd name="T2" fmla="*/ 0 w 62"/>
                <a:gd name="T3" fmla="*/ 72 h 87"/>
                <a:gd name="T4" fmla="*/ 38 w 62"/>
                <a:gd name="T5" fmla="*/ 16 h 87"/>
                <a:gd name="T6" fmla="*/ 3 w 62"/>
                <a:gd name="T7" fmla="*/ 16 h 87"/>
                <a:gd name="T8" fmla="*/ 3 w 62"/>
                <a:gd name="T9" fmla="*/ 0 h 87"/>
                <a:gd name="T10" fmla="*/ 61 w 62"/>
                <a:gd name="T11" fmla="*/ 0 h 87"/>
                <a:gd name="T12" fmla="*/ 61 w 62"/>
                <a:gd name="T13" fmla="*/ 14 h 87"/>
                <a:gd name="T14" fmla="*/ 22 w 62"/>
                <a:gd name="T15" fmla="*/ 71 h 87"/>
                <a:gd name="T16" fmla="*/ 62 w 62"/>
                <a:gd name="T17" fmla="*/ 71 h 87"/>
                <a:gd name="T18" fmla="*/ 62 w 62"/>
                <a:gd name="T19" fmla="*/ 87 h 87"/>
                <a:gd name="T20" fmla="*/ 0 w 62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87">
                  <a:moveTo>
                    <a:pt x="0" y="87"/>
                  </a:moveTo>
                  <a:lnTo>
                    <a:pt x="0" y="72"/>
                  </a:lnTo>
                  <a:lnTo>
                    <a:pt x="38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61" y="0"/>
                  </a:lnTo>
                  <a:lnTo>
                    <a:pt x="61" y="14"/>
                  </a:lnTo>
                  <a:lnTo>
                    <a:pt x="22" y="71"/>
                  </a:lnTo>
                  <a:lnTo>
                    <a:pt x="62" y="71"/>
                  </a:lnTo>
                  <a:lnTo>
                    <a:pt x="6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9" name="Freeform 57"/>
            <p:cNvSpPr>
              <a:spLocks noEditPoints="1"/>
            </p:cNvSpPr>
            <p:nvPr userDrawn="1"/>
          </p:nvSpPr>
          <p:spPr bwMode="auto">
            <a:xfrm>
              <a:off x="2276" y="4320"/>
              <a:ext cx="74" cy="109"/>
            </a:xfrm>
            <a:custGeom>
              <a:avLst/>
              <a:gdLst>
                <a:gd name="T0" fmla="*/ 27 w 74"/>
                <a:gd name="T1" fmla="*/ 22 h 109"/>
                <a:gd name="T2" fmla="*/ 46 w 74"/>
                <a:gd name="T3" fmla="*/ 22 h 109"/>
                <a:gd name="T4" fmla="*/ 74 w 74"/>
                <a:gd name="T5" fmla="*/ 109 h 109"/>
                <a:gd name="T6" fmla="*/ 54 w 74"/>
                <a:gd name="T7" fmla="*/ 109 h 109"/>
                <a:gd name="T8" fmla="*/ 49 w 74"/>
                <a:gd name="T9" fmla="*/ 90 h 109"/>
                <a:gd name="T10" fmla="*/ 25 w 74"/>
                <a:gd name="T11" fmla="*/ 90 h 109"/>
                <a:gd name="T12" fmla="*/ 19 w 74"/>
                <a:gd name="T13" fmla="*/ 109 h 109"/>
                <a:gd name="T14" fmla="*/ 0 w 74"/>
                <a:gd name="T15" fmla="*/ 109 h 109"/>
                <a:gd name="T16" fmla="*/ 27 w 74"/>
                <a:gd name="T17" fmla="*/ 22 h 109"/>
                <a:gd name="T18" fmla="*/ 55 w 74"/>
                <a:gd name="T19" fmla="*/ 0 h 109"/>
                <a:gd name="T20" fmla="*/ 42 w 74"/>
                <a:gd name="T21" fmla="*/ 16 h 109"/>
                <a:gd name="T22" fmla="*/ 27 w 74"/>
                <a:gd name="T23" fmla="*/ 16 h 109"/>
                <a:gd name="T24" fmla="*/ 39 w 74"/>
                <a:gd name="T25" fmla="*/ 0 h 109"/>
                <a:gd name="T26" fmla="*/ 55 w 74"/>
                <a:gd name="T27" fmla="*/ 0 h 109"/>
                <a:gd name="T28" fmla="*/ 29 w 74"/>
                <a:gd name="T29" fmla="*/ 75 h 109"/>
                <a:gd name="T30" fmla="*/ 45 w 74"/>
                <a:gd name="T31" fmla="*/ 75 h 109"/>
                <a:gd name="T32" fmla="*/ 37 w 74"/>
                <a:gd name="T33" fmla="*/ 46 h 109"/>
                <a:gd name="T34" fmla="*/ 29 w 74"/>
                <a:gd name="T35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09">
                  <a:moveTo>
                    <a:pt x="27" y="22"/>
                  </a:moveTo>
                  <a:lnTo>
                    <a:pt x="46" y="22"/>
                  </a:lnTo>
                  <a:lnTo>
                    <a:pt x="74" y="109"/>
                  </a:lnTo>
                  <a:lnTo>
                    <a:pt x="54" y="109"/>
                  </a:lnTo>
                  <a:lnTo>
                    <a:pt x="49" y="90"/>
                  </a:lnTo>
                  <a:lnTo>
                    <a:pt x="25" y="9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27" y="22"/>
                  </a:lnTo>
                  <a:close/>
                  <a:moveTo>
                    <a:pt x="55" y="0"/>
                  </a:moveTo>
                  <a:lnTo>
                    <a:pt x="42" y="16"/>
                  </a:lnTo>
                  <a:lnTo>
                    <a:pt x="27" y="16"/>
                  </a:lnTo>
                  <a:lnTo>
                    <a:pt x="39" y="0"/>
                  </a:lnTo>
                  <a:lnTo>
                    <a:pt x="55" y="0"/>
                  </a:lnTo>
                  <a:close/>
                  <a:moveTo>
                    <a:pt x="29" y="75"/>
                  </a:moveTo>
                  <a:lnTo>
                    <a:pt x="45" y="75"/>
                  </a:lnTo>
                  <a:lnTo>
                    <a:pt x="37" y="46"/>
                  </a:lnTo>
                  <a:lnTo>
                    <a:pt x="29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0" name="Freeform 58"/>
            <p:cNvSpPr>
              <a:spLocks noEditPoints="1"/>
            </p:cNvSpPr>
            <p:nvPr userDrawn="1"/>
          </p:nvSpPr>
          <p:spPr bwMode="auto">
            <a:xfrm>
              <a:off x="2357" y="4319"/>
              <a:ext cx="62" cy="110"/>
            </a:xfrm>
            <a:custGeom>
              <a:avLst/>
              <a:gdLst>
                <a:gd name="T0" fmla="*/ 0 w 62"/>
                <a:gd name="T1" fmla="*/ 110 h 110"/>
                <a:gd name="T2" fmla="*/ 0 w 62"/>
                <a:gd name="T3" fmla="*/ 95 h 110"/>
                <a:gd name="T4" fmla="*/ 38 w 62"/>
                <a:gd name="T5" fmla="*/ 39 h 110"/>
                <a:gd name="T6" fmla="*/ 2 w 62"/>
                <a:gd name="T7" fmla="*/ 39 h 110"/>
                <a:gd name="T8" fmla="*/ 2 w 62"/>
                <a:gd name="T9" fmla="*/ 23 h 110"/>
                <a:gd name="T10" fmla="*/ 61 w 62"/>
                <a:gd name="T11" fmla="*/ 23 h 110"/>
                <a:gd name="T12" fmla="*/ 61 w 62"/>
                <a:gd name="T13" fmla="*/ 37 h 110"/>
                <a:gd name="T14" fmla="*/ 22 w 62"/>
                <a:gd name="T15" fmla="*/ 94 h 110"/>
                <a:gd name="T16" fmla="*/ 62 w 62"/>
                <a:gd name="T17" fmla="*/ 94 h 110"/>
                <a:gd name="T18" fmla="*/ 62 w 62"/>
                <a:gd name="T19" fmla="*/ 110 h 110"/>
                <a:gd name="T20" fmla="*/ 0 w 62"/>
                <a:gd name="T21" fmla="*/ 110 h 110"/>
                <a:gd name="T22" fmla="*/ 50 w 62"/>
                <a:gd name="T23" fmla="*/ 0 h 110"/>
                <a:gd name="T24" fmla="*/ 38 w 62"/>
                <a:gd name="T25" fmla="*/ 17 h 110"/>
                <a:gd name="T26" fmla="*/ 24 w 62"/>
                <a:gd name="T27" fmla="*/ 17 h 110"/>
                <a:gd name="T28" fmla="*/ 11 w 62"/>
                <a:gd name="T29" fmla="*/ 0 h 110"/>
                <a:gd name="T30" fmla="*/ 25 w 62"/>
                <a:gd name="T31" fmla="*/ 0 h 110"/>
                <a:gd name="T32" fmla="*/ 30 w 62"/>
                <a:gd name="T33" fmla="*/ 8 h 110"/>
                <a:gd name="T34" fmla="*/ 36 w 62"/>
                <a:gd name="T35" fmla="*/ 0 h 110"/>
                <a:gd name="T36" fmla="*/ 50 w 6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110">
                  <a:moveTo>
                    <a:pt x="0" y="110"/>
                  </a:moveTo>
                  <a:lnTo>
                    <a:pt x="0" y="95"/>
                  </a:lnTo>
                  <a:lnTo>
                    <a:pt x="38" y="39"/>
                  </a:lnTo>
                  <a:lnTo>
                    <a:pt x="2" y="39"/>
                  </a:lnTo>
                  <a:lnTo>
                    <a:pt x="2" y="23"/>
                  </a:lnTo>
                  <a:lnTo>
                    <a:pt x="61" y="23"/>
                  </a:lnTo>
                  <a:lnTo>
                    <a:pt x="61" y="37"/>
                  </a:lnTo>
                  <a:lnTo>
                    <a:pt x="22" y="94"/>
                  </a:lnTo>
                  <a:lnTo>
                    <a:pt x="62" y="94"/>
                  </a:lnTo>
                  <a:lnTo>
                    <a:pt x="62" y="110"/>
                  </a:lnTo>
                  <a:lnTo>
                    <a:pt x="0" y="110"/>
                  </a:lnTo>
                  <a:close/>
                  <a:moveTo>
                    <a:pt x="50" y="0"/>
                  </a:moveTo>
                  <a:lnTo>
                    <a:pt x="38" y="17"/>
                  </a:lnTo>
                  <a:lnTo>
                    <a:pt x="24" y="17"/>
                  </a:lnTo>
                  <a:lnTo>
                    <a:pt x="11" y="0"/>
                  </a:lnTo>
                  <a:lnTo>
                    <a:pt x="25" y="0"/>
                  </a:lnTo>
                  <a:lnTo>
                    <a:pt x="30" y="8"/>
                  </a:lnTo>
                  <a:lnTo>
                    <a:pt x="36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1" name="Freeform 59"/>
            <p:cNvSpPr>
              <a:spLocks/>
            </p:cNvSpPr>
            <p:nvPr userDrawn="1"/>
          </p:nvSpPr>
          <p:spPr bwMode="auto">
            <a:xfrm>
              <a:off x="2431" y="4342"/>
              <a:ext cx="19" cy="87"/>
            </a:xfrm>
            <a:custGeom>
              <a:avLst/>
              <a:gdLst>
                <a:gd name="T0" fmla="*/ 0 w 19"/>
                <a:gd name="T1" fmla="*/ 87 h 87"/>
                <a:gd name="T2" fmla="*/ 0 w 19"/>
                <a:gd name="T3" fmla="*/ 0 h 87"/>
                <a:gd name="T4" fmla="*/ 10 w 19"/>
                <a:gd name="T5" fmla="*/ 0 h 87"/>
                <a:gd name="T6" fmla="*/ 19 w 19"/>
                <a:gd name="T7" fmla="*/ 0 h 87"/>
                <a:gd name="T8" fmla="*/ 19 w 19"/>
                <a:gd name="T9" fmla="*/ 87 h 87"/>
                <a:gd name="T10" fmla="*/ 0 w 19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7">
                  <a:moveTo>
                    <a:pt x="0" y="87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2" name="Freeform 60"/>
            <p:cNvSpPr>
              <a:spLocks/>
            </p:cNvSpPr>
            <p:nvPr userDrawn="1"/>
          </p:nvSpPr>
          <p:spPr bwMode="auto">
            <a:xfrm>
              <a:off x="2461" y="4342"/>
              <a:ext cx="60" cy="87"/>
            </a:xfrm>
            <a:custGeom>
              <a:avLst/>
              <a:gdLst>
                <a:gd name="T0" fmla="*/ 20 w 60"/>
                <a:gd name="T1" fmla="*/ 87 h 87"/>
                <a:gd name="T2" fmla="*/ 20 w 60"/>
                <a:gd name="T3" fmla="*/ 16 h 87"/>
                <a:gd name="T4" fmla="*/ 0 w 60"/>
                <a:gd name="T5" fmla="*/ 16 h 87"/>
                <a:gd name="T6" fmla="*/ 0 w 60"/>
                <a:gd name="T7" fmla="*/ 0 h 87"/>
                <a:gd name="T8" fmla="*/ 60 w 60"/>
                <a:gd name="T9" fmla="*/ 0 h 87"/>
                <a:gd name="T10" fmla="*/ 60 w 60"/>
                <a:gd name="T11" fmla="*/ 16 h 87"/>
                <a:gd name="T12" fmla="*/ 39 w 60"/>
                <a:gd name="T13" fmla="*/ 16 h 87"/>
                <a:gd name="T14" fmla="*/ 39 w 60"/>
                <a:gd name="T15" fmla="*/ 87 h 87"/>
                <a:gd name="T16" fmla="*/ 20 w 60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87">
                  <a:moveTo>
                    <a:pt x="20" y="87"/>
                  </a:moveTo>
                  <a:lnTo>
                    <a:pt x="2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16"/>
                  </a:lnTo>
                  <a:lnTo>
                    <a:pt x="39" y="16"/>
                  </a:lnTo>
                  <a:lnTo>
                    <a:pt x="39" y="87"/>
                  </a:lnTo>
                  <a:lnTo>
                    <a:pt x="2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3" name="Freeform 61"/>
            <p:cNvSpPr>
              <a:spLocks/>
            </p:cNvSpPr>
            <p:nvPr userDrawn="1"/>
          </p:nvSpPr>
          <p:spPr bwMode="auto">
            <a:xfrm>
              <a:off x="2531" y="4342"/>
              <a:ext cx="68" cy="87"/>
            </a:xfrm>
            <a:custGeom>
              <a:avLst/>
              <a:gdLst>
                <a:gd name="T0" fmla="*/ 0 w 68"/>
                <a:gd name="T1" fmla="*/ 87 h 87"/>
                <a:gd name="T2" fmla="*/ 0 w 68"/>
                <a:gd name="T3" fmla="*/ 0 h 87"/>
                <a:gd name="T4" fmla="*/ 19 w 68"/>
                <a:gd name="T5" fmla="*/ 0 h 87"/>
                <a:gd name="T6" fmla="*/ 19 w 68"/>
                <a:gd name="T7" fmla="*/ 33 h 87"/>
                <a:gd name="T8" fmla="*/ 45 w 68"/>
                <a:gd name="T9" fmla="*/ 0 h 87"/>
                <a:gd name="T10" fmla="*/ 65 w 68"/>
                <a:gd name="T11" fmla="*/ 0 h 87"/>
                <a:gd name="T12" fmla="*/ 36 w 68"/>
                <a:gd name="T13" fmla="*/ 36 h 87"/>
                <a:gd name="T14" fmla="*/ 68 w 68"/>
                <a:gd name="T15" fmla="*/ 87 h 87"/>
                <a:gd name="T16" fmla="*/ 47 w 68"/>
                <a:gd name="T17" fmla="*/ 87 h 87"/>
                <a:gd name="T18" fmla="*/ 24 w 68"/>
                <a:gd name="T19" fmla="*/ 50 h 87"/>
                <a:gd name="T20" fmla="*/ 19 w 68"/>
                <a:gd name="T21" fmla="*/ 57 h 87"/>
                <a:gd name="T22" fmla="*/ 19 w 68"/>
                <a:gd name="T23" fmla="*/ 87 h 87"/>
                <a:gd name="T24" fmla="*/ 0 w 68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33"/>
                  </a:lnTo>
                  <a:lnTo>
                    <a:pt x="45" y="0"/>
                  </a:lnTo>
                  <a:lnTo>
                    <a:pt x="65" y="0"/>
                  </a:lnTo>
                  <a:lnTo>
                    <a:pt x="36" y="36"/>
                  </a:lnTo>
                  <a:lnTo>
                    <a:pt x="68" y="87"/>
                  </a:lnTo>
                  <a:lnTo>
                    <a:pt x="47" y="87"/>
                  </a:lnTo>
                  <a:lnTo>
                    <a:pt x="24" y="50"/>
                  </a:lnTo>
                  <a:lnTo>
                    <a:pt x="19" y="57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4" name="Freeform 62"/>
            <p:cNvSpPr>
              <a:spLocks/>
            </p:cNvSpPr>
            <p:nvPr userDrawn="1"/>
          </p:nvSpPr>
          <p:spPr bwMode="auto">
            <a:xfrm>
              <a:off x="2603" y="4342"/>
              <a:ext cx="72" cy="87"/>
            </a:xfrm>
            <a:custGeom>
              <a:avLst/>
              <a:gdLst>
                <a:gd name="T0" fmla="*/ 0 w 72"/>
                <a:gd name="T1" fmla="*/ 0 h 87"/>
                <a:gd name="T2" fmla="*/ 21 w 72"/>
                <a:gd name="T3" fmla="*/ 0 h 87"/>
                <a:gd name="T4" fmla="*/ 36 w 72"/>
                <a:gd name="T5" fmla="*/ 35 h 87"/>
                <a:gd name="T6" fmla="*/ 52 w 72"/>
                <a:gd name="T7" fmla="*/ 0 h 87"/>
                <a:gd name="T8" fmla="*/ 72 w 72"/>
                <a:gd name="T9" fmla="*/ 0 h 87"/>
                <a:gd name="T10" fmla="*/ 45 w 72"/>
                <a:gd name="T11" fmla="*/ 53 h 87"/>
                <a:gd name="T12" fmla="*/ 45 w 72"/>
                <a:gd name="T13" fmla="*/ 87 h 87"/>
                <a:gd name="T14" fmla="*/ 27 w 72"/>
                <a:gd name="T15" fmla="*/ 87 h 87"/>
                <a:gd name="T16" fmla="*/ 27 w 72"/>
                <a:gd name="T17" fmla="*/ 53 h 87"/>
                <a:gd name="T18" fmla="*/ 0 w 72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87">
                  <a:moveTo>
                    <a:pt x="0" y="0"/>
                  </a:moveTo>
                  <a:lnTo>
                    <a:pt x="21" y="0"/>
                  </a:lnTo>
                  <a:lnTo>
                    <a:pt x="36" y="35"/>
                  </a:lnTo>
                  <a:lnTo>
                    <a:pt x="52" y="0"/>
                  </a:lnTo>
                  <a:lnTo>
                    <a:pt x="72" y="0"/>
                  </a:lnTo>
                  <a:lnTo>
                    <a:pt x="45" y="53"/>
                  </a:lnTo>
                  <a:lnTo>
                    <a:pt x="45" y="87"/>
                  </a:lnTo>
                  <a:lnTo>
                    <a:pt x="27" y="87"/>
                  </a:lnTo>
                  <a:lnTo>
                    <a:pt x="27" y="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0209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ndou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77"/>
            </a:lvl1pPr>
          </a:lstStyle>
          <a:p>
            <a:r>
              <a:rPr lang="cs-CZ" dirty="0" smtClean="0"/>
              <a:t>TeleGrotesk Headline Ultra (24) 28 32 pt</a:t>
            </a:r>
            <a:endParaRPr lang="cs-CZ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6551" y="1469326"/>
            <a:ext cx="4179855" cy="4407978"/>
          </a:xfrm>
        </p:spPr>
        <p:txBody>
          <a:bodyPr/>
          <a:lstStyle>
            <a:lvl1pPr>
              <a:defRPr sz="1270"/>
            </a:lvl1pPr>
            <a:lvl2pPr>
              <a:defRPr sz="1270"/>
            </a:lvl2pPr>
            <a:lvl3pPr>
              <a:buClr>
                <a:schemeClr val="tx1"/>
              </a:buClr>
              <a:defRPr sz="1270"/>
            </a:lvl3pPr>
            <a:lvl4pPr>
              <a:buClr>
                <a:schemeClr val="tx1"/>
              </a:buClr>
              <a:defRPr sz="1270"/>
            </a:lvl4pPr>
            <a:lvl5pPr>
              <a:buClr>
                <a:schemeClr val="tx1"/>
              </a:buClr>
              <a:defRPr sz="1270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37027" y="1469326"/>
            <a:ext cx="4179855" cy="4407978"/>
          </a:xfrm>
        </p:spPr>
        <p:txBody>
          <a:bodyPr/>
          <a:lstStyle>
            <a:lvl1pPr>
              <a:defRPr sz="1270"/>
            </a:lvl1pPr>
            <a:lvl2pPr>
              <a:defRPr sz="1270"/>
            </a:lvl2pPr>
            <a:lvl3pPr>
              <a:buClr>
                <a:schemeClr val="tx1"/>
              </a:buClr>
              <a:defRPr sz="1270"/>
            </a:lvl3pPr>
            <a:lvl4pPr>
              <a:buClr>
                <a:schemeClr val="tx1"/>
              </a:buClr>
              <a:defRPr sz="1270"/>
            </a:lvl4pPr>
            <a:lvl5pPr>
              <a:buClr>
                <a:schemeClr val="tx1"/>
              </a:buClr>
              <a:defRPr sz="1270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ndou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77"/>
            </a:lvl1pPr>
          </a:lstStyle>
          <a:p>
            <a:r>
              <a:rPr lang="cs-CZ" dirty="0" smtClean="0"/>
              <a:t>TeleGrotesk Headline Ultra (24) 28 32 pt</a:t>
            </a:r>
            <a:endParaRPr lang="cs-CZ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6551" y="1469326"/>
            <a:ext cx="2728654" cy="4407978"/>
          </a:xfrm>
        </p:spPr>
        <p:txBody>
          <a:bodyPr/>
          <a:lstStyle>
            <a:lvl1pPr>
              <a:defRPr sz="1270"/>
            </a:lvl1pPr>
            <a:lvl2pPr>
              <a:defRPr sz="1270"/>
            </a:lvl2pPr>
            <a:lvl3pPr>
              <a:buClr>
                <a:schemeClr val="tx1"/>
              </a:buClr>
              <a:defRPr sz="1270"/>
            </a:lvl3pPr>
            <a:lvl4pPr>
              <a:buClr>
                <a:schemeClr val="tx1"/>
              </a:buClr>
              <a:defRPr sz="1270"/>
            </a:lvl4pPr>
            <a:lvl5pPr>
              <a:buClr>
                <a:schemeClr val="tx1"/>
              </a:buClr>
              <a:defRPr sz="1270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89997" y="1469326"/>
            <a:ext cx="2728654" cy="4407978"/>
          </a:xfrm>
        </p:spPr>
        <p:txBody>
          <a:bodyPr/>
          <a:lstStyle>
            <a:lvl1pPr>
              <a:defRPr sz="1270"/>
            </a:lvl1pPr>
            <a:lvl2pPr>
              <a:defRPr sz="1270"/>
            </a:lvl2pPr>
            <a:lvl3pPr>
              <a:buClr>
                <a:schemeClr val="tx1"/>
              </a:buClr>
              <a:defRPr sz="1270"/>
            </a:lvl3pPr>
            <a:lvl4pPr>
              <a:buClr>
                <a:schemeClr val="tx1"/>
              </a:buClr>
              <a:defRPr sz="1270"/>
            </a:lvl4pPr>
            <a:lvl5pPr>
              <a:buClr>
                <a:schemeClr val="tx1"/>
              </a:buClr>
              <a:defRPr sz="1270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12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209158" y="1469326"/>
            <a:ext cx="2728654" cy="4407978"/>
          </a:xfrm>
        </p:spPr>
        <p:txBody>
          <a:bodyPr/>
          <a:lstStyle>
            <a:lvl1pPr>
              <a:defRPr sz="1270"/>
            </a:lvl1pPr>
            <a:lvl2pPr>
              <a:defRPr sz="1270"/>
            </a:lvl2pPr>
            <a:lvl3pPr>
              <a:defRPr sz="1270"/>
            </a:lvl3pPr>
            <a:lvl4pPr>
              <a:defRPr sz="1270"/>
            </a:lvl4pPr>
            <a:lvl5pPr>
              <a:defRPr sz="1270"/>
            </a:lvl5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7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ndou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77"/>
            </a:lvl1pPr>
          </a:lstStyle>
          <a:p>
            <a:r>
              <a:rPr lang="cs-CZ" dirty="0" smtClean="0"/>
              <a:t>TeleGrotesk Headline Ultra (24) 28 32 pt</a:t>
            </a:r>
            <a:endParaRPr lang="cs-CZ" dirty="0"/>
          </a:p>
        </p:txBody>
      </p:sp>
      <p:sp>
        <p:nvSpPr>
          <p:cNvPr id="19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6551" y="1469326"/>
            <a:ext cx="2024617" cy="4407978"/>
          </a:xfrm>
        </p:spPr>
        <p:txBody>
          <a:bodyPr/>
          <a:lstStyle>
            <a:lvl1pPr>
              <a:defRPr sz="1270"/>
            </a:lvl1pPr>
            <a:lvl2pPr>
              <a:defRPr sz="1270"/>
            </a:lvl2pPr>
            <a:lvl3pPr>
              <a:buClr>
                <a:schemeClr val="tx1"/>
              </a:buClr>
              <a:defRPr sz="1270"/>
            </a:lvl3pPr>
            <a:lvl4pPr>
              <a:buClr>
                <a:schemeClr val="tx1"/>
              </a:buClr>
              <a:defRPr sz="1270"/>
            </a:lvl4pPr>
            <a:lvl5pPr>
              <a:buClr>
                <a:schemeClr val="tx1"/>
              </a:buClr>
              <a:defRPr sz="1270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37760" y="1469326"/>
            <a:ext cx="2024617" cy="4407978"/>
          </a:xfrm>
        </p:spPr>
        <p:txBody>
          <a:bodyPr/>
          <a:lstStyle>
            <a:lvl1pPr>
              <a:defRPr sz="1270"/>
            </a:lvl1pPr>
            <a:lvl2pPr>
              <a:defRPr sz="1270"/>
            </a:lvl2pPr>
            <a:lvl3pPr>
              <a:buClr>
                <a:schemeClr val="tx1"/>
              </a:buClr>
              <a:defRPr sz="1270"/>
            </a:lvl3pPr>
            <a:lvl4pPr>
              <a:buClr>
                <a:schemeClr val="tx1"/>
              </a:buClr>
              <a:defRPr sz="1270"/>
            </a:lvl4pPr>
            <a:lvl5pPr>
              <a:buClr>
                <a:schemeClr val="tx1"/>
              </a:buClr>
              <a:defRPr sz="1270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21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2483039" y="1469326"/>
            <a:ext cx="2024617" cy="4407978"/>
          </a:xfrm>
        </p:spPr>
        <p:txBody>
          <a:bodyPr/>
          <a:lstStyle>
            <a:lvl1pPr>
              <a:defRPr sz="1270"/>
            </a:lvl1pPr>
            <a:lvl2pPr>
              <a:defRPr sz="1270"/>
            </a:lvl2pPr>
            <a:lvl3pPr>
              <a:defRPr sz="1270"/>
            </a:lvl3pPr>
            <a:lvl4pPr>
              <a:defRPr sz="1270"/>
            </a:lvl4pPr>
            <a:lvl5pPr>
              <a:defRPr sz="1270"/>
            </a:lvl5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22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6792481" y="1469326"/>
            <a:ext cx="2024617" cy="4407978"/>
          </a:xfrm>
        </p:spPr>
        <p:txBody>
          <a:bodyPr/>
          <a:lstStyle>
            <a:lvl1pPr>
              <a:defRPr sz="1270"/>
            </a:lvl1pPr>
            <a:lvl2pPr>
              <a:defRPr sz="1270"/>
            </a:lvl2pPr>
            <a:lvl3pPr>
              <a:buClr>
                <a:schemeClr val="tx1"/>
              </a:buClr>
              <a:defRPr sz="1270"/>
            </a:lvl3pPr>
            <a:lvl4pPr>
              <a:buClr>
                <a:schemeClr val="tx1"/>
              </a:buClr>
              <a:defRPr sz="1270"/>
            </a:lvl4pPr>
            <a:lvl5pPr>
              <a:buClr>
                <a:schemeClr val="tx1"/>
              </a:buClr>
              <a:defRPr sz="1270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24" name="Fußzeilenplatzhalter 2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33375"/>
            <a:ext cx="8496300" cy="460375"/>
          </a:xfrm>
        </p:spPr>
        <p:txBody>
          <a:bodyPr/>
          <a:lstStyle>
            <a:lvl1pPr>
              <a:defRPr>
                <a:latin typeface="TeleGrotesk Headline Ultra" pitchFamily="2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773238"/>
            <a:ext cx="8496300" cy="4284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 bwMode="gray">
          <a:xfrm>
            <a:off x="4699000" y="6357938"/>
            <a:ext cx="1337733" cy="2873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chemeClr val="tx1"/>
                </a:solidFill>
                <a:latin typeface="Tele-GroteskNor" pitchFamily="2" charset="0"/>
              </a:defRPr>
            </a:lvl1pPr>
          </a:lstStyle>
          <a:p>
            <a:fld id="{7FB7897D-3362-4A68-AB8B-26E34F24D656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 bwMode="gray">
          <a:xfrm>
            <a:off x="2557463" y="6357938"/>
            <a:ext cx="2141537" cy="2873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chemeClr val="tx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 bwMode="gray">
          <a:xfrm>
            <a:off x="6270092" y="6357938"/>
            <a:ext cx="288925" cy="2873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chemeClr val="tx1"/>
                </a:solidFill>
                <a:latin typeface="Tele-GroteskNor" pitchFamily="2" charset="0"/>
              </a:defRPr>
            </a:lvl1pPr>
          </a:lstStyle>
          <a:p>
            <a:fld id="{1E3CAA67-0A91-4DCC-BE87-3CAD7B080E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07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33375"/>
            <a:ext cx="8496300" cy="460375"/>
          </a:xfrm>
        </p:spPr>
        <p:txBody>
          <a:bodyPr/>
          <a:lstStyle>
            <a:lvl1pPr>
              <a:defRPr>
                <a:latin typeface="TeleGrotesk Headline Ultra" pitchFamily="2" charset="0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4629150" y="1516566"/>
            <a:ext cx="4171950" cy="4284662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Tele-GroteskNor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 bwMode="gray">
          <a:xfrm>
            <a:off x="4699000" y="6357938"/>
            <a:ext cx="1337733" cy="2873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chemeClr val="tx1"/>
                </a:solidFill>
                <a:latin typeface="Tele-GroteskNor" pitchFamily="2" charset="0"/>
              </a:defRPr>
            </a:lvl1pPr>
          </a:lstStyle>
          <a:p>
            <a:fld id="{CF64AC97-DD9C-46A5-B1E9-29644C0D291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 bwMode="gray">
          <a:xfrm>
            <a:off x="2557463" y="6357938"/>
            <a:ext cx="2141537" cy="2873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chemeClr val="tx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 bwMode="gray">
          <a:xfrm>
            <a:off x="6270092" y="6357938"/>
            <a:ext cx="288925" cy="2873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chemeClr val="tx1"/>
                </a:solidFill>
                <a:latin typeface="Tele-GroteskNor" pitchFamily="2" charset="0"/>
              </a:defRPr>
            </a:lvl1pPr>
          </a:lstStyle>
          <a:p>
            <a:fld id="{1E3CAA67-0A91-4DCC-BE87-3CAD7B080E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Slide vertical left">
    <p:bg bwMode="ltGray">
      <p:bgPr>
        <a:blipFill dpi="0" rotWithShape="1">
          <a:blip r:embed="rId2">
            <a:lum/>
          </a:blip>
          <a:srcRect/>
          <a:stretch>
            <a:fillRect l="-28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kt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" y="1441"/>
            <a:ext cx="1440" cy="1439"/>
          </a:xfrm>
          <a:prstGeom prst="rect">
            <a:avLst/>
          </a:prstGeom>
          <a:noFill/>
        </p:spPr>
      </p:pic>
      <p:sp>
        <p:nvSpPr>
          <p:cNvPr id="34" name="Rechteck 33"/>
          <p:cNvSpPr/>
          <p:nvPr/>
        </p:nvSpPr>
        <p:spPr bwMode="white">
          <a:xfrm>
            <a:off x="1" y="0"/>
            <a:ext cx="4572000" cy="6858000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65303" tIns="65303" rIns="65303" bIns="65303" rtlCol="0" anchor="ctr"/>
          <a:lstStyle/>
          <a:p>
            <a:pPr indent="2880" algn="ctr" defTabSz="414765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cs-CZ" sz="1633" dirty="0" smtClean="0"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326551" y="326517"/>
            <a:ext cx="3918614" cy="2269885"/>
          </a:xfrm>
        </p:spPr>
        <p:txBody>
          <a:bodyPr/>
          <a:lstStyle>
            <a:lvl1pPr>
              <a:defRPr sz="5442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Headline Ultra</a:t>
            </a:r>
            <a:br>
              <a:rPr lang="cs-CZ" dirty="0" smtClean="0"/>
            </a:br>
            <a:r>
              <a:rPr lang="cs-CZ" dirty="0" smtClean="0"/>
              <a:t>(60) 75 90 PT</a:t>
            </a:r>
            <a:endParaRPr lang="cs-CZ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326551" y="3429720"/>
            <a:ext cx="3918614" cy="91430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>
              <a:defRPr lang="de-DE" smtClean="0">
                <a:solidFill>
                  <a:schemeClr val="bg1"/>
                </a:solidFill>
              </a:defRPr>
            </a:lvl2pPr>
            <a:lvl3pPr>
              <a:defRPr lang="de-DE" smtClean="0">
                <a:solidFill>
                  <a:schemeClr val="bg1"/>
                </a:solidFill>
              </a:defRPr>
            </a:lvl3pPr>
            <a:lvl4pPr>
              <a:defRPr lang="de-DE" smtClean="0">
                <a:solidFill>
                  <a:schemeClr val="bg1"/>
                </a:solidFill>
              </a:defRPr>
            </a:lvl4pPr>
            <a:lvl5pPr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Sub-heading: Tele-GroteskFet 18 pt</a:t>
            </a:r>
            <a:endParaRPr lang="cs-CZ" dirty="0"/>
          </a:p>
        </p:txBody>
      </p:sp>
      <p:grpSp>
        <p:nvGrpSpPr>
          <p:cNvPr id="36" name="Gruppieren 35"/>
          <p:cNvGrpSpPr/>
          <p:nvPr/>
        </p:nvGrpSpPr>
        <p:grpSpPr bwMode="black">
          <a:xfrm>
            <a:off x="326880" y="6041379"/>
            <a:ext cx="991629" cy="489775"/>
            <a:chOff x="323850" y="5511800"/>
            <a:chExt cx="1314450" cy="649288"/>
          </a:xfrm>
        </p:grpSpPr>
        <p:sp>
          <p:nvSpPr>
            <p:cNvPr id="37" name="Freeform 5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6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7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14" name="Group 39"/>
          <p:cNvGrpSpPr>
            <a:grpSpLocks noChangeAspect="1"/>
          </p:cNvGrpSpPr>
          <p:nvPr/>
        </p:nvGrpSpPr>
        <p:grpSpPr bwMode="black">
          <a:xfrm>
            <a:off x="2309805" y="6218707"/>
            <a:ext cx="1935360" cy="161263"/>
            <a:chOff x="1331" y="4319"/>
            <a:chExt cx="1344" cy="112"/>
          </a:xfrm>
          <a:solidFill>
            <a:schemeClr val="bg1"/>
          </a:solidFill>
        </p:grpSpPr>
        <p:sp>
          <p:nvSpPr>
            <p:cNvPr id="115" name="Freeform 45"/>
            <p:cNvSpPr>
              <a:spLocks noEditPoints="1"/>
            </p:cNvSpPr>
            <p:nvPr userDrawn="1"/>
          </p:nvSpPr>
          <p:spPr bwMode="black">
            <a:xfrm>
              <a:off x="1331" y="4342"/>
              <a:ext cx="58" cy="87"/>
            </a:xfrm>
            <a:custGeom>
              <a:avLst/>
              <a:gdLst>
                <a:gd name="T0" fmla="*/ 0 w 86"/>
                <a:gd name="T1" fmla="*/ 126 h 126"/>
                <a:gd name="T2" fmla="*/ 0 w 86"/>
                <a:gd name="T3" fmla="*/ 0 h 126"/>
                <a:gd name="T4" fmla="*/ 40 w 86"/>
                <a:gd name="T5" fmla="*/ 0 h 126"/>
                <a:gd name="T6" fmla="*/ 63 w 86"/>
                <a:gd name="T7" fmla="*/ 3 h 126"/>
                <a:gd name="T8" fmla="*/ 81 w 86"/>
                <a:gd name="T9" fmla="*/ 17 h 126"/>
                <a:gd name="T10" fmla="*/ 86 w 86"/>
                <a:gd name="T11" fmla="*/ 39 h 126"/>
                <a:gd name="T12" fmla="*/ 71 w 86"/>
                <a:gd name="T13" fmla="*/ 73 h 126"/>
                <a:gd name="T14" fmla="*/ 41 w 86"/>
                <a:gd name="T15" fmla="*/ 81 h 126"/>
                <a:gd name="T16" fmla="*/ 27 w 86"/>
                <a:gd name="T17" fmla="*/ 81 h 126"/>
                <a:gd name="T18" fmla="*/ 27 w 86"/>
                <a:gd name="T19" fmla="*/ 126 h 126"/>
                <a:gd name="T20" fmla="*/ 0 w 86"/>
                <a:gd name="T21" fmla="*/ 126 h 126"/>
                <a:gd name="T22" fmla="*/ 27 w 86"/>
                <a:gd name="T23" fmla="*/ 59 h 126"/>
                <a:gd name="T24" fmla="*/ 40 w 86"/>
                <a:gd name="T25" fmla="*/ 59 h 126"/>
                <a:gd name="T26" fmla="*/ 55 w 86"/>
                <a:gd name="T27" fmla="*/ 54 h 126"/>
                <a:gd name="T28" fmla="*/ 59 w 86"/>
                <a:gd name="T29" fmla="*/ 41 h 126"/>
                <a:gd name="T30" fmla="*/ 54 w 86"/>
                <a:gd name="T31" fmla="*/ 27 h 126"/>
                <a:gd name="T32" fmla="*/ 39 w 86"/>
                <a:gd name="T33" fmla="*/ 23 h 126"/>
                <a:gd name="T34" fmla="*/ 27 w 86"/>
                <a:gd name="T35" fmla="*/ 23 h 126"/>
                <a:gd name="T36" fmla="*/ 27 w 86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6" y="31"/>
                    <a:pt x="86" y="39"/>
                  </a:cubicBezTo>
                  <a:cubicBezTo>
                    <a:pt x="86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0" y="59"/>
                    <a:pt x="40" y="59"/>
                    <a:pt x="40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6" name="Freeform 46"/>
            <p:cNvSpPr>
              <a:spLocks noEditPoints="1"/>
            </p:cNvSpPr>
            <p:nvPr userDrawn="1"/>
          </p:nvSpPr>
          <p:spPr bwMode="black">
            <a:xfrm>
              <a:off x="1400" y="4342"/>
              <a:ext cx="65" cy="87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8 h 126"/>
                <a:gd name="T8" fmla="*/ 90 w 94"/>
                <a:gd name="T9" fmla="*/ 35 h 126"/>
                <a:gd name="T10" fmla="*/ 82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90 w 94"/>
                <a:gd name="T19" fmla="*/ 108 h 126"/>
                <a:gd name="T20" fmla="*/ 92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3 h 126"/>
                <a:gd name="T30" fmla="*/ 60 w 94"/>
                <a:gd name="T31" fmla="*/ 85 h 126"/>
                <a:gd name="T32" fmla="*/ 51 w 94"/>
                <a:gd name="T33" fmla="*/ 77 h 126"/>
                <a:gd name="T34" fmla="*/ 43 w 94"/>
                <a:gd name="T35" fmla="*/ 77 h 126"/>
                <a:gd name="T36" fmla="*/ 27 w 94"/>
                <a:gd name="T37" fmla="*/ 77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1 h 126"/>
                <a:gd name="T54" fmla="*/ 27 w 94"/>
                <a:gd name="T55" fmla="*/ 21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8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2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6" y="79"/>
                    <a:pt x="87" y="83"/>
                    <a:pt x="88" y="89"/>
                  </a:cubicBezTo>
                  <a:cubicBezTo>
                    <a:pt x="88" y="91"/>
                    <a:pt x="89" y="98"/>
                    <a:pt x="90" y="108"/>
                  </a:cubicBezTo>
                  <a:cubicBezTo>
                    <a:pt x="90" y="115"/>
                    <a:pt x="91" y="119"/>
                    <a:pt x="92" y="121"/>
                  </a:cubicBezTo>
                  <a:cubicBezTo>
                    <a:pt x="92" y="123"/>
                    <a:pt x="93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5" y="122"/>
                    <a:pt x="64" y="119"/>
                  </a:cubicBezTo>
                  <a:cubicBezTo>
                    <a:pt x="64" y="117"/>
                    <a:pt x="64" y="112"/>
                    <a:pt x="63" y="103"/>
                  </a:cubicBezTo>
                  <a:cubicBezTo>
                    <a:pt x="62" y="94"/>
                    <a:pt x="61" y="88"/>
                    <a:pt x="60" y="85"/>
                  </a:cubicBezTo>
                  <a:cubicBezTo>
                    <a:pt x="58" y="81"/>
                    <a:pt x="55" y="78"/>
                    <a:pt x="51" y="77"/>
                  </a:cubicBezTo>
                  <a:cubicBezTo>
                    <a:pt x="49" y="77"/>
                    <a:pt x="46" y="77"/>
                    <a:pt x="43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2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2"/>
                    <a:pt x="49" y="21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7" name="Freeform 47"/>
            <p:cNvSpPr>
              <a:spLocks noEditPoints="1"/>
            </p:cNvSpPr>
            <p:nvPr userDrawn="1"/>
          </p:nvSpPr>
          <p:spPr bwMode="black">
            <a:xfrm>
              <a:off x="1474" y="4340"/>
              <a:ext cx="74" cy="91"/>
            </a:xfrm>
            <a:custGeom>
              <a:avLst/>
              <a:gdLst>
                <a:gd name="T0" fmla="*/ 55 w 107"/>
                <a:gd name="T1" fmla="*/ 0 h 132"/>
                <a:gd name="T2" fmla="*/ 91 w 107"/>
                <a:gd name="T3" fmla="*/ 16 h 132"/>
                <a:gd name="T4" fmla="*/ 107 w 107"/>
                <a:gd name="T5" fmla="*/ 66 h 132"/>
                <a:gd name="T6" fmla="*/ 95 w 107"/>
                <a:gd name="T7" fmla="*/ 111 h 132"/>
                <a:gd name="T8" fmla="*/ 76 w 107"/>
                <a:gd name="T9" fmla="*/ 127 h 132"/>
                <a:gd name="T10" fmla="*/ 54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6 w 107"/>
                <a:gd name="T17" fmla="*/ 17 h 132"/>
                <a:gd name="T18" fmla="*/ 55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7 h 132"/>
                <a:gd name="T30" fmla="*/ 54 w 107"/>
                <a:gd name="T31" fmla="*/ 109 h 132"/>
                <a:gd name="T32" fmla="*/ 68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5" y="0"/>
                  </a:moveTo>
                  <a:cubicBezTo>
                    <a:pt x="69" y="0"/>
                    <a:pt x="81" y="6"/>
                    <a:pt x="91" y="16"/>
                  </a:cubicBezTo>
                  <a:cubicBezTo>
                    <a:pt x="102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5" y="111"/>
                  </a:cubicBezTo>
                  <a:cubicBezTo>
                    <a:pt x="90" y="118"/>
                    <a:pt x="84" y="123"/>
                    <a:pt x="76" y="127"/>
                  </a:cubicBezTo>
                  <a:cubicBezTo>
                    <a:pt x="70" y="130"/>
                    <a:pt x="62" y="132"/>
                    <a:pt x="54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3" y="23"/>
                  </a:moveTo>
                  <a:cubicBezTo>
                    <a:pt x="45" y="23"/>
                    <a:pt x="39" y="27"/>
                    <a:pt x="34" y="35"/>
                  </a:cubicBezTo>
                  <a:cubicBezTo>
                    <a:pt x="29" y="43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40" y="104"/>
                    <a:pt x="44" y="107"/>
                  </a:cubicBezTo>
                  <a:cubicBezTo>
                    <a:pt x="47" y="108"/>
                    <a:pt x="51" y="109"/>
                    <a:pt x="54" y="109"/>
                  </a:cubicBezTo>
                  <a:cubicBezTo>
                    <a:pt x="59" y="109"/>
                    <a:pt x="64" y="107"/>
                    <a:pt x="68" y="104"/>
                  </a:cubicBezTo>
                  <a:cubicBezTo>
                    <a:pt x="72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8" y="43"/>
                    <a:pt x="73" y="35"/>
                  </a:cubicBezTo>
                  <a:cubicBezTo>
                    <a:pt x="69" y="27"/>
                    <a:pt x="62" y="23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8" name="Freeform 48"/>
            <p:cNvSpPr>
              <a:spLocks/>
            </p:cNvSpPr>
            <p:nvPr userDrawn="1"/>
          </p:nvSpPr>
          <p:spPr bwMode="black">
            <a:xfrm>
              <a:off x="1589" y="4340"/>
              <a:ext cx="61" cy="91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1 h 132"/>
                <a:gd name="T8" fmla="*/ 57 w 88"/>
                <a:gd name="T9" fmla="*/ 106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7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0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4 h 132"/>
                <a:gd name="T40" fmla="*/ 32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3" y="108"/>
                    <a:pt x="38" y="111"/>
                    <a:pt x="44" y="111"/>
                  </a:cubicBezTo>
                  <a:cubicBezTo>
                    <a:pt x="49" y="111"/>
                    <a:pt x="54" y="109"/>
                    <a:pt x="57" y="106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7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4" y="17"/>
                    <a:pt x="11" y="11"/>
                  </a:cubicBezTo>
                  <a:cubicBezTo>
                    <a:pt x="18" y="4"/>
                    <a:pt x="28" y="0"/>
                    <a:pt x="40" y="0"/>
                  </a:cubicBezTo>
                  <a:cubicBezTo>
                    <a:pt x="56" y="0"/>
                    <a:pt x="68" y="5"/>
                    <a:pt x="76" y="16"/>
                  </a:cubicBezTo>
                  <a:cubicBezTo>
                    <a:pt x="80" y="21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1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4"/>
                  </a:cubicBezTo>
                  <a:cubicBezTo>
                    <a:pt x="26" y="39"/>
                    <a:pt x="28" y="43"/>
                    <a:pt x="32" y="46"/>
                  </a:cubicBezTo>
                  <a:cubicBezTo>
                    <a:pt x="35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5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9" name="Freeform 49"/>
            <p:cNvSpPr>
              <a:spLocks noEditPoints="1"/>
            </p:cNvSpPr>
            <p:nvPr userDrawn="1"/>
          </p:nvSpPr>
          <p:spPr bwMode="black">
            <a:xfrm>
              <a:off x="1662" y="4342"/>
              <a:ext cx="59" cy="87"/>
            </a:xfrm>
            <a:custGeom>
              <a:avLst/>
              <a:gdLst>
                <a:gd name="T0" fmla="*/ 0 w 87"/>
                <a:gd name="T1" fmla="*/ 126 h 126"/>
                <a:gd name="T2" fmla="*/ 0 w 87"/>
                <a:gd name="T3" fmla="*/ 0 h 126"/>
                <a:gd name="T4" fmla="*/ 40 w 87"/>
                <a:gd name="T5" fmla="*/ 0 h 126"/>
                <a:gd name="T6" fmla="*/ 63 w 87"/>
                <a:gd name="T7" fmla="*/ 3 h 126"/>
                <a:gd name="T8" fmla="*/ 81 w 87"/>
                <a:gd name="T9" fmla="*/ 17 h 126"/>
                <a:gd name="T10" fmla="*/ 87 w 87"/>
                <a:gd name="T11" fmla="*/ 39 h 126"/>
                <a:gd name="T12" fmla="*/ 71 w 87"/>
                <a:gd name="T13" fmla="*/ 73 h 126"/>
                <a:gd name="T14" fmla="*/ 41 w 87"/>
                <a:gd name="T15" fmla="*/ 81 h 126"/>
                <a:gd name="T16" fmla="*/ 27 w 87"/>
                <a:gd name="T17" fmla="*/ 81 h 126"/>
                <a:gd name="T18" fmla="*/ 27 w 87"/>
                <a:gd name="T19" fmla="*/ 126 h 126"/>
                <a:gd name="T20" fmla="*/ 0 w 87"/>
                <a:gd name="T21" fmla="*/ 126 h 126"/>
                <a:gd name="T22" fmla="*/ 27 w 87"/>
                <a:gd name="T23" fmla="*/ 59 h 126"/>
                <a:gd name="T24" fmla="*/ 41 w 87"/>
                <a:gd name="T25" fmla="*/ 59 h 126"/>
                <a:gd name="T26" fmla="*/ 55 w 87"/>
                <a:gd name="T27" fmla="*/ 54 h 126"/>
                <a:gd name="T28" fmla="*/ 59 w 87"/>
                <a:gd name="T29" fmla="*/ 41 h 126"/>
                <a:gd name="T30" fmla="*/ 54 w 87"/>
                <a:gd name="T31" fmla="*/ 27 h 126"/>
                <a:gd name="T32" fmla="*/ 39 w 87"/>
                <a:gd name="T33" fmla="*/ 23 h 126"/>
                <a:gd name="T34" fmla="*/ 27 w 87"/>
                <a:gd name="T35" fmla="*/ 23 h 126"/>
                <a:gd name="T36" fmla="*/ 27 w 87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7" y="31"/>
                    <a:pt x="87" y="39"/>
                  </a:cubicBezTo>
                  <a:cubicBezTo>
                    <a:pt x="87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1" y="59"/>
                    <a:pt x="41" y="59"/>
                    <a:pt x="41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0" name="Freeform 50"/>
            <p:cNvSpPr>
              <a:spLocks noEditPoints="1"/>
            </p:cNvSpPr>
            <p:nvPr userDrawn="1"/>
          </p:nvSpPr>
          <p:spPr bwMode="black">
            <a:xfrm>
              <a:off x="1730" y="4340"/>
              <a:ext cx="74" cy="91"/>
            </a:xfrm>
            <a:custGeom>
              <a:avLst/>
              <a:gdLst>
                <a:gd name="T0" fmla="*/ 55 w 108"/>
                <a:gd name="T1" fmla="*/ 0 h 132"/>
                <a:gd name="T2" fmla="*/ 91 w 108"/>
                <a:gd name="T3" fmla="*/ 16 h 132"/>
                <a:gd name="T4" fmla="*/ 108 w 108"/>
                <a:gd name="T5" fmla="*/ 66 h 132"/>
                <a:gd name="T6" fmla="*/ 95 w 108"/>
                <a:gd name="T7" fmla="*/ 111 h 132"/>
                <a:gd name="T8" fmla="*/ 77 w 108"/>
                <a:gd name="T9" fmla="*/ 127 h 132"/>
                <a:gd name="T10" fmla="*/ 54 w 108"/>
                <a:gd name="T11" fmla="*/ 132 h 132"/>
                <a:gd name="T12" fmla="*/ 13 w 108"/>
                <a:gd name="T13" fmla="*/ 110 h 132"/>
                <a:gd name="T14" fmla="*/ 0 w 108"/>
                <a:gd name="T15" fmla="*/ 66 h 132"/>
                <a:gd name="T16" fmla="*/ 16 w 108"/>
                <a:gd name="T17" fmla="*/ 17 h 132"/>
                <a:gd name="T18" fmla="*/ 55 w 108"/>
                <a:gd name="T19" fmla="*/ 0 h 132"/>
                <a:gd name="T20" fmla="*/ 54 w 108"/>
                <a:gd name="T21" fmla="*/ 23 h 132"/>
                <a:gd name="T22" fmla="*/ 35 w 108"/>
                <a:gd name="T23" fmla="*/ 35 h 132"/>
                <a:gd name="T24" fmla="*/ 27 w 108"/>
                <a:gd name="T25" fmla="*/ 66 h 132"/>
                <a:gd name="T26" fmla="*/ 35 w 108"/>
                <a:gd name="T27" fmla="*/ 97 h 132"/>
                <a:gd name="T28" fmla="*/ 45 w 108"/>
                <a:gd name="T29" fmla="*/ 107 h 132"/>
                <a:gd name="T30" fmla="*/ 55 w 108"/>
                <a:gd name="T31" fmla="*/ 109 h 132"/>
                <a:gd name="T32" fmla="*/ 68 w 108"/>
                <a:gd name="T33" fmla="*/ 104 h 132"/>
                <a:gd name="T34" fmla="*/ 78 w 108"/>
                <a:gd name="T35" fmla="*/ 87 h 132"/>
                <a:gd name="T36" fmla="*/ 81 w 108"/>
                <a:gd name="T37" fmla="*/ 66 h 132"/>
                <a:gd name="T38" fmla="*/ 74 w 108"/>
                <a:gd name="T39" fmla="*/ 35 h 132"/>
                <a:gd name="T40" fmla="*/ 54 w 108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2">
                  <a:moveTo>
                    <a:pt x="55" y="0"/>
                  </a:moveTo>
                  <a:cubicBezTo>
                    <a:pt x="70" y="0"/>
                    <a:pt x="82" y="6"/>
                    <a:pt x="91" y="16"/>
                  </a:cubicBezTo>
                  <a:cubicBezTo>
                    <a:pt x="102" y="29"/>
                    <a:pt x="108" y="45"/>
                    <a:pt x="108" y="66"/>
                  </a:cubicBezTo>
                  <a:cubicBezTo>
                    <a:pt x="108" y="84"/>
                    <a:pt x="104" y="99"/>
                    <a:pt x="95" y="111"/>
                  </a:cubicBezTo>
                  <a:cubicBezTo>
                    <a:pt x="91" y="118"/>
                    <a:pt x="84" y="123"/>
                    <a:pt x="77" y="127"/>
                  </a:cubicBezTo>
                  <a:cubicBezTo>
                    <a:pt x="70" y="130"/>
                    <a:pt x="63" y="132"/>
                    <a:pt x="54" y="132"/>
                  </a:cubicBezTo>
                  <a:cubicBezTo>
                    <a:pt x="37" y="132"/>
                    <a:pt x="23" y="125"/>
                    <a:pt x="13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6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4" y="23"/>
                  </a:moveTo>
                  <a:cubicBezTo>
                    <a:pt x="46" y="23"/>
                    <a:pt x="39" y="27"/>
                    <a:pt x="35" y="35"/>
                  </a:cubicBezTo>
                  <a:cubicBezTo>
                    <a:pt x="30" y="43"/>
                    <a:pt x="27" y="54"/>
                    <a:pt x="27" y="66"/>
                  </a:cubicBezTo>
                  <a:cubicBezTo>
                    <a:pt x="27" y="78"/>
                    <a:pt x="30" y="89"/>
                    <a:pt x="35" y="97"/>
                  </a:cubicBezTo>
                  <a:cubicBezTo>
                    <a:pt x="37" y="101"/>
                    <a:pt x="40" y="104"/>
                    <a:pt x="45" y="107"/>
                  </a:cubicBezTo>
                  <a:cubicBezTo>
                    <a:pt x="48" y="108"/>
                    <a:pt x="51" y="109"/>
                    <a:pt x="55" y="109"/>
                  </a:cubicBezTo>
                  <a:cubicBezTo>
                    <a:pt x="60" y="109"/>
                    <a:pt x="64" y="107"/>
                    <a:pt x="68" y="104"/>
                  </a:cubicBezTo>
                  <a:cubicBezTo>
                    <a:pt x="72" y="100"/>
                    <a:pt x="76" y="94"/>
                    <a:pt x="78" y="87"/>
                  </a:cubicBezTo>
                  <a:cubicBezTo>
                    <a:pt x="80" y="80"/>
                    <a:pt x="81" y="73"/>
                    <a:pt x="81" y="66"/>
                  </a:cubicBezTo>
                  <a:cubicBezTo>
                    <a:pt x="81" y="54"/>
                    <a:pt x="78" y="43"/>
                    <a:pt x="74" y="35"/>
                  </a:cubicBezTo>
                  <a:cubicBezTo>
                    <a:pt x="69" y="27"/>
                    <a:pt x="63" y="23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1" name="Freeform 51"/>
            <p:cNvSpPr>
              <a:spLocks/>
            </p:cNvSpPr>
            <p:nvPr userDrawn="1"/>
          </p:nvSpPr>
          <p:spPr bwMode="black">
            <a:xfrm>
              <a:off x="1817" y="4342"/>
              <a:ext cx="52" cy="87"/>
            </a:xfrm>
            <a:custGeom>
              <a:avLst/>
              <a:gdLst>
                <a:gd name="T0" fmla="*/ 0 w 52"/>
                <a:gd name="T1" fmla="*/ 87 h 87"/>
                <a:gd name="T2" fmla="*/ 0 w 52"/>
                <a:gd name="T3" fmla="*/ 0 h 87"/>
                <a:gd name="T4" fmla="*/ 19 w 52"/>
                <a:gd name="T5" fmla="*/ 0 h 87"/>
                <a:gd name="T6" fmla="*/ 19 w 52"/>
                <a:gd name="T7" fmla="*/ 71 h 87"/>
                <a:gd name="T8" fmla="*/ 52 w 52"/>
                <a:gd name="T9" fmla="*/ 71 h 87"/>
                <a:gd name="T10" fmla="*/ 52 w 52"/>
                <a:gd name="T11" fmla="*/ 87 h 87"/>
                <a:gd name="T12" fmla="*/ 0 w 52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71"/>
                  </a:lnTo>
                  <a:lnTo>
                    <a:pt x="52" y="71"/>
                  </a:lnTo>
                  <a:lnTo>
                    <a:pt x="5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2" name="Freeform 52"/>
            <p:cNvSpPr>
              <a:spLocks/>
            </p:cNvSpPr>
            <p:nvPr userDrawn="1"/>
          </p:nvSpPr>
          <p:spPr bwMode="black">
            <a:xfrm>
              <a:off x="1880" y="4342"/>
              <a:ext cx="56" cy="87"/>
            </a:xfrm>
            <a:custGeom>
              <a:avLst/>
              <a:gdLst>
                <a:gd name="T0" fmla="*/ 0 w 56"/>
                <a:gd name="T1" fmla="*/ 87 h 87"/>
                <a:gd name="T2" fmla="*/ 0 w 56"/>
                <a:gd name="T3" fmla="*/ 0 h 87"/>
                <a:gd name="T4" fmla="*/ 56 w 56"/>
                <a:gd name="T5" fmla="*/ 0 h 87"/>
                <a:gd name="T6" fmla="*/ 56 w 56"/>
                <a:gd name="T7" fmla="*/ 16 h 87"/>
                <a:gd name="T8" fmla="*/ 19 w 56"/>
                <a:gd name="T9" fmla="*/ 16 h 87"/>
                <a:gd name="T10" fmla="*/ 19 w 56"/>
                <a:gd name="T11" fmla="*/ 35 h 87"/>
                <a:gd name="T12" fmla="*/ 52 w 56"/>
                <a:gd name="T13" fmla="*/ 35 h 87"/>
                <a:gd name="T14" fmla="*/ 52 w 56"/>
                <a:gd name="T15" fmla="*/ 50 h 87"/>
                <a:gd name="T16" fmla="*/ 19 w 56"/>
                <a:gd name="T17" fmla="*/ 50 h 87"/>
                <a:gd name="T18" fmla="*/ 19 w 56"/>
                <a:gd name="T19" fmla="*/ 71 h 87"/>
                <a:gd name="T20" fmla="*/ 56 w 56"/>
                <a:gd name="T21" fmla="*/ 71 h 87"/>
                <a:gd name="T22" fmla="*/ 56 w 56"/>
                <a:gd name="T23" fmla="*/ 87 h 87"/>
                <a:gd name="T24" fmla="*/ 0 w 56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7">
                  <a:moveTo>
                    <a:pt x="0" y="87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6"/>
                  </a:lnTo>
                  <a:lnTo>
                    <a:pt x="19" y="16"/>
                  </a:lnTo>
                  <a:lnTo>
                    <a:pt x="19" y="35"/>
                  </a:lnTo>
                  <a:lnTo>
                    <a:pt x="52" y="35"/>
                  </a:lnTo>
                  <a:lnTo>
                    <a:pt x="52" y="50"/>
                  </a:lnTo>
                  <a:lnTo>
                    <a:pt x="19" y="50"/>
                  </a:lnTo>
                  <a:lnTo>
                    <a:pt x="19" y="71"/>
                  </a:lnTo>
                  <a:lnTo>
                    <a:pt x="56" y="71"/>
                  </a:lnTo>
                  <a:lnTo>
                    <a:pt x="56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3" name="Freeform 53"/>
            <p:cNvSpPr>
              <a:spLocks noEditPoints="1"/>
            </p:cNvSpPr>
            <p:nvPr userDrawn="1"/>
          </p:nvSpPr>
          <p:spPr bwMode="black">
            <a:xfrm>
              <a:off x="1946" y="4319"/>
              <a:ext cx="70" cy="112"/>
            </a:xfrm>
            <a:custGeom>
              <a:avLst/>
              <a:gdLst>
                <a:gd name="T0" fmla="*/ 75 w 102"/>
                <a:gd name="T1" fmla="*/ 111 h 163"/>
                <a:gd name="T2" fmla="*/ 102 w 102"/>
                <a:gd name="T3" fmla="*/ 111 h 163"/>
                <a:gd name="T4" fmla="*/ 91 w 102"/>
                <a:gd name="T5" fmla="*/ 145 h 163"/>
                <a:gd name="T6" fmla="*/ 53 w 102"/>
                <a:gd name="T7" fmla="*/ 163 h 163"/>
                <a:gd name="T8" fmla="*/ 17 w 102"/>
                <a:gd name="T9" fmla="*/ 147 h 163"/>
                <a:gd name="T10" fmla="*/ 0 w 102"/>
                <a:gd name="T11" fmla="*/ 97 h 163"/>
                <a:gd name="T12" fmla="*/ 16 w 102"/>
                <a:gd name="T13" fmla="*/ 48 h 163"/>
                <a:gd name="T14" fmla="*/ 54 w 102"/>
                <a:gd name="T15" fmla="*/ 31 h 163"/>
                <a:gd name="T16" fmla="*/ 93 w 102"/>
                <a:gd name="T17" fmla="*/ 51 h 163"/>
                <a:gd name="T18" fmla="*/ 102 w 102"/>
                <a:gd name="T19" fmla="*/ 76 h 163"/>
                <a:gd name="T20" fmla="*/ 75 w 102"/>
                <a:gd name="T21" fmla="*/ 76 h 163"/>
                <a:gd name="T22" fmla="*/ 71 w 102"/>
                <a:gd name="T23" fmla="*/ 64 h 163"/>
                <a:gd name="T24" fmla="*/ 54 w 102"/>
                <a:gd name="T25" fmla="*/ 54 h 163"/>
                <a:gd name="T26" fmla="*/ 34 w 102"/>
                <a:gd name="T27" fmla="*/ 66 h 163"/>
                <a:gd name="T28" fmla="*/ 28 w 102"/>
                <a:gd name="T29" fmla="*/ 97 h 163"/>
                <a:gd name="T30" fmla="*/ 35 w 102"/>
                <a:gd name="T31" fmla="*/ 128 h 163"/>
                <a:gd name="T32" fmla="*/ 53 w 102"/>
                <a:gd name="T33" fmla="*/ 140 h 163"/>
                <a:gd name="T34" fmla="*/ 69 w 102"/>
                <a:gd name="T35" fmla="*/ 131 h 163"/>
                <a:gd name="T36" fmla="*/ 75 w 102"/>
                <a:gd name="T37" fmla="*/ 111 h 163"/>
                <a:gd name="T38" fmla="*/ 79 w 102"/>
                <a:gd name="T39" fmla="*/ 0 h 163"/>
                <a:gd name="T40" fmla="*/ 61 w 102"/>
                <a:gd name="T41" fmla="*/ 24 h 163"/>
                <a:gd name="T42" fmla="*/ 40 w 102"/>
                <a:gd name="T43" fmla="*/ 24 h 163"/>
                <a:gd name="T44" fmla="*/ 22 w 102"/>
                <a:gd name="T45" fmla="*/ 0 h 163"/>
                <a:gd name="T46" fmla="*/ 42 w 102"/>
                <a:gd name="T47" fmla="*/ 0 h 163"/>
                <a:gd name="T48" fmla="*/ 50 w 102"/>
                <a:gd name="T49" fmla="*/ 11 h 163"/>
                <a:gd name="T50" fmla="*/ 58 w 102"/>
                <a:gd name="T51" fmla="*/ 0 h 163"/>
                <a:gd name="T52" fmla="*/ 79 w 102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63">
                  <a:moveTo>
                    <a:pt x="75" y="111"/>
                  </a:moveTo>
                  <a:cubicBezTo>
                    <a:pt x="102" y="111"/>
                    <a:pt x="102" y="111"/>
                    <a:pt x="102" y="111"/>
                  </a:cubicBezTo>
                  <a:cubicBezTo>
                    <a:pt x="101" y="125"/>
                    <a:pt x="98" y="136"/>
                    <a:pt x="91" y="145"/>
                  </a:cubicBezTo>
                  <a:cubicBezTo>
                    <a:pt x="82" y="157"/>
                    <a:pt x="69" y="163"/>
                    <a:pt x="53" y="163"/>
                  </a:cubicBezTo>
                  <a:cubicBezTo>
                    <a:pt x="38" y="163"/>
                    <a:pt x="26" y="158"/>
                    <a:pt x="17" y="147"/>
                  </a:cubicBezTo>
                  <a:cubicBezTo>
                    <a:pt x="6" y="134"/>
                    <a:pt x="0" y="118"/>
                    <a:pt x="0" y="97"/>
                  </a:cubicBezTo>
                  <a:cubicBezTo>
                    <a:pt x="0" y="77"/>
                    <a:pt x="6" y="61"/>
                    <a:pt x="16" y="48"/>
                  </a:cubicBezTo>
                  <a:cubicBezTo>
                    <a:pt x="26" y="37"/>
                    <a:pt x="38" y="31"/>
                    <a:pt x="54" y="31"/>
                  </a:cubicBezTo>
                  <a:cubicBezTo>
                    <a:pt x="70" y="31"/>
                    <a:pt x="83" y="38"/>
                    <a:pt x="93" y="51"/>
                  </a:cubicBezTo>
                  <a:cubicBezTo>
                    <a:pt x="98" y="59"/>
                    <a:pt x="101" y="67"/>
                    <a:pt x="102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4" y="71"/>
                    <a:pt x="73" y="68"/>
                    <a:pt x="71" y="64"/>
                  </a:cubicBezTo>
                  <a:cubicBezTo>
                    <a:pt x="67" y="58"/>
                    <a:pt x="61" y="54"/>
                    <a:pt x="54" y="54"/>
                  </a:cubicBezTo>
                  <a:cubicBezTo>
                    <a:pt x="45" y="54"/>
                    <a:pt x="39" y="58"/>
                    <a:pt x="34" y="66"/>
                  </a:cubicBezTo>
                  <a:cubicBezTo>
                    <a:pt x="30" y="74"/>
                    <a:pt x="28" y="85"/>
                    <a:pt x="28" y="97"/>
                  </a:cubicBezTo>
                  <a:cubicBezTo>
                    <a:pt x="28" y="110"/>
                    <a:pt x="30" y="120"/>
                    <a:pt x="35" y="128"/>
                  </a:cubicBezTo>
                  <a:cubicBezTo>
                    <a:pt x="39" y="136"/>
                    <a:pt x="45" y="140"/>
                    <a:pt x="53" y="140"/>
                  </a:cubicBezTo>
                  <a:cubicBezTo>
                    <a:pt x="60" y="140"/>
                    <a:pt x="66" y="137"/>
                    <a:pt x="69" y="131"/>
                  </a:cubicBezTo>
                  <a:cubicBezTo>
                    <a:pt x="72" y="126"/>
                    <a:pt x="74" y="120"/>
                    <a:pt x="75" y="111"/>
                  </a:cubicBezTo>
                  <a:close/>
                  <a:moveTo>
                    <a:pt x="79" y="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4" name="Freeform 54"/>
            <p:cNvSpPr>
              <a:spLocks/>
            </p:cNvSpPr>
            <p:nvPr userDrawn="1"/>
          </p:nvSpPr>
          <p:spPr bwMode="black">
            <a:xfrm>
              <a:off x="2028" y="4342"/>
              <a:ext cx="64" cy="87"/>
            </a:xfrm>
            <a:custGeom>
              <a:avLst/>
              <a:gdLst>
                <a:gd name="T0" fmla="*/ 0 w 64"/>
                <a:gd name="T1" fmla="*/ 87 h 87"/>
                <a:gd name="T2" fmla="*/ 0 w 64"/>
                <a:gd name="T3" fmla="*/ 0 h 87"/>
                <a:gd name="T4" fmla="*/ 19 w 64"/>
                <a:gd name="T5" fmla="*/ 0 h 87"/>
                <a:gd name="T6" fmla="*/ 46 w 64"/>
                <a:gd name="T7" fmla="*/ 56 h 87"/>
                <a:gd name="T8" fmla="*/ 46 w 64"/>
                <a:gd name="T9" fmla="*/ 0 h 87"/>
                <a:gd name="T10" fmla="*/ 64 w 64"/>
                <a:gd name="T11" fmla="*/ 0 h 87"/>
                <a:gd name="T12" fmla="*/ 64 w 64"/>
                <a:gd name="T13" fmla="*/ 87 h 87"/>
                <a:gd name="T14" fmla="*/ 45 w 64"/>
                <a:gd name="T15" fmla="*/ 87 h 87"/>
                <a:gd name="T16" fmla="*/ 18 w 64"/>
                <a:gd name="T17" fmla="*/ 31 h 87"/>
                <a:gd name="T18" fmla="*/ 18 w 64"/>
                <a:gd name="T19" fmla="*/ 87 h 87"/>
                <a:gd name="T20" fmla="*/ 0 w 64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6" y="56"/>
                  </a:lnTo>
                  <a:lnTo>
                    <a:pt x="46" y="0"/>
                  </a:lnTo>
                  <a:lnTo>
                    <a:pt x="64" y="0"/>
                  </a:lnTo>
                  <a:lnTo>
                    <a:pt x="64" y="87"/>
                  </a:lnTo>
                  <a:lnTo>
                    <a:pt x="45" y="87"/>
                  </a:lnTo>
                  <a:lnTo>
                    <a:pt x="18" y="31"/>
                  </a:lnTo>
                  <a:lnTo>
                    <a:pt x="18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5" name="Freeform 55"/>
            <p:cNvSpPr>
              <a:spLocks noEditPoints="1"/>
            </p:cNvSpPr>
            <p:nvPr userDrawn="1"/>
          </p:nvSpPr>
          <p:spPr bwMode="black">
            <a:xfrm>
              <a:off x="2109" y="4320"/>
              <a:ext cx="55" cy="109"/>
            </a:xfrm>
            <a:custGeom>
              <a:avLst/>
              <a:gdLst>
                <a:gd name="T0" fmla="*/ 0 w 55"/>
                <a:gd name="T1" fmla="*/ 109 h 109"/>
                <a:gd name="T2" fmla="*/ 0 w 55"/>
                <a:gd name="T3" fmla="*/ 22 h 109"/>
                <a:gd name="T4" fmla="*/ 55 w 55"/>
                <a:gd name="T5" fmla="*/ 22 h 109"/>
                <a:gd name="T6" fmla="*/ 55 w 55"/>
                <a:gd name="T7" fmla="*/ 38 h 109"/>
                <a:gd name="T8" fmla="*/ 18 w 55"/>
                <a:gd name="T9" fmla="*/ 38 h 109"/>
                <a:gd name="T10" fmla="*/ 18 w 55"/>
                <a:gd name="T11" fmla="*/ 57 h 109"/>
                <a:gd name="T12" fmla="*/ 52 w 55"/>
                <a:gd name="T13" fmla="*/ 57 h 109"/>
                <a:gd name="T14" fmla="*/ 52 w 55"/>
                <a:gd name="T15" fmla="*/ 72 h 109"/>
                <a:gd name="T16" fmla="*/ 18 w 55"/>
                <a:gd name="T17" fmla="*/ 72 h 109"/>
                <a:gd name="T18" fmla="*/ 18 w 55"/>
                <a:gd name="T19" fmla="*/ 93 h 109"/>
                <a:gd name="T20" fmla="*/ 55 w 55"/>
                <a:gd name="T21" fmla="*/ 93 h 109"/>
                <a:gd name="T22" fmla="*/ 55 w 55"/>
                <a:gd name="T23" fmla="*/ 109 h 109"/>
                <a:gd name="T24" fmla="*/ 0 w 55"/>
                <a:gd name="T25" fmla="*/ 109 h 109"/>
                <a:gd name="T26" fmla="*/ 45 w 55"/>
                <a:gd name="T27" fmla="*/ 0 h 109"/>
                <a:gd name="T28" fmla="*/ 32 w 55"/>
                <a:gd name="T29" fmla="*/ 16 h 109"/>
                <a:gd name="T30" fmla="*/ 18 w 55"/>
                <a:gd name="T31" fmla="*/ 16 h 109"/>
                <a:gd name="T32" fmla="*/ 29 w 55"/>
                <a:gd name="T33" fmla="*/ 0 h 109"/>
                <a:gd name="T34" fmla="*/ 45 w 55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09">
                  <a:moveTo>
                    <a:pt x="0" y="109"/>
                  </a:moveTo>
                  <a:lnTo>
                    <a:pt x="0" y="22"/>
                  </a:lnTo>
                  <a:lnTo>
                    <a:pt x="55" y="22"/>
                  </a:lnTo>
                  <a:lnTo>
                    <a:pt x="55" y="38"/>
                  </a:lnTo>
                  <a:lnTo>
                    <a:pt x="18" y="38"/>
                  </a:lnTo>
                  <a:lnTo>
                    <a:pt x="18" y="57"/>
                  </a:lnTo>
                  <a:lnTo>
                    <a:pt x="52" y="57"/>
                  </a:lnTo>
                  <a:lnTo>
                    <a:pt x="52" y="72"/>
                  </a:lnTo>
                  <a:lnTo>
                    <a:pt x="18" y="72"/>
                  </a:lnTo>
                  <a:lnTo>
                    <a:pt x="18" y="93"/>
                  </a:lnTo>
                  <a:lnTo>
                    <a:pt x="55" y="93"/>
                  </a:lnTo>
                  <a:lnTo>
                    <a:pt x="55" y="109"/>
                  </a:lnTo>
                  <a:lnTo>
                    <a:pt x="0" y="109"/>
                  </a:lnTo>
                  <a:close/>
                  <a:moveTo>
                    <a:pt x="45" y="0"/>
                  </a:moveTo>
                  <a:lnTo>
                    <a:pt x="32" y="16"/>
                  </a:lnTo>
                  <a:lnTo>
                    <a:pt x="18" y="16"/>
                  </a:lnTo>
                  <a:lnTo>
                    <a:pt x="2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6" name="Freeform 56"/>
            <p:cNvSpPr>
              <a:spLocks/>
            </p:cNvSpPr>
            <p:nvPr userDrawn="1"/>
          </p:nvSpPr>
          <p:spPr bwMode="black">
            <a:xfrm>
              <a:off x="2207" y="4342"/>
              <a:ext cx="62" cy="87"/>
            </a:xfrm>
            <a:custGeom>
              <a:avLst/>
              <a:gdLst>
                <a:gd name="T0" fmla="*/ 0 w 62"/>
                <a:gd name="T1" fmla="*/ 87 h 87"/>
                <a:gd name="T2" fmla="*/ 0 w 62"/>
                <a:gd name="T3" fmla="*/ 72 h 87"/>
                <a:gd name="T4" fmla="*/ 38 w 62"/>
                <a:gd name="T5" fmla="*/ 16 h 87"/>
                <a:gd name="T6" fmla="*/ 3 w 62"/>
                <a:gd name="T7" fmla="*/ 16 h 87"/>
                <a:gd name="T8" fmla="*/ 3 w 62"/>
                <a:gd name="T9" fmla="*/ 0 h 87"/>
                <a:gd name="T10" fmla="*/ 61 w 62"/>
                <a:gd name="T11" fmla="*/ 0 h 87"/>
                <a:gd name="T12" fmla="*/ 61 w 62"/>
                <a:gd name="T13" fmla="*/ 14 h 87"/>
                <a:gd name="T14" fmla="*/ 22 w 62"/>
                <a:gd name="T15" fmla="*/ 71 h 87"/>
                <a:gd name="T16" fmla="*/ 62 w 62"/>
                <a:gd name="T17" fmla="*/ 71 h 87"/>
                <a:gd name="T18" fmla="*/ 62 w 62"/>
                <a:gd name="T19" fmla="*/ 87 h 87"/>
                <a:gd name="T20" fmla="*/ 0 w 62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87">
                  <a:moveTo>
                    <a:pt x="0" y="87"/>
                  </a:moveTo>
                  <a:lnTo>
                    <a:pt x="0" y="72"/>
                  </a:lnTo>
                  <a:lnTo>
                    <a:pt x="38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61" y="0"/>
                  </a:lnTo>
                  <a:lnTo>
                    <a:pt x="61" y="14"/>
                  </a:lnTo>
                  <a:lnTo>
                    <a:pt x="22" y="71"/>
                  </a:lnTo>
                  <a:lnTo>
                    <a:pt x="62" y="71"/>
                  </a:lnTo>
                  <a:lnTo>
                    <a:pt x="6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7" name="Freeform 57"/>
            <p:cNvSpPr>
              <a:spLocks noEditPoints="1"/>
            </p:cNvSpPr>
            <p:nvPr userDrawn="1"/>
          </p:nvSpPr>
          <p:spPr bwMode="black">
            <a:xfrm>
              <a:off x="2276" y="4320"/>
              <a:ext cx="74" cy="109"/>
            </a:xfrm>
            <a:custGeom>
              <a:avLst/>
              <a:gdLst>
                <a:gd name="T0" fmla="*/ 27 w 74"/>
                <a:gd name="T1" fmla="*/ 22 h 109"/>
                <a:gd name="T2" fmla="*/ 46 w 74"/>
                <a:gd name="T3" fmla="*/ 22 h 109"/>
                <a:gd name="T4" fmla="*/ 74 w 74"/>
                <a:gd name="T5" fmla="*/ 109 h 109"/>
                <a:gd name="T6" fmla="*/ 54 w 74"/>
                <a:gd name="T7" fmla="*/ 109 h 109"/>
                <a:gd name="T8" fmla="*/ 49 w 74"/>
                <a:gd name="T9" fmla="*/ 90 h 109"/>
                <a:gd name="T10" fmla="*/ 25 w 74"/>
                <a:gd name="T11" fmla="*/ 90 h 109"/>
                <a:gd name="T12" fmla="*/ 19 w 74"/>
                <a:gd name="T13" fmla="*/ 109 h 109"/>
                <a:gd name="T14" fmla="*/ 0 w 74"/>
                <a:gd name="T15" fmla="*/ 109 h 109"/>
                <a:gd name="T16" fmla="*/ 27 w 74"/>
                <a:gd name="T17" fmla="*/ 22 h 109"/>
                <a:gd name="T18" fmla="*/ 55 w 74"/>
                <a:gd name="T19" fmla="*/ 0 h 109"/>
                <a:gd name="T20" fmla="*/ 42 w 74"/>
                <a:gd name="T21" fmla="*/ 16 h 109"/>
                <a:gd name="T22" fmla="*/ 27 w 74"/>
                <a:gd name="T23" fmla="*/ 16 h 109"/>
                <a:gd name="T24" fmla="*/ 39 w 74"/>
                <a:gd name="T25" fmla="*/ 0 h 109"/>
                <a:gd name="T26" fmla="*/ 55 w 74"/>
                <a:gd name="T27" fmla="*/ 0 h 109"/>
                <a:gd name="T28" fmla="*/ 29 w 74"/>
                <a:gd name="T29" fmla="*/ 75 h 109"/>
                <a:gd name="T30" fmla="*/ 45 w 74"/>
                <a:gd name="T31" fmla="*/ 75 h 109"/>
                <a:gd name="T32" fmla="*/ 37 w 74"/>
                <a:gd name="T33" fmla="*/ 46 h 109"/>
                <a:gd name="T34" fmla="*/ 29 w 74"/>
                <a:gd name="T35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09">
                  <a:moveTo>
                    <a:pt x="27" y="22"/>
                  </a:moveTo>
                  <a:lnTo>
                    <a:pt x="46" y="22"/>
                  </a:lnTo>
                  <a:lnTo>
                    <a:pt x="74" y="109"/>
                  </a:lnTo>
                  <a:lnTo>
                    <a:pt x="54" y="109"/>
                  </a:lnTo>
                  <a:lnTo>
                    <a:pt x="49" y="90"/>
                  </a:lnTo>
                  <a:lnTo>
                    <a:pt x="25" y="9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27" y="22"/>
                  </a:lnTo>
                  <a:close/>
                  <a:moveTo>
                    <a:pt x="55" y="0"/>
                  </a:moveTo>
                  <a:lnTo>
                    <a:pt x="42" y="16"/>
                  </a:lnTo>
                  <a:lnTo>
                    <a:pt x="27" y="16"/>
                  </a:lnTo>
                  <a:lnTo>
                    <a:pt x="39" y="0"/>
                  </a:lnTo>
                  <a:lnTo>
                    <a:pt x="55" y="0"/>
                  </a:lnTo>
                  <a:close/>
                  <a:moveTo>
                    <a:pt x="29" y="75"/>
                  </a:moveTo>
                  <a:lnTo>
                    <a:pt x="45" y="75"/>
                  </a:lnTo>
                  <a:lnTo>
                    <a:pt x="37" y="46"/>
                  </a:lnTo>
                  <a:lnTo>
                    <a:pt x="29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8" name="Freeform 58"/>
            <p:cNvSpPr>
              <a:spLocks noEditPoints="1"/>
            </p:cNvSpPr>
            <p:nvPr userDrawn="1"/>
          </p:nvSpPr>
          <p:spPr bwMode="black">
            <a:xfrm>
              <a:off x="2357" y="4319"/>
              <a:ext cx="62" cy="110"/>
            </a:xfrm>
            <a:custGeom>
              <a:avLst/>
              <a:gdLst>
                <a:gd name="T0" fmla="*/ 0 w 62"/>
                <a:gd name="T1" fmla="*/ 110 h 110"/>
                <a:gd name="T2" fmla="*/ 0 w 62"/>
                <a:gd name="T3" fmla="*/ 95 h 110"/>
                <a:gd name="T4" fmla="*/ 38 w 62"/>
                <a:gd name="T5" fmla="*/ 39 h 110"/>
                <a:gd name="T6" fmla="*/ 2 w 62"/>
                <a:gd name="T7" fmla="*/ 39 h 110"/>
                <a:gd name="T8" fmla="*/ 2 w 62"/>
                <a:gd name="T9" fmla="*/ 23 h 110"/>
                <a:gd name="T10" fmla="*/ 61 w 62"/>
                <a:gd name="T11" fmla="*/ 23 h 110"/>
                <a:gd name="T12" fmla="*/ 61 w 62"/>
                <a:gd name="T13" fmla="*/ 37 h 110"/>
                <a:gd name="T14" fmla="*/ 22 w 62"/>
                <a:gd name="T15" fmla="*/ 94 h 110"/>
                <a:gd name="T16" fmla="*/ 62 w 62"/>
                <a:gd name="T17" fmla="*/ 94 h 110"/>
                <a:gd name="T18" fmla="*/ 62 w 62"/>
                <a:gd name="T19" fmla="*/ 110 h 110"/>
                <a:gd name="T20" fmla="*/ 0 w 62"/>
                <a:gd name="T21" fmla="*/ 110 h 110"/>
                <a:gd name="T22" fmla="*/ 50 w 62"/>
                <a:gd name="T23" fmla="*/ 0 h 110"/>
                <a:gd name="T24" fmla="*/ 38 w 62"/>
                <a:gd name="T25" fmla="*/ 17 h 110"/>
                <a:gd name="T26" fmla="*/ 24 w 62"/>
                <a:gd name="T27" fmla="*/ 17 h 110"/>
                <a:gd name="T28" fmla="*/ 11 w 62"/>
                <a:gd name="T29" fmla="*/ 0 h 110"/>
                <a:gd name="T30" fmla="*/ 25 w 62"/>
                <a:gd name="T31" fmla="*/ 0 h 110"/>
                <a:gd name="T32" fmla="*/ 30 w 62"/>
                <a:gd name="T33" fmla="*/ 8 h 110"/>
                <a:gd name="T34" fmla="*/ 36 w 62"/>
                <a:gd name="T35" fmla="*/ 0 h 110"/>
                <a:gd name="T36" fmla="*/ 50 w 6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110">
                  <a:moveTo>
                    <a:pt x="0" y="110"/>
                  </a:moveTo>
                  <a:lnTo>
                    <a:pt x="0" y="95"/>
                  </a:lnTo>
                  <a:lnTo>
                    <a:pt x="38" y="39"/>
                  </a:lnTo>
                  <a:lnTo>
                    <a:pt x="2" y="39"/>
                  </a:lnTo>
                  <a:lnTo>
                    <a:pt x="2" y="23"/>
                  </a:lnTo>
                  <a:lnTo>
                    <a:pt x="61" y="23"/>
                  </a:lnTo>
                  <a:lnTo>
                    <a:pt x="61" y="37"/>
                  </a:lnTo>
                  <a:lnTo>
                    <a:pt x="22" y="94"/>
                  </a:lnTo>
                  <a:lnTo>
                    <a:pt x="62" y="94"/>
                  </a:lnTo>
                  <a:lnTo>
                    <a:pt x="62" y="110"/>
                  </a:lnTo>
                  <a:lnTo>
                    <a:pt x="0" y="110"/>
                  </a:lnTo>
                  <a:close/>
                  <a:moveTo>
                    <a:pt x="50" y="0"/>
                  </a:moveTo>
                  <a:lnTo>
                    <a:pt x="38" y="17"/>
                  </a:lnTo>
                  <a:lnTo>
                    <a:pt x="24" y="17"/>
                  </a:lnTo>
                  <a:lnTo>
                    <a:pt x="11" y="0"/>
                  </a:lnTo>
                  <a:lnTo>
                    <a:pt x="25" y="0"/>
                  </a:lnTo>
                  <a:lnTo>
                    <a:pt x="30" y="8"/>
                  </a:lnTo>
                  <a:lnTo>
                    <a:pt x="36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9" name="Freeform 59"/>
            <p:cNvSpPr>
              <a:spLocks/>
            </p:cNvSpPr>
            <p:nvPr userDrawn="1"/>
          </p:nvSpPr>
          <p:spPr bwMode="black">
            <a:xfrm>
              <a:off x="2431" y="4342"/>
              <a:ext cx="19" cy="87"/>
            </a:xfrm>
            <a:custGeom>
              <a:avLst/>
              <a:gdLst>
                <a:gd name="T0" fmla="*/ 0 w 19"/>
                <a:gd name="T1" fmla="*/ 87 h 87"/>
                <a:gd name="T2" fmla="*/ 0 w 19"/>
                <a:gd name="T3" fmla="*/ 0 h 87"/>
                <a:gd name="T4" fmla="*/ 10 w 19"/>
                <a:gd name="T5" fmla="*/ 0 h 87"/>
                <a:gd name="T6" fmla="*/ 19 w 19"/>
                <a:gd name="T7" fmla="*/ 0 h 87"/>
                <a:gd name="T8" fmla="*/ 19 w 19"/>
                <a:gd name="T9" fmla="*/ 87 h 87"/>
                <a:gd name="T10" fmla="*/ 0 w 19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7">
                  <a:moveTo>
                    <a:pt x="0" y="87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0" name="Freeform 60"/>
            <p:cNvSpPr>
              <a:spLocks/>
            </p:cNvSpPr>
            <p:nvPr userDrawn="1"/>
          </p:nvSpPr>
          <p:spPr bwMode="black">
            <a:xfrm>
              <a:off x="2461" y="4342"/>
              <a:ext cx="60" cy="87"/>
            </a:xfrm>
            <a:custGeom>
              <a:avLst/>
              <a:gdLst>
                <a:gd name="T0" fmla="*/ 20 w 60"/>
                <a:gd name="T1" fmla="*/ 87 h 87"/>
                <a:gd name="T2" fmla="*/ 20 w 60"/>
                <a:gd name="T3" fmla="*/ 16 h 87"/>
                <a:gd name="T4" fmla="*/ 0 w 60"/>
                <a:gd name="T5" fmla="*/ 16 h 87"/>
                <a:gd name="T6" fmla="*/ 0 w 60"/>
                <a:gd name="T7" fmla="*/ 0 h 87"/>
                <a:gd name="T8" fmla="*/ 60 w 60"/>
                <a:gd name="T9" fmla="*/ 0 h 87"/>
                <a:gd name="T10" fmla="*/ 60 w 60"/>
                <a:gd name="T11" fmla="*/ 16 h 87"/>
                <a:gd name="T12" fmla="*/ 39 w 60"/>
                <a:gd name="T13" fmla="*/ 16 h 87"/>
                <a:gd name="T14" fmla="*/ 39 w 60"/>
                <a:gd name="T15" fmla="*/ 87 h 87"/>
                <a:gd name="T16" fmla="*/ 20 w 60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87">
                  <a:moveTo>
                    <a:pt x="20" y="87"/>
                  </a:moveTo>
                  <a:lnTo>
                    <a:pt x="2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16"/>
                  </a:lnTo>
                  <a:lnTo>
                    <a:pt x="39" y="16"/>
                  </a:lnTo>
                  <a:lnTo>
                    <a:pt x="39" y="87"/>
                  </a:lnTo>
                  <a:lnTo>
                    <a:pt x="2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1" name="Freeform 61"/>
            <p:cNvSpPr>
              <a:spLocks/>
            </p:cNvSpPr>
            <p:nvPr userDrawn="1"/>
          </p:nvSpPr>
          <p:spPr bwMode="black">
            <a:xfrm>
              <a:off x="2531" y="4342"/>
              <a:ext cx="68" cy="87"/>
            </a:xfrm>
            <a:custGeom>
              <a:avLst/>
              <a:gdLst>
                <a:gd name="T0" fmla="*/ 0 w 68"/>
                <a:gd name="T1" fmla="*/ 87 h 87"/>
                <a:gd name="T2" fmla="*/ 0 w 68"/>
                <a:gd name="T3" fmla="*/ 0 h 87"/>
                <a:gd name="T4" fmla="*/ 19 w 68"/>
                <a:gd name="T5" fmla="*/ 0 h 87"/>
                <a:gd name="T6" fmla="*/ 19 w 68"/>
                <a:gd name="T7" fmla="*/ 33 h 87"/>
                <a:gd name="T8" fmla="*/ 45 w 68"/>
                <a:gd name="T9" fmla="*/ 0 h 87"/>
                <a:gd name="T10" fmla="*/ 65 w 68"/>
                <a:gd name="T11" fmla="*/ 0 h 87"/>
                <a:gd name="T12" fmla="*/ 36 w 68"/>
                <a:gd name="T13" fmla="*/ 36 h 87"/>
                <a:gd name="T14" fmla="*/ 68 w 68"/>
                <a:gd name="T15" fmla="*/ 87 h 87"/>
                <a:gd name="T16" fmla="*/ 47 w 68"/>
                <a:gd name="T17" fmla="*/ 87 h 87"/>
                <a:gd name="T18" fmla="*/ 24 w 68"/>
                <a:gd name="T19" fmla="*/ 50 h 87"/>
                <a:gd name="T20" fmla="*/ 19 w 68"/>
                <a:gd name="T21" fmla="*/ 57 h 87"/>
                <a:gd name="T22" fmla="*/ 19 w 68"/>
                <a:gd name="T23" fmla="*/ 87 h 87"/>
                <a:gd name="T24" fmla="*/ 0 w 68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33"/>
                  </a:lnTo>
                  <a:lnTo>
                    <a:pt x="45" y="0"/>
                  </a:lnTo>
                  <a:lnTo>
                    <a:pt x="65" y="0"/>
                  </a:lnTo>
                  <a:lnTo>
                    <a:pt x="36" y="36"/>
                  </a:lnTo>
                  <a:lnTo>
                    <a:pt x="68" y="87"/>
                  </a:lnTo>
                  <a:lnTo>
                    <a:pt x="47" y="87"/>
                  </a:lnTo>
                  <a:lnTo>
                    <a:pt x="24" y="50"/>
                  </a:lnTo>
                  <a:lnTo>
                    <a:pt x="19" y="57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2" name="Freeform 62"/>
            <p:cNvSpPr>
              <a:spLocks/>
            </p:cNvSpPr>
            <p:nvPr userDrawn="1"/>
          </p:nvSpPr>
          <p:spPr bwMode="black">
            <a:xfrm>
              <a:off x="2603" y="4342"/>
              <a:ext cx="72" cy="87"/>
            </a:xfrm>
            <a:custGeom>
              <a:avLst/>
              <a:gdLst>
                <a:gd name="T0" fmla="*/ 0 w 72"/>
                <a:gd name="T1" fmla="*/ 0 h 87"/>
                <a:gd name="T2" fmla="*/ 21 w 72"/>
                <a:gd name="T3" fmla="*/ 0 h 87"/>
                <a:gd name="T4" fmla="*/ 36 w 72"/>
                <a:gd name="T5" fmla="*/ 35 h 87"/>
                <a:gd name="T6" fmla="*/ 52 w 72"/>
                <a:gd name="T7" fmla="*/ 0 h 87"/>
                <a:gd name="T8" fmla="*/ 72 w 72"/>
                <a:gd name="T9" fmla="*/ 0 h 87"/>
                <a:gd name="T10" fmla="*/ 45 w 72"/>
                <a:gd name="T11" fmla="*/ 53 h 87"/>
                <a:gd name="T12" fmla="*/ 45 w 72"/>
                <a:gd name="T13" fmla="*/ 87 h 87"/>
                <a:gd name="T14" fmla="*/ 27 w 72"/>
                <a:gd name="T15" fmla="*/ 87 h 87"/>
                <a:gd name="T16" fmla="*/ 27 w 72"/>
                <a:gd name="T17" fmla="*/ 53 h 87"/>
                <a:gd name="T18" fmla="*/ 0 w 72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87">
                  <a:moveTo>
                    <a:pt x="0" y="0"/>
                  </a:moveTo>
                  <a:lnTo>
                    <a:pt x="21" y="0"/>
                  </a:lnTo>
                  <a:lnTo>
                    <a:pt x="36" y="35"/>
                  </a:lnTo>
                  <a:lnTo>
                    <a:pt x="52" y="0"/>
                  </a:lnTo>
                  <a:lnTo>
                    <a:pt x="72" y="0"/>
                  </a:lnTo>
                  <a:lnTo>
                    <a:pt x="45" y="53"/>
                  </a:lnTo>
                  <a:lnTo>
                    <a:pt x="45" y="87"/>
                  </a:lnTo>
                  <a:lnTo>
                    <a:pt x="27" y="87"/>
                  </a:lnTo>
                  <a:lnTo>
                    <a:pt x="27" y="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9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ertical right">
    <p:bg bwMode="lt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kt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" y="1441"/>
            <a:ext cx="1440" cy="1439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 bwMode="white">
          <a:xfrm>
            <a:off x="4572001" y="0"/>
            <a:ext cx="4572000" cy="6858000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65303" tIns="65303" rIns="65303" bIns="65303" rtlCol="0" anchor="ctr"/>
          <a:lstStyle/>
          <a:p>
            <a:pPr indent="2880" algn="ctr" defTabSz="414765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cs-CZ" sz="1633" dirty="0" smtClean="0"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4898268" y="326517"/>
            <a:ext cx="3918614" cy="2269885"/>
          </a:xfrm>
        </p:spPr>
        <p:txBody>
          <a:bodyPr/>
          <a:lstStyle>
            <a:lvl1pPr>
              <a:defRPr sz="5442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Headline Ultra</a:t>
            </a:r>
            <a:br>
              <a:rPr lang="cs-CZ" dirty="0" smtClean="0"/>
            </a:br>
            <a:r>
              <a:rPr lang="cs-CZ" dirty="0" smtClean="0"/>
              <a:t>(60) 75 90 PT</a:t>
            </a:r>
            <a:endParaRPr lang="cs-CZ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898552" y="3429720"/>
            <a:ext cx="3918614" cy="91430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>
              <a:defRPr lang="de-DE" smtClean="0">
                <a:solidFill>
                  <a:schemeClr val="bg1"/>
                </a:solidFill>
              </a:defRPr>
            </a:lvl2pPr>
            <a:lvl3pPr>
              <a:defRPr lang="de-DE" smtClean="0">
                <a:solidFill>
                  <a:schemeClr val="bg1"/>
                </a:solidFill>
              </a:defRPr>
            </a:lvl3pPr>
            <a:lvl4pPr>
              <a:defRPr lang="de-DE" smtClean="0">
                <a:solidFill>
                  <a:schemeClr val="bg1"/>
                </a:solidFill>
              </a:defRPr>
            </a:lvl4pPr>
            <a:lvl5pPr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Sub-heading: Tele-GroteskFet 18 pt</a:t>
            </a:r>
            <a:endParaRPr lang="cs-CZ" dirty="0"/>
          </a:p>
        </p:txBody>
      </p:sp>
      <p:grpSp>
        <p:nvGrpSpPr>
          <p:cNvPr id="36" name="Gruppieren 35"/>
          <p:cNvGrpSpPr/>
          <p:nvPr/>
        </p:nvGrpSpPr>
        <p:grpSpPr bwMode="black">
          <a:xfrm>
            <a:off x="4898881" y="6041379"/>
            <a:ext cx="991629" cy="489775"/>
            <a:chOff x="323850" y="5511800"/>
            <a:chExt cx="1314450" cy="649288"/>
          </a:xfrm>
        </p:grpSpPr>
        <p:sp>
          <p:nvSpPr>
            <p:cNvPr id="37" name="Freeform 5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6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7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66" name="Group 39"/>
          <p:cNvGrpSpPr>
            <a:grpSpLocks noChangeAspect="1"/>
          </p:cNvGrpSpPr>
          <p:nvPr/>
        </p:nvGrpSpPr>
        <p:grpSpPr bwMode="black">
          <a:xfrm>
            <a:off x="6885029" y="6218707"/>
            <a:ext cx="1935360" cy="161263"/>
            <a:chOff x="1331" y="4319"/>
            <a:chExt cx="1344" cy="112"/>
          </a:xfrm>
          <a:solidFill>
            <a:schemeClr val="bg1"/>
          </a:solidFill>
        </p:grpSpPr>
        <p:sp>
          <p:nvSpPr>
            <p:cNvPr id="167" name="Freeform 45"/>
            <p:cNvSpPr>
              <a:spLocks noEditPoints="1"/>
            </p:cNvSpPr>
            <p:nvPr userDrawn="1"/>
          </p:nvSpPr>
          <p:spPr bwMode="black">
            <a:xfrm>
              <a:off x="1331" y="4342"/>
              <a:ext cx="58" cy="87"/>
            </a:xfrm>
            <a:custGeom>
              <a:avLst/>
              <a:gdLst>
                <a:gd name="T0" fmla="*/ 0 w 86"/>
                <a:gd name="T1" fmla="*/ 126 h 126"/>
                <a:gd name="T2" fmla="*/ 0 w 86"/>
                <a:gd name="T3" fmla="*/ 0 h 126"/>
                <a:gd name="T4" fmla="*/ 40 w 86"/>
                <a:gd name="T5" fmla="*/ 0 h 126"/>
                <a:gd name="T6" fmla="*/ 63 w 86"/>
                <a:gd name="T7" fmla="*/ 3 h 126"/>
                <a:gd name="T8" fmla="*/ 81 w 86"/>
                <a:gd name="T9" fmla="*/ 17 h 126"/>
                <a:gd name="T10" fmla="*/ 86 w 86"/>
                <a:gd name="T11" fmla="*/ 39 h 126"/>
                <a:gd name="T12" fmla="*/ 71 w 86"/>
                <a:gd name="T13" fmla="*/ 73 h 126"/>
                <a:gd name="T14" fmla="*/ 41 w 86"/>
                <a:gd name="T15" fmla="*/ 81 h 126"/>
                <a:gd name="T16" fmla="*/ 27 w 86"/>
                <a:gd name="T17" fmla="*/ 81 h 126"/>
                <a:gd name="T18" fmla="*/ 27 w 86"/>
                <a:gd name="T19" fmla="*/ 126 h 126"/>
                <a:gd name="T20" fmla="*/ 0 w 86"/>
                <a:gd name="T21" fmla="*/ 126 h 126"/>
                <a:gd name="T22" fmla="*/ 27 w 86"/>
                <a:gd name="T23" fmla="*/ 59 h 126"/>
                <a:gd name="T24" fmla="*/ 40 w 86"/>
                <a:gd name="T25" fmla="*/ 59 h 126"/>
                <a:gd name="T26" fmla="*/ 55 w 86"/>
                <a:gd name="T27" fmla="*/ 54 h 126"/>
                <a:gd name="T28" fmla="*/ 59 w 86"/>
                <a:gd name="T29" fmla="*/ 41 h 126"/>
                <a:gd name="T30" fmla="*/ 54 w 86"/>
                <a:gd name="T31" fmla="*/ 27 h 126"/>
                <a:gd name="T32" fmla="*/ 39 w 86"/>
                <a:gd name="T33" fmla="*/ 23 h 126"/>
                <a:gd name="T34" fmla="*/ 27 w 86"/>
                <a:gd name="T35" fmla="*/ 23 h 126"/>
                <a:gd name="T36" fmla="*/ 27 w 86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6" y="31"/>
                    <a:pt x="86" y="39"/>
                  </a:cubicBezTo>
                  <a:cubicBezTo>
                    <a:pt x="86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0" y="59"/>
                    <a:pt x="40" y="59"/>
                    <a:pt x="40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8" name="Freeform 46"/>
            <p:cNvSpPr>
              <a:spLocks noEditPoints="1"/>
            </p:cNvSpPr>
            <p:nvPr userDrawn="1"/>
          </p:nvSpPr>
          <p:spPr bwMode="black">
            <a:xfrm>
              <a:off x="1400" y="4342"/>
              <a:ext cx="65" cy="87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8 h 126"/>
                <a:gd name="T8" fmla="*/ 90 w 94"/>
                <a:gd name="T9" fmla="*/ 35 h 126"/>
                <a:gd name="T10" fmla="*/ 82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90 w 94"/>
                <a:gd name="T19" fmla="*/ 108 h 126"/>
                <a:gd name="T20" fmla="*/ 92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3 h 126"/>
                <a:gd name="T30" fmla="*/ 60 w 94"/>
                <a:gd name="T31" fmla="*/ 85 h 126"/>
                <a:gd name="T32" fmla="*/ 51 w 94"/>
                <a:gd name="T33" fmla="*/ 77 h 126"/>
                <a:gd name="T34" fmla="*/ 43 w 94"/>
                <a:gd name="T35" fmla="*/ 77 h 126"/>
                <a:gd name="T36" fmla="*/ 27 w 94"/>
                <a:gd name="T37" fmla="*/ 77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1 h 126"/>
                <a:gd name="T54" fmla="*/ 27 w 94"/>
                <a:gd name="T55" fmla="*/ 21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8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2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6" y="79"/>
                    <a:pt x="87" y="83"/>
                    <a:pt x="88" y="89"/>
                  </a:cubicBezTo>
                  <a:cubicBezTo>
                    <a:pt x="88" y="91"/>
                    <a:pt x="89" y="98"/>
                    <a:pt x="90" y="108"/>
                  </a:cubicBezTo>
                  <a:cubicBezTo>
                    <a:pt x="90" y="115"/>
                    <a:pt x="91" y="119"/>
                    <a:pt x="92" y="121"/>
                  </a:cubicBezTo>
                  <a:cubicBezTo>
                    <a:pt x="92" y="123"/>
                    <a:pt x="93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5" y="122"/>
                    <a:pt x="64" y="119"/>
                  </a:cubicBezTo>
                  <a:cubicBezTo>
                    <a:pt x="64" y="117"/>
                    <a:pt x="64" y="112"/>
                    <a:pt x="63" y="103"/>
                  </a:cubicBezTo>
                  <a:cubicBezTo>
                    <a:pt x="62" y="94"/>
                    <a:pt x="61" y="88"/>
                    <a:pt x="60" y="85"/>
                  </a:cubicBezTo>
                  <a:cubicBezTo>
                    <a:pt x="58" y="81"/>
                    <a:pt x="55" y="78"/>
                    <a:pt x="51" y="77"/>
                  </a:cubicBezTo>
                  <a:cubicBezTo>
                    <a:pt x="49" y="77"/>
                    <a:pt x="46" y="77"/>
                    <a:pt x="43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2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2"/>
                    <a:pt x="49" y="21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9" name="Freeform 47"/>
            <p:cNvSpPr>
              <a:spLocks noEditPoints="1"/>
            </p:cNvSpPr>
            <p:nvPr userDrawn="1"/>
          </p:nvSpPr>
          <p:spPr bwMode="black">
            <a:xfrm>
              <a:off x="1474" y="4340"/>
              <a:ext cx="74" cy="91"/>
            </a:xfrm>
            <a:custGeom>
              <a:avLst/>
              <a:gdLst>
                <a:gd name="T0" fmla="*/ 55 w 107"/>
                <a:gd name="T1" fmla="*/ 0 h 132"/>
                <a:gd name="T2" fmla="*/ 91 w 107"/>
                <a:gd name="T3" fmla="*/ 16 h 132"/>
                <a:gd name="T4" fmla="*/ 107 w 107"/>
                <a:gd name="T5" fmla="*/ 66 h 132"/>
                <a:gd name="T6" fmla="*/ 95 w 107"/>
                <a:gd name="T7" fmla="*/ 111 h 132"/>
                <a:gd name="T8" fmla="*/ 76 w 107"/>
                <a:gd name="T9" fmla="*/ 127 h 132"/>
                <a:gd name="T10" fmla="*/ 54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6 w 107"/>
                <a:gd name="T17" fmla="*/ 17 h 132"/>
                <a:gd name="T18" fmla="*/ 55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7 h 132"/>
                <a:gd name="T30" fmla="*/ 54 w 107"/>
                <a:gd name="T31" fmla="*/ 109 h 132"/>
                <a:gd name="T32" fmla="*/ 68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5" y="0"/>
                  </a:moveTo>
                  <a:cubicBezTo>
                    <a:pt x="69" y="0"/>
                    <a:pt x="81" y="6"/>
                    <a:pt x="91" y="16"/>
                  </a:cubicBezTo>
                  <a:cubicBezTo>
                    <a:pt x="102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5" y="111"/>
                  </a:cubicBezTo>
                  <a:cubicBezTo>
                    <a:pt x="90" y="118"/>
                    <a:pt x="84" y="123"/>
                    <a:pt x="76" y="127"/>
                  </a:cubicBezTo>
                  <a:cubicBezTo>
                    <a:pt x="70" y="130"/>
                    <a:pt x="62" y="132"/>
                    <a:pt x="54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3" y="23"/>
                  </a:moveTo>
                  <a:cubicBezTo>
                    <a:pt x="45" y="23"/>
                    <a:pt x="39" y="27"/>
                    <a:pt x="34" y="35"/>
                  </a:cubicBezTo>
                  <a:cubicBezTo>
                    <a:pt x="29" y="43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40" y="104"/>
                    <a:pt x="44" y="107"/>
                  </a:cubicBezTo>
                  <a:cubicBezTo>
                    <a:pt x="47" y="108"/>
                    <a:pt x="51" y="109"/>
                    <a:pt x="54" y="109"/>
                  </a:cubicBezTo>
                  <a:cubicBezTo>
                    <a:pt x="59" y="109"/>
                    <a:pt x="64" y="107"/>
                    <a:pt x="68" y="104"/>
                  </a:cubicBezTo>
                  <a:cubicBezTo>
                    <a:pt x="72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8" y="43"/>
                    <a:pt x="73" y="35"/>
                  </a:cubicBezTo>
                  <a:cubicBezTo>
                    <a:pt x="69" y="27"/>
                    <a:pt x="62" y="23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0" name="Freeform 48"/>
            <p:cNvSpPr>
              <a:spLocks/>
            </p:cNvSpPr>
            <p:nvPr userDrawn="1"/>
          </p:nvSpPr>
          <p:spPr bwMode="black">
            <a:xfrm>
              <a:off x="1589" y="4340"/>
              <a:ext cx="61" cy="91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1 h 132"/>
                <a:gd name="T8" fmla="*/ 57 w 88"/>
                <a:gd name="T9" fmla="*/ 106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7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0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4 h 132"/>
                <a:gd name="T40" fmla="*/ 32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3" y="108"/>
                    <a:pt x="38" y="111"/>
                    <a:pt x="44" y="111"/>
                  </a:cubicBezTo>
                  <a:cubicBezTo>
                    <a:pt x="49" y="111"/>
                    <a:pt x="54" y="109"/>
                    <a:pt x="57" y="106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7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4" y="17"/>
                    <a:pt x="11" y="11"/>
                  </a:cubicBezTo>
                  <a:cubicBezTo>
                    <a:pt x="18" y="4"/>
                    <a:pt x="28" y="0"/>
                    <a:pt x="40" y="0"/>
                  </a:cubicBezTo>
                  <a:cubicBezTo>
                    <a:pt x="56" y="0"/>
                    <a:pt x="68" y="5"/>
                    <a:pt x="76" y="16"/>
                  </a:cubicBezTo>
                  <a:cubicBezTo>
                    <a:pt x="80" y="21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1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4"/>
                  </a:cubicBezTo>
                  <a:cubicBezTo>
                    <a:pt x="26" y="39"/>
                    <a:pt x="28" y="43"/>
                    <a:pt x="32" y="46"/>
                  </a:cubicBezTo>
                  <a:cubicBezTo>
                    <a:pt x="35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5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1" name="Freeform 49"/>
            <p:cNvSpPr>
              <a:spLocks noEditPoints="1"/>
            </p:cNvSpPr>
            <p:nvPr userDrawn="1"/>
          </p:nvSpPr>
          <p:spPr bwMode="black">
            <a:xfrm>
              <a:off x="1662" y="4342"/>
              <a:ext cx="59" cy="87"/>
            </a:xfrm>
            <a:custGeom>
              <a:avLst/>
              <a:gdLst>
                <a:gd name="T0" fmla="*/ 0 w 87"/>
                <a:gd name="T1" fmla="*/ 126 h 126"/>
                <a:gd name="T2" fmla="*/ 0 w 87"/>
                <a:gd name="T3" fmla="*/ 0 h 126"/>
                <a:gd name="T4" fmla="*/ 40 w 87"/>
                <a:gd name="T5" fmla="*/ 0 h 126"/>
                <a:gd name="T6" fmla="*/ 63 w 87"/>
                <a:gd name="T7" fmla="*/ 3 h 126"/>
                <a:gd name="T8" fmla="*/ 81 w 87"/>
                <a:gd name="T9" fmla="*/ 17 h 126"/>
                <a:gd name="T10" fmla="*/ 87 w 87"/>
                <a:gd name="T11" fmla="*/ 39 h 126"/>
                <a:gd name="T12" fmla="*/ 71 w 87"/>
                <a:gd name="T13" fmla="*/ 73 h 126"/>
                <a:gd name="T14" fmla="*/ 41 w 87"/>
                <a:gd name="T15" fmla="*/ 81 h 126"/>
                <a:gd name="T16" fmla="*/ 27 w 87"/>
                <a:gd name="T17" fmla="*/ 81 h 126"/>
                <a:gd name="T18" fmla="*/ 27 w 87"/>
                <a:gd name="T19" fmla="*/ 126 h 126"/>
                <a:gd name="T20" fmla="*/ 0 w 87"/>
                <a:gd name="T21" fmla="*/ 126 h 126"/>
                <a:gd name="T22" fmla="*/ 27 w 87"/>
                <a:gd name="T23" fmla="*/ 59 h 126"/>
                <a:gd name="T24" fmla="*/ 41 w 87"/>
                <a:gd name="T25" fmla="*/ 59 h 126"/>
                <a:gd name="T26" fmla="*/ 55 w 87"/>
                <a:gd name="T27" fmla="*/ 54 h 126"/>
                <a:gd name="T28" fmla="*/ 59 w 87"/>
                <a:gd name="T29" fmla="*/ 41 h 126"/>
                <a:gd name="T30" fmla="*/ 54 w 87"/>
                <a:gd name="T31" fmla="*/ 27 h 126"/>
                <a:gd name="T32" fmla="*/ 39 w 87"/>
                <a:gd name="T33" fmla="*/ 23 h 126"/>
                <a:gd name="T34" fmla="*/ 27 w 87"/>
                <a:gd name="T35" fmla="*/ 23 h 126"/>
                <a:gd name="T36" fmla="*/ 27 w 87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7" y="31"/>
                    <a:pt x="87" y="39"/>
                  </a:cubicBezTo>
                  <a:cubicBezTo>
                    <a:pt x="87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1" y="59"/>
                    <a:pt x="41" y="59"/>
                    <a:pt x="41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2" name="Freeform 50"/>
            <p:cNvSpPr>
              <a:spLocks noEditPoints="1"/>
            </p:cNvSpPr>
            <p:nvPr userDrawn="1"/>
          </p:nvSpPr>
          <p:spPr bwMode="black">
            <a:xfrm>
              <a:off x="1730" y="4340"/>
              <a:ext cx="74" cy="91"/>
            </a:xfrm>
            <a:custGeom>
              <a:avLst/>
              <a:gdLst>
                <a:gd name="T0" fmla="*/ 55 w 108"/>
                <a:gd name="T1" fmla="*/ 0 h 132"/>
                <a:gd name="T2" fmla="*/ 91 w 108"/>
                <a:gd name="T3" fmla="*/ 16 h 132"/>
                <a:gd name="T4" fmla="*/ 108 w 108"/>
                <a:gd name="T5" fmla="*/ 66 h 132"/>
                <a:gd name="T6" fmla="*/ 95 w 108"/>
                <a:gd name="T7" fmla="*/ 111 h 132"/>
                <a:gd name="T8" fmla="*/ 77 w 108"/>
                <a:gd name="T9" fmla="*/ 127 h 132"/>
                <a:gd name="T10" fmla="*/ 54 w 108"/>
                <a:gd name="T11" fmla="*/ 132 h 132"/>
                <a:gd name="T12" fmla="*/ 13 w 108"/>
                <a:gd name="T13" fmla="*/ 110 h 132"/>
                <a:gd name="T14" fmla="*/ 0 w 108"/>
                <a:gd name="T15" fmla="*/ 66 h 132"/>
                <a:gd name="T16" fmla="*/ 16 w 108"/>
                <a:gd name="T17" fmla="*/ 17 h 132"/>
                <a:gd name="T18" fmla="*/ 55 w 108"/>
                <a:gd name="T19" fmla="*/ 0 h 132"/>
                <a:gd name="T20" fmla="*/ 54 w 108"/>
                <a:gd name="T21" fmla="*/ 23 h 132"/>
                <a:gd name="T22" fmla="*/ 35 w 108"/>
                <a:gd name="T23" fmla="*/ 35 h 132"/>
                <a:gd name="T24" fmla="*/ 27 w 108"/>
                <a:gd name="T25" fmla="*/ 66 h 132"/>
                <a:gd name="T26" fmla="*/ 35 w 108"/>
                <a:gd name="T27" fmla="*/ 97 h 132"/>
                <a:gd name="T28" fmla="*/ 45 w 108"/>
                <a:gd name="T29" fmla="*/ 107 h 132"/>
                <a:gd name="T30" fmla="*/ 55 w 108"/>
                <a:gd name="T31" fmla="*/ 109 h 132"/>
                <a:gd name="T32" fmla="*/ 68 w 108"/>
                <a:gd name="T33" fmla="*/ 104 h 132"/>
                <a:gd name="T34" fmla="*/ 78 w 108"/>
                <a:gd name="T35" fmla="*/ 87 h 132"/>
                <a:gd name="T36" fmla="*/ 81 w 108"/>
                <a:gd name="T37" fmla="*/ 66 h 132"/>
                <a:gd name="T38" fmla="*/ 74 w 108"/>
                <a:gd name="T39" fmla="*/ 35 h 132"/>
                <a:gd name="T40" fmla="*/ 54 w 108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2">
                  <a:moveTo>
                    <a:pt x="55" y="0"/>
                  </a:moveTo>
                  <a:cubicBezTo>
                    <a:pt x="70" y="0"/>
                    <a:pt x="82" y="6"/>
                    <a:pt x="91" y="16"/>
                  </a:cubicBezTo>
                  <a:cubicBezTo>
                    <a:pt x="102" y="29"/>
                    <a:pt x="108" y="45"/>
                    <a:pt x="108" y="66"/>
                  </a:cubicBezTo>
                  <a:cubicBezTo>
                    <a:pt x="108" y="84"/>
                    <a:pt x="104" y="99"/>
                    <a:pt x="95" y="111"/>
                  </a:cubicBezTo>
                  <a:cubicBezTo>
                    <a:pt x="91" y="118"/>
                    <a:pt x="84" y="123"/>
                    <a:pt x="77" y="127"/>
                  </a:cubicBezTo>
                  <a:cubicBezTo>
                    <a:pt x="70" y="130"/>
                    <a:pt x="63" y="132"/>
                    <a:pt x="54" y="132"/>
                  </a:cubicBezTo>
                  <a:cubicBezTo>
                    <a:pt x="37" y="132"/>
                    <a:pt x="23" y="125"/>
                    <a:pt x="13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6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4" y="23"/>
                  </a:moveTo>
                  <a:cubicBezTo>
                    <a:pt x="46" y="23"/>
                    <a:pt x="39" y="27"/>
                    <a:pt x="35" y="35"/>
                  </a:cubicBezTo>
                  <a:cubicBezTo>
                    <a:pt x="30" y="43"/>
                    <a:pt x="27" y="54"/>
                    <a:pt x="27" y="66"/>
                  </a:cubicBezTo>
                  <a:cubicBezTo>
                    <a:pt x="27" y="78"/>
                    <a:pt x="30" y="89"/>
                    <a:pt x="35" y="97"/>
                  </a:cubicBezTo>
                  <a:cubicBezTo>
                    <a:pt x="37" y="101"/>
                    <a:pt x="40" y="104"/>
                    <a:pt x="45" y="107"/>
                  </a:cubicBezTo>
                  <a:cubicBezTo>
                    <a:pt x="48" y="108"/>
                    <a:pt x="51" y="109"/>
                    <a:pt x="55" y="109"/>
                  </a:cubicBezTo>
                  <a:cubicBezTo>
                    <a:pt x="60" y="109"/>
                    <a:pt x="64" y="107"/>
                    <a:pt x="68" y="104"/>
                  </a:cubicBezTo>
                  <a:cubicBezTo>
                    <a:pt x="72" y="100"/>
                    <a:pt x="76" y="94"/>
                    <a:pt x="78" y="87"/>
                  </a:cubicBezTo>
                  <a:cubicBezTo>
                    <a:pt x="80" y="80"/>
                    <a:pt x="81" y="73"/>
                    <a:pt x="81" y="66"/>
                  </a:cubicBezTo>
                  <a:cubicBezTo>
                    <a:pt x="81" y="54"/>
                    <a:pt x="78" y="43"/>
                    <a:pt x="74" y="35"/>
                  </a:cubicBezTo>
                  <a:cubicBezTo>
                    <a:pt x="69" y="27"/>
                    <a:pt x="63" y="23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3" name="Freeform 51"/>
            <p:cNvSpPr>
              <a:spLocks/>
            </p:cNvSpPr>
            <p:nvPr userDrawn="1"/>
          </p:nvSpPr>
          <p:spPr bwMode="black">
            <a:xfrm>
              <a:off x="1817" y="4342"/>
              <a:ext cx="52" cy="87"/>
            </a:xfrm>
            <a:custGeom>
              <a:avLst/>
              <a:gdLst>
                <a:gd name="T0" fmla="*/ 0 w 52"/>
                <a:gd name="T1" fmla="*/ 87 h 87"/>
                <a:gd name="T2" fmla="*/ 0 w 52"/>
                <a:gd name="T3" fmla="*/ 0 h 87"/>
                <a:gd name="T4" fmla="*/ 19 w 52"/>
                <a:gd name="T5" fmla="*/ 0 h 87"/>
                <a:gd name="T6" fmla="*/ 19 w 52"/>
                <a:gd name="T7" fmla="*/ 71 h 87"/>
                <a:gd name="T8" fmla="*/ 52 w 52"/>
                <a:gd name="T9" fmla="*/ 71 h 87"/>
                <a:gd name="T10" fmla="*/ 52 w 52"/>
                <a:gd name="T11" fmla="*/ 87 h 87"/>
                <a:gd name="T12" fmla="*/ 0 w 52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71"/>
                  </a:lnTo>
                  <a:lnTo>
                    <a:pt x="52" y="71"/>
                  </a:lnTo>
                  <a:lnTo>
                    <a:pt x="5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4" name="Freeform 52"/>
            <p:cNvSpPr>
              <a:spLocks/>
            </p:cNvSpPr>
            <p:nvPr userDrawn="1"/>
          </p:nvSpPr>
          <p:spPr bwMode="black">
            <a:xfrm>
              <a:off x="1880" y="4342"/>
              <a:ext cx="56" cy="87"/>
            </a:xfrm>
            <a:custGeom>
              <a:avLst/>
              <a:gdLst>
                <a:gd name="T0" fmla="*/ 0 w 56"/>
                <a:gd name="T1" fmla="*/ 87 h 87"/>
                <a:gd name="T2" fmla="*/ 0 w 56"/>
                <a:gd name="T3" fmla="*/ 0 h 87"/>
                <a:gd name="T4" fmla="*/ 56 w 56"/>
                <a:gd name="T5" fmla="*/ 0 h 87"/>
                <a:gd name="T6" fmla="*/ 56 w 56"/>
                <a:gd name="T7" fmla="*/ 16 h 87"/>
                <a:gd name="T8" fmla="*/ 19 w 56"/>
                <a:gd name="T9" fmla="*/ 16 h 87"/>
                <a:gd name="T10" fmla="*/ 19 w 56"/>
                <a:gd name="T11" fmla="*/ 35 h 87"/>
                <a:gd name="T12" fmla="*/ 52 w 56"/>
                <a:gd name="T13" fmla="*/ 35 h 87"/>
                <a:gd name="T14" fmla="*/ 52 w 56"/>
                <a:gd name="T15" fmla="*/ 50 h 87"/>
                <a:gd name="T16" fmla="*/ 19 w 56"/>
                <a:gd name="T17" fmla="*/ 50 h 87"/>
                <a:gd name="T18" fmla="*/ 19 w 56"/>
                <a:gd name="T19" fmla="*/ 71 h 87"/>
                <a:gd name="T20" fmla="*/ 56 w 56"/>
                <a:gd name="T21" fmla="*/ 71 h 87"/>
                <a:gd name="T22" fmla="*/ 56 w 56"/>
                <a:gd name="T23" fmla="*/ 87 h 87"/>
                <a:gd name="T24" fmla="*/ 0 w 56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7">
                  <a:moveTo>
                    <a:pt x="0" y="87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6"/>
                  </a:lnTo>
                  <a:lnTo>
                    <a:pt x="19" y="16"/>
                  </a:lnTo>
                  <a:lnTo>
                    <a:pt x="19" y="35"/>
                  </a:lnTo>
                  <a:lnTo>
                    <a:pt x="52" y="35"/>
                  </a:lnTo>
                  <a:lnTo>
                    <a:pt x="52" y="50"/>
                  </a:lnTo>
                  <a:lnTo>
                    <a:pt x="19" y="50"/>
                  </a:lnTo>
                  <a:lnTo>
                    <a:pt x="19" y="71"/>
                  </a:lnTo>
                  <a:lnTo>
                    <a:pt x="56" y="71"/>
                  </a:lnTo>
                  <a:lnTo>
                    <a:pt x="56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5" name="Freeform 53"/>
            <p:cNvSpPr>
              <a:spLocks noEditPoints="1"/>
            </p:cNvSpPr>
            <p:nvPr userDrawn="1"/>
          </p:nvSpPr>
          <p:spPr bwMode="black">
            <a:xfrm>
              <a:off x="1946" y="4319"/>
              <a:ext cx="70" cy="112"/>
            </a:xfrm>
            <a:custGeom>
              <a:avLst/>
              <a:gdLst>
                <a:gd name="T0" fmla="*/ 75 w 102"/>
                <a:gd name="T1" fmla="*/ 111 h 163"/>
                <a:gd name="T2" fmla="*/ 102 w 102"/>
                <a:gd name="T3" fmla="*/ 111 h 163"/>
                <a:gd name="T4" fmla="*/ 91 w 102"/>
                <a:gd name="T5" fmla="*/ 145 h 163"/>
                <a:gd name="T6" fmla="*/ 53 w 102"/>
                <a:gd name="T7" fmla="*/ 163 h 163"/>
                <a:gd name="T8" fmla="*/ 17 w 102"/>
                <a:gd name="T9" fmla="*/ 147 h 163"/>
                <a:gd name="T10" fmla="*/ 0 w 102"/>
                <a:gd name="T11" fmla="*/ 97 h 163"/>
                <a:gd name="T12" fmla="*/ 16 w 102"/>
                <a:gd name="T13" fmla="*/ 48 h 163"/>
                <a:gd name="T14" fmla="*/ 54 w 102"/>
                <a:gd name="T15" fmla="*/ 31 h 163"/>
                <a:gd name="T16" fmla="*/ 93 w 102"/>
                <a:gd name="T17" fmla="*/ 51 h 163"/>
                <a:gd name="T18" fmla="*/ 102 w 102"/>
                <a:gd name="T19" fmla="*/ 76 h 163"/>
                <a:gd name="T20" fmla="*/ 75 w 102"/>
                <a:gd name="T21" fmla="*/ 76 h 163"/>
                <a:gd name="T22" fmla="*/ 71 w 102"/>
                <a:gd name="T23" fmla="*/ 64 h 163"/>
                <a:gd name="T24" fmla="*/ 54 w 102"/>
                <a:gd name="T25" fmla="*/ 54 h 163"/>
                <a:gd name="T26" fmla="*/ 34 w 102"/>
                <a:gd name="T27" fmla="*/ 66 h 163"/>
                <a:gd name="T28" fmla="*/ 28 w 102"/>
                <a:gd name="T29" fmla="*/ 97 h 163"/>
                <a:gd name="T30" fmla="*/ 35 w 102"/>
                <a:gd name="T31" fmla="*/ 128 h 163"/>
                <a:gd name="T32" fmla="*/ 53 w 102"/>
                <a:gd name="T33" fmla="*/ 140 h 163"/>
                <a:gd name="T34" fmla="*/ 69 w 102"/>
                <a:gd name="T35" fmla="*/ 131 h 163"/>
                <a:gd name="T36" fmla="*/ 75 w 102"/>
                <a:gd name="T37" fmla="*/ 111 h 163"/>
                <a:gd name="T38" fmla="*/ 79 w 102"/>
                <a:gd name="T39" fmla="*/ 0 h 163"/>
                <a:gd name="T40" fmla="*/ 61 w 102"/>
                <a:gd name="T41" fmla="*/ 24 h 163"/>
                <a:gd name="T42" fmla="*/ 40 w 102"/>
                <a:gd name="T43" fmla="*/ 24 h 163"/>
                <a:gd name="T44" fmla="*/ 22 w 102"/>
                <a:gd name="T45" fmla="*/ 0 h 163"/>
                <a:gd name="T46" fmla="*/ 42 w 102"/>
                <a:gd name="T47" fmla="*/ 0 h 163"/>
                <a:gd name="T48" fmla="*/ 50 w 102"/>
                <a:gd name="T49" fmla="*/ 11 h 163"/>
                <a:gd name="T50" fmla="*/ 58 w 102"/>
                <a:gd name="T51" fmla="*/ 0 h 163"/>
                <a:gd name="T52" fmla="*/ 79 w 102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63">
                  <a:moveTo>
                    <a:pt x="75" y="111"/>
                  </a:moveTo>
                  <a:cubicBezTo>
                    <a:pt x="102" y="111"/>
                    <a:pt x="102" y="111"/>
                    <a:pt x="102" y="111"/>
                  </a:cubicBezTo>
                  <a:cubicBezTo>
                    <a:pt x="101" y="125"/>
                    <a:pt x="98" y="136"/>
                    <a:pt x="91" y="145"/>
                  </a:cubicBezTo>
                  <a:cubicBezTo>
                    <a:pt x="82" y="157"/>
                    <a:pt x="69" y="163"/>
                    <a:pt x="53" y="163"/>
                  </a:cubicBezTo>
                  <a:cubicBezTo>
                    <a:pt x="38" y="163"/>
                    <a:pt x="26" y="158"/>
                    <a:pt x="17" y="147"/>
                  </a:cubicBezTo>
                  <a:cubicBezTo>
                    <a:pt x="6" y="134"/>
                    <a:pt x="0" y="118"/>
                    <a:pt x="0" y="97"/>
                  </a:cubicBezTo>
                  <a:cubicBezTo>
                    <a:pt x="0" y="77"/>
                    <a:pt x="6" y="61"/>
                    <a:pt x="16" y="48"/>
                  </a:cubicBezTo>
                  <a:cubicBezTo>
                    <a:pt x="26" y="37"/>
                    <a:pt x="38" y="31"/>
                    <a:pt x="54" y="31"/>
                  </a:cubicBezTo>
                  <a:cubicBezTo>
                    <a:pt x="70" y="31"/>
                    <a:pt x="83" y="38"/>
                    <a:pt x="93" y="51"/>
                  </a:cubicBezTo>
                  <a:cubicBezTo>
                    <a:pt x="98" y="59"/>
                    <a:pt x="101" y="67"/>
                    <a:pt x="102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4" y="71"/>
                    <a:pt x="73" y="68"/>
                    <a:pt x="71" y="64"/>
                  </a:cubicBezTo>
                  <a:cubicBezTo>
                    <a:pt x="67" y="58"/>
                    <a:pt x="61" y="54"/>
                    <a:pt x="54" y="54"/>
                  </a:cubicBezTo>
                  <a:cubicBezTo>
                    <a:pt x="45" y="54"/>
                    <a:pt x="39" y="58"/>
                    <a:pt x="34" y="66"/>
                  </a:cubicBezTo>
                  <a:cubicBezTo>
                    <a:pt x="30" y="74"/>
                    <a:pt x="28" y="85"/>
                    <a:pt x="28" y="97"/>
                  </a:cubicBezTo>
                  <a:cubicBezTo>
                    <a:pt x="28" y="110"/>
                    <a:pt x="30" y="120"/>
                    <a:pt x="35" y="128"/>
                  </a:cubicBezTo>
                  <a:cubicBezTo>
                    <a:pt x="39" y="136"/>
                    <a:pt x="45" y="140"/>
                    <a:pt x="53" y="140"/>
                  </a:cubicBezTo>
                  <a:cubicBezTo>
                    <a:pt x="60" y="140"/>
                    <a:pt x="66" y="137"/>
                    <a:pt x="69" y="131"/>
                  </a:cubicBezTo>
                  <a:cubicBezTo>
                    <a:pt x="72" y="126"/>
                    <a:pt x="74" y="120"/>
                    <a:pt x="75" y="111"/>
                  </a:cubicBezTo>
                  <a:close/>
                  <a:moveTo>
                    <a:pt x="79" y="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6" name="Freeform 54"/>
            <p:cNvSpPr>
              <a:spLocks/>
            </p:cNvSpPr>
            <p:nvPr userDrawn="1"/>
          </p:nvSpPr>
          <p:spPr bwMode="black">
            <a:xfrm>
              <a:off x="2028" y="4342"/>
              <a:ext cx="64" cy="87"/>
            </a:xfrm>
            <a:custGeom>
              <a:avLst/>
              <a:gdLst>
                <a:gd name="T0" fmla="*/ 0 w 64"/>
                <a:gd name="T1" fmla="*/ 87 h 87"/>
                <a:gd name="T2" fmla="*/ 0 w 64"/>
                <a:gd name="T3" fmla="*/ 0 h 87"/>
                <a:gd name="T4" fmla="*/ 19 w 64"/>
                <a:gd name="T5" fmla="*/ 0 h 87"/>
                <a:gd name="T6" fmla="*/ 46 w 64"/>
                <a:gd name="T7" fmla="*/ 56 h 87"/>
                <a:gd name="T8" fmla="*/ 46 w 64"/>
                <a:gd name="T9" fmla="*/ 0 h 87"/>
                <a:gd name="T10" fmla="*/ 64 w 64"/>
                <a:gd name="T11" fmla="*/ 0 h 87"/>
                <a:gd name="T12" fmla="*/ 64 w 64"/>
                <a:gd name="T13" fmla="*/ 87 h 87"/>
                <a:gd name="T14" fmla="*/ 45 w 64"/>
                <a:gd name="T15" fmla="*/ 87 h 87"/>
                <a:gd name="T16" fmla="*/ 18 w 64"/>
                <a:gd name="T17" fmla="*/ 31 h 87"/>
                <a:gd name="T18" fmla="*/ 18 w 64"/>
                <a:gd name="T19" fmla="*/ 87 h 87"/>
                <a:gd name="T20" fmla="*/ 0 w 64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6" y="56"/>
                  </a:lnTo>
                  <a:lnTo>
                    <a:pt x="46" y="0"/>
                  </a:lnTo>
                  <a:lnTo>
                    <a:pt x="64" y="0"/>
                  </a:lnTo>
                  <a:lnTo>
                    <a:pt x="64" y="87"/>
                  </a:lnTo>
                  <a:lnTo>
                    <a:pt x="45" y="87"/>
                  </a:lnTo>
                  <a:lnTo>
                    <a:pt x="18" y="31"/>
                  </a:lnTo>
                  <a:lnTo>
                    <a:pt x="18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7" name="Freeform 55"/>
            <p:cNvSpPr>
              <a:spLocks noEditPoints="1"/>
            </p:cNvSpPr>
            <p:nvPr userDrawn="1"/>
          </p:nvSpPr>
          <p:spPr bwMode="black">
            <a:xfrm>
              <a:off x="2109" y="4320"/>
              <a:ext cx="55" cy="109"/>
            </a:xfrm>
            <a:custGeom>
              <a:avLst/>
              <a:gdLst>
                <a:gd name="T0" fmla="*/ 0 w 55"/>
                <a:gd name="T1" fmla="*/ 109 h 109"/>
                <a:gd name="T2" fmla="*/ 0 w 55"/>
                <a:gd name="T3" fmla="*/ 22 h 109"/>
                <a:gd name="T4" fmla="*/ 55 w 55"/>
                <a:gd name="T5" fmla="*/ 22 h 109"/>
                <a:gd name="T6" fmla="*/ 55 w 55"/>
                <a:gd name="T7" fmla="*/ 38 h 109"/>
                <a:gd name="T8" fmla="*/ 18 w 55"/>
                <a:gd name="T9" fmla="*/ 38 h 109"/>
                <a:gd name="T10" fmla="*/ 18 w 55"/>
                <a:gd name="T11" fmla="*/ 57 h 109"/>
                <a:gd name="T12" fmla="*/ 52 w 55"/>
                <a:gd name="T13" fmla="*/ 57 h 109"/>
                <a:gd name="T14" fmla="*/ 52 w 55"/>
                <a:gd name="T15" fmla="*/ 72 h 109"/>
                <a:gd name="T16" fmla="*/ 18 w 55"/>
                <a:gd name="T17" fmla="*/ 72 h 109"/>
                <a:gd name="T18" fmla="*/ 18 w 55"/>
                <a:gd name="T19" fmla="*/ 93 h 109"/>
                <a:gd name="T20" fmla="*/ 55 w 55"/>
                <a:gd name="T21" fmla="*/ 93 h 109"/>
                <a:gd name="T22" fmla="*/ 55 w 55"/>
                <a:gd name="T23" fmla="*/ 109 h 109"/>
                <a:gd name="T24" fmla="*/ 0 w 55"/>
                <a:gd name="T25" fmla="*/ 109 h 109"/>
                <a:gd name="T26" fmla="*/ 45 w 55"/>
                <a:gd name="T27" fmla="*/ 0 h 109"/>
                <a:gd name="T28" fmla="*/ 32 w 55"/>
                <a:gd name="T29" fmla="*/ 16 h 109"/>
                <a:gd name="T30" fmla="*/ 18 w 55"/>
                <a:gd name="T31" fmla="*/ 16 h 109"/>
                <a:gd name="T32" fmla="*/ 29 w 55"/>
                <a:gd name="T33" fmla="*/ 0 h 109"/>
                <a:gd name="T34" fmla="*/ 45 w 55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09">
                  <a:moveTo>
                    <a:pt x="0" y="109"/>
                  </a:moveTo>
                  <a:lnTo>
                    <a:pt x="0" y="22"/>
                  </a:lnTo>
                  <a:lnTo>
                    <a:pt x="55" y="22"/>
                  </a:lnTo>
                  <a:lnTo>
                    <a:pt x="55" y="38"/>
                  </a:lnTo>
                  <a:lnTo>
                    <a:pt x="18" y="38"/>
                  </a:lnTo>
                  <a:lnTo>
                    <a:pt x="18" y="57"/>
                  </a:lnTo>
                  <a:lnTo>
                    <a:pt x="52" y="57"/>
                  </a:lnTo>
                  <a:lnTo>
                    <a:pt x="52" y="72"/>
                  </a:lnTo>
                  <a:lnTo>
                    <a:pt x="18" y="72"/>
                  </a:lnTo>
                  <a:lnTo>
                    <a:pt x="18" y="93"/>
                  </a:lnTo>
                  <a:lnTo>
                    <a:pt x="55" y="93"/>
                  </a:lnTo>
                  <a:lnTo>
                    <a:pt x="55" y="109"/>
                  </a:lnTo>
                  <a:lnTo>
                    <a:pt x="0" y="109"/>
                  </a:lnTo>
                  <a:close/>
                  <a:moveTo>
                    <a:pt x="45" y="0"/>
                  </a:moveTo>
                  <a:lnTo>
                    <a:pt x="32" y="16"/>
                  </a:lnTo>
                  <a:lnTo>
                    <a:pt x="18" y="16"/>
                  </a:lnTo>
                  <a:lnTo>
                    <a:pt x="2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8" name="Freeform 56"/>
            <p:cNvSpPr>
              <a:spLocks/>
            </p:cNvSpPr>
            <p:nvPr userDrawn="1"/>
          </p:nvSpPr>
          <p:spPr bwMode="black">
            <a:xfrm>
              <a:off x="2207" y="4342"/>
              <a:ext cx="62" cy="87"/>
            </a:xfrm>
            <a:custGeom>
              <a:avLst/>
              <a:gdLst>
                <a:gd name="T0" fmla="*/ 0 w 62"/>
                <a:gd name="T1" fmla="*/ 87 h 87"/>
                <a:gd name="T2" fmla="*/ 0 w 62"/>
                <a:gd name="T3" fmla="*/ 72 h 87"/>
                <a:gd name="T4" fmla="*/ 38 w 62"/>
                <a:gd name="T5" fmla="*/ 16 h 87"/>
                <a:gd name="T6" fmla="*/ 3 w 62"/>
                <a:gd name="T7" fmla="*/ 16 h 87"/>
                <a:gd name="T8" fmla="*/ 3 w 62"/>
                <a:gd name="T9" fmla="*/ 0 h 87"/>
                <a:gd name="T10" fmla="*/ 61 w 62"/>
                <a:gd name="T11" fmla="*/ 0 h 87"/>
                <a:gd name="T12" fmla="*/ 61 w 62"/>
                <a:gd name="T13" fmla="*/ 14 h 87"/>
                <a:gd name="T14" fmla="*/ 22 w 62"/>
                <a:gd name="T15" fmla="*/ 71 h 87"/>
                <a:gd name="T16" fmla="*/ 62 w 62"/>
                <a:gd name="T17" fmla="*/ 71 h 87"/>
                <a:gd name="T18" fmla="*/ 62 w 62"/>
                <a:gd name="T19" fmla="*/ 87 h 87"/>
                <a:gd name="T20" fmla="*/ 0 w 62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87">
                  <a:moveTo>
                    <a:pt x="0" y="87"/>
                  </a:moveTo>
                  <a:lnTo>
                    <a:pt x="0" y="72"/>
                  </a:lnTo>
                  <a:lnTo>
                    <a:pt x="38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61" y="0"/>
                  </a:lnTo>
                  <a:lnTo>
                    <a:pt x="61" y="14"/>
                  </a:lnTo>
                  <a:lnTo>
                    <a:pt x="22" y="71"/>
                  </a:lnTo>
                  <a:lnTo>
                    <a:pt x="62" y="71"/>
                  </a:lnTo>
                  <a:lnTo>
                    <a:pt x="6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9" name="Freeform 57"/>
            <p:cNvSpPr>
              <a:spLocks noEditPoints="1"/>
            </p:cNvSpPr>
            <p:nvPr userDrawn="1"/>
          </p:nvSpPr>
          <p:spPr bwMode="black">
            <a:xfrm>
              <a:off x="2276" y="4320"/>
              <a:ext cx="74" cy="109"/>
            </a:xfrm>
            <a:custGeom>
              <a:avLst/>
              <a:gdLst>
                <a:gd name="T0" fmla="*/ 27 w 74"/>
                <a:gd name="T1" fmla="*/ 22 h 109"/>
                <a:gd name="T2" fmla="*/ 46 w 74"/>
                <a:gd name="T3" fmla="*/ 22 h 109"/>
                <a:gd name="T4" fmla="*/ 74 w 74"/>
                <a:gd name="T5" fmla="*/ 109 h 109"/>
                <a:gd name="T6" fmla="*/ 54 w 74"/>
                <a:gd name="T7" fmla="*/ 109 h 109"/>
                <a:gd name="T8" fmla="*/ 49 w 74"/>
                <a:gd name="T9" fmla="*/ 90 h 109"/>
                <a:gd name="T10" fmla="*/ 25 w 74"/>
                <a:gd name="T11" fmla="*/ 90 h 109"/>
                <a:gd name="T12" fmla="*/ 19 w 74"/>
                <a:gd name="T13" fmla="*/ 109 h 109"/>
                <a:gd name="T14" fmla="*/ 0 w 74"/>
                <a:gd name="T15" fmla="*/ 109 h 109"/>
                <a:gd name="T16" fmla="*/ 27 w 74"/>
                <a:gd name="T17" fmla="*/ 22 h 109"/>
                <a:gd name="T18" fmla="*/ 55 w 74"/>
                <a:gd name="T19" fmla="*/ 0 h 109"/>
                <a:gd name="T20" fmla="*/ 42 w 74"/>
                <a:gd name="T21" fmla="*/ 16 h 109"/>
                <a:gd name="T22" fmla="*/ 27 w 74"/>
                <a:gd name="T23" fmla="*/ 16 h 109"/>
                <a:gd name="T24" fmla="*/ 39 w 74"/>
                <a:gd name="T25" fmla="*/ 0 h 109"/>
                <a:gd name="T26" fmla="*/ 55 w 74"/>
                <a:gd name="T27" fmla="*/ 0 h 109"/>
                <a:gd name="T28" fmla="*/ 29 w 74"/>
                <a:gd name="T29" fmla="*/ 75 h 109"/>
                <a:gd name="T30" fmla="*/ 45 w 74"/>
                <a:gd name="T31" fmla="*/ 75 h 109"/>
                <a:gd name="T32" fmla="*/ 37 w 74"/>
                <a:gd name="T33" fmla="*/ 46 h 109"/>
                <a:gd name="T34" fmla="*/ 29 w 74"/>
                <a:gd name="T35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09">
                  <a:moveTo>
                    <a:pt x="27" y="22"/>
                  </a:moveTo>
                  <a:lnTo>
                    <a:pt x="46" y="22"/>
                  </a:lnTo>
                  <a:lnTo>
                    <a:pt x="74" y="109"/>
                  </a:lnTo>
                  <a:lnTo>
                    <a:pt x="54" y="109"/>
                  </a:lnTo>
                  <a:lnTo>
                    <a:pt x="49" y="90"/>
                  </a:lnTo>
                  <a:lnTo>
                    <a:pt x="25" y="9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27" y="22"/>
                  </a:lnTo>
                  <a:close/>
                  <a:moveTo>
                    <a:pt x="55" y="0"/>
                  </a:moveTo>
                  <a:lnTo>
                    <a:pt x="42" y="16"/>
                  </a:lnTo>
                  <a:lnTo>
                    <a:pt x="27" y="16"/>
                  </a:lnTo>
                  <a:lnTo>
                    <a:pt x="39" y="0"/>
                  </a:lnTo>
                  <a:lnTo>
                    <a:pt x="55" y="0"/>
                  </a:lnTo>
                  <a:close/>
                  <a:moveTo>
                    <a:pt x="29" y="75"/>
                  </a:moveTo>
                  <a:lnTo>
                    <a:pt x="45" y="75"/>
                  </a:lnTo>
                  <a:lnTo>
                    <a:pt x="37" y="46"/>
                  </a:lnTo>
                  <a:lnTo>
                    <a:pt x="29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0" name="Freeform 58"/>
            <p:cNvSpPr>
              <a:spLocks noEditPoints="1"/>
            </p:cNvSpPr>
            <p:nvPr userDrawn="1"/>
          </p:nvSpPr>
          <p:spPr bwMode="black">
            <a:xfrm>
              <a:off x="2357" y="4319"/>
              <a:ext cx="62" cy="110"/>
            </a:xfrm>
            <a:custGeom>
              <a:avLst/>
              <a:gdLst>
                <a:gd name="T0" fmla="*/ 0 w 62"/>
                <a:gd name="T1" fmla="*/ 110 h 110"/>
                <a:gd name="T2" fmla="*/ 0 w 62"/>
                <a:gd name="T3" fmla="*/ 95 h 110"/>
                <a:gd name="T4" fmla="*/ 38 w 62"/>
                <a:gd name="T5" fmla="*/ 39 h 110"/>
                <a:gd name="T6" fmla="*/ 2 w 62"/>
                <a:gd name="T7" fmla="*/ 39 h 110"/>
                <a:gd name="T8" fmla="*/ 2 w 62"/>
                <a:gd name="T9" fmla="*/ 23 h 110"/>
                <a:gd name="T10" fmla="*/ 61 w 62"/>
                <a:gd name="T11" fmla="*/ 23 h 110"/>
                <a:gd name="T12" fmla="*/ 61 w 62"/>
                <a:gd name="T13" fmla="*/ 37 h 110"/>
                <a:gd name="T14" fmla="*/ 22 w 62"/>
                <a:gd name="T15" fmla="*/ 94 h 110"/>
                <a:gd name="T16" fmla="*/ 62 w 62"/>
                <a:gd name="T17" fmla="*/ 94 h 110"/>
                <a:gd name="T18" fmla="*/ 62 w 62"/>
                <a:gd name="T19" fmla="*/ 110 h 110"/>
                <a:gd name="T20" fmla="*/ 0 w 62"/>
                <a:gd name="T21" fmla="*/ 110 h 110"/>
                <a:gd name="T22" fmla="*/ 50 w 62"/>
                <a:gd name="T23" fmla="*/ 0 h 110"/>
                <a:gd name="T24" fmla="*/ 38 w 62"/>
                <a:gd name="T25" fmla="*/ 17 h 110"/>
                <a:gd name="T26" fmla="*/ 24 w 62"/>
                <a:gd name="T27" fmla="*/ 17 h 110"/>
                <a:gd name="T28" fmla="*/ 11 w 62"/>
                <a:gd name="T29" fmla="*/ 0 h 110"/>
                <a:gd name="T30" fmla="*/ 25 w 62"/>
                <a:gd name="T31" fmla="*/ 0 h 110"/>
                <a:gd name="T32" fmla="*/ 30 w 62"/>
                <a:gd name="T33" fmla="*/ 8 h 110"/>
                <a:gd name="T34" fmla="*/ 36 w 62"/>
                <a:gd name="T35" fmla="*/ 0 h 110"/>
                <a:gd name="T36" fmla="*/ 50 w 6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110">
                  <a:moveTo>
                    <a:pt x="0" y="110"/>
                  </a:moveTo>
                  <a:lnTo>
                    <a:pt x="0" y="95"/>
                  </a:lnTo>
                  <a:lnTo>
                    <a:pt x="38" y="39"/>
                  </a:lnTo>
                  <a:lnTo>
                    <a:pt x="2" y="39"/>
                  </a:lnTo>
                  <a:lnTo>
                    <a:pt x="2" y="23"/>
                  </a:lnTo>
                  <a:lnTo>
                    <a:pt x="61" y="23"/>
                  </a:lnTo>
                  <a:lnTo>
                    <a:pt x="61" y="37"/>
                  </a:lnTo>
                  <a:lnTo>
                    <a:pt x="22" y="94"/>
                  </a:lnTo>
                  <a:lnTo>
                    <a:pt x="62" y="94"/>
                  </a:lnTo>
                  <a:lnTo>
                    <a:pt x="62" y="110"/>
                  </a:lnTo>
                  <a:lnTo>
                    <a:pt x="0" y="110"/>
                  </a:lnTo>
                  <a:close/>
                  <a:moveTo>
                    <a:pt x="50" y="0"/>
                  </a:moveTo>
                  <a:lnTo>
                    <a:pt x="38" y="17"/>
                  </a:lnTo>
                  <a:lnTo>
                    <a:pt x="24" y="17"/>
                  </a:lnTo>
                  <a:lnTo>
                    <a:pt x="11" y="0"/>
                  </a:lnTo>
                  <a:lnTo>
                    <a:pt x="25" y="0"/>
                  </a:lnTo>
                  <a:lnTo>
                    <a:pt x="30" y="8"/>
                  </a:lnTo>
                  <a:lnTo>
                    <a:pt x="36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1" name="Freeform 59"/>
            <p:cNvSpPr>
              <a:spLocks/>
            </p:cNvSpPr>
            <p:nvPr userDrawn="1"/>
          </p:nvSpPr>
          <p:spPr bwMode="black">
            <a:xfrm>
              <a:off x="2431" y="4342"/>
              <a:ext cx="19" cy="87"/>
            </a:xfrm>
            <a:custGeom>
              <a:avLst/>
              <a:gdLst>
                <a:gd name="T0" fmla="*/ 0 w 19"/>
                <a:gd name="T1" fmla="*/ 87 h 87"/>
                <a:gd name="T2" fmla="*/ 0 w 19"/>
                <a:gd name="T3" fmla="*/ 0 h 87"/>
                <a:gd name="T4" fmla="*/ 10 w 19"/>
                <a:gd name="T5" fmla="*/ 0 h 87"/>
                <a:gd name="T6" fmla="*/ 19 w 19"/>
                <a:gd name="T7" fmla="*/ 0 h 87"/>
                <a:gd name="T8" fmla="*/ 19 w 19"/>
                <a:gd name="T9" fmla="*/ 87 h 87"/>
                <a:gd name="T10" fmla="*/ 0 w 19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7">
                  <a:moveTo>
                    <a:pt x="0" y="87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2" name="Freeform 60"/>
            <p:cNvSpPr>
              <a:spLocks/>
            </p:cNvSpPr>
            <p:nvPr userDrawn="1"/>
          </p:nvSpPr>
          <p:spPr bwMode="black">
            <a:xfrm>
              <a:off x="2461" y="4342"/>
              <a:ext cx="60" cy="87"/>
            </a:xfrm>
            <a:custGeom>
              <a:avLst/>
              <a:gdLst>
                <a:gd name="T0" fmla="*/ 20 w 60"/>
                <a:gd name="T1" fmla="*/ 87 h 87"/>
                <a:gd name="T2" fmla="*/ 20 w 60"/>
                <a:gd name="T3" fmla="*/ 16 h 87"/>
                <a:gd name="T4" fmla="*/ 0 w 60"/>
                <a:gd name="T5" fmla="*/ 16 h 87"/>
                <a:gd name="T6" fmla="*/ 0 w 60"/>
                <a:gd name="T7" fmla="*/ 0 h 87"/>
                <a:gd name="T8" fmla="*/ 60 w 60"/>
                <a:gd name="T9" fmla="*/ 0 h 87"/>
                <a:gd name="T10" fmla="*/ 60 w 60"/>
                <a:gd name="T11" fmla="*/ 16 h 87"/>
                <a:gd name="T12" fmla="*/ 39 w 60"/>
                <a:gd name="T13" fmla="*/ 16 h 87"/>
                <a:gd name="T14" fmla="*/ 39 w 60"/>
                <a:gd name="T15" fmla="*/ 87 h 87"/>
                <a:gd name="T16" fmla="*/ 20 w 60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87">
                  <a:moveTo>
                    <a:pt x="20" y="87"/>
                  </a:moveTo>
                  <a:lnTo>
                    <a:pt x="2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16"/>
                  </a:lnTo>
                  <a:lnTo>
                    <a:pt x="39" y="16"/>
                  </a:lnTo>
                  <a:lnTo>
                    <a:pt x="39" y="87"/>
                  </a:lnTo>
                  <a:lnTo>
                    <a:pt x="2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3" name="Freeform 61"/>
            <p:cNvSpPr>
              <a:spLocks/>
            </p:cNvSpPr>
            <p:nvPr userDrawn="1"/>
          </p:nvSpPr>
          <p:spPr bwMode="black">
            <a:xfrm>
              <a:off x="2531" y="4342"/>
              <a:ext cx="68" cy="87"/>
            </a:xfrm>
            <a:custGeom>
              <a:avLst/>
              <a:gdLst>
                <a:gd name="T0" fmla="*/ 0 w 68"/>
                <a:gd name="T1" fmla="*/ 87 h 87"/>
                <a:gd name="T2" fmla="*/ 0 w 68"/>
                <a:gd name="T3" fmla="*/ 0 h 87"/>
                <a:gd name="T4" fmla="*/ 19 w 68"/>
                <a:gd name="T5" fmla="*/ 0 h 87"/>
                <a:gd name="T6" fmla="*/ 19 w 68"/>
                <a:gd name="T7" fmla="*/ 33 h 87"/>
                <a:gd name="T8" fmla="*/ 45 w 68"/>
                <a:gd name="T9" fmla="*/ 0 h 87"/>
                <a:gd name="T10" fmla="*/ 65 w 68"/>
                <a:gd name="T11" fmla="*/ 0 h 87"/>
                <a:gd name="T12" fmla="*/ 36 w 68"/>
                <a:gd name="T13" fmla="*/ 36 h 87"/>
                <a:gd name="T14" fmla="*/ 68 w 68"/>
                <a:gd name="T15" fmla="*/ 87 h 87"/>
                <a:gd name="T16" fmla="*/ 47 w 68"/>
                <a:gd name="T17" fmla="*/ 87 h 87"/>
                <a:gd name="T18" fmla="*/ 24 w 68"/>
                <a:gd name="T19" fmla="*/ 50 h 87"/>
                <a:gd name="T20" fmla="*/ 19 w 68"/>
                <a:gd name="T21" fmla="*/ 57 h 87"/>
                <a:gd name="T22" fmla="*/ 19 w 68"/>
                <a:gd name="T23" fmla="*/ 87 h 87"/>
                <a:gd name="T24" fmla="*/ 0 w 68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33"/>
                  </a:lnTo>
                  <a:lnTo>
                    <a:pt x="45" y="0"/>
                  </a:lnTo>
                  <a:lnTo>
                    <a:pt x="65" y="0"/>
                  </a:lnTo>
                  <a:lnTo>
                    <a:pt x="36" y="36"/>
                  </a:lnTo>
                  <a:lnTo>
                    <a:pt x="68" y="87"/>
                  </a:lnTo>
                  <a:lnTo>
                    <a:pt x="47" y="87"/>
                  </a:lnTo>
                  <a:lnTo>
                    <a:pt x="24" y="50"/>
                  </a:lnTo>
                  <a:lnTo>
                    <a:pt x="19" y="57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4" name="Freeform 62"/>
            <p:cNvSpPr>
              <a:spLocks/>
            </p:cNvSpPr>
            <p:nvPr userDrawn="1"/>
          </p:nvSpPr>
          <p:spPr bwMode="black">
            <a:xfrm>
              <a:off x="2603" y="4342"/>
              <a:ext cx="72" cy="87"/>
            </a:xfrm>
            <a:custGeom>
              <a:avLst/>
              <a:gdLst>
                <a:gd name="T0" fmla="*/ 0 w 72"/>
                <a:gd name="T1" fmla="*/ 0 h 87"/>
                <a:gd name="T2" fmla="*/ 21 w 72"/>
                <a:gd name="T3" fmla="*/ 0 h 87"/>
                <a:gd name="T4" fmla="*/ 36 w 72"/>
                <a:gd name="T5" fmla="*/ 35 h 87"/>
                <a:gd name="T6" fmla="*/ 52 w 72"/>
                <a:gd name="T7" fmla="*/ 0 h 87"/>
                <a:gd name="T8" fmla="*/ 72 w 72"/>
                <a:gd name="T9" fmla="*/ 0 h 87"/>
                <a:gd name="T10" fmla="*/ 45 w 72"/>
                <a:gd name="T11" fmla="*/ 53 h 87"/>
                <a:gd name="T12" fmla="*/ 45 w 72"/>
                <a:gd name="T13" fmla="*/ 87 h 87"/>
                <a:gd name="T14" fmla="*/ 27 w 72"/>
                <a:gd name="T15" fmla="*/ 87 h 87"/>
                <a:gd name="T16" fmla="*/ 27 w 72"/>
                <a:gd name="T17" fmla="*/ 53 h 87"/>
                <a:gd name="T18" fmla="*/ 0 w 72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87">
                  <a:moveTo>
                    <a:pt x="0" y="0"/>
                  </a:moveTo>
                  <a:lnTo>
                    <a:pt x="21" y="0"/>
                  </a:lnTo>
                  <a:lnTo>
                    <a:pt x="36" y="35"/>
                  </a:lnTo>
                  <a:lnTo>
                    <a:pt x="52" y="0"/>
                  </a:lnTo>
                  <a:lnTo>
                    <a:pt x="72" y="0"/>
                  </a:lnTo>
                  <a:lnTo>
                    <a:pt x="45" y="53"/>
                  </a:lnTo>
                  <a:lnTo>
                    <a:pt x="45" y="87"/>
                  </a:lnTo>
                  <a:lnTo>
                    <a:pt x="27" y="87"/>
                  </a:lnTo>
                  <a:lnTo>
                    <a:pt x="27" y="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3121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horizontal transparent">
    <p:bg bwMode="lt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kt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" y="1441"/>
            <a:ext cx="1440" cy="1439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326552" y="3428428"/>
            <a:ext cx="8490330" cy="1565999"/>
          </a:xfrm>
        </p:spPr>
        <p:txBody>
          <a:bodyPr tIns="144000"/>
          <a:lstStyle>
            <a:lvl1pPr>
              <a:defRPr sz="5442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Headline Ultra </a:t>
            </a:r>
            <a:br>
              <a:rPr lang="cs-CZ" dirty="0" smtClean="0"/>
            </a:br>
            <a:r>
              <a:rPr lang="cs-CZ" dirty="0" smtClean="0"/>
              <a:t>(60) 75 90 PT</a:t>
            </a:r>
            <a:endParaRPr lang="cs-CZ" dirty="0"/>
          </a:p>
        </p:txBody>
      </p:sp>
      <p:grpSp>
        <p:nvGrpSpPr>
          <p:cNvPr id="34" name="Gruppieren 33"/>
          <p:cNvGrpSpPr/>
          <p:nvPr/>
        </p:nvGrpSpPr>
        <p:grpSpPr bwMode="black">
          <a:xfrm>
            <a:off x="326881" y="5877462"/>
            <a:ext cx="1328616" cy="653034"/>
            <a:chOff x="323850" y="6589413"/>
            <a:chExt cx="1318236" cy="648000"/>
          </a:xfrm>
        </p:grpSpPr>
        <p:sp>
          <p:nvSpPr>
            <p:cNvPr id="57" name="Freeform 5"/>
            <p:cNvSpPr>
              <a:spLocks/>
            </p:cNvSpPr>
            <p:nvPr userDrawn="1"/>
          </p:nvSpPr>
          <p:spPr bwMode="black">
            <a:xfrm>
              <a:off x="323850" y="6888001"/>
              <a:ext cx="133412" cy="130236"/>
            </a:xfrm>
            <a:custGeom>
              <a:avLst/>
              <a:gdLst>
                <a:gd name="T0" fmla="*/ 0 w 42"/>
                <a:gd name="T1" fmla="*/ 41 h 41"/>
                <a:gd name="T2" fmla="*/ 0 w 42"/>
                <a:gd name="T3" fmla="*/ 0 h 41"/>
                <a:gd name="T4" fmla="*/ 20 w 42"/>
                <a:gd name="T5" fmla="*/ 0 h 41"/>
                <a:gd name="T6" fmla="*/ 42 w 42"/>
                <a:gd name="T7" fmla="*/ 0 h 41"/>
                <a:gd name="T8" fmla="*/ 42 w 42"/>
                <a:gd name="T9" fmla="*/ 41 h 41"/>
                <a:gd name="T10" fmla="*/ 0 w 42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0" y="4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42" y="0"/>
                  </a:lnTo>
                  <a:lnTo>
                    <a:pt x="42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8" name="Freeform 6"/>
            <p:cNvSpPr>
              <a:spLocks/>
            </p:cNvSpPr>
            <p:nvPr userDrawn="1"/>
          </p:nvSpPr>
          <p:spPr bwMode="black">
            <a:xfrm>
              <a:off x="724085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20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9" name="Freeform 7"/>
            <p:cNvSpPr>
              <a:spLocks/>
            </p:cNvSpPr>
            <p:nvPr userDrawn="1"/>
          </p:nvSpPr>
          <p:spPr bwMode="black">
            <a:xfrm>
              <a:off x="1117968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19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2" name="Freeform 8"/>
            <p:cNvSpPr>
              <a:spLocks/>
            </p:cNvSpPr>
            <p:nvPr userDrawn="1"/>
          </p:nvSpPr>
          <p:spPr bwMode="black">
            <a:xfrm>
              <a:off x="1511850" y="6888001"/>
              <a:ext cx="130236" cy="130236"/>
            </a:xfrm>
            <a:custGeom>
              <a:avLst/>
              <a:gdLst>
                <a:gd name="T0" fmla="*/ 0 w 41"/>
                <a:gd name="T1" fmla="*/ 41 h 41"/>
                <a:gd name="T2" fmla="*/ 0 w 41"/>
                <a:gd name="T3" fmla="*/ 0 h 41"/>
                <a:gd name="T4" fmla="*/ 22 w 41"/>
                <a:gd name="T5" fmla="*/ 0 h 41"/>
                <a:gd name="T6" fmla="*/ 41 w 41"/>
                <a:gd name="T7" fmla="*/ 0 h 41"/>
                <a:gd name="T8" fmla="*/ 41 w 41"/>
                <a:gd name="T9" fmla="*/ 41 h 41"/>
                <a:gd name="T10" fmla="*/ 0 w 41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1">
                  <a:moveTo>
                    <a:pt x="0" y="41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41" y="0"/>
                  </a:lnTo>
                  <a:lnTo>
                    <a:pt x="41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3" name="Freeform 9"/>
            <p:cNvSpPr>
              <a:spLocks/>
            </p:cNvSpPr>
            <p:nvPr userDrawn="1"/>
          </p:nvSpPr>
          <p:spPr bwMode="black">
            <a:xfrm>
              <a:off x="323850" y="6589413"/>
              <a:ext cx="530472" cy="648000"/>
            </a:xfrm>
            <a:custGeom>
              <a:avLst/>
              <a:gdLst>
                <a:gd name="T0" fmla="*/ 402 w 407"/>
                <a:gd name="T1" fmla="*/ 0 h 496"/>
                <a:gd name="T2" fmla="*/ 5 w 407"/>
                <a:gd name="T3" fmla="*/ 0 h 496"/>
                <a:gd name="T4" fmla="*/ 0 w 407"/>
                <a:gd name="T5" fmla="*/ 175 h 496"/>
                <a:gd name="T6" fmla="*/ 27 w 407"/>
                <a:gd name="T7" fmla="*/ 179 h 496"/>
                <a:gd name="T8" fmla="*/ 67 w 407"/>
                <a:gd name="T9" fmla="*/ 64 h 496"/>
                <a:gd name="T10" fmla="*/ 164 w 407"/>
                <a:gd name="T11" fmla="*/ 23 h 496"/>
                <a:gd name="T12" fmla="*/ 164 w 407"/>
                <a:gd name="T13" fmla="*/ 390 h 496"/>
                <a:gd name="T14" fmla="*/ 150 w 407"/>
                <a:gd name="T15" fmla="*/ 452 h 496"/>
                <a:gd name="T16" fmla="*/ 110 w 407"/>
                <a:gd name="T17" fmla="*/ 467 h 496"/>
                <a:gd name="T18" fmla="*/ 81 w 407"/>
                <a:gd name="T19" fmla="*/ 468 h 496"/>
                <a:gd name="T20" fmla="*/ 81 w 407"/>
                <a:gd name="T21" fmla="*/ 496 h 496"/>
                <a:gd name="T22" fmla="*/ 326 w 407"/>
                <a:gd name="T23" fmla="*/ 496 h 496"/>
                <a:gd name="T24" fmla="*/ 326 w 407"/>
                <a:gd name="T25" fmla="*/ 468 h 496"/>
                <a:gd name="T26" fmla="*/ 297 w 407"/>
                <a:gd name="T27" fmla="*/ 467 h 496"/>
                <a:gd name="T28" fmla="*/ 257 w 407"/>
                <a:gd name="T29" fmla="*/ 452 h 496"/>
                <a:gd name="T30" fmla="*/ 243 w 407"/>
                <a:gd name="T31" fmla="*/ 390 h 496"/>
                <a:gd name="T32" fmla="*/ 243 w 407"/>
                <a:gd name="T33" fmla="*/ 23 h 496"/>
                <a:gd name="T34" fmla="*/ 340 w 407"/>
                <a:gd name="T35" fmla="*/ 64 h 496"/>
                <a:gd name="T36" fmla="*/ 381 w 407"/>
                <a:gd name="T37" fmla="*/ 179 h 496"/>
                <a:gd name="T38" fmla="*/ 407 w 407"/>
                <a:gd name="T39" fmla="*/ 175 h 496"/>
                <a:gd name="T40" fmla="*/ 402 w 407"/>
                <a:gd name="T41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496">
                  <a:moveTo>
                    <a:pt x="40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31" y="128"/>
                    <a:pt x="45" y="89"/>
                    <a:pt x="67" y="64"/>
                  </a:cubicBezTo>
                  <a:cubicBezTo>
                    <a:pt x="90" y="38"/>
                    <a:pt x="123" y="25"/>
                    <a:pt x="164" y="23"/>
                  </a:cubicBezTo>
                  <a:cubicBezTo>
                    <a:pt x="164" y="390"/>
                    <a:pt x="164" y="390"/>
                    <a:pt x="164" y="390"/>
                  </a:cubicBezTo>
                  <a:cubicBezTo>
                    <a:pt x="164" y="422"/>
                    <a:pt x="159" y="442"/>
                    <a:pt x="150" y="452"/>
                  </a:cubicBezTo>
                  <a:cubicBezTo>
                    <a:pt x="142" y="460"/>
                    <a:pt x="129" y="465"/>
                    <a:pt x="110" y="467"/>
                  </a:cubicBezTo>
                  <a:cubicBezTo>
                    <a:pt x="104" y="467"/>
                    <a:pt x="95" y="468"/>
                    <a:pt x="81" y="468"/>
                  </a:cubicBezTo>
                  <a:cubicBezTo>
                    <a:pt x="81" y="496"/>
                    <a:pt x="81" y="496"/>
                    <a:pt x="81" y="496"/>
                  </a:cubicBezTo>
                  <a:cubicBezTo>
                    <a:pt x="326" y="496"/>
                    <a:pt x="326" y="496"/>
                    <a:pt x="326" y="496"/>
                  </a:cubicBezTo>
                  <a:cubicBezTo>
                    <a:pt x="326" y="468"/>
                    <a:pt x="326" y="468"/>
                    <a:pt x="326" y="468"/>
                  </a:cubicBezTo>
                  <a:cubicBezTo>
                    <a:pt x="313" y="468"/>
                    <a:pt x="303" y="467"/>
                    <a:pt x="297" y="467"/>
                  </a:cubicBezTo>
                  <a:cubicBezTo>
                    <a:pt x="278" y="465"/>
                    <a:pt x="265" y="460"/>
                    <a:pt x="257" y="452"/>
                  </a:cubicBezTo>
                  <a:cubicBezTo>
                    <a:pt x="248" y="442"/>
                    <a:pt x="243" y="422"/>
                    <a:pt x="243" y="390"/>
                  </a:cubicBezTo>
                  <a:cubicBezTo>
                    <a:pt x="243" y="23"/>
                    <a:pt x="243" y="23"/>
                    <a:pt x="243" y="23"/>
                  </a:cubicBezTo>
                  <a:cubicBezTo>
                    <a:pt x="285" y="25"/>
                    <a:pt x="317" y="38"/>
                    <a:pt x="340" y="64"/>
                  </a:cubicBezTo>
                  <a:cubicBezTo>
                    <a:pt x="362" y="89"/>
                    <a:pt x="376" y="128"/>
                    <a:pt x="381" y="179"/>
                  </a:cubicBezTo>
                  <a:cubicBezTo>
                    <a:pt x="407" y="175"/>
                    <a:pt x="407" y="175"/>
                    <a:pt x="407" y="175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95" name="Group 48"/>
          <p:cNvGrpSpPr>
            <a:grpSpLocks noChangeAspect="1"/>
          </p:cNvGrpSpPr>
          <p:nvPr/>
        </p:nvGrpSpPr>
        <p:grpSpPr bwMode="black">
          <a:xfrm>
            <a:off x="6240077" y="6116490"/>
            <a:ext cx="2581920" cy="214538"/>
            <a:chOff x="1698" y="4248"/>
            <a:chExt cx="1793" cy="149"/>
          </a:xfrm>
          <a:solidFill>
            <a:schemeClr val="bg1"/>
          </a:solidFill>
        </p:grpSpPr>
        <p:sp>
          <p:nvSpPr>
            <p:cNvPr id="96" name="Freeform 54"/>
            <p:cNvSpPr>
              <a:spLocks noEditPoints="1"/>
            </p:cNvSpPr>
            <p:nvPr userDrawn="1"/>
          </p:nvSpPr>
          <p:spPr bwMode="black">
            <a:xfrm>
              <a:off x="1698" y="4279"/>
              <a:ext cx="79" cy="115"/>
            </a:xfrm>
            <a:custGeom>
              <a:avLst/>
              <a:gdLst>
                <a:gd name="T0" fmla="*/ 0 w 86"/>
                <a:gd name="T1" fmla="*/ 126 h 126"/>
                <a:gd name="T2" fmla="*/ 0 w 86"/>
                <a:gd name="T3" fmla="*/ 0 h 126"/>
                <a:gd name="T4" fmla="*/ 40 w 86"/>
                <a:gd name="T5" fmla="*/ 0 h 126"/>
                <a:gd name="T6" fmla="*/ 63 w 86"/>
                <a:gd name="T7" fmla="*/ 3 h 126"/>
                <a:gd name="T8" fmla="*/ 81 w 86"/>
                <a:gd name="T9" fmla="*/ 17 h 126"/>
                <a:gd name="T10" fmla="*/ 86 w 86"/>
                <a:gd name="T11" fmla="*/ 39 h 126"/>
                <a:gd name="T12" fmla="*/ 71 w 86"/>
                <a:gd name="T13" fmla="*/ 73 h 126"/>
                <a:gd name="T14" fmla="*/ 41 w 86"/>
                <a:gd name="T15" fmla="*/ 81 h 126"/>
                <a:gd name="T16" fmla="*/ 27 w 86"/>
                <a:gd name="T17" fmla="*/ 81 h 126"/>
                <a:gd name="T18" fmla="*/ 27 w 86"/>
                <a:gd name="T19" fmla="*/ 126 h 126"/>
                <a:gd name="T20" fmla="*/ 0 w 86"/>
                <a:gd name="T21" fmla="*/ 126 h 126"/>
                <a:gd name="T22" fmla="*/ 27 w 86"/>
                <a:gd name="T23" fmla="*/ 59 h 126"/>
                <a:gd name="T24" fmla="*/ 40 w 86"/>
                <a:gd name="T25" fmla="*/ 59 h 126"/>
                <a:gd name="T26" fmla="*/ 55 w 86"/>
                <a:gd name="T27" fmla="*/ 54 h 126"/>
                <a:gd name="T28" fmla="*/ 59 w 86"/>
                <a:gd name="T29" fmla="*/ 41 h 126"/>
                <a:gd name="T30" fmla="*/ 54 w 86"/>
                <a:gd name="T31" fmla="*/ 27 h 126"/>
                <a:gd name="T32" fmla="*/ 39 w 86"/>
                <a:gd name="T33" fmla="*/ 23 h 126"/>
                <a:gd name="T34" fmla="*/ 27 w 86"/>
                <a:gd name="T35" fmla="*/ 23 h 126"/>
                <a:gd name="T36" fmla="*/ 27 w 86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6" y="31"/>
                    <a:pt x="86" y="39"/>
                  </a:cubicBezTo>
                  <a:cubicBezTo>
                    <a:pt x="86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0" y="59"/>
                    <a:pt x="40" y="59"/>
                    <a:pt x="40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7" name="Freeform 55"/>
            <p:cNvSpPr>
              <a:spLocks noEditPoints="1"/>
            </p:cNvSpPr>
            <p:nvPr userDrawn="1"/>
          </p:nvSpPr>
          <p:spPr bwMode="black">
            <a:xfrm>
              <a:off x="1791" y="4279"/>
              <a:ext cx="86" cy="115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8 h 126"/>
                <a:gd name="T8" fmla="*/ 90 w 94"/>
                <a:gd name="T9" fmla="*/ 35 h 126"/>
                <a:gd name="T10" fmla="*/ 82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90 w 94"/>
                <a:gd name="T19" fmla="*/ 108 h 126"/>
                <a:gd name="T20" fmla="*/ 92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3 h 126"/>
                <a:gd name="T30" fmla="*/ 60 w 94"/>
                <a:gd name="T31" fmla="*/ 85 h 126"/>
                <a:gd name="T32" fmla="*/ 51 w 94"/>
                <a:gd name="T33" fmla="*/ 77 h 126"/>
                <a:gd name="T34" fmla="*/ 43 w 94"/>
                <a:gd name="T35" fmla="*/ 77 h 126"/>
                <a:gd name="T36" fmla="*/ 27 w 94"/>
                <a:gd name="T37" fmla="*/ 77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1 h 126"/>
                <a:gd name="T54" fmla="*/ 27 w 94"/>
                <a:gd name="T55" fmla="*/ 21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8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2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6" y="79"/>
                    <a:pt x="87" y="83"/>
                    <a:pt x="88" y="89"/>
                  </a:cubicBezTo>
                  <a:cubicBezTo>
                    <a:pt x="88" y="91"/>
                    <a:pt x="89" y="98"/>
                    <a:pt x="90" y="108"/>
                  </a:cubicBezTo>
                  <a:cubicBezTo>
                    <a:pt x="90" y="115"/>
                    <a:pt x="91" y="119"/>
                    <a:pt x="92" y="121"/>
                  </a:cubicBezTo>
                  <a:cubicBezTo>
                    <a:pt x="92" y="123"/>
                    <a:pt x="93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5" y="122"/>
                    <a:pt x="64" y="119"/>
                  </a:cubicBezTo>
                  <a:cubicBezTo>
                    <a:pt x="64" y="117"/>
                    <a:pt x="64" y="112"/>
                    <a:pt x="63" y="103"/>
                  </a:cubicBezTo>
                  <a:cubicBezTo>
                    <a:pt x="62" y="94"/>
                    <a:pt x="61" y="88"/>
                    <a:pt x="60" y="85"/>
                  </a:cubicBezTo>
                  <a:cubicBezTo>
                    <a:pt x="58" y="81"/>
                    <a:pt x="55" y="78"/>
                    <a:pt x="51" y="77"/>
                  </a:cubicBezTo>
                  <a:cubicBezTo>
                    <a:pt x="49" y="77"/>
                    <a:pt x="46" y="77"/>
                    <a:pt x="43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2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2"/>
                    <a:pt x="49" y="21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8" name="Freeform 56"/>
            <p:cNvSpPr>
              <a:spLocks noEditPoints="1"/>
            </p:cNvSpPr>
            <p:nvPr userDrawn="1"/>
          </p:nvSpPr>
          <p:spPr bwMode="black">
            <a:xfrm>
              <a:off x="1890" y="4276"/>
              <a:ext cx="98" cy="121"/>
            </a:xfrm>
            <a:custGeom>
              <a:avLst/>
              <a:gdLst>
                <a:gd name="T0" fmla="*/ 55 w 107"/>
                <a:gd name="T1" fmla="*/ 0 h 132"/>
                <a:gd name="T2" fmla="*/ 91 w 107"/>
                <a:gd name="T3" fmla="*/ 16 h 132"/>
                <a:gd name="T4" fmla="*/ 107 w 107"/>
                <a:gd name="T5" fmla="*/ 66 h 132"/>
                <a:gd name="T6" fmla="*/ 95 w 107"/>
                <a:gd name="T7" fmla="*/ 111 h 132"/>
                <a:gd name="T8" fmla="*/ 76 w 107"/>
                <a:gd name="T9" fmla="*/ 127 h 132"/>
                <a:gd name="T10" fmla="*/ 54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6 w 107"/>
                <a:gd name="T17" fmla="*/ 17 h 132"/>
                <a:gd name="T18" fmla="*/ 55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7 h 132"/>
                <a:gd name="T30" fmla="*/ 54 w 107"/>
                <a:gd name="T31" fmla="*/ 109 h 132"/>
                <a:gd name="T32" fmla="*/ 68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5" y="0"/>
                  </a:moveTo>
                  <a:cubicBezTo>
                    <a:pt x="69" y="0"/>
                    <a:pt x="81" y="6"/>
                    <a:pt x="91" y="16"/>
                  </a:cubicBezTo>
                  <a:cubicBezTo>
                    <a:pt x="102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5" y="111"/>
                  </a:cubicBezTo>
                  <a:cubicBezTo>
                    <a:pt x="90" y="118"/>
                    <a:pt x="84" y="123"/>
                    <a:pt x="76" y="127"/>
                  </a:cubicBezTo>
                  <a:cubicBezTo>
                    <a:pt x="70" y="130"/>
                    <a:pt x="62" y="132"/>
                    <a:pt x="54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3" y="23"/>
                  </a:moveTo>
                  <a:cubicBezTo>
                    <a:pt x="45" y="23"/>
                    <a:pt x="39" y="27"/>
                    <a:pt x="34" y="35"/>
                  </a:cubicBezTo>
                  <a:cubicBezTo>
                    <a:pt x="29" y="43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40" y="104"/>
                    <a:pt x="44" y="107"/>
                  </a:cubicBezTo>
                  <a:cubicBezTo>
                    <a:pt x="47" y="108"/>
                    <a:pt x="51" y="109"/>
                    <a:pt x="54" y="109"/>
                  </a:cubicBezTo>
                  <a:cubicBezTo>
                    <a:pt x="59" y="109"/>
                    <a:pt x="64" y="107"/>
                    <a:pt x="68" y="104"/>
                  </a:cubicBezTo>
                  <a:cubicBezTo>
                    <a:pt x="72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8" y="43"/>
                    <a:pt x="73" y="35"/>
                  </a:cubicBezTo>
                  <a:cubicBezTo>
                    <a:pt x="69" y="27"/>
                    <a:pt x="62" y="23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9" name="Freeform 57"/>
            <p:cNvSpPr>
              <a:spLocks/>
            </p:cNvSpPr>
            <p:nvPr userDrawn="1"/>
          </p:nvSpPr>
          <p:spPr bwMode="black">
            <a:xfrm>
              <a:off x="2043" y="4276"/>
              <a:ext cx="81" cy="121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1 h 132"/>
                <a:gd name="T8" fmla="*/ 57 w 88"/>
                <a:gd name="T9" fmla="*/ 106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7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0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4 h 132"/>
                <a:gd name="T40" fmla="*/ 32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3" y="108"/>
                    <a:pt x="38" y="111"/>
                    <a:pt x="44" y="111"/>
                  </a:cubicBezTo>
                  <a:cubicBezTo>
                    <a:pt x="49" y="111"/>
                    <a:pt x="54" y="109"/>
                    <a:pt x="57" y="106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7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4" y="17"/>
                    <a:pt x="11" y="11"/>
                  </a:cubicBezTo>
                  <a:cubicBezTo>
                    <a:pt x="18" y="4"/>
                    <a:pt x="28" y="0"/>
                    <a:pt x="40" y="0"/>
                  </a:cubicBezTo>
                  <a:cubicBezTo>
                    <a:pt x="56" y="0"/>
                    <a:pt x="68" y="5"/>
                    <a:pt x="76" y="16"/>
                  </a:cubicBezTo>
                  <a:cubicBezTo>
                    <a:pt x="80" y="21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1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4"/>
                  </a:cubicBezTo>
                  <a:cubicBezTo>
                    <a:pt x="26" y="39"/>
                    <a:pt x="28" y="43"/>
                    <a:pt x="32" y="46"/>
                  </a:cubicBezTo>
                  <a:cubicBezTo>
                    <a:pt x="35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5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0" name="Freeform 58"/>
            <p:cNvSpPr>
              <a:spLocks noEditPoints="1"/>
            </p:cNvSpPr>
            <p:nvPr userDrawn="1"/>
          </p:nvSpPr>
          <p:spPr bwMode="black">
            <a:xfrm>
              <a:off x="2140" y="4279"/>
              <a:ext cx="80" cy="115"/>
            </a:xfrm>
            <a:custGeom>
              <a:avLst/>
              <a:gdLst>
                <a:gd name="T0" fmla="*/ 0 w 87"/>
                <a:gd name="T1" fmla="*/ 126 h 126"/>
                <a:gd name="T2" fmla="*/ 0 w 87"/>
                <a:gd name="T3" fmla="*/ 0 h 126"/>
                <a:gd name="T4" fmla="*/ 40 w 87"/>
                <a:gd name="T5" fmla="*/ 0 h 126"/>
                <a:gd name="T6" fmla="*/ 63 w 87"/>
                <a:gd name="T7" fmla="*/ 3 h 126"/>
                <a:gd name="T8" fmla="*/ 81 w 87"/>
                <a:gd name="T9" fmla="*/ 17 h 126"/>
                <a:gd name="T10" fmla="*/ 87 w 87"/>
                <a:gd name="T11" fmla="*/ 39 h 126"/>
                <a:gd name="T12" fmla="*/ 71 w 87"/>
                <a:gd name="T13" fmla="*/ 73 h 126"/>
                <a:gd name="T14" fmla="*/ 41 w 87"/>
                <a:gd name="T15" fmla="*/ 81 h 126"/>
                <a:gd name="T16" fmla="*/ 27 w 87"/>
                <a:gd name="T17" fmla="*/ 81 h 126"/>
                <a:gd name="T18" fmla="*/ 27 w 87"/>
                <a:gd name="T19" fmla="*/ 126 h 126"/>
                <a:gd name="T20" fmla="*/ 0 w 87"/>
                <a:gd name="T21" fmla="*/ 126 h 126"/>
                <a:gd name="T22" fmla="*/ 27 w 87"/>
                <a:gd name="T23" fmla="*/ 59 h 126"/>
                <a:gd name="T24" fmla="*/ 41 w 87"/>
                <a:gd name="T25" fmla="*/ 59 h 126"/>
                <a:gd name="T26" fmla="*/ 55 w 87"/>
                <a:gd name="T27" fmla="*/ 54 h 126"/>
                <a:gd name="T28" fmla="*/ 59 w 87"/>
                <a:gd name="T29" fmla="*/ 41 h 126"/>
                <a:gd name="T30" fmla="*/ 54 w 87"/>
                <a:gd name="T31" fmla="*/ 27 h 126"/>
                <a:gd name="T32" fmla="*/ 39 w 87"/>
                <a:gd name="T33" fmla="*/ 23 h 126"/>
                <a:gd name="T34" fmla="*/ 27 w 87"/>
                <a:gd name="T35" fmla="*/ 23 h 126"/>
                <a:gd name="T36" fmla="*/ 27 w 87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7" y="31"/>
                    <a:pt x="87" y="39"/>
                  </a:cubicBezTo>
                  <a:cubicBezTo>
                    <a:pt x="87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1" y="59"/>
                    <a:pt x="41" y="59"/>
                    <a:pt x="41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1" name="Freeform 59"/>
            <p:cNvSpPr>
              <a:spLocks noEditPoints="1"/>
            </p:cNvSpPr>
            <p:nvPr userDrawn="1"/>
          </p:nvSpPr>
          <p:spPr bwMode="black">
            <a:xfrm>
              <a:off x="2230" y="4276"/>
              <a:ext cx="99" cy="121"/>
            </a:xfrm>
            <a:custGeom>
              <a:avLst/>
              <a:gdLst>
                <a:gd name="T0" fmla="*/ 55 w 108"/>
                <a:gd name="T1" fmla="*/ 0 h 132"/>
                <a:gd name="T2" fmla="*/ 91 w 108"/>
                <a:gd name="T3" fmla="*/ 16 h 132"/>
                <a:gd name="T4" fmla="*/ 108 w 108"/>
                <a:gd name="T5" fmla="*/ 66 h 132"/>
                <a:gd name="T6" fmla="*/ 95 w 108"/>
                <a:gd name="T7" fmla="*/ 111 h 132"/>
                <a:gd name="T8" fmla="*/ 77 w 108"/>
                <a:gd name="T9" fmla="*/ 127 h 132"/>
                <a:gd name="T10" fmla="*/ 54 w 108"/>
                <a:gd name="T11" fmla="*/ 132 h 132"/>
                <a:gd name="T12" fmla="*/ 13 w 108"/>
                <a:gd name="T13" fmla="*/ 110 h 132"/>
                <a:gd name="T14" fmla="*/ 0 w 108"/>
                <a:gd name="T15" fmla="*/ 66 h 132"/>
                <a:gd name="T16" fmla="*/ 16 w 108"/>
                <a:gd name="T17" fmla="*/ 17 h 132"/>
                <a:gd name="T18" fmla="*/ 55 w 108"/>
                <a:gd name="T19" fmla="*/ 0 h 132"/>
                <a:gd name="T20" fmla="*/ 54 w 108"/>
                <a:gd name="T21" fmla="*/ 23 h 132"/>
                <a:gd name="T22" fmla="*/ 35 w 108"/>
                <a:gd name="T23" fmla="*/ 35 h 132"/>
                <a:gd name="T24" fmla="*/ 27 w 108"/>
                <a:gd name="T25" fmla="*/ 66 h 132"/>
                <a:gd name="T26" fmla="*/ 35 w 108"/>
                <a:gd name="T27" fmla="*/ 97 h 132"/>
                <a:gd name="T28" fmla="*/ 45 w 108"/>
                <a:gd name="T29" fmla="*/ 107 h 132"/>
                <a:gd name="T30" fmla="*/ 55 w 108"/>
                <a:gd name="T31" fmla="*/ 109 h 132"/>
                <a:gd name="T32" fmla="*/ 68 w 108"/>
                <a:gd name="T33" fmla="*/ 104 h 132"/>
                <a:gd name="T34" fmla="*/ 78 w 108"/>
                <a:gd name="T35" fmla="*/ 87 h 132"/>
                <a:gd name="T36" fmla="*/ 81 w 108"/>
                <a:gd name="T37" fmla="*/ 66 h 132"/>
                <a:gd name="T38" fmla="*/ 74 w 108"/>
                <a:gd name="T39" fmla="*/ 35 h 132"/>
                <a:gd name="T40" fmla="*/ 54 w 108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2">
                  <a:moveTo>
                    <a:pt x="55" y="0"/>
                  </a:moveTo>
                  <a:cubicBezTo>
                    <a:pt x="70" y="0"/>
                    <a:pt x="82" y="6"/>
                    <a:pt x="91" y="16"/>
                  </a:cubicBezTo>
                  <a:cubicBezTo>
                    <a:pt x="102" y="29"/>
                    <a:pt x="108" y="45"/>
                    <a:pt x="108" y="66"/>
                  </a:cubicBezTo>
                  <a:cubicBezTo>
                    <a:pt x="108" y="84"/>
                    <a:pt x="104" y="99"/>
                    <a:pt x="95" y="111"/>
                  </a:cubicBezTo>
                  <a:cubicBezTo>
                    <a:pt x="91" y="118"/>
                    <a:pt x="84" y="123"/>
                    <a:pt x="77" y="127"/>
                  </a:cubicBezTo>
                  <a:cubicBezTo>
                    <a:pt x="70" y="130"/>
                    <a:pt x="63" y="132"/>
                    <a:pt x="54" y="132"/>
                  </a:cubicBezTo>
                  <a:cubicBezTo>
                    <a:pt x="37" y="132"/>
                    <a:pt x="23" y="125"/>
                    <a:pt x="13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6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4" y="23"/>
                  </a:moveTo>
                  <a:cubicBezTo>
                    <a:pt x="46" y="23"/>
                    <a:pt x="39" y="27"/>
                    <a:pt x="35" y="35"/>
                  </a:cubicBezTo>
                  <a:cubicBezTo>
                    <a:pt x="30" y="43"/>
                    <a:pt x="27" y="54"/>
                    <a:pt x="27" y="66"/>
                  </a:cubicBezTo>
                  <a:cubicBezTo>
                    <a:pt x="27" y="78"/>
                    <a:pt x="30" y="89"/>
                    <a:pt x="35" y="97"/>
                  </a:cubicBezTo>
                  <a:cubicBezTo>
                    <a:pt x="37" y="101"/>
                    <a:pt x="40" y="104"/>
                    <a:pt x="45" y="107"/>
                  </a:cubicBezTo>
                  <a:cubicBezTo>
                    <a:pt x="48" y="108"/>
                    <a:pt x="51" y="109"/>
                    <a:pt x="55" y="109"/>
                  </a:cubicBezTo>
                  <a:cubicBezTo>
                    <a:pt x="60" y="109"/>
                    <a:pt x="64" y="107"/>
                    <a:pt x="68" y="104"/>
                  </a:cubicBezTo>
                  <a:cubicBezTo>
                    <a:pt x="72" y="100"/>
                    <a:pt x="76" y="94"/>
                    <a:pt x="78" y="87"/>
                  </a:cubicBezTo>
                  <a:cubicBezTo>
                    <a:pt x="80" y="80"/>
                    <a:pt x="81" y="73"/>
                    <a:pt x="81" y="66"/>
                  </a:cubicBezTo>
                  <a:cubicBezTo>
                    <a:pt x="81" y="54"/>
                    <a:pt x="78" y="43"/>
                    <a:pt x="74" y="35"/>
                  </a:cubicBezTo>
                  <a:cubicBezTo>
                    <a:pt x="69" y="27"/>
                    <a:pt x="63" y="23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2" name="Freeform 60"/>
            <p:cNvSpPr>
              <a:spLocks/>
            </p:cNvSpPr>
            <p:nvPr userDrawn="1"/>
          </p:nvSpPr>
          <p:spPr bwMode="black">
            <a:xfrm>
              <a:off x="2347" y="4279"/>
              <a:ext cx="70" cy="115"/>
            </a:xfrm>
            <a:custGeom>
              <a:avLst/>
              <a:gdLst>
                <a:gd name="T0" fmla="*/ 0 w 70"/>
                <a:gd name="T1" fmla="*/ 115 h 115"/>
                <a:gd name="T2" fmla="*/ 0 w 70"/>
                <a:gd name="T3" fmla="*/ 0 h 115"/>
                <a:gd name="T4" fmla="*/ 25 w 70"/>
                <a:gd name="T5" fmla="*/ 0 h 115"/>
                <a:gd name="T6" fmla="*/ 25 w 70"/>
                <a:gd name="T7" fmla="*/ 94 h 115"/>
                <a:gd name="T8" fmla="*/ 70 w 70"/>
                <a:gd name="T9" fmla="*/ 94 h 115"/>
                <a:gd name="T10" fmla="*/ 70 w 70"/>
                <a:gd name="T11" fmla="*/ 115 h 115"/>
                <a:gd name="T12" fmla="*/ 0 w 70"/>
                <a:gd name="T1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15">
                  <a:moveTo>
                    <a:pt x="0" y="115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94"/>
                  </a:lnTo>
                  <a:lnTo>
                    <a:pt x="70" y="94"/>
                  </a:lnTo>
                  <a:lnTo>
                    <a:pt x="70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3" name="Freeform 61"/>
            <p:cNvSpPr>
              <a:spLocks/>
            </p:cNvSpPr>
            <p:nvPr userDrawn="1"/>
          </p:nvSpPr>
          <p:spPr bwMode="black">
            <a:xfrm>
              <a:off x="2431" y="4279"/>
              <a:ext cx="75" cy="115"/>
            </a:xfrm>
            <a:custGeom>
              <a:avLst/>
              <a:gdLst>
                <a:gd name="T0" fmla="*/ 0 w 75"/>
                <a:gd name="T1" fmla="*/ 115 h 115"/>
                <a:gd name="T2" fmla="*/ 0 w 75"/>
                <a:gd name="T3" fmla="*/ 0 h 115"/>
                <a:gd name="T4" fmla="*/ 74 w 75"/>
                <a:gd name="T5" fmla="*/ 0 h 115"/>
                <a:gd name="T6" fmla="*/ 74 w 75"/>
                <a:gd name="T7" fmla="*/ 21 h 115"/>
                <a:gd name="T8" fmla="*/ 25 w 75"/>
                <a:gd name="T9" fmla="*/ 21 h 115"/>
                <a:gd name="T10" fmla="*/ 25 w 75"/>
                <a:gd name="T11" fmla="*/ 46 h 115"/>
                <a:gd name="T12" fmla="*/ 70 w 75"/>
                <a:gd name="T13" fmla="*/ 46 h 115"/>
                <a:gd name="T14" fmla="*/ 70 w 75"/>
                <a:gd name="T15" fmla="*/ 66 h 115"/>
                <a:gd name="T16" fmla="*/ 25 w 75"/>
                <a:gd name="T17" fmla="*/ 66 h 115"/>
                <a:gd name="T18" fmla="*/ 25 w 75"/>
                <a:gd name="T19" fmla="*/ 94 h 115"/>
                <a:gd name="T20" fmla="*/ 75 w 75"/>
                <a:gd name="T21" fmla="*/ 94 h 115"/>
                <a:gd name="T22" fmla="*/ 75 w 75"/>
                <a:gd name="T23" fmla="*/ 115 h 115"/>
                <a:gd name="T24" fmla="*/ 0 w 75"/>
                <a:gd name="T2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115">
                  <a:moveTo>
                    <a:pt x="0" y="115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21"/>
                  </a:lnTo>
                  <a:lnTo>
                    <a:pt x="25" y="21"/>
                  </a:lnTo>
                  <a:lnTo>
                    <a:pt x="25" y="46"/>
                  </a:lnTo>
                  <a:lnTo>
                    <a:pt x="70" y="46"/>
                  </a:lnTo>
                  <a:lnTo>
                    <a:pt x="70" y="66"/>
                  </a:lnTo>
                  <a:lnTo>
                    <a:pt x="25" y="66"/>
                  </a:lnTo>
                  <a:lnTo>
                    <a:pt x="25" y="94"/>
                  </a:lnTo>
                  <a:lnTo>
                    <a:pt x="75" y="94"/>
                  </a:lnTo>
                  <a:lnTo>
                    <a:pt x="75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4" name="Freeform 62"/>
            <p:cNvSpPr>
              <a:spLocks noEditPoints="1"/>
            </p:cNvSpPr>
            <p:nvPr userDrawn="1"/>
          </p:nvSpPr>
          <p:spPr bwMode="black">
            <a:xfrm>
              <a:off x="2519" y="4248"/>
              <a:ext cx="93" cy="149"/>
            </a:xfrm>
            <a:custGeom>
              <a:avLst/>
              <a:gdLst>
                <a:gd name="T0" fmla="*/ 75 w 102"/>
                <a:gd name="T1" fmla="*/ 111 h 163"/>
                <a:gd name="T2" fmla="*/ 102 w 102"/>
                <a:gd name="T3" fmla="*/ 111 h 163"/>
                <a:gd name="T4" fmla="*/ 91 w 102"/>
                <a:gd name="T5" fmla="*/ 145 h 163"/>
                <a:gd name="T6" fmla="*/ 53 w 102"/>
                <a:gd name="T7" fmla="*/ 163 h 163"/>
                <a:gd name="T8" fmla="*/ 17 w 102"/>
                <a:gd name="T9" fmla="*/ 147 h 163"/>
                <a:gd name="T10" fmla="*/ 0 w 102"/>
                <a:gd name="T11" fmla="*/ 97 h 163"/>
                <a:gd name="T12" fmla="*/ 16 w 102"/>
                <a:gd name="T13" fmla="*/ 48 h 163"/>
                <a:gd name="T14" fmla="*/ 54 w 102"/>
                <a:gd name="T15" fmla="*/ 31 h 163"/>
                <a:gd name="T16" fmla="*/ 93 w 102"/>
                <a:gd name="T17" fmla="*/ 51 h 163"/>
                <a:gd name="T18" fmla="*/ 102 w 102"/>
                <a:gd name="T19" fmla="*/ 76 h 163"/>
                <a:gd name="T20" fmla="*/ 75 w 102"/>
                <a:gd name="T21" fmla="*/ 76 h 163"/>
                <a:gd name="T22" fmla="*/ 71 w 102"/>
                <a:gd name="T23" fmla="*/ 64 h 163"/>
                <a:gd name="T24" fmla="*/ 54 w 102"/>
                <a:gd name="T25" fmla="*/ 54 h 163"/>
                <a:gd name="T26" fmla="*/ 34 w 102"/>
                <a:gd name="T27" fmla="*/ 66 h 163"/>
                <a:gd name="T28" fmla="*/ 28 w 102"/>
                <a:gd name="T29" fmla="*/ 97 h 163"/>
                <a:gd name="T30" fmla="*/ 35 w 102"/>
                <a:gd name="T31" fmla="*/ 128 h 163"/>
                <a:gd name="T32" fmla="*/ 53 w 102"/>
                <a:gd name="T33" fmla="*/ 140 h 163"/>
                <a:gd name="T34" fmla="*/ 69 w 102"/>
                <a:gd name="T35" fmla="*/ 131 h 163"/>
                <a:gd name="T36" fmla="*/ 75 w 102"/>
                <a:gd name="T37" fmla="*/ 111 h 163"/>
                <a:gd name="T38" fmla="*/ 79 w 102"/>
                <a:gd name="T39" fmla="*/ 0 h 163"/>
                <a:gd name="T40" fmla="*/ 61 w 102"/>
                <a:gd name="T41" fmla="*/ 24 h 163"/>
                <a:gd name="T42" fmla="*/ 40 w 102"/>
                <a:gd name="T43" fmla="*/ 24 h 163"/>
                <a:gd name="T44" fmla="*/ 22 w 102"/>
                <a:gd name="T45" fmla="*/ 0 h 163"/>
                <a:gd name="T46" fmla="*/ 42 w 102"/>
                <a:gd name="T47" fmla="*/ 0 h 163"/>
                <a:gd name="T48" fmla="*/ 50 w 102"/>
                <a:gd name="T49" fmla="*/ 11 h 163"/>
                <a:gd name="T50" fmla="*/ 58 w 102"/>
                <a:gd name="T51" fmla="*/ 0 h 163"/>
                <a:gd name="T52" fmla="*/ 79 w 102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63">
                  <a:moveTo>
                    <a:pt x="75" y="111"/>
                  </a:moveTo>
                  <a:cubicBezTo>
                    <a:pt x="102" y="111"/>
                    <a:pt x="102" y="111"/>
                    <a:pt x="102" y="111"/>
                  </a:cubicBezTo>
                  <a:cubicBezTo>
                    <a:pt x="101" y="125"/>
                    <a:pt x="98" y="136"/>
                    <a:pt x="91" y="145"/>
                  </a:cubicBezTo>
                  <a:cubicBezTo>
                    <a:pt x="82" y="157"/>
                    <a:pt x="69" y="163"/>
                    <a:pt x="53" y="163"/>
                  </a:cubicBezTo>
                  <a:cubicBezTo>
                    <a:pt x="38" y="163"/>
                    <a:pt x="26" y="158"/>
                    <a:pt x="17" y="147"/>
                  </a:cubicBezTo>
                  <a:cubicBezTo>
                    <a:pt x="6" y="134"/>
                    <a:pt x="0" y="118"/>
                    <a:pt x="0" y="97"/>
                  </a:cubicBezTo>
                  <a:cubicBezTo>
                    <a:pt x="0" y="77"/>
                    <a:pt x="6" y="61"/>
                    <a:pt x="16" y="48"/>
                  </a:cubicBezTo>
                  <a:cubicBezTo>
                    <a:pt x="26" y="37"/>
                    <a:pt x="38" y="31"/>
                    <a:pt x="54" y="31"/>
                  </a:cubicBezTo>
                  <a:cubicBezTo>
                    <a:pt x="70" y="31"/>
                    <a:pt x="83" y="38"/>
                    <a:pt x="93" y="51"/>
                  </a:cubicBezTo>
                  <a:cubicBezTo>
                    <a:pt x="98" y="59"/>
                    <a:pt x="101" y="67"/>
                    <a:pt x="102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4" y="71"/>
                    <a:pt x="73" y="68"/>
                    <a:pt x="71" y="64"/>
                  </a:cubicBezTo>
                  <a:cubicBezTo>
                    <a:pt x="67" y="58"/>
                    <a:pt x="61" y="54"/>
                    <a:pt x="54" y="54"/>
                  </a:cubicBezTo>
                  <a:cubicBezTo>
                    <a:pt x="45" y="54"/>
                    <a:pt x="39" y="58"/>
                    <a:pt x="34" y="66"/>
                  </a:cubicBezTo>
                  <a:cubicBezTo>
                    <a:pt x="30" y="74"/>
                    <a:pt x="28" y="85"/>
                    <a:pt x="28" y="97"/>
                  </a:cubicBezTo>
                  <a:cubicBezTo>
                    <a:pt x="28" y="110"/>
                    <a:pt x="30" y="120"/>
                    <a:pt x="35" y="128"/>
                  </a:cubicBezTo>
                  <a:cubicBezTo>
                    <a:pt x="39" y="136"/>
                    <a:pt x="45" y="140"/>
                    <a:pt x="53" y="140"/>
                  </a:cubicBezTo>
                  <a:cubicBezTo>
                    <a:pt x="60" y="140"/>
                    <a:pt x="66" y="137"/>
                    <a:pt x="69" y="131"/>
                  </a:cubicBezTo>
                  <a:cubicBezTo>
                    <a:pt x="72" y="126"/>
                    <a:pt x="74" y="120"/>
                    <a:pt x="75" y="111"/>
                  </a:cubicBezTo>
                  <a:close/>
                  <a:moveTo>
                    <a:pt x="79" y="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5" name="Freeform 63"/>
            <p:cNvSpPr>
              <a:spLocks/>
            </p:cNvSpPr>
            <p:nvPr userDrawn="1"/>
          </p:nvSpPr>
          <p:spPr bwMode="black">
            <a:xfrm>
              <a:off x="2628" y="4279"/>
              <a:ext cx="85" cy="115"/>
            </a:xfrm>
            <a:custGeom>
              <a:avLst/>
              <a:gdLst>
                <a:gd name="T0" fmla="*/ 0 w 85"/>
                <a:gd name="T1" fmla="*/ 115 h 115"/>
                <a:gd name="T2" fmla="*/ 0 w 85"/>
                <a:gd name="T3" fmla="*/ 0 h 115"/>
                <a:gd name="T4" fmla="*/ 26 w 85"/>
                <a:gd name="T5" fmla="*/ 0 h 115"/>
                <a:gd name="T6" fmla="*/ 62 w 85"/>
                <a:gd name="T7" fmla="*/ 74 h 115"/>
                <a:gd name="T8" fmla="*/ 62 w 85"/>
                <a:gd name="T9" fmla="*/ 0 h 115"/>
                <a:gd name="T10" fmla="*/ 85 w 85"/>
                <a:gd name="T11" fmla="*/ 0 h 115"/>
                <a:gd name="T12" fmla="*/ 85 w 85"/>
                <a:gd name="T13" fmla="*/ 115 h 115"/>
                <a:gd name="T14" fmla="*/ 61 w 85"/>
                <a:gd name="T15" fmla="*/ 115 h 115"/>
                <a:gd name="T16" fmla="*/ 24 w 85"/>
                <a:gd name="T17" fmla="*/ 41 h 115"/>
                <a:gd name="T18" fmla="*/ 24 w 85"/>
                <a:gd name="T19" fmla="*/ 115 h 115"/>
                <a:gd name="T20" fmla="*/ 0 w 85"/>
                <a:gd name="T2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15">
                  <a:moveTo>
                    <a:pt x="0" y="115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2" y="74"/>
                  </a:lnTo>
                  <a:lnTo>
                    <a:pt x="62" y="0"/>
                  </a:lnTo>
                  <a:lnTo>
                    <a:pt x="85" y="0"/>
                  </a:lnTo>
                  <a:lnTo>
                    <a:pt x="85" y="115"/>
                  </a:lnTo>
                  <a:lnTo>
                    <a:pt x="61" y="115"/>
                  </a:lnTo>
                  <a:lnTo>
                    <a:pt x="24" y="41"/>
                  </a:lnTo>
                  <a:lnTo>
                    <a:pt x="24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6" name="Freeform 64"/>
            <p:cNvSpPr>
              <a:spLocks noEditPoints="1"/>
            </p:cNvSpPr>
            <p:nvPr userDrawn="1"/>
          </p:nvSpPr>
          <p:spPr bwMode="black">
            <a:xfrm>
              <a:off x="2736" y="4249"/>
              <a:ext cx="74" cy="145"/>
            </a:xfrm>
            <a:custGeom>
              <a:avLst/>
              <a:gdLst>
                <a:gd name="T0" fmla="*/ 0 w 74"/>
                <a:gd name="T1" fmla="*/ 145 h 145"/>
                <a:gd name="T2" fmla="*/ 0 w 74"/>
                <a:gd name="T3" fmla="*/ 30 h 145"/>
                <a:gd name="T4" fmla="*/ 73 w 74"/>
                <a:gd name="T5" fmla="*/ 30 h 145"/>
                <a:gd name="T6" fmla="*/ 73 w 74"/>
                <a:gd name="T7" fmla="*/ 51 h 145"/>
                <a:gd name="T8" fmla="*/ 25 w 74"/>
                <a:gd name="T9" fmla="*/ 51 h 145"/>
                <a:gd name="T10" fmla="*/ 25 w 74"/>
                <a:gd name="T11" fmla="*/ 76 h 145"/>
                <a:gd name="T12" fmla="*/ 70 w 74"/>
                <a:gd name="T13" fmla="*/ 76 h 145"/>
                <a:gd name="T14" fmla="*/ 70 w 74"/>
                <a:gd name="T15" fmla="*/ 96 h 145"/>
                <a:gd name="T16" fmla="*/ 25 w 74"/>
                <a:gd name="T17" fmla="*/ 96 h 145"/>
                <a:gd name="T18" fmla="*/ 25 w 74"/>
                <a:gd name="T19" fmla="*/ 124 h 145"/>
                <a:gd name="T20" fmla="*/ 74 w 74"/>
                <a:gd name="T21" fmla="*/ 124 h 145"/>
                <a:gd name="T22" fmla="*/ 74 w 74"/>
                <a:gd name="T23" fmla="*/ 145 h 145"/>
                <a:gd name="T24" fmla="*/ 0 w 74"/>
                <a:gd name="T25" fmla="*/ 145 h 145"/>
                <a:gd name="T26" fmla="*/ 60 w 74"/>
                <a:gd name="T27" fmla="*/ 0 h 145"/>
                <a:gd name="T28" fmla="*/ 43 w 74"/>
                <a:gd name="T29" fmla="*/ 21 h 145"/>
                <a:gd name="T30" fmla="*/ 24 w 74"/>
                <a:gd name="T31" fmla="*/ 21 h 145"/>
                <a:gd name="T32" fmla="*/ 39 w 74"/>
                <a:gd name="T33" fmla="*/ 0 h 145"/>
                <a:gd name="T34" fmla="*/ 60 w 74"/>
                <a:gd name="T35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45">
                  <a:moveTo>
                    <a:pt x="0" y="145"/>
                  </a:moveTo>
                  <a:lnTo>
                    <a:pt x="0" y="30"/>
                  </a:lnTo>
                  <a:lnTo>
                    <a:pt x="73" y="30"/>
                  </a:lnTo>
                  <a:lnTo>
                    <a:pt x="73" y="51"/>
                  </a:lnTo>
                  <a:lnTo>
                    <a:pt x="25" y="51"/>
                  </a:lnTo>
                  <a:lnTo>
                    <a:pt x="25" y="76"/>
                  </a:lnTo>
                  <a:lnTo>
                    <a:pt x="70" y="76"/>
                  </a:lnTo>
                  <a:lnTo>
                    <a:pt x="70" y="96"/>
                  </a:lnTo>
                  <a:lnTo>
                    <a:pt x="25" y="96"/>
                  </a:lnTo>
                  <a:lnTo>
                    <a:pt x="25" y="124"/>
                  </a:lnTo>
                  <a:lnTo>
                    <a:pt x="74" y="124"/>
                  </a:lnTo>
                  <a:lnTo>
                    <a:pt x="74" y="145"/>
                  </a:lnTo>
                  <a:lnTo>
                    <a:pt x="0" y="145"/>
                  </a:lnTo>
                  <a:close/>
                  <a:moveTo>
                    <a:pt x="60" y="0"/>
                  </a:moveTo>
                  <a:lnTo>
                    <a:pt x="43" y="21"/>
                  </a:lnTo>
                  <a:lnTo>
                    <a:pt x="24" y="21"/>
                  </a:lnTo>
                  <a:lnTo>
                    <a:pt x="39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7" name="Freeform 65"/>
            <p:cNvSpPr>
              <a:spLocks/>
            </p:cNvSpPr>
            <p:nvPr userDrawn="1"/>
          </p:nvSpPr>
          <p:spPr bwMode="black">
            <a:xfrm>
              <a:off x="2867" y="4279"/>
              <a:ext cx="83" cy="115"/>
            </a:xfrm>
            <a:custGeom>
              <a:avLst/>
              <a:gdLst>
                <a:gd name="T0" fmla="*/ 0 w 83"/>
                <a:gd name="T1" fmla="*/ 115 h 115"/>
                <a:gd name="T2" fmla="*/ 0 w 83"/>
                <a:gd name="T3" fmla="*/ 95 h 115"/>
                <a:gd name="T4" fmla="*/ 51 w 83"/>
                <a:gd name="T5" fmla="*/ 21 h 115"/>
                <a:gd name="T6" fmla="*/ 3 w 83"/>
                <a:gd name="T7" fmla="*/ 21 h 115"/>
                <a:gd name="T8" fmla="*/ 3 w 83"/>
                <a:gd name="T9" fmla="*/ 0 h 115"/>
                <a:gd name="T10" fmla="*/ 81 w 83"/>
                <a:gd name="T11" fmla="*/ 0 h 115"/>
                <a:gd name="T12" fmla="*/ 81 w 83"/>
                <a:gd name="T13" fmla="*/ 18 h 115"/>
                <a:gd name="T14" fmla="*/ 29 w 83"/>
                <a:gd name="T15" fmla="*/ 94 h 115"/>
                <a:gd name="T16" fmla="*/ 83 w 83"/>
                <a:gd name="T17" fmla="*/ 94 h 115"/>
                <a:gd name="T18" fmla="*/ 83 w 83"/>
                <a:gd name="T19" fmla="*/ 115 h 115"/>
                <a:gd name="T20" fmla="*/ 0 w 83"/>
                <a:gd name="T2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115">
                  <a:moveTo>
                    <a:pt x="0" y="115"/>
                  </a:moveTo>
                  <a:lnTo>
                    <a:pt x="0" y="95"/>
                  </a:lnTo>
                  <a:lnTo>
                    <a:pt x="51" y="21"/>
                  </a:lnTo>
                  <a:lnTo>
                    <a:pt x="3" y="21"/>
                  </a:lnTo>
                  <a:lnTo>
                    <a:pt x="3" y="0"/>
                  </a:lnTo>
                  <a:lnTo>
                    <a:pt x="81" y="0"/>
                  </a:lnTo>
                  <a:lnTo>
                    <a:pt x="81" y="18"/>
                  </a:lnTo>
                  <a:lnTo>
                    <a:pt x="29" y="94"/>
                  </a:lnTo>
                  <a:lnTo>
                    <a:pt x="83" y="94"/>
                  </a:lnTo>
                  <a:lnTo>
                    <a:pt x="83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8" name="Freeform 66"/>
            <p:cNvSpPr>
              <a:spLocks noEditPoints="1"/>
            </p:cNvSpPr>
            <p:nvPr userDrawn="1"/>
          </p:nvSpPr>
          <p:spPr bwMode="black">
            <a:xfrm>
              <a:off x="2959" y="4249"/>
              <a:ext cx="98" cy="145"/>
            </a:xfrm>
            <a:custGeom>
              <a:avLst/>
              <a:gdLst>
                <a:gd name="T0" fmla="*/ 36 w 98"/>
                <a:gd name="T1" fmla="*/ 30 h 145"/>
                <a:gd name="T2" fmla="*/ 62 w 98"/>
                <a:gd name="T3" fmla="*/ 30 h 145"/>
                <a:gd name="T4" fmla="*/ 98 w 98"/>
                <a:gd name="T5" fmla="*/ 145 h 145"/>
                <a:gd name="T6" fmla="*/ 72 w 98"/>
                <a:gd name="T7" fmla="*/ 145 h 145"/>
                <a:gd name="T8" fmla="*/ 66 w 98"/>
                <a:gd name="T9" fmla="*/ 119 h 145"/>
                <a:gd name="T10" fmla="*/ 33 w 98"/>
                <a:gd name="T11" fmla="*/ 119 h 145"/>
                <a:gd name="T12" fmla="*/ 25 w 98"/>
                <a:gd name="T13" fmla="*/ 145 h 145"/>
                <a:gd name="T14" fmla="*/ 0 w 98"/>
                <a:gd name="T15" fmla="*/ 145 h 145"/>
                <a:gd name="T16" fmla="*/ 36 w 98"/>
                <a:gd name="T17" fmla="*/ 30 h 145"/>
                <a:gd name="T18" fmla="*/ 73 w 98"/>
                <a:gd name="T19" fmla="*/ 0 h 145"/>
                <a:gd name="T20" fmla="*/ 56 w 98"/>
                <a:gd name="T21" fmla="*/ 21 h 145"/>
                <a:gd name="T22" fmla="*/ 36 w 98"/>
                <a:gd name="T23" fmla="*/ 21 h 145"/>
                <a:gd name="T24" fmla="*/ 52 w 98"/>
                <a:gd name="T25" fmla="*/ 0 h 145"/>
                <a:gd name="T26" fmla="*/ 73 w 98"/>
                <a:gd name="T27" fmla="*/ 0 h 145"/>
                <a:gd name="T28" fmla="*/ 38 w 98"/>
                <a:gd name="T29" fmla="*/ 100 h 145"/>
                <a:gd name="T30" fmla="*/ 60 w 98"/>
                <a:gd name="T31" fmla="*/ 100 h 145"/>
                <a:gd name="T32" fmla="*/ 49 w 98"/>
                <a:gd name="T33" fmla="*/ 61 h 145"/>
                <a:gd name="T34" fmla="*/ 38 w 98"/>
                <a:gd name="T35" fmla="*/ 10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45">
                  <a:moveTo>
                    <a:pt x="36" y="30"/>
                  </a:moveTo>
                  <a:lnTo>
                    <a:pt x="62" y="30"/>
                  </a:lnTo>
                  <a:lnTo>
                    <a:pt x="98" y="145"/>
                  </a:lnTo>
                  <a:lnTo>
                    <a:pt x="72" y="145"/>
                  </a:lnTo>
                  <a:lnTo>
                    <a:pt x="66" y="119"/>
                  </a:lnTo>
                  <a:lnTo>
                    <a:pt x="33" y="119"/>
                  </a:lnTo>
                  <a:lnTo>
                    <a:pt x="25" y="145"/>
                  </a:lnTo>
                  <a:lnTo>
                    <a:pt x="0" y="145"/>
                  </a:lnTo>
                  <a:lnTo>
                    <a:pt x="36" y="30"/>
                  </a:lnTo>
                  <a:close/>
                  <a:moveTo>
                    <a:pt x="73" y="0"/>
                  </a:moveTo>
                  <a:lnTo>
                    <a:pt x="56" y="21"/>
                  </a:lnTo>
                  <a:lnTo>
                    <a:pt x="36" y="21"/>
                  </a:lnTo>
                  <a:lnTo>
                    <a:pt x="52" y="0"/>
                  </a:lnTo>
                  <a:lnTo>
                    <a:pt x="73" y="0"/>
                  </a:lnTo>
                  <a:close/>
                  <a:moveTo>
                    <a:pt x="38" y="100"/>
                  </a:moveTo>
                  <a:lnTo>
                    <a:pt x="60" y="100"/>
                  </a:lnTo>
                  <a:lnTo>
                    <a:pt x="49" y="61"/>
                  </a:lnTo>
                  <a:lnTo>
                    <a:pt x="3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9" name="Freeform 67"/>
            <p:cNvSpPr>
              <a:spLocks noEditPoints="1"/>
            </p:cNvSpPr>
            <p:nvPr userDrawn="1"/>
          </p:nvSpPr>
          <p:spPr bwMode="black">
            <a:xfrm>
              <a:off x="3067" y="4248"/>
              <a:ext cx="83" cy="146"/>
            </a:xfrm>
            <a:custGeom>
              <a:avLst/>
              <a:gdLst>
                <a:gd name="T0" fmla="*/ 0 w 83"/>
                <a:gd name="T1" fmla="*/ 146 h 146"/>
                <a:gd name="T2" fmla="*/ 0 w 83"/>
                <a:gd name="T3" fmla="*/ 126 h 146"/>
                <a:gd name="T4" fmla="*/ 51 w 83"/>
                <a:gd name="T5" fmla="*/ 52 h 146"/>
                <a:gd name="T6" fmla="*/ 3 w 83"/>
                <a:gd name="T7" fmla="*/ 52 h 146"/>
                <a:gd name="T8" fmla="*/ 3 w 83"/>
                <a:gd name="T9" fmla="*/ 31 h 146"/>
                <a:gd name="T10" fmla="*/ 81 w 83"/>
                <a:gd name="T11" fmla="*/ 31 h 146"/>
                <a:gd name="T12" fmla="*/ 81 w 83"/>
                <a:gd name="T13" fmla="*/ 49 h 146"/>
                <a:gd name="T14" fmla="*/ 29 w 83"/>
                <a:gd name="T15" fmla="*/ 125 h 146"/>
                <a:gd name="T16" fmla="*/ 83 w 83"/>
                <a:gd name="T17" fmla="*/ 125 h 146"/>
                <a:gd name="T18" fmla="*/ 83 w 83"/>
                <a:gd name="T19" fmla="*/ 146 h 146"/>
                <a:gd name="T20" fmla="*/ 0 w 83"/>
                <a:gd name="T21" fmla="*/ 146 h 146"/>
                <a:gd name="T22" fmla="*/ 67 w 83"/>
                <a:gd name="T23" fmla="*/ 0 h 146"/>
                <a:gd name="T24" fmla="*/ 51 w 83"/>
                <a:gd name="T25" fmla="*/ 22 h 146"/>
                <a:gd name="T26" fmla="*/ 32 w 83"/>
                <a:gd name="T27" fmla="*/ 22 h 146"/>
                <a:gd name="T28" fmla="*/ 15 w 83"/>
                <a:gd name="T29" fmla="*/ 0 h 146"/>
                <a:gd name="T30" fmla="*/ 33 w 83"/>
                <a:gd name="T31" fmla="*/ 0 h 146"/>
                <a:gd name="T32" fmla="*/ 41 w 83"/>
                <a:gd name="T33" fmla="*/ 10 h 146"/>
                <a:gd name="T34" fmla="*/ 48 w 83"/>
                <a:gd name="T35" fmla="*/ 0 h 146"/>
                <a:gd name="T36" fmla="*/ 67 w 83"/>
                <a:gd name="T3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46">
                  <a:moveTo>
                    <a:pt x="0" y="146"/>
                  </a:moveTo>
                  <a:lnTo>
                    <a:pt x="0" y="126"/>
                  </a:lnTo>
                  <a:lnTo>
                    <a:pt x="51" y="52"/>
                  </a:lnTo>
                  <a:lnTo>
                    <a:pt x="3" y="52"/>
                  </a:lnTo>
                  <a:lnTo>
                    <a:pt x="3" y="31"/>
                  </a:lnTo>
                  <a:lnTo>
                    <a:pt x="81" y="31"/>
                  </a:lnTo>
                  <a:lnTo>
                    <a:pt x="81" y="49"/>
                  </a:lnTo>
                  <a:lnTo>
                    <a:pt x="29" y="125"/>
                  </a:lnTo>
                  <a:lnTo>
                    <a:pt x="83" y="125"/>
                  </a:lnTo>
                  <a:lnTo>
                    <a:pt x="83" y="146"/>
                  </a:lnTo>
                  <a:lnTo>
                    <a:pt x="0" y="146"/>
                  </a:lnTo>
                  <a:close/>
                  <a:moveTo>
                    <a:pt x="67" y="0"/>
                  </a:moveTo>
                  <a:lnTo>
                    <a:pt x="51" y="22"/>
                  </a:lnTo>
                  <a:lnTo>
                    <a:pt x="32" y="22"/>
                  </a:lnTo>
                  <a:lnTo>
                    <a:pt x="15" y="0"/>
                  </a:lnTo>
                  <a:lnTo>
                    <a:pt x="33" y="0"/>
                  </a:lnTo>
                  <a:lnTo>
                    <a:pt x="41" y="10"/>
                  </a:lnTo>
                  <a:lnTo>
                    <a:pt x="48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0" name="Freeform 68"/>
            <p:cNvSpPr>
              <a:spLocks/>
            </p:cNvSpPr>
            <p:nvPr userDrawn="1"/>
          </p:nvSpPr>
          <p:spPr bwMode="black">
            <a:xfrm>
              <a:off x="3166" y="4279"/>
              <a:ext cx="25" cy="115"/>
            </a:xfrm>
            <a:custGeom>
              <a:avLst/>
              <a:gdLst>
                <a:gd name="T0" fmla="*/ 0 w 25"/>
                <a:gd name="T1" fmla="*/ 115 h 115"/>
                <a:gd name="T2" fmla="*/ 0 w 25"/>
                <a:gd name="T3" fmla="*/ 0 h 115"/>
                <a:gd name="T4" fmla="*/ 13 w 25"/>
                <a:gd name="T5" fmla="*/ 0 h 115"/>
                <a:gd name="T6" fmla="*/ 25 w 25"/>
                <a:gd name="T7" fmla="*/ 0 h 115"/>
                <a:gd name="T8" fmla="*/ 25 w 25"/>
                <a:gd name="T9" fmla="*/ 115 h 115"/>
                <a:gd name="T10" fmla="*/ 0 w 25"/>
                <a:gd name="T1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5">
                  <a:moveTo>
                    <a:pt x="0" y="115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1" name="Freeform 69"/>
            <p:cNvSpPr>
              <a:spLocks/>
            </p:cNvSpPr>
            <p:nvPr userDrawn="1"/>
          </p:nvSpPr>
          <p:spPr bwMode="black">
            <a:xfrm>
              <a:off x="3205" y="4279"/>
              <a:ext cx="81" cy="115"/>
            </a:xfrm>
            <a:custGeom>
              <a:avLst/>
              <a:gdLst>
                <a:gd name="T0" fmla="*/ 28 w 81"/>
                <a:gd name="T1" fmla="*/ 115 h 115"/>
                <a:gd name="T2" fmla="*/ 28 w 81"/>
                <a:gd name="T3" fmla="*/ 21 h 115"/>
                <a:gd name="T4" fmla="*/ 0 w 81"/>
                <a:gd name="T5" fmla="*/ 21 h 115"/>
                <a:gd name="T6" fmla="*/ 0 w 81"/>
                <a:gd name="T7" fmla="*/ 0 h 115"/>
                <a:gd name="T8" fmla="*/ 81 w 81"/>
                <a:gd name="T9" fmla="*/ 0 h 115"/>
                <a:gd name="T10" fmla="*/ 81 w 81"/>
                <a:gd name="T11" fmla="*/ 21 h 115"/>
                <a:gd name="T12" fmla="*/ 52 w 81"/>
                <a:gd name="T13" fmla="*/ 21 h 115"/>
                <a:gd name="T14" fmla="*/ 52 w 81"/>
                <a:gd name="T15" fmla="*/ 115 h 115"/>
                <a:gd name="T16" fmla="*/ 28 w 81"/>
                <a:gd name="T17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15">
                  <a:moveTo>
                    <a:pt x="28" y="115"/>
                  </a:moveTo>
                  <a:lnTo>
                    <a:pt x="28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21"/>
                  </a:lnTo>
                  <a:lnTo>
                    <a:pt x="52" y="21"/>
                  </a:lnTo>
                  <a:lnTo>
                    <a:pt x="52" y="115"/>
                  </a:lnTo>
                  <a:lnTo>
                    <a:pt x="28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2" name="Freeform 70"/>
            <p:cNvSpPr>
              <a:spLocks/>
            </p:cNvSpPr>
            <p:nvPr userDrawn="1"/>
          </p:nvSpPr>
          <p:spPr bwMode="black">
            <a:xfrm>
              <a:off x="3299" y="4279"/>
              <a:ext cx="91" cy="115"/>
            </a:xfrm>
            <a:custGeom>
              <a:avLst/>
              <a:gdLst>
                <a:gd name="T0" fmla="*/ 0 w 91"/>
                <a:gd name="T1" fmla="*/ 115 h 115"/>
                <a:gd name="T2" fmla="*/ 0 w 91"/>
                <a:gd name="T3" fmla="*/ 0 h 115"/>
                <a:gd name="T4" fmla="*/ 25 w 91"/>
                <a:gd name="T5" fmla="*/ 0 h 115"/>
                <a:gd name="T6" fmla="*/ 25 w 91"/>
                <a:gd name="T7" fmla="*/ 44 h 115"/>
                <a:gd name="T8" fmla="*/ 60 w 91"/>
                <a:gd name="T9" fmla="*/ 0 h 115"/>
                <a:gd name="T10" fmla="*/ 87 w 91"/>
                <a:gd name="T11" fmla="*/ 0 h 115"/>
                <a:gd name="T12" fmla="*/ 48 w 91"/>
                <a:gd name="T13" fmla="*/ 47 h 115"/>
                <a:gd name="T14" fmla="*/ 91 w 91"/>
                <a:gd name="T15" fmla="*/ 115 h 115"/>
                <a:gd name="T16" fmla="*/ 62 w 91"/>
                <a:gd name="T17" fmla="*/ 115 h 115"/>
                <a:gd name="T18" fmla="*/ 32 w 91"/>
                <a:gd name="T19" fmla="*/ 67 h 115"/>
                <a:gd name="T20" fmla="*/ 25 w 91"/>
                <a:gd name="T21" fmla="*/ 75 h 115"/>
                <a:gd name="T22" fmla="*/ 25 w 91"/>
                <a:gd name="T23" fmla="*/ 115 h 115"/>
                <a:gd name="T24" fmla="*/ 0 w 91"/>
                <a:gd name="T2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15">
                  <a:moveTo>
                    <a:pt x="0" y="115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44"/>
                  </a:lnTo>
                  <a:lnTo>
                    <a:pt x="60" y="0"/>
                  </a:lnTo>
                  <a:lnTo>
                    <a:pt x="87" y="0"/>
                  </a:lnTo>
                  <a:lnTo>
                    <a:pt x="48" y="47"/>
                  </a:lnTo>
                  <a:lnTo>
                    <a:pt x="91" y="115"/>
                  </a:lnTo>
                  <a:lnTo>
                    <a:pt x="62" y="115"/>
                  </a:lnTo>
                  <a:lnTo>
                    <a:pt x="32" y="67"/>
                  </a:lnTo>
                  <a:lnTo>
                    <a:pt x="25" y="75"/>
                  </a:lnTo>
                  <a:lnTo>
                    <a:pt x="25" y="115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3" name="Freeform 71"/>
            <p:cNvSpPr>
              <a:spLocks/>
            </p:cNvSpPr>
            <p:nvPr userDrawn="1"/>
          </p:nvSpPr>
          <p:spPr bwMode="black">
            <a:xfrm>
              <a:off x="3395" y="4279"/>
              <a:ext cx="96" cy="115"/>
            </a:xfrm>
            <a:custGeom>
              <a:avLst/>
              <a:gdLst>
                <a:gd name="T0" fmla="*/ 0 w 96"/>
                <a:gd name="T1" fmla="*/ 0 h 115"/>
                <a:gd name="T2" fmla="*/ 28 w 96"/>
                <a:gd name="T3" fmla="*/ 0 h 115"/>
                <a:gd name="T4" fmla="*/ 49 w 96"/>
                <a:gd name="T5" fmla="*/ 46 h 115"/>
                <a:gd name="T6" fmla="*/ 70 w 96"/>
                <a:gd name="T7" fmla="*/ 0 h 115"/>
                <a:gd name="T8" fmla="*/ 96 w 96"/>
                <a:gd name="T9" fmla="*/ 0 h 115"/>
                <a:gd name="T10" fmla="*/ 60 w 96"/>
                <a:gd name="T11" fmla="*/ 70 h 115"/>
                <a:gd name="T12" fmla="*/ 60 w 96"/>
                <a:gd name="T13" fmla="*/ 115 h 115"/>
                <a:gd name="T14" fmla="*/ 36 w 96"/>
                <a:gd name="T15" fmla="*/ 115 h 115"/>
                <a:gd name="T16" fmla="*/ 36 w 96"/>
                <a:gd name="T17" fmla="*/ 70 h 115"/>
                <a:gd name="T18" fmla="*/ 0 w 96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15">
                  <a:moveTo>
                    <a:pt x="0" y="0"/>
                  </a:moveTo>
                  <a:lnTo>
                    <a:pt x="28" y="0"/>
                  </a:lnTo>
                  <a:lnTo>
                    <a:pt x="49" y="46"/>
                  </a:lnTo>
                  <a:lnTo>
                    <a:pt x="70" y="0"/>
                  </a:lnTo>
                  <a:lnTo>
                    <a:pt x="96" y="0"/>
                  </a:lnTo>
                  <a:lnTo>
                    <a:pt x="60" y="70"/>
                  </a:lnTo>
                  <a:lnTo>
                    <a:pt x="60" y="115"/>
                  </a:lnTo>
                  <a:lnTo>
                    <a:pt x="36" y="115"/>
                  </a:lnTo>
                  <a:lnTo>
                    <a:pt x="36" y="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45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ertical left transparent">
    <p:bg bwMode="lt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kt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" y="1441"/>
            <a:ext cx="1440" cy="1439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326551" y="326517"/>
            <a:ext cx="3918614" cy="2269885"/>
          </a:xfrm>
        </p:spPr>
        <p:txBody>
          <a:bodyPr/>
          <a:lstStyle>
            <a:lvl1pPr>
              <a:defRPr sz="5442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Headline Ultra</a:t>
            </a:r>
            <a:br>
              <a:rPr lang="cs-CZ" dirty="0" smtClean="0"/>
            </a:br>
            <a:r>
              <a:rPr lang="cs-CZ" dirty="0" smtClean="0"/>
              <a:t>(60) 75 90 PT</a:t>
            </a:r>
            <a:endParaRPr lang="cs-CZ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326551" y="3429720"/>
            <a:ext cx="3918614" cy="91430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>
              <a:defRPr lang="de-DE" smtClean="0">
                <a:solidFill>
                  <a:schemeClr val="bg1"/>
                </a:solidFill>
              </a:defRPr>
            </a:lvl2pPr>
            <a:lvl3pPr>
              <a:defRPr lang="de-DE" smtClean="0">
                <a:solidFill>
                  <a:schemeClr val="bg1"/>
                </a:solidFill>
              </a:defRPr>
            </a:lvl3pPr>
            <a:lvl4pPr>
              <a:defRPr lang="de-DE" smtClean="0">
                <a:solidFill>
                  <a:schemeClr val="bg1"/>
                </a:solidFill>
              </a:defRPr>
            </a:lvl4pPr>
            <a:lvl5pPr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Sub-heading: Tele-GroteskFet 18 pt</a:t>
            </a:r>
            <a:endParaRPr lang="cs-CZ" dirty="0"/>
          </a:p>
        </p:txBody>
      </p:sp>
      <p:grpSp>
        <p:nvGrpSpPr>
          <p:cNvPr id="36" name="Gruppieren 35"/>
          <p:cNvGrpSpPr/>
          <p:nvPr/>
        </p:nvGrpSpPr>
        <p:grpSpPr bwMode="black">
          <a:xfrm>
            <a:off x="326880" y="6041379"/>
            <a:ext cx="991629" cy="489775"/>
            <a:chOff x="323850" y="5511800"/>
            <a:chExt cx="1314450" cy="649288"/>
          </a:xfrm>
        </p:grpSpPr>
        <p:sp>
          <p:nvSpPr>
            <p:cNvPr id="37" name="Freeform 5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6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7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33" name="Group 39"/>
          <p:cNvGrpSpPr>
            <a:grpSpLocks noChangeAspect="1"/>
          </p:cNvGrpSpPr>
          <p:nvPr/>
        </p:nvGrpSpPr>
        <p:grpSpPr bwMode="black">
          <a:xfrm>
            <a:off x="2309805" y="6218707"/>
            <a:ext cx="1935360" cy="161263"/>
            <a:chOff x="1331" y="4319"/>
            <a:chExt cx="1344" cy="112"/>
          </a:xfrm>
          <a:solidFill>
            <a:schemeClr val="bg1"/>
          </a:solidFill>
        </p:grpSpPr>
        <p:sp>
          <p:nvSpPr>
            <p:cNvPr id="134" name="Freeform 45"/>
            <p:cNvSpPr>
              <a:spLocks noEditPoints="1"/>
            </p:cNvSpPr>
            <p:nvPr userDrawn="1"/>
          </p:nvSpPr>
          <p:spPr bwMode="black">
            <a:xfrm>
              <a:off x="1331" y="4342"/>
              <a:ext cx="58" cy="87"/>
            </a:xfrm>
            <a:custGeom>
              <a:avLst/>
              <a:gdLst>
                <a:gd name="T0" fmla="*/ 0 w 86"/>
                <a:gd name="T1" fmla="*/ 126 h 126"/>
                <a:gd name="T2" fmla="*/ 0 w 86"/>
                <a:gd name="T3" fmla="*/ 0 h 126"/>
                <a:gd name="T4" fmla="*/ 40 w 86"/>
                <a:gd name="T5" fmla="*/ 0 h 126"/>
                <a:gd name="T6" fmla="*/ 63 w 86"/>
                <a:gd name="T7" fmla="*/ 3 h 126"/>
                <a:gd name="T8" fmla="*/ 81 w 86"/>
                <a:gd name="T9" fmla="*/ 17 h 126"/>
                <a:gd name="T10" fmla="*/ 86 w 86"/>
                <a:gd name="T11" fmla="*/ 39 h 126"/>
                <a:gd name="T12" fmla="*/ 71 w 86"/>
                <a:gd name="T13" fmla="*/ 73 h 126"/>
                <a:gd name="T14" fmla="*/ 41 w 86"/>
                <a:gd name="T15" fmla="*/ 81 h 126"/>
                <a:gd name="T16" fmla="*/ 27 w 86"/>
                <a:gd name="T17" fmla="*/ 81 h 126"/>
                <a:gd name="T18" fmla="*/ 27 w 86"/>
                <a:gd name="T19" fmla="*/ 126 h 126"/>
                <a:gd name="T20" fmla="*/ 0 w 86"/>
                <a:gd name="T21" fmla="*/ 126 h 126"/>
                <a:gd name="T22" fmla="*/ 27 w 86"/>
                <a:gd name="T23" fmla="*/ 59 h 126"/>
                <a:gd name="T24" fmla="*/ 40 w 86"/>
                <a:gd name="T25" fmla="*/ 59 h 126"/>
                <a:gd name="T26" fmla="*/ 55 w 86"/>
                <a:gd name="T27" fmla="*/ 54 h 126"/>
                <a:gd name="T28" fmla="*/ 59 w 86"/>
                <a:gd name="T29" fmla="*/ 41 h 126"/>
                <a:gd name="T30" fmla="*/ 54 w 86"/>
                <a:gd name="T31" fmla="*/ 27 h 126"/>
                <a:gd name="T32" fmla="*/ 39 w 86"/>
                <a:gd name="T33" fmla="*/ 23 h 126"/>
                <a:gd name="T34" fmla="*/ 27 w 86"/>
                <a:gd name="T35" fmla="*/ 23 h 126"/>
                <a:gd name="T36" fmla="*/ 27 w 86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6" y="31"/>
                    <a:pt x="86" y="39"/>
                  </a:cubicBezTo>
                  <a:cubicBezTo>
                    <a:pt x="86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0" y="59"/>
                    <a:pt x="40" y="59"/>
                    <a:pt x="40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5" name="Freeform 46"/>
            <p:cNvSpPr>
              <a:spLocks noEditPoints="1"/>
            </p:cNvSpPr>
            <p:nvPr userDrawn="1"/>
          </p:nvSpPr>
          <p:spPr bwMode="black">
            <a:xfrm>
              <a:off x="1400" y="4342"/>
              <a:ext cx="65" cy="87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8 h 126"/>
                <a:gd name="T8" fmla="*/ 90 w 94"/>
                <a:gd name="T9" fmla="*/ 35 h 126"/>
                <a:gd name="T10" fmla="*/ 82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90 w 94"/>
                <a:gd name="T19" fmla="*/ 108 h 126"/>
                <a:gd name="T20" fmla="*/ 92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3 h 126"/>
                <a:gd name="T30" fmla="*/ 60 w 94"/>
                <a:gd name="T31" fmla="*/ 85 h 126"/>
                <a:gd name="T32" fmla="*/ 51 w 94"/>
                <a:gd name="T33" fmla="*/ 77 h 126"/>
                <a:gd name="T34" fmla="*/ 43 w 94"/>
                <a:gd name="T35" fmla="*/ 77 h 126"/>
                <a:gd name="T36" fmla="*/ 27 w 94"/>
                <a:gd name="T37" fmla="*/ 77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1 h 126"/>
                <a:gd name="T54" fmla="*/ 27 w 94"/>
                <a:gd name="T55" fmla="*/ 21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8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2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6" y="79"/>
                    <a:pt x="87" y="83"/>
                    <a:pt x="88" y="89"/>
                  </a:cubicBezTo>
                  <a:cubicBezTo>
                    <a:pt x="88" y="91"/>
                    <a:pt x="89" y="98"/>
                    <a:pt x="90" y="108"/>
                  </a:cubicBezTo>
                  <a:cubicBezTo>
                    <a:pt x="90" y="115"/>
                    <a:pt x="91" y="119"/>
                    <a:pt x="92" y="121"/>
                  </a:cubicBezTo>
                  <a:cubicBezTo>
                    <a:pt x="92" y="123"/>
                    <a:pt x="93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5" y="122"/>
                    <a:pt x="64" y="119"/>
                  </a:cubicBezTo>
                  <a:cubicBezTo>
                    <a:pt x="64" y="117"/>
                    <a:pt x="64" y="112"/>
                    <a:pt x="63" y="103"/>
                  </a:cubicBezTo>
                  <a:cubicBezTo>
                    <a:pt x="62" y="94"/>
                    <a:pt x="61" y="88"/>
                    <a:pt x="60" y="85"/>
                  </a:cubicBezTo>
                  <a:cubicBezTo>
                    <a:pt x="58" y="81"/>
                    <a:pt x="55" y="78"/>
                    <a:pt x="51" y="77"/>
                  </a:cubicBezTo>
                  <a:cubicBezTo>
                    <a:pt x="49" y="77"/>
                    <a:pt x="46" y="77"/>
                    <a:pt x="43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2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2"/>
                    <a:pt x="49" y="21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6" name="Freeform 47"/>
            <p:cNvSpPr>
              <a:spLocks noEditPoints="1"/>
            </p:cNvSpPr>
            <p:nvPr userDrawn="1"/>
          </p:nvSpPr>
          <p:spPr bwMode="black">
            <a:xfrm>
              <a:off x="1474" y="4340"/>
              <a:ext cx="74" cy="91"/>
            </a:xfrm>
            <a:custGeom>
              <a:avLst/>
              <a:gdLst>
                <a:gd name="T0" fmla="*/ 55 w 107"/>
                <a:gd name="T1" fmla="*/ 0 h 132"/>
                <a:gd name="T2" fmla="*/ 91 w 107"/>
                <a:gd name="T3" fmla="*/ 16 h 132"/>
                <a:gd name="T4" fmla="*/ 107 w 107"/>
                <a:gd name="T5" fmla="*/ 66 h 132"/>
                <a:gd name="T6" fmla="*/ 95 w 107"/>
                <a:gd name="T7" fmla="*/ 111 h 132"/>
                <a:gd name="T8" fmla="*/ 76 w 107"/>
                <a:gd name="T9" fmla="*/ 127 h 132"/>
                <a:gd name="T10" fmla="*/ 54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6 w 107"/>
                <a:gd name="T17" fmla="*/ 17 h 132"/>
                <a:gd name="T18" fmla="*/ 55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7 h 132"/>
                <a:gd name="T30" fmla="*/ 54 w 107"/>
                <a:gd name="T31" fmla="*/ 109 h 132"/>
                <a:gd name="T32" fmla="*/ 68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5" y="0"/>
                  </a:moveTo>
                  <a:cubicBezTo>
                    <a:pt x="69" y="0"/>
                    <a:pt x="81" y="6"/>
                    <a:pt x="91" y="16"/>
                  </a:cubicBezTo>
                  <a:cubicBezTo>
                    <a:pt x="102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5" y="111"/>
                  </a:cubicBezTo>
                  <a:cubicBezTo>
                    <a:pt x="90" y="118"/>
                    <a:pt x="84" y="123"/>
                    <a:pt x="76" y="127"/>
                  </a:cubicBezTo>
                  <a:cubicBezTo>
                    <a:pt x="70" y="130"/>
                    <a:pt x="62" y="132"/>
                    <a:pt x="54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3" y="23"/>
                  </a:moveTo>
                  <a:cubicBezTo>
                    <a:pt x="45" y="23"/>
                    <a:pt x="39" y="27"/>
                    <a:pt x="34" y="35"/>
                  </a:cubicBezTo>
                  <a:cubicBezTo>
                    <a:pt x="29" y="43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40" y="104"/>
                    <a:pt x="44" y="107"/>
                  </a:cubicBezTo>
                  <a:cubicBezTo>
                    <a:pt x="47" y="108"/>
                    <a:pt x="51" y="109"/>
                    <a:pt x="54" y="109"/>
                  </a:cubicBezTo>
                  <a:cubicBezTo>
                    <a:pt x="59" y="109"/>
                    <a:pt x="64" y="107"/>
                    <a:pt x="68" y="104"/>
                  </a:cubicBezTo>
                  <a:cubicBezTo>
                    <a:pt x="72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8" y="43"/>
                    <a:pt x="73" y="35"/>
                  </a:cubicBezTo>
                  <a:cubicBezTo>
                    <a:pt x="69" y="27"/>
                    <a:pt x="62" y="23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7" name="Freeform 48"/>
            <p:cNvSpPr>
              <a:spLocks/>
            </p:cNvSpPr>
            <p:nvPr userDrawn="1"/>
          </p:nvSpPr>
          <p:spPr bwMode="black">
            <a:xfrm>
              <a:off x="1589" y="4340"/>
              <a:ext cx="61" cy="91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1 h 132"/>
                <a:gd name="T8" fmla="*/ 57 w 88"/>
                <a:gd name="T9" fmla="*/ 106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7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0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4 h 132"/>
                <a:gd name="T40" fmla="*/ 32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3" y="108"/>
                    <a:pt x="38" y="111"/>
                    <a:pt x="44" y="111"/>
                  </a:cubicBezTo>
                  <a:cubicBezTo>
                    <a:pt x="49" y="111"/>
                    <a:pt x="54" y="109"/>
                    <a:pt x="57" y="106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7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4" y="17"/>
                    <a:pt x="11" y="11"/>
                  </a:cubicBezTo>
                  <a:cubicBezTo>
                    <a:pt x="18" y="4"/>
                    <a:pt x="28" y="0"/>
                    <a:pt x="40" y="0"/>
                  </a:cubicBezTo>
                  <a:cubicBezTo>
                    <a:pt x="56" y="0"/>
                    <a:pt x="68" y="5"/>
                    <a:pt x="76" y="16"/>
                  </a:cubicBezTo>
                  <a:cubicBezTo>
                    <a:pt x="80" y="21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1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4"/>
                  </a:cubicBezTo>
                  <a:cubicBezTo>
                    <a:pt x="26" y="39"/>
                    <a:pt x="28" y="43"/>
                    <a:pt x="32" y="46"/>
                  </a:cubicBezTo>
                  <a:cubicBezTo>
                    <a:pt x="35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5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8" name="Freeform 49"/>
            <p:cNvSpPr>
              <a:spLocks noEditPoints="1"/>
            </p:cNvSpPr>
            <p:nvPr userDrawn="1"/>
          </p:nvSpPr>
          <p:spPr bwMode="black">
            <a:xfrm>
              <a:off x="1662" y="4342"/>
              <a:ext cx="59" cy="87"/>
            </a:xfrm>
            <a:custGeom>
              <a:avLst/>
              <a:gdLst>
                <a:gd name="T0" fmla="*/ 0 w 87"/>
                <a:gd name="T1" fmla="*/ 126 h 126"/>
                <a:gd name="T2" fmla="*/ 0 w 87"/>
                <a:gd name="T3" fmla="*/ 0 h 126"/>
                <a:gd name="T4" fmla="*/ 40 w 87"/>
                <a:gd name="T5" fmla="*/ 0 h 126"/>
                <a:gd name="T6" fmla="*/ 63 w 87"/>
                <a:gd name="T7" fmla="*/ 3 h 126"/>
                <a:gd name="T8" fmla="*/ 81 w 87"/>
                <a:gd name="T9" fmla="*/ 17 h 126"/>
                <a:gd name="T10" fmla="*/ 87 w 87"/>
                <a:gd name="T11" fmla="*/ 39 h 126"/>
                <a:gd name="T12" fmla="*/ 71 w 87"/>
                <a:gd name="T13" fmla="*/ 73 h 126"/>
                <a:gd name="T14" fmla="*/ 41 w 87"/>
                <a:gd name="T15" fmla="*/ 81 h 126"/>
                <a:gd name="T16" fmla="*/ 27 w 87"/>
                <a:gd name="T17" fmla="*/ 81 h 126"/>
                <a:gd name="T18" fmla="*/ 27 w 87"/>
                <a:gd name="T19" fmla="*/ 126 h 126"/>
                <a:gd name="T20" fmla="*/ 0 w 87"/>
                <a:gd name="T21" fmla="*/ 126 h 126"/>
                <a:gd name="T22" fmla="*/ 27 w 87"/>
                <a:gd name="T23" fmla="*/ 59 h 126"/>
                <a:gd name="T24" fmla="*/ 41 w 87"/>
                <a:gd name="T25" fmla="*/ 59 h 126"/>
                <a:gd name="T26" fmla="*/ 55 w 87"/>
                <a:gd name="T27" fmla="*/ 54 h 126"/>
                <a:gd name="T28" fmla="*/ 59 w 87"/>
                <a:gd name="T29" fmla="*/ 41 h 126"/>
                <a:gd name="T30" fmla="*/ 54 w 87"/>
                <a:gd name="T31" fmla="*/ 27 h 126"/>
                <a:gd name="T32" fmla="*/ 39 w 87"/>
                <a:gd name="T33" fmla="*/ 23 h 126"/>
                <a:gd name="T34" fmla="*/ 27 w 87"/>
                <a:gd name="T35" fmla="*/ 23 h 126"/>
                <a:gd name="T36" fmla="*/ 27 w 87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7" y="31"/>
                    <a:pt x="87" y="39"/>
                  </a:cubicBezTo>
                  <a:cubicBezTo>
                    <a:pt x="87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1" y="59"/>
                    <a:pt x="41" y="59"/>
                    <a:pt x="41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9" name="Freeform 50"/>
            <p:cNvSpPr>
              <a:spLocks noEditPoints="1"/>
            </p:cNvSpPr>
            <p:nvPr userDrawn="1"/>
          </p:nvSpPr>
          <p:spPr bwMode="black">
            <a:xfrm>
              <a:off x="1730" y="4340"/>
              <a:ext cx="74" cy="91"/>
            </a:xfrm>
            <a:custGeom>
              <a:avLst/>
              <a:gdLst>
                <a:gd name="T0" fmla="*/ 55 w 108"/>
                <a:gd name="T1" fmla="*/ 0 h 132"/>
                <a:gd name="T2" fmla="*/ 91 w 108"/>
                <a:gd name="T3" fmla="*/ 16 h 132"/>
                <a:gd name="T4" fmla="*/ 108 w 108"/>
                <a:gd name="T5" fmla="*/ 66 h 132"/>
                <a:gd name="T6" fmla="*/ 95 w 108"/>
                <a:gd name="T7" fmla="*/ 111 h 132"/>
                <a:gd name="T8" fmla="*/ 77 w 108"/>
                <a:gd name="T9" fmla="*/ 127 h 132"/>
                <a:gd name="T10" fmla="*/ 54 w 108"/>
                <a:gd name="T11" fmla="*/ 132 h 132"/>
                <a:gd name="T12" fmla="*/ 13 w 108"/>
                <a:gd name="T13" fmla="*/ 110 h 132"/>
                <a:gd name="T14" fmla="*/ 0 w 108"/>
                <a:gd name="T15" fmla="*/ 66 h 132"/>
                <a:gd name="T16" fmla="*/ 16 w 108"/>
                <a:gd name="T17" fmla="*/ 17 h 132"/>
                <a:gd name="T18" fmla="*/ 55 w 108"/>
                <a:gd name="T19" fmla="*/ 0 h 132"/>
                <a:gd name="T20" fmla="*/ 54 w 108"/>
                <a:gd name="T21" fmla="*/ 23 h 132"/>
                <a:gd name="T22" fmla="*/ 35 w 108"/>
                <a:gd name="T23" fmla="*/ 35 h 132"/>
                <a:gd name="T24" fmla="*/ 27 w 108"/>
                <a:gd name="T25" fmla="*/ 66 h 132"/>
                <a:gd name="T26" fmla="*/ 35 w 108"/>
                <a:gd name="T27" fmla="*/ 97 h 132"/>
                <a:gd name="T28" fmla="*/ 45 w 108"/>
                <a:gd name="T29" fmla="*/ 107 h 132"/>
                <a:gd name="T30" fmla="*/ 55 w 108"/>
                <a:gd name="T31" fmla="*/ 109 h 132"/>
                <a:gd name="T32" fmla="*/ 68 w 108"/>
                <a:gd name="T33" fmla="*/ 104 h 132"/>
                <a:gd name="T34" fmla="*/ 78 w 108"/>
                <a:gd name="T35" fmla="*/ 87 h 132"/>
                <a:gd name="T36" fmla="*/ 81 w 108"/>
                <a:gd name="T37" fmla="*/ 66 h 132"/>
                <a:gd name="T38" fmla="*/ 74 w 108"/>
                <a:gd name="T39" fmla="*/ 35 h 132"/>
                <a:gd name="T40" fmla="*/ 54 w 108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2">
                  <a:moveTo>
                    <a:pt x="55" y="0"/>
                  </a:moveTo>
                  <a:cubicBezTo>
                    <a:pt x="70" y="0"/>
                    <a:pt x="82" y="6"/>
                    <a:pt x="91" y="16"/>
                  </a:cubicBezTo>
                  <a:cubicBezTo>
                    <a:pt x="102" y="29"/>
                    <a:pt x="108" y="45"/>
                    <a:pt x="108" y="66"/>
                  </a:cubicBezTo>
                  <a:cubicBezTo>
                    <a:pt x="108" y="84"/>
                    <a:pt x="104" y="99"/>
                    <a:pt x="95" y="111"/>
                  </a:cubicBezTo>
                  <a:cubicBezTo>
                    <a:pt x="91" y="118"/>
                    <a:pt x="84" y="123"/>
                    <a:pt x="77" y="127"/>
                  </a:cubicBezTo>
                  <a:cubicBezTo>
                    <a:pt x="70" y="130"/>
                    <a:pt x="63" y="132"/>
                    <a:pt x="54" y="132"/>
                  </a:cubicBezTo>
                  <a:cubicBezTo>
                    <a:pt x="37" y="132"/>
                    <a:pt x="23" y="125"/>
                    <a:pt x="13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6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4" y="23"/>
                  </a:moveTo>
                  <a:cubicBezTo>
                    <a:pt x="46" y="23"/>
                    <a:pt x="39" y="27"/>
                    <a:pt x="35" y="35"/>
                  </a:cubicBezTo>
                  <a:cubicBezTo>
                    <a:pt x="30" y="43"/>
                    <a:pt x="27" y="54"/>
                    <a:pt x="27" y="66"/>
                  </a:cubicBezTo>
                  <a:cubicBezTo>
                    <a:pt x="27" y="78"/>
                    <a:pt x="30" y="89"/>
                    <a:pt x="35" y="97"/>
                  </a:cubicBezTo>
                  <a:cubicBezTo>
                    <a:pt x="37" y="101"/>
                    <a:pt x="40" y="104"/>
                    <a:pt x="45" y="107"/>
                  </a:cubicBezTo>
                  <a:cubicBezTo>
                    <a:pt x="48" y="108"/>
                    <a:pt x="51" y="109"/>
                    <a:pt x="55" y="109"/>
                  </a:cubicBezTo>
                  <a:cubicBezTo>
                    <a:pt x="60" y="109"/>
                    <a:pt x="64" y="107"/>
                    <a:pt x="68" y="104"/>
                  </a:cubicBezTo>
                  <a:cubicBezTo>
                    <a:pt x="72" y="100"/>
                    <a:pt x="76" y="94"/>
                    <a:pt x="78" y="87"/>
                  </a:cubicBezTo>
                  <a:cubicBezTo>
                    <a:pt x="80" y="80"/>
                    <a:pt x="81" y="73"/>
                    <a:pt x="81" y="66"/>
                  </a:cubicBezTo>
                  <a:cubicBezTo>
                    <a:pt x="81" y="54"/>
                    <a:pt x="78" y="43"/>
                    <a:pt x="74" y="35"/>
                  </a:cubicBezTo>
                  <a:cubicBezTo>
                    <a:pt x="69" y="27"/>
                    <a:pt x="63" y="23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0" name="Freeform 51"/>
            <p:cNvSpPr>
              <a:spLocks/>
            </p:cNvSpPr>
            <p:nvPr userDrawn="1"/>
          </p:nvSpPr>
          <p:spPr bwMode="black">
            <a:xfrm>
              <a:off x="1817" y="4342"/>
              <a:ext cx="52" cy="87"/>
            </a:xfrm>
            <a:custGeom>
              <a:avLst/>
              <a:gdLst>
                <a:gd name="T0" fmla="*/ 0 w 52"/>
                <a:gd name="T1" fmla="*/ 87 h 87"/>
                <a:gd name="T2" fmla="*/ 0 w 52"/>
                <a:gd name="T3" fmla="*/ 0 h 87"/>
                <a:gd name="T4" fmla="*/ 19 w 52"/>
                <a:gd name="T5" fmla="*/ 0 h 87"/>
                <a:gd name="T6" fmla="*/ 19 w 52"/>
                <a:gd name="T7" fmla="*/ 71 h 87"/>
                <a:gd name="T8" fmla="*/ 52 w 52"/>
                <a:gd name="T9" fmla="*/ 71 h 87"/>
                <a:gd name="T10" fmla="*/ 52 w 52"/>
                <a:gd name="T11" fmla="*/ 87 h 87"/>
                <a:gd name="T12" fmla="*/ 0 w 52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71"/>
                  </a:lnTo>
                  <a:lnTo>
                    <a:pt x="52" y="71"/>
                  </a:lnTo>
                  <a:lnTo>
                    <a:pt x="5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1" name="Freeform 52"/>
            <p:cNvSpPr>
              <a:spLocks/>
            </p:cNvSpPr>
            <p:nvPr userDrawn="1"/>
          </p:nvSpPr>
          <p:spPr bwMode="black">
            <a:xfrm>
              <a:off x="1880" y="4342"/>
              <a:ext cx="56" cy="87"/>
            </a:xfrm>
            <a:custGeom>
              <a:avLst/>
              <a:gdLst>
                <a:gd name="T0" fmla="*/ 0 w 56"/>
                <a:gd name="T1" fmla="*/ 87 h 87"/>
                <a:gd name="T2" fmla="*/ 0 w 56"/>
                <a:gd name="T3" fmla="*/ 0 h 87"/>
                <a:gd name="T4" fmla="*/ 56 w 56"/>
                <a:gd name="T5" fmla="*/ 0 h 87"/>
                <a:gd name="T6" fmla="*/ 56 w 56"/>
                <a:gd name="T7" fmla="*/ 16 h 87"/>
                <a:gd name="T8" fmla="*/ 19 w 56"/>
                <a:gd name="T9" fmla="*/ 16 h 87"/>
                <a:gd name="T10" fmla="*/ 19 w 56"/>
                <a:gd name="T11" fmla="*/ 35 h 87"/>
                <a:gd name="T12" fmla="*/ 52 w 56"/>
                <a:gd name="T13" fmla="*/ 35 h 87"/>
                <a:gd name="T14" fmla="*/ 52 w 56"/>
                <a:gd name="T15" fmla="*/ 50 h 87"/>
                <a:gd name="T16" fmla="*/ 19 w 56"/>
                <a:gd name="T17" fmla="*/ 50 h 87"/>
                <a:gd name="T18" fmla="*/ 19 w 56"/>
                <a:gd name="T19" fmla="*/ 71 h 87"/>
                <a:gd name="T20" fmla="*/ 56 w 56"/>
                <a:gd name="T21" fmla="*/ 71 h 87"/>
                <a:gd name="T22" fmla="*/ 56 w 56"/>
                <a:gd name="T23" fmla="*/ 87 h 87"/>
                <a:gd name="T24" fmla="*/ 0 w 56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7">
                  <a:moveTo>
                    <a:pt x="0" y="87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6"/>
                  </a:lnTo>
                  <a:lnTo>
                    <a:pt x="19" y="16"/>
                  </a:lnTo>
                  <a:lnTo>
                    <a:pt x="19" y="35"/>
                  </a:lnTo>
                  <a:lnTo>
                    <a:pt x="52" y="35"/>
                  </a:lnTo>
                  <a:lnTo>
                    <a:pt x="52" y="50"/>
                  </a:lnTo>
                  <a:lnTo>
                    <a:pt x="19" y="50"/>
                  </a:lnTo>
                  <a:lnTo>
                    <a:pt x="19" y="71"/>
                  </a:lnTo>
                  <a:lnTo>
                    <a:pt x="56" y="71"/>
                  </a:lnTo>
                  <a:lnTo>
                    <a:pt x="56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2" name="Freeform 53"/>
            <p:cNvSpPr>
              <a:spLocks noEditPoints="1"/>
            </p:cNvSpPr>
            <p:nvPr userDrawn="1"/>
          </p:nvSpPr>
          <p:spPr bwMode="black">
            <a:xfrm>
              <a:off x="1946" y="4319"/>
              <a:ext cx="70" cy="112"/>
            </a:xfrm>
            <a:custGeom>
              <a:avLst/>
              <a:gdLst>
                <a:gd name="T0" fmla="*/ 75 w 102"/>
                <a:gd name="T1" fmla="*/ 111 h 163"/>
                <a:gd name="T2" fmla="*/ 102 w 102"/>
                <a:gd name="T3" fmla="*/ 111 h 163"/>
                <a:gd name="T4" fmla="*/ 91 w 102"/>
                <a:gd name="T5" fmla="*/ 145 h 163"/>
                <a:gd name="T6" fmla="*/ 53 w 102"/>
                <a:gd name="T7" fmla="*/ 163 h 163"/>
                <a:gd name="T8" fmla="*/ 17 w 102"/>
                <a:gd name="T9" fmla="*/ 147 h 163"/>
                <a:gd name="T10" fmla="*/ 0 w 102"/>
                <a:gd name="T11" fmla="*/ 97 h 163"/>
                <a:gd name="T12" fmla="*/ 16 w 102"/>
                <a:gd name="T13" fmla="*/ 48 h 163"/>
                <a:gd name="T14" fmla="*/ 54 w 102"/>
                <a:gd name="T15" fmla="*/ 31 h 163"/>
                <a:gd name="T16" fmla="*/ 93 w 102"/>
                <a:gd name="T17" fmla="*/ 51 h 163"/>
                <a:gd name="T18" fmla="*/ 102 w 102"/>
                <a:gd name="T19" fmla="*/ 76 h 163"/>
                <a:gd name="T20" fmla="*/ 75 w 102"/>
                <a:gd name="T21" fmla="*/ 76 h 163"/>
                <a:gd name="T22" fmla="*/ 71 w 102"/>
                <a:gd name="T23" fmla="*/ 64 h 163"/>
                <a:gd name="T24" fmla="*/ 54 w 102"/>
                <a:gd name="T25" fmla="*/ 54 h 163"/>
                <a:gd name="T26" fmla="*/ 34 w 102"/>
                <a:gd name="T27" fmla="*/ 66 h 163"/>
                <a:gd name="T28" fmla="*/ 28 w 102"/>
                <a:gd name="T29" fmla="*/ 97 h 163"/>
                <a:gd name="T30" fmla="*/ 35 w 102"/>
                <a:gd name="T31" fmla="*/ 128 h 163"/>
                <a:gd name="T32" fmla="*/ 53 w 102"/>
                <a:gd name="T33" fmla="*/ 140 h 163"/>
                <a:gd name="T34" fmla="*/ 69 w 102"/>
                <a:gd name="T35" fmla="*/ 131 h 163"/>
                <a:gd name="T36" fmla="*/ 75 w 102"/>
                <a:gd name="T37" fmla="*/ 111 h 163"/>
                <a:gd name="T38" fmla="*/ 79 w 102"/>
                <a:gd name="T39" fmla="*/ 0 h 163"/>
                <a:gd name="T40" fmla="*/ 61 w 102"/>
                <a:gd name="T41" fmla="*/ 24 h 163"/>
                <a:gd name="T42" fmla="*/ 40 w 102"/>
                <a:gd name="T43" fmla="*/ 24 h 163"/>
                <a:gd name="T44" fmla="*/ 22 w 102"/>
                <a:gd name="T45" fmla="*/ 0 h 163"/>
                <a:gd name="T46" fmla="*/ 42 w 102"/>
                <a:gd name="T47" fmla="*/ 0 h 163"/>
                <a:gd name="T48" fmla="*/ 50 w 102"/>
                <a:gd name="T49" fmla="*/ 11 h 163"/>
                <a:gd name="T50" fmla="*/ 58 w 102"/>
                <a:gd name="T51" fmla="*/ 0 h 163"/>
                <a:gd name="T52" fmla="*/ 79 w 102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63">
                  <a:moveTo>
                    <a:pt x="75" y="111"/>
                  </a:moveTo>
                  <a:cubicBezTo>
                    <a:pt x="102" y="111"/>
                    <a:pt x="102" y="111"/>
                    <a:pt x="102" y="111"/>
                  </a:cubicBezTo>
                  <a:cubicBezTo>
                    <a:pt x="101" y="125"/>
                    <a:pt x="98" y="136"/>
                    <a:pt x="91" y="145"/>
                  </a:cubicBezTo>
                  <a:cubicBezTo>
                    <a:pt x="82" y="157"/>
                    <a:pt x="69" y="163"/>
                    <a:pt x="53" y="163"/>
                  </a:cubicBezTo>
                  <a:cubicBezTo>
                    <a:pt x="38" y="163"/>
                    <a:pt x="26" y="158"/>
                    <a:pt x="17" y="147"/>
                  </a:cubicBezTo>
                  <a:cubicBezTo>
                    <a:pt x="6" y="134"/>
                    <a:pt x="0" y="118"/>
                    <a:pt x="0" y="97"/>
                  </a:cubicBezTo>
                  <a:cubicBezTo>
                    <a:pt x="0" y="77"/>
                    <a:pt x="6" y="61"/>
                    <a:pt x="16" y="48"/>
                  </a:cubicBezTo>
                  <a:cubicBezTo>
                    <a:pt x="26" y="37"/>
                    <a:pt x="38" y="31"/>
                    <a:pt x="54" y="31"/>
                  </a:cubicBezTo>
                  <a:cubicBezTo>
                    <a:pt x="70" y="31"/>
                    <a:pt x="83" y="38"/>
                    <a:pt x="93" y="51"/>
                  </a:cubicBezTo>
                  <a:cubicBezTo>
                    <a:pt x="98" y="59"/>
                    <a:pt x="101" y="67"/>
                    <a:pt x="102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4" y="71"/>
                    <a:pt x="73" y="68"/>
                    <a:pt x="71" y="64"/>
                  </a:cubicBezTo>
                  <a:cubicBezTo>
                    <a:pt x="67" y="58"/>
                    <a:pt x="61" y="54"/>
                    <a:pt x="54" y="54"/>
                  </a:cubicBezTo>
                  <a:cubicBezTo>
                    <a:pt x="45" y="54"/>
                    <a:pt x="39" y="58"/>
                    <a:pt x="34" y="66"/>
                  </a:cubicBezTo>
                  <a:cubicBezTo>
                    <a:pt x="30" y="74"/>
                    <a:pt x="28" y="85"/>
                    <a:pt x="28" y="97"/>
                  </a:cubicBezTo>
                  <a:cubicBezTo>
                    <a:pt x="28" y="110"/>
                    <a:pt x="30" y="120"/>
                    <a:pt x="35" y="128"/>
                  </a:cubicBezTo>
                  <a:cubicBezTo>
                    <a:pt x="39" y="136"/>
                    <a:pt x="45" y="140"/>
                    <a:pt x="53" y="140"/>
                  </a:cubicBezTo>
                  <a:cubicBezTo>
                    <a:pt x="60" y="140"/>
                    <a:pt x="66" y="137"/>
                    <a:pt x="69" y="131"/>
                  </a:cubicBezTo>
                  <a:cubicBezTo>
                    <a:pt x="72" y="126"/>
                    <a:pt x="74" y="120"/>
                    <a:pt x="75" y="111"/>
                  </a:cubicBezTo>
                  <a:close/>
                  <a:moveTo>
                    <a:pt x="79" y="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3" name="Freeform 54"/>
            <p:cNvSpPr>
              <a:spLocks/>
            </p:cNvSpPr>
            <p:nvPr userDrawn="1"/>
          </p:nvSpPr>
          <p:spPr bwMode="black">
            <a:xfrm>
              <a:off x="2028" y="4342"/>
              <a:ext cx="64" cy="87"/>
            </a:xfrm>
            <a:custGeom>
              <a:avLst/>
              <a:gdLst>
                <a:gd name="T0" fmla="*/ 0 w 64"/>
                <a:gd name="T1" fmla="*/ 87 h 87"/>
                <a:gd name="T2" fmla="*/ 0 w 64"/>
                <a:gd name="T3" fmla="*/ 0 h 87"/>
                <a:gd name="T4" fmla="*/ 19 w 64"/>
                <a:gd name="T5" fmla="*/ 0 h 87"/>
                <a:gd name="T6" fmla="*/ 46 w 64"/>
                <a:gd name="T7" fmla="*/ 56 h 87"/>
                <a:gd name="T8" fmla="*/ 46 w 64"/>
                <a:gd name="T9" fmla="*/ 0 h 87"/>
                <a:gd name="T10" fmla="*/ 64 w 64"/>
                <a:gd name="T11" fmla="*/ 0 h 87"/>
                <a:gd name="T12" fmla="*/ 64 w 64"/>
                <a:gd name="T13" fmla="*/ 87 h 87"/>
                <a:gd name="T14" fmla="*/ 45 w 64"/>
                <a:gd name="T15" fmla="*/ 87 h 87"/>
                <a:gd name="T16" fmla="*/ 18 w 64"/>
                <a:gd name="T17" fmla="*/ 31 h 87"/>
                <a:gd name="T18" fmla="*/ 18 w 64"/>
                <a:gd name="T19" fmla="*/ 87 h 87"/>
                <a:gd name="T20" fmla="*/ 0 w 64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6" y="56"/>
                  </a:lnTo>
                  <a:lnTo>
                    <a:pt x="46" y="0"/>
                  </a:lnTo>
                  <a:lnTo>
                    <a:pt x="64" y="0"/>
                  </a:lnTo>
                  <a:lnTo>
                    <a:pt x="64" y="87"/>
                  </a:lnTo>
                  <a:lnTo>
                    <a:pt x="45" y="87"/>
                  </a:lnTo>
                  <a:lnTo>
                    <a:pt x="18" y="31"/>
                  </a:lnTo>
                  <a:lnTo>
                    <a:pt x="18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4" name="Freeform 55"/>
            <p:cNvSpPr>
              <a:spLocks noEditPoints="1"/>
            </p:cNvSpPr>
            <p:nvPr userDrawn="1"/>
          </p:nvSpPr>
          <p:spPr bwMode="black">
            <a:xfrm>
              <a:off x="2109" y="4320"/>
              <a:ext cx="55" cy="109"/>
            </a:xfrm>
            <a:custGeom>
              <a:avLst/>
              <a:gdLst>
                <a:gd name="T0" fmla="*/ 0 w 55"/>
                <a:gd name="T1" fmla="*/ 109 h 109"/>
                <a:gd name="T2" fmla="*/ 0 w 55"/>
                <a:gd name="T3" fmla="*/ 22 h 109"/>
                <a:gd name="T4" fmla="*/ 55 w 55"/>
                <a:gd name="T5" fmla="*/ 22 h 109"/>
                <a:gd name="T6" fmla="*/ 55 w 55"/>
                <a:gd name="T7" fmla="*/ 38 h 109"/>
                <a:gd name="T8" fmla="*/ 18 w 55"/>
                <a:gd name="T9" fmla="*/ 38 h 109"/>
                <a:gd name="T10" fmla="*/ 18 w 55"/>
                <a:gd name="T11" fmla="*/ 57 h 109"/>
                <a:gd name="T12" fmla="*/ 52 w 55"/>
                <a:gd name="T13" fmla="*/ 57 h 109"/>
                <a:gd name="T14" fmla="*/ 52 w 55"/>
                <a:gd name="T15" fmla="*/ 72 h 109"/>
                <a:gd name="T16" fmla="*/ 18 w 55"/>
                <a:gd name="T17" fmla="*/ 72 h 109"/>
                <a:gd name="T18" fmla="*/ 18 w 55"/>
                <a:gd name="T19" fmla="*/ 93 h 109"/>
                <a:gd name="T20" fmla="*/ 55 w 55"/>
                <a:gd name="T21" fmla="*/ 93 h 109"/>
                <a:gd name="T22" fmla="*/ 55 w 55"/>
                <a:gd name="T23" fmla="*/ 109 h 109"/>
                <a:gd name="T24" fmla="*/ 0 w 55"/>
                <a:gd name="T25" fmla="*/ 109 h 109"/>
                <a:gd name="T26" fmla="*/ 45 w 55"/>
                <a:gd name="T27" fmla="*/ 0 h 109"/>
                <a:gd name="T28" fmla="*/ 32 w 55"/>
                <a:gd name="T29" fmla="*/ 16 h 109"/>
                <a:gd name="T30" fmla="*/ 18 w 55"/>
                <a:gd name="T31" fmla="*/ 16 h 109"/>
                <a:gd name="T32" fmla="*/ 29 w 55"/>
                <a:gd name="T33" fmla="*/ 0 h 109"/>
                <a:gd name="T34" fmla="*/ 45 w 55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09">
                  <a:moveTo>
                    <a:pt x="0" y="109"/>
                  </a:moveTo>
                  <a:lnTo>
                    <a:pt x="0" y="22"/>
                  </a:lnTo>
                  <a:lnTo>
                    <a:pt x="55" y="22"/>
                  </a:lnTo>
                  <a:lnTo>
                    <a:pt x="55" y="38"/>
                  </a:lnTo>
                  <a:lnTo>
                    <a:pt x="18" y="38"/>
                  </a:lnTo>
                  <a:lnTo>
                    <a:pt x="18" y="57"/>
                  </a:lnTo>
                  <a:lnTo>
                    <a:pt x="52" y="57"/>
                  </a:lnTo>
                  <a:lnTo>
                    <a:pt x="52" y="72"/>
                  </a:lnTo>
                  <a:lnTo>
                    <a:pt x="18" y="72"/>
                  </a:lnTo>
                  <a:lnTo>
                    <a:pt x="18" y="93"/>
                  </a:lnTo>
                  <a:lnTo>
                    <a:pt x="55" y="93"/>
                  </a:lnTo>
                  <a:lnTo>
                    <a:pt x="55" y="109"/>
                  </a:lnTo>
                  <a:lnTo>
                    <a:pt x="0" y="109"/>
                  </a:lnTo>
                  <a:close/>
                  <a:moveTo>
                    <a:pt x="45" y="0"/>
                  </a:moveTo>
                  <a:lnTo>
                    <a:pt x="32" y="16"/>
                  </a:lnTo>
                  <a:lnTo>
                    <a:pt x="18" y="16"/>
                  </a:lnTo>
                  <a:lnTo>
                    <a:pt x="2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5" name="Freeform 56"/>
            <p:cNvSpPr>
              <a:spLocks/>
            </p:cNvSpPr>
            <p:nvPr userDrawn="1"/>
          </p:nvSpPr>
          <p:spPr bwMode="black">
            <a:xfrm>
              <a:off x="2207" y="4342"/>
              <a:ext cx="62" cy="87"/>
            </a:xfrm>
            <a:custGeom>
              <a:avLst/>
              <a:gdLst>
                <a:gd name="T0" fmla="*/ 0 w 62"/>
                <a:gd name="T1" fmla="*/ 87 h 87"/>
                <a:gd name="T2" fmla="*/ 0 w 62"/>
                <a:gd name="T3" fmla="*/ 72 h 87"/>
                <a:gd name="T4" fmla="*/ 38 w 62"/>
                <a:gd name="T5" fmla="*/ 16 h 87"/>
                <a:gd name="T6" fmla="*/ 3 w 62"/>
                <a:gd name="T7" fmla="*/ 16 h 87"/>
                <a:gd name="T8" fmla="*/ 3 w 62"/>
                <a:gd name="T9" fmla="*/ 0 h 87"/>
                <a:gd name="T10" fmla="*/ 61 w 62"/>
                <a:gd name="T11" fmla="*/ 0 h 87"/>
                <a:gd name="T12" fmla="*/ 61 w 62"/>
                <a:gd name="T13" fmla="*/ 14 h 87"/>
                <a:gd name="T14" fmla="*/ 22 w 62"/>
                <a:gd name="T15" fmla="*/ 71 h 87"/>
                <a:gd name="T16" fmla="*/ 62 w 62"/>
                <a:gd name="T17" fmla="*/ 71 h 87"/>
                <a:gd name="T18" fmla="*/ 62 w 62"/>
                <a:gd name="T19" fmla="*/ 87 h 87"/>
                <a:gd name="T20" fmla="*/ 0 w 62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87">
                  <a:moveTo>
                    <a:pt x="0" y="87"/>
                  </a:moveTo>
                  <a:lnTo>
                    <a:pt x="0" y="72"/>
                  </a:lnTo>
                  <a:lnTo>
                    <a:pt x="38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61" y="0"/>
                  </a:lnTo>
                  <a:lnTo>
                    <a:pt x="61" y="14"/>
                  </a:lnTo>
                  <a:lnTo>
                    <a:pt x="22" y="71"/>
                  </a:lnTo>
                  <a:lnTo>
                    <a:pt x="62" y="71"/>
                  </a:lnTo>
                  <a:lnTo>
                    <a:pt x="6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6" name="Freeform 57"/>
            <p:cNvSpPr>
              <a:spLocks noEditPoints="1"/>
            </p:cNvSpPr>
            <p:nvPr userDrawn="1"/>
          </p:nvSpPr>
          <p:spPr bwMode="black">
            <a:xfrm>
              <a:off x="2276" y="4320"/>
              <a:ext cx="74" cy="109"/>
            </a:xfrm>
            <a:custGeom>
              <a:avLst/>
              <a:gdLst>
                <a:gd name="T0" fmla="*/ 27 w 74"/>
                <a:gd name="T1" fmla="*/ 22 h 109"/>
                <a:gd name="T2" fmla="*/ 46 w 74"/>
                <a:gd name="T3" fmla="*/ 22 h 109"/>
                <a:gd name="T4" fmla="*/ 74 w 74"/>
                <a:gd name="T5" fmla="*/ 109 h 109"/>
                <a:gd name="T6" fmla="*/ 54 w 74"/>
                <a:gd name="T7" fmla="*/ 109 h 109"/>
                <a:gd name="T8" fmla="*/ 49 w 74"/>
                <a:gd name="T9" fmla="*/ 90 h 109"/>
                <a:gd name="T10" fmla="*/ 25 w 74"/>
                <a:gd name="T11" fmla="*/ 90 h 109"/>
                <a:gd name="T12" fmla="*/ 19 w 74"/>
                <a:gd name="T13" fmla="*/ 109 h 109"/>
                <a:gd name="T14" fmla="*/ 0 w 74"/>
                <a:gd name="T15" fmla="*/ 109 h 109"/>
                <a:gd name="T16" fmla="*/ 27 w 74"/>
                <a:gd name="T17" fmla="*/ 22 h 109"/>
                <a:gd name="T18" fmla="*/ 55 w 74"/>
                <a:gd name="T19" fmla="*/ 0 h 109"/>
                <a:gd name="T20" fmla="*/ 42 w 74"/>
                <a:gd name="T21" fmla="*/ 16 h 109"/>
                <a:gd name="T22" fmla="*/ 27 w 74"/>
                <a:gd name="T23" fmla="*/ 16 h 109"/>
                <a:gd name="T24" fmla="*/ 39 w 74"/>
                <a:gd name="T25" fmla="*/ 0 h 109"/>
                <a:gd name="T26" fmla="*/ 55 w 74"/>
                <a:gd name="T27" fmla="*/ 0 h 109"/>
                <a:gd name="T28" fmla="*/ 29 w 74"/>
                <a:gd name="T29" fmla="*/ 75 h 109"/>
                <a:gd name="T30" fmla="*/ 45 w 74"/>
                <a:gd name="T31" fmla="*/ 75 h 109"/>
                <a:gd name="T32" fmla="*/ 37 w 74"/>
                <a:gd name="T33" fmla="*/ 46 h 109"/>
                <a:gd name="T34" fmla="*/ 29 w 74"/>
                <a:gd name="T35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09">
                  <a:moveTo>
                    <a:pt x="27" y="22"/>
                  </a:moveTo>
                  <a:lnTo>
                    <a:pt x="46" y="22"/>
                  </a:lnTo>
                  <a:lnTo>
                    <a:pt x="74" y="109"/>
                  </a:lnTo>
                  <a:lnTo>
                    <a:pt x="54" y="109"/>
                  </a:lnTo>
                  <a:lnTo>
                    <a:pt x="49" y="90"/>
                  </a:lnTo>
                  <a:lnTo>
                    <a:pt x="25" y="9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27" y="22"/>
                  </a:lnTo>
                  <a:close/>
                  <a:moveTo>
                    <a:pt x="55" y="0"/>
                  </a:moveTo>
                  <a:lnTo>
                    <a:pt x="42" y="16"/>
                  </a:lnTo>
                  <a:lnTo>
                    <a:pt x="27" y="16"/>
                  </a:lnTo>
                  <a:lnTo>
                    <a:pt x="39" y="0"/>
                  </a:lnTo>
                  <a:lnTo>
                    <a:pt x="55" y="0"/>
                  </a:lnTo>
                  <a:close/>
                  <a:moveTo>
                    <a:pt x="29" y="75"/>
                  </a:moveTo>
                  <a:lnTo>
                    <a:pt x="45" y="75"/>
                  </a:lnTo>
                  <a:lnTo>
                    <a:pt x="37" y="46"/>
                  </a:lnTo>
                  <a:lnTo>
                    <a:pt x="29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7" name="Freeform 58"/>
            <p:cNvSpPr>
              <a:spLocks noEditPoints="1"/>
            </p:cNvSpPr>
            <p:nvPr userDrawn="1"/>
          </p:nvSpPr>
          <p:spPr bwMode="black">
            <a:xfrm>
              <a:off x="2357" y="4319"/>
              <a:ext cx="62" cy="110"/>
            </a:xfrm>
            <a:custGeom>
              <a:avLst/>
              <a:gdLst>
                <a:gd name="T0" fmla="*/ 0 w 62"/>
                <a:gd name="T1" fmla="*/ 110 h 110"/>
                <a:gd name="T2" fmla="*/ 0 w 62"/>
                <a:gd name="T3" fmla="*/ 95 h 110"/>
                <a:gd name="T4" fmla="*/ 38 w 62"/>
                <a:gd name="T5" fmla="*/ 39 h 110"/>
                <a:gd name="T6" fmla="*/ 2 w 62"/>
                <a:gd name="T7" fmla="*/ 39 h 110"/>
                <a:gd name="T8" fmla="*/ 2 w 62"/>
                <a:gd name="T9" fmla="*/ 23 h 110"/>
                <a:gd name="T10" fmla="*/ 61 w 62"/>
                <a:gd name="T11" fmla="*/ 23 h 110"/>
                <a:gd name="T12" fmla="*/ 61 w 62"/>
                <a:gd name="T13" fmla="*/ 37 h 110"/>
                <a:gd name="T14" fmla="*/ 22 w 62"/>
                <a:gd name="T15" fmla="*/ 94 h 110"/>
                <a:gd name="T16" fmla="*/ 62 w 62"/>
                <a:gd name="T17" fmla="*/ 94 h 110"/>
                <a:gd name="T18" fmla="*/ 62 w 62"/>
                <a:gd name="T19" fmla="*/ 110 h 110"/>
                <a:gd name="T20" fmla="*/ 0 w 62"/>
                <a:gd name="T21" fmla="*/ 110 h 110"/>
                <a:gd name="T22" fmla="*/ 50 w 62"/>
                <a:gd name="T23" fmla="*/ 0 h 110"/>
                <a:gd name="T24" fmla="*/ 38 w 62"/>
                <a:gd name="T25" fmla="*/ 17 h 110"/>
                <a:gd name="T26" fmla="*/ 24 w 62"/>
                <a:gd name="T27" fmla="*/ 17 h 110"/>
                <a:gd name="T28" fmla="*/ 11 w 62"/>
                <a:gd name="T29" fmla="*/ 0 h 110"/>
                <a:gd name="T30" fmla="*/ 25 w 62"/>
                <a:gd name="T31" fmla="*/ 0 h 110"/>
                <a:gd name="T32" fmla="*/ 30 w 62"/>
                <a:gd name="T33" fmla="*/ 8 h 110"/>
                <a:gd name="T34" fmla="*/ 36 w 62"/>
                <a:gd name="T35" fmla="*/ 0 h 110"/>
                <a:gd name="T36" fmla="*/ 50 w 6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110">
                  <a:moveTo>
                    <a:pt x="0" y="110"/>
                  </a:moveTo>
                  <a:lnTo>
                    <a:pt x="0" y="95"/>
                  </a:lnTo>
                  <a:lnTo>
                    <a:pt x="38" y="39"/>
                  </a:lnTo>
                  <a:lnTo>
                    <a:pt x="2" y="39"/>
                  </a:lnTo>
                  <a:lnTo>
                    <a:pt x="2" y="23"/>
                  </a:lnTo>
                  <a:lnTo>
                    <a:pt x="61" y="23"/>
                  </a:lnTo>
                  <a:lnTo>
                    <a:pt x="61" y="37"/>
                  </a:lnTo>
                  <a:lnTo>
                    <a:pt x="22" y="94"/>
                  </a:lnTo>
                  <a:lnTo>
                    <a:pt x="62" y="94"/>
                  </a:lnTo>
                  <a:lnTo>
                    <a:pt x="62" y="110"/>
                  </a:lnTo>
                  <a:lnTo>
                    <a:pt x="0" y="110"/>
                  </a:lnTo>
                  <a:close/>
                  <a:moveTo>
                    <a:pt x="50" y="0"/>
                  </a:moveTo>
                  <a:lnTo>
                    <a:pt x="38" y="17"/>
                  </a:lnTo>
                  <a:lnTo>
                    <a:pt x="24" y="17"/>
                  </a:lnTo>
                  <a:lnTo>
                    <a:pt x="11" y="0"/>
                  </a:lnTo>
                  <a:lnTo>
                    <a:pt x="25" y="0"/>
                  </a:lnTo>
                  <a:lnTo>
                    <a:pt x="30" y="8"/>
                  </a:lnTo>
                  <a:lnTo>
                    <a:pt x="36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8" name="Freeform 59"/>
            <p:cNvSpPr>
              <a:spLocks/>
            </p:cNvSpPr>
            <p:nvPr userDrawn="1"/>
          </p:nvSpPr>
          <p:spPr bwMode="black">
            <a:xfrm>
              <a:off x="2431" y="4342"/>
              <a:ext cx="19" cy="87"/>
            </a:xfrm>
            <a:custGeom>
              <a:avLst/>
              <a:gdLst>
                <a:gd name="T0" fmla="*/ 0 w 19"/>
                <a:gd name="T1" fmla="*/ 87 h 87"/>
                <a:gd name="T2" fmla="*/ 0 w 19"/>
                <a:gd name="T3" fmla="*/ 0 h 87"/>
                <a:gd name="T4" fmla="*/ 10 w 19"/>
                <a:gd name="T5" fmla="*/ 0 h 87"/>
                <a:gd name="T6" fmla="*/ 19 w 19"/>
                <a:gd name="T7" fmla="*/ 0 h 87"/>
                <a:gd name="T8" fmla="*/ 19 w 19"/>
                <a:gd name="T9" fmla="*/ 87 h 87"/>
                <a:gd name="T10" fmla="*/ 0 w 19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7">
                  <a:moveTo>
                    <a:pt x="0" y="87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9" name="Freeform 60"/>
            <p:cNvSpPr>
              <a:spLocks/>
            </p:cNvSpPr>
            <p:nvPr userDrawn="1"/>
          </p:nvSpPr>
          <p:spPr bwMode="black">
            <a:xfrm>
              <a:off x="2461" y="4342"/>
              <a:ext cx="60" cy="87"/>
            </a:xfrm>
            <a:custGeom>
              <a:avLst/>
              <a:gdLst>
                <a:gd name="T0" fmla="*/ 20 w 60"/>
                <a:gd name="T1" fmla="*/ 87 h 87"/>
                <a:gd name="T2" fmla="*/ 20 w 60"/>
                <a:gd name="T3" fmla="*/ 16 h 87"/>
                <a:gd name="T4" fmla="*/ 0 w 60"/>
                <a:gd name="T5" fmla="*/ 16 h 87"/>
                <a:gd name="T6" fmla="*/ 0 w 60"/>
                <a:gd name="T7" fmla="*/ 0 h 87"/>
                <a:gd name="T8" fmla="*/ 60 w 60"/>
                <a:gd name="T9" fmla="*/ 0 h 87"/>
                <a:gd name="T10" fmla="*/ 60 w 60"/>
                <a:gd name="T11" fmla="*/ 16 h 87"/>
                <a:gd name="T12" fmla="*/ 39 w 60"/>
                <a:gd name="T13" fmla="*/ 16 h 87"/>
                <a:gd name="T14" fmla="*/ 39 w 60"/>
                <a:gd name="T15" fmla="*/ 87 h 87"/>
                <a:gd name="T16" fmla="*/ 20 w 60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87">
                  <a:moveTo>
                    <a:pt x="20" y="87"/>
                  </a:moveTo>
                  <a:lnTo>
                    <a:pt x="2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16"/>
                  </a:lnTo>
                  <a:lnTo>
                    <a:pt x="39" y="16"/>
                  </a:lnTo>
                  <a:lnTo>
                    <a:pt x="39" y="87"/>
                  </a:lnTo>
                  <a:lnTo>
                    <a:pt x="2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0" name="Freeform 61"/>
            <p:cNvSpPr>
              <a:spLocks/>
            </p:cNvSpPr>
            <p:nvPr userDrawn="1"/>
          </p:nvSpPr>
          <p:spPr bwMode="black">
            <a:xfrm>
              <a:off x="2531" y="4342"/>
              <a:ext cx="68" cy="87"/>
            </a:xfrm>
            <a:custGeom>
              <a:avLst/>
              <a:gdLst>
                <a:gd name="T0" fmla="*/ 0 w 68"/>
                <a:gd name="T1" fmla="*/ 87 h 87"/>
                <a:gd name="T2" fmla="*/ 0 w 68"/>
                <a:gd name="T3" fmla="*/ 0 h 87"/>
                <a:gd name="T4" fmla="*/ 19 w 68"/>
                <a:gd name="T5" fmla="*/ 0 h 87"/>
                <a:gd name="T6" fmla="*/ 19 w 68"/>
                <a:gd name="T7" fmla="*/ 33 h 87"/>
                <a:gd name="T8" fmla="*/ 45 w 68"/>
                <a:gd name="T9" fmla="*/ 0 h 87"/>
                <a:gd name="T10" fmla="*/ 65 w 68"/>
                <a:gd name="T11" fmla="*/ 0 h 87"/>
                <a:gd name="T12" fmla="*/ 36 w 68"/>
                <a:gd name="T13" fmla="*/ 36 h 87"/>
                <a:gd name="T14" fmla="*/ 68 w 68"/>
                <a:gd name="T15" fmla="*/ 87 h 87"/>
                <a:gd name="T16" fmla="*/ 47 w 68"/>
                <a:gd name="T17" fmla="*/ 87 h 87"/>
                <a:gd name="T18" fmla="*/ 24 w 68"/>
                <a:gd name="T19" fmla="*/ 50 h 87"/>
                <a:gd name="T20" fmla="*/ 19 w 68"/>
                <a:gd name="T21" fmla="*/ 57 h 87"/>
                <a:gd name="T22" fmla="*/ 19 w 68"/>
                <a:gd name="T23" fmla="*/ 87 h 87"/>
                <a:gd name="T24" fmla="*/ 0 w 68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33"/>
                  </a:lnTo>
                  <a:lnTo>
                    <a:pt x="45" y="0"/>
                  </a:lnTo>
                  <a:lnTo>
                    <a:pt x="65" y="0"/>
                  </a:lnTo>
                  <a:lnTo>
                    <a:pt x="36" y="36"/>
                  </a:lnTo>
                  <a:lnTo>
                    <a:pt x="68" y="87"/>
                  </a:lnTo>
                  <a:lnTo>
                    <a:pt x="47" y="87"/>
                  </a:lnTo>
                  <a:lnTo>
                    <a:pt x="24" y="50"/>
                  </a:lnTo>
                  <a:lnTo>
                    <a:pt x="19" y="57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1" name="Freeform 62"/>
            <p:cNvSpPr>
              <a:spLocks/>
            </p:cNvSpPr>
            <p:nvPr userDrawn="1"/>
          </p:nvSpPr>
          <p:spPr bwMode="black">
            <a:xfrm>
              <a:off x="2603" y="4342"/>
              <a:ext cx="72" cy="87"/>
            </a:xfrm>
            <a:custGeom>
              <a:avLst/>
              <a:gdLst>
                <a:gd name="T0" fmla="*/ 0 w 72"/>
                <a:gd name="T1" fmla="*/ 0 h 87"/>
                <a:gd name="T2" fmla="*/ 21 w 72"/>
                <a:gd name="T3" fmla="*/ 0 h 87"/>
                <a:gd name="T4" fmla="*/ 36 w 72"/>
                <a:gd name="T5" fmla="*/ 35 h 87"/>
                <a:gd name="T6" fmla="*/ 52 w 72"/>
                <a:gd name="T7" fmla="*/ 0 h 87"/>
                <a:gd name="T8" fmla="*/ 72 w 72"/>
                <a:gd name="T9" fmla="*/ 0 h 87"/>
                <a:gd name="T10" fmla="*/ 45 w 72"/>
                <a:gd name="T11" fmla="*/ 53 h 87"/>
                <a:gd name="T12" fmla="*/ 45 w 72"/>
                <a:gd name="T13" fmla="*/ 87 h 87"/>
                <a:gd name="T14" fmla="*/ 27 w 72"/>
                <a:gd name="T15" fmla="*/ 87 h 87"/>
                <a:gd name="T16" fmla="*/ 27 w 72"/>
                <a:gd name="T17" fmla="*/ 53 h 87"/>
                <a:gd name="T18" fmla="*/ 0 w 72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87">
                  <a:moveTo>
                    <a:pt x="0" y="0"/>
                  </a:moveTo>
                  <a:lnTo>
                    <a:pt x="21" y="0"/>
                  </a:lnTo>
                  <a:lnTo>
                    <a:pt x="36" y="35"/>
                  </a:lnTo>
                  <a:lnTo>
                    <a:pt x="52" y="0"/>
                  </a:lnTo>
                  <a:lnTo>
                    <a:pt x="72" y="0"/>
                  </a:lnTo>
                  <a:lnTo>
                    <a:pt x="45" y="53"/>
                  </a:lnTo>
                  <a:lnTo>
                    <a:pt x="45" y="87"/>
                  </a:lnTo>
                  <a:lnTo>
                    <a:pt x="27" y="87"/>
                  </a:lnTo>
                  <a:lnTo>
                    <a:pt x="27" y="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0394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ertical right transparent">
    <p:bg bwMode="lt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kt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" y="1441"/>
            <a:ext cx="1440" cy="1439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4898551" y="326517"/>
            <a:ext cx="3918614" cy="2269885"/>
          </a:xfrm>
        </p:spPr>
        <p:txBody>
          <a:bodyPr/>
          <a:lstStyle>
            <a:lvl1pPr>
              <a:defRPr sz="5442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Headline Ultra</a:t>
            </a:r>
            <a:br>
              <a:rPr lang="cs-CZ" dirty="0" smtClean="0"/>
            </a:br>
            <a:r>
              <a:rPr lang="cs-CZ" dirty="0" smtClean="0"/>
              <a:t>(60) 75 90 PT</a:t>
            </a:r>
            <a:endParaRPr lang="cs-CZ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898552" y="3429720"/>
            <a:ext cx="3918613" cy="91430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>
              <a:defRPr lang="de-DE" smtClean="0">
                <a:solidFill>
                  <a:schemeClr val="bg1"/>
                </a:solidFill>
              </a:defRPr>
            </a:lvl2pPr>
            <a:lvl3pPr>
              <a:defRPr lang="de-DE" smtClean="0">
                <a:solidFill>
                  <a:schemeClr val="bg1"/>
                </a:solidFill>
              </a:defRPr>
            </a:lvl3pPr>
            <a:lvl4pPr>
              <a:defRPr lang="de-DE" smtClean="0">
                <a:solidFill>
                  <a:schemeClr val="bg1"/>
                </a:solidFill>
              </a:defRPr>
            </a:lvl4pPr>
            <a:lvl5pPr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Sub-heading: Tele-GroteskFet 18 pt</a:t>
            </a:r>
            <a:endParaRPr lang="cs-CZ" dirty="0"/>
          </a:p>
        </p:txBody>
      </p:sp>
      <p:grpSp>
        <p:nvGrpSpPr>
          <p:cNvPr id="36" name="Gruppieren 35"/>
          <p:cNvGrpSpPr/>
          <p:nvPr/>
        </p:nvGrpSpPr>
        <p:grpSpPr bwMode="black">
          <a:xfrm>
            <a:off x="4898881" y="6041379"/>
            <a:ext cx="991629" cy="489775"/>
            <a:chOff x="323850" y="5511800"/>
            <a:chExt cx="1314450" cy="649288"/>
          </a:xfrm>
        </p:grpSpPr>
        <p:sp>
          <p:nvSpPr>
            <p:cNvPr id="37" name="Freeform 5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6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7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12" name="Group 39"/>
          <p:cNvGrpSpPr>
            <a:grpSpLocks noChangeAspect="1"/>
          </p:cNvGrpSpPr>
          <p:nvPr/>
        </p:nvGrpSpPr>
        <p:grpSpPr bwMode="black">
          <a:xfrm>
            <a:off x="6885029" y="6218707"/>
            <a:ext cx="1935360" cy="161263"/>
            <a:chOff x="1331" y="4319"/>
            <a:chExt cx="1344" cy="112"/>
          </a:xfrm>
          <a:solidFill>
            <a:schemeClr val="bg1"/>
          </a:solidFill>
        </p:grpSpPr>
        <p:sp>
          <p:nvSpPr>
            <p:cNvPr id="113" name="Freeform 45"/>
            <p:cNvSpPr>
              <a:spLocks noEditPoints="1"/>
            </p:cNvSpPr>
            <p:nvPr userDrawn="1"/>
          </p:nvSpPr>
          <p:spPr bwMode="black">
            <a:xfrm>
              <a:off x="1331" y="4342"/>
              <a:ext cx="58" cy="87"/>
            </a:xfrm>
            <a:custGeom>
              <a:avLst/>
              <a:gdLst>
                <a:gd name="T0" fmla="*/ 0 w 86"/>
                <a:gd name="T1" fmla="*/ 126 h 126"/>
                <a:gd name="T2" fmla="*/ 0 w 86"/>
                <a:gd name="T3" fmla="*/ 0 h 126"/>
                <a:gd name="T4" fmla="*/ 40 w 86"/>
                <a:gd name="T5" fmla="*/ 0 h 126"/>
                <a:gd name="T6" fmla="*/ 63 w 86"/>
                <a:gd name="T7" fmla="*/ 3 h 126"/>
                <a:gd name="T8" fmla="*/ 81 w 86"/>
                <a:gd name="T9" fmla="*/ 17 h 126"/>
                <a:gd name="T10" fmla="*/ 86 w 86"/>
                <a:gd name="T11" fmla="*/ 39 h 126"/>
                <a:gd name="T12" fmla="*/ 71 w 86"/>
                <a:gd name="T13" fmla="*/ 73 h 126"/>
                <a:gd name="T14" fmla="*/ 41 w 86"/>
                <a:gd name="T15" fmla="*/ 81 h 126"/>
                <a:gd name="T16" fmla="*/ 27 w 86"/>
                <a:gd name="T17" fmla="*/ 81 h 126"/>
                <a:gd name="T18" fmla="*/ 27 w 86"/>
                <a:gd name="T19" fmla="*/ 126 h 126"/>
                <a:gd name="T20" fmla="*/ 0 w 86"/>
                <a:gd name="T21" fmla="*/ 126 h 126"/>
                <a:gd name="T22" fmla="*/ 27 w 86"/>
                <a:gd name="T23" fmla="*/ 59 h 126"/>
                <a:gd name="T24" fmla="*/ 40 w 86"/>
                <a:gd name="T25" fmla="*/ 59 h 126"/>
                <a:gd name="T26" fmla="*/ 55 w 86"/>
                <a:gd name="T27" fmla="*/ 54 h 126"/>
                <a:gd name="T28" fmla="*/ 59 w 86"/>
                <a:gd name="T29" fmla="*/ 41 h 126"/>
                <a:gd name="T30" fmla="*/ 54 w 86"/>
                <a:gd name="T31" fmla="*/ 27 h 126"/>
                <a:gd name="T32" fmla="*/ 39 w 86"/>
                <a:gd name="T33" fmla="*/ 23 h 126"/>
                <a:gd name="T34" fmla="*/ 27 w 86"/>
                <a:gd name="T35" fmla="*/ 23 h 126"/>
                <a:gd name="T36" fmla="*/ 27 w 86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6" y="31"/>
                    <a:pt x="86" y="39"/>
                  </a:cubicBezTo>
                  <a:cubicBezTo>
                    <a:pt x="86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0" y="59"/>
                    <a:pt x="40" y="59"/>
                    <a:pt x="40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4" name="Freeform 46"/>
            <p:cNvSpPr>
              <a:spLocks noEditPoints="1"/>
            </p:cNvSpPr>
            <p:nvPr userDrawn="1"/>
          </p:nvSpPr>
          <p:spPr bwMode="black">
            <a:xfrm>
              <a:off x="1400" y="4342"/>
              <a:ext cx="65" cy="87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8 h 126"/>
                <a:gd name="T8" fmla="*/ 90 w 94"/>
                <a:gd name="T9" fmla="*/ 35 h 126"/>
                <a:gd name="T10" fmla="*/ 82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90 w 94"/>
                <a:gd name="T19" fmla="*/ 108 h 126"/>
                <a:gd name="T20" fmla="*/ 92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3 h 126"/>
                <a:gd name="T30" fmla="*/ 60 w 94"/>
                <a:gd name="T31" fmla="*/ 85 h 126"/>
                <a:gd name="T32" fmla="*/ 51 w 94"/>
                <a:gd name="T33" fmla="*/ 77 h 126"/>
                <a:gd name="T34" fmla="*/ 43 w 94"/>
                <a:gd name="T35" fmla="*/ 77 h 126"/>
                <a:gd name="T36" fmla="*/ 27 w 94"/>
                <a:gd name="T37" fmla="*/ 77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1 h 126"/>
                <a:gd name="T54" fmla="*/ 27 w 94"/>
                <a:gd name="T55" fmla="*/ 21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8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2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6" y="79"/>
                    <a:pt x="87" y="83"/>
                    <a:pt x="88" y="89"/>
                  </a:cubicBezTo>
                  <a:cubicBezTo>
                    <a:pt x="88" y="91"/>
                    <a:pt x="89" y="98"/>
                    <a:pt x="90" y="108"/>
                  </a:cubicBezTo>
                  <a:cubicBezTo>
                    <a:pt x="90" y="115"/>
                    <a:pt x="91" y="119"/>
                    <a:pt x="92" y="121"/>
                  </a:cubicBezTo>
                  <a:cubicBezTo>
                    <a:pt x="92" y="123"/>
                    <a:pt x="93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5" y="122"/>
                    <a:pt x="64" y="119"/>
                  </a:cubicBezTo>
                  <a:cubicBezTo>
                    <a:pt x="64" y="117"/>
                    <a:pt x="64" y="112"/>
                    <a:pt x="63" y="103"/>
                  </a:cubicBezTo>
                  <a:cubicBezTo>
                    <a:pt x="62" y="94"/>
                    <a:pt x="61" y="88"/>
                    <a:pt x="60" y="85"/>
                  </a:cubicBezTo>
                  <a:cubicBezTo>
                    <a:pt x="58" y="81"/>
                    <a:pt x="55" y="78"/>
                    <a:pt x="51" y="77"/>
                  </a:cubicBezTo>
                  <a:cubicBezTo>
                    <a:pt x="49" y="77"/>
                    <a:pt x="46" y="77"/>
                    <a:pt x="43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2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2"/>
                    <a:pt x="49" y="21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5" name="Freeform 47"/>
            <p:cNvSpPr>
              <a:spLocks noEditPoints="1"/>
            </p:cNvSpPr>
            <p:nvPr userDrawn="1"/>
          </p:nvSpPr>
          <p:spPr bwMode="black">
            <a:xfrm>
              <a:off x="1474" y="4340"/>
              <a:ext cx="74" cy="91"/>
            </a:xfrm>
            <a:custGeom>
              <a:avLst/>
              <a:gdLst>
                <a:gd name="T0" fmla="*/ 55 w 107"/>
                <a:gd name="T1" fmla="*/ 0 h 132"/>
                <a:gd name="T2" fmla="*/ 91 w 107"/>
                <a:gd name="T3" fmla="*/ 16 h 132"/>
                <a:gd name="T4" fmla="*/ 107 w 107"/>
                <a:gd name="T5" fmla="*/ 66 h 132"/>
                <a:gd name="T6" fmla="*/ 95 w 107"/>
                <a:gd name="T7" fmla="*/ 111 h 132"/>
                <a:gd name="T8" fmla="*/ 76 w 107"/>
                <a:gd name="T9" fmla="*/ 127 h 132"/>
                <a:gd name="T10" fmla="*/ 54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6 w 107"/>
                <a:gd name="T17" fmla="*/ 17 h 132"/>
                <a:gd name="T18" fmla="*/ 55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7 h 132"/>
                <a:gd name="T30" fmla="*/ 54 w 107"/>
                <a:gd name="T31" fmla="*/ 109 h 132"/>
                <a:gd name="T32" fmla="*/ 68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5" y="0"/>
                  </a:moveTo>
                  <a:cubicBezTo>
                    <a:pt x="69" y="0"/>
                    <a:pt x="81" y="6"/>
                    <a:pt x="91" y="16"/>
                  </a:cubicBezTo>
                  <a:cubicBezTo>
                    <a:pt x="102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5" y="111"/>
                  </a:cubicBezTo>
                  <a:cubicBezTo>
                    <a:pt x="90" y="118"/>
                    <a:pt x="84" y="123"/>
                    <a:pt x="76" y="127"/>
                  </a:cubicBezTo>
                  <a:cubicBezTo>
                    <a:pt x="70" y="130"/>
                    <a:pt x="62" y="132"/>
                    <a:pt x="54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3" y="23"/>
                  </a:moveTo>
                  <a:cubicBezTo>
                    <a:pt x="45" y="23"/>
                    <a:pt x="39" y="27"/>
                    <a:pt x="34" y="35"/>
                  </a:cubicBezTo>
                  <a:cubicBezTo>
                    <a:pt x="29" y="43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40" y="104"/>
                    <a:pt x="44" y="107"/>
                  </a:cubicBezTo>
                  <a:cubicBezTo>
                    <a:pt x="47" y="108"/>
                    <a:pt x="51" y="109"/>
                    <a:pt x="54" y="109"/>
                  </a:cubicBezTo>
                  <a:cubicBezTo>
                    <a:pt x="59" y="109"/>
                    <a:pt x="64" y="107"/>
                    <a:pt x="68" y="104"/>
                  </a:cubicBezTo>
                  <a:cubicBezTo>
                    <a:pt x="72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8" y="43"/>
                    <a:pt x="73" y="35"/>
                  </a:cubicBezTo>
                  <a:cubicBezTo>
                    <a:pt x="69" y="27"/>
                    <a:pt x="62" y="23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6" name="Freeform 48"/>
            <p:cNvSpPr>
              <a:spLocks/>
            </p:cNvSpPr>
            <p:nvPr userDrawn="1"/>
          </p:nvSpPr>
          <p:spPr bwMode="black">
            <a:xfrm>
              <a:off x="1589" y="4340"/>
              <a:ext cx="61" cy="91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1 h 132"/>
                <a:gd name="T8" fmla="*/ 57 w 88"/>
                <a:gd name="T9" fmla="*/ 106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7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0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4 h 132"/>
                <a:gd name="T40" fmla="*/ 32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3" y="108"/>
                    <a:pt x="38" y="111"/>
                    <a:pt x="44" y="111"/>
                  </a:cubicBezTo>
                  <a:cubicBezTo>
                    <a:pt x="49" y="111"/>
                    <a:pt x="54" y="109"/>
                    <a:pt x="57" y="106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7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4" y="17"/>
                    <a:pt x="11" y="11"/>
                  </a:cubicBezTo>
                  <a:cubicBezTo>
                    <a:pt x="18" y="4"/>
                    <a:pt x="28" y="0"/>
                    <a:pt x="40" y="0"/>
                  </a:cubicBezTo>
                  <a:cubicBezTo>
                    <a:pt x="56" y="0"/>
                    <a:pt x="68" y="5"/>
                    <a:pt x="76" y="16"/>
                  </a:cubicBezTo>
                  <a:cubicBezTo>
                    <a:pt x="80" y="21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1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4"/>
                  </a:cubicBezTo>
                  <a:cubicBezTo>
                    <a:pt x="26" y="39"/>
                    <a:pt x="28" y="43"/>
                    <a:pt x="32" y="46"/>
                  </a:cubicBezTo>
                  <a:cubicBezTo>
                    <a:pt x="35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5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7" name="Freeform 49"/>
            <p:cNvSpPr>
              <a:spLocks noEditPoints="1"/>
            </p:cNvSpPr>
            <p:nvPr userDrawn="1"/>
          </p:nvSpPr>
          <p:spPr bwMode="black">
            <a:xfrm>
              <a:off x="1662" y="4342"/>
              <a:ext cx="59" cy="87"/>
            </a:xfrm>
            <a:custGeom>
              <a:avLst/>
              <a:gdLst>
                <a:gd name="T0" fmla="*/ 0 w 87"/>
                <a:gd name="T1" fmla="*/ 126 h 126"/>
                <a:gd name="T2" fmla="*/ 0 w 87"/>
                <a:gd name="T3" fmla="*/ 0 h 126"/>
                <a:gd name="T4" fmla="*/ 40 w 87"/>
                <a:gd name="T5" fmla="*/ 0 h 126"/>
                <a:gd name="T6" fmla="*/ 63 w 87"/>
                <a:gd name="T7" fmla="*/ 3 h 126"/>
                <a:gd name="T8" fmla="*/ 81 w 87"/>
                <a:gd name="T9" fmla="*/ 17 h 126"/>
                <a:gd name="T10" fmla="*/ 87 w 87"/>
                <a:gd name="T11" fmla="*/ 39 h 126"/>
                <a:gd name="T12" fmla="*/ 71 w 87"/>
                <a:gd name="T13" fmla="*/ 73 h 126"/>
                <a:gd name="T14" fmla="*/ 41 w 87"/>
                <a:gd name="T15" fmla="*/ 81 h 126"/>
                <a:gd name="T16" fmla="*/ 27 w 87"/>
                <a:gd name="T17" fmla="*/ 81 h 126"/>
                <a:gd name="T18" fmla="*/ 27 w 87"/>
                <a:gd name="T19" fmla="*/ 126 h 126"/>
                <a:gd name="T20" fmla="*/ 0 w 87"/>
                <a:gd name="T21" fmla="*/ 126 h 126"/>
                <a:gd name="T22" fmla="*/ 27 w 87"/>
                <a:gd name="T23" fmla="*/ 59 h 126"/>
                <a:gd name="T24" fmla="*/ 41 w 87"/>
                <a:gd name="T25" fmla="*/ 59 h 126"/>
                <a:gd name="T26" fmla="*/ 55 w 87"/>
                <a:gd name="T27" fmla="*/ 54 h 126"/>
                <a:gd name="T28" fmla="*/ 59 w 87"/>
                <a:gd name="T29" fmla="*/ 41 h 126"/>
                <a:gd name="T30" fmla="*/ 54 w 87"/>
                <a:gd name="T31" fmla="*/ 27 h 126"/>
                <a:gd name="T32" fmla="*/ 39 w 87"/>
                <a:gd name="T33" fmla="*/ 23 h 126"/>
                <a:gd name="T34" fmla="*/ 27 w 87"/>
                <a:gd name="T35" fmla="*/ 23 h 126"/>
                <a:gd name="T36" fmla="*/ 27 w 87"/>
                <a:gd name="T37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8" y="1"/>
                    <a:pt x="63" y="3"/>
                  </a:cubicBezTo>
                  <a:cubicBezTo>
                    <a:pt x="71" y="6"/>
                    <a:pt x="77" y="10"/>
                    <a:pt x="81" y="17"/>
                  </a:cubicBezTo>
                  <a:cubicBezTo>
                    <a:pt x="85" y="23"/>
                    <a:pt x="87" y="31"/>
                    <a:pt x="87" y="39"/>
                  </a:cubicBezTo>
                  <a:cubicBezTo>
                    <a:pt x="87" y="54"/>
                    <a:pt x="81" y="65"/>
                    <a:pt x="71" y="73"/>
                  </a:cubicBezTo>
                  <a:cubicBezTo>
                    <a:pt x="64" y="78"/>
                    <a:pt x="54" y="81"/>
                    <a:pt x="41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9"/>
                  </a:moveTo>
                  <a:cubicBezTo>
                    <a:pt x="41" y="59"/>
                    <a:pt x="41" y="59"/>
                    <a:pt x="41" y="59"/>
                  </a:cubicBezTo>
                  <a:cubicBezTo>
                    <a:pt x="48" y="59"/>
                    <a:pt x="53" y="57"/>
                    <a:pt x="55" y="54"/>
                  </a:cubicBezTo>
                  <a:cubicBezTo>
                    <a:pt x="58" y="50"/>
                    <a:pt x="59" y="46"/>
                    <a:pt x="59" y="41"/>
                  </a:cubicBezTo>
                  <a:cubicBezTo>
                    <a:pt x="59" y="35"/>
                    <a:pt x="58" y="30"/>
                    <a:pt x="54" y="27"/>
                  </a:cubicBezTo>
                  <a:cubicBezTo>
                    <a:pt x="51" y="24"/>
                    <a:pt x="46" y="23"/>
                    <a:pt x="39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8" name="Freeform 50"/>
            <p:cNvSpPr>
              <a:spLocks noEditPoints="1"/>
            </p:cNvSpPr>
            <p:nvPr userDrawn="1"/>
          </p:nvSpPr>
          <p:spPr bwMode="black">
            <a:xfrm>
              <a:off x="1730" y="4340"/>
              <a:ext cx="74" cy="91"/>
            </a:xfrm>
            <a:custGeom>
              <a:avLst/>
              <a:gdLst>
                <a:gd name="T0" fmla="*/ 55 w 108"/>
                <a:gd name="T1" fmla="*/ 0 h 132"/>
                <a:gd name="T2" fmla="*/ 91 w 108"/>
                <a:gd name="T3" fmla="*/ 16 h 132"/>
                <a:gd name="T4" fmla="*/ 108 w 108"/>
                <a:gd name="T5" fmla="*/ 66 h 132"/>
                <a:gd name="T6" fmla="*/ 95 w 108"/>
                <a:gd name="T7" fmla="*/ 111 h 132"/>
                <a:gd name="T8" fmla="*/ 77 w 108"/>
                <a:gd name="T9" fmla="*/ 127 h 132"/>
                <a:gd name="T10" fmla="*/ 54 w 108"/>
                <a:gd name="T11" fmla="*/ 132 h 132"/>
                <a:gd name="T12" fmla="*/ 13 w 108"/>
                <a:gd name="T13" fmla="*/ 110 h 132"/>
                <a:gd name="T14" fmla="*/ 0 w 108"/>
                <a:gd name="T15" fmla="*/ 66 h 132"/>
                <a:gd name="T16" fmla="*/ 16 w 108"/>
                <a:gd name="T17" fmla="*/ 17 h 132"/>
                <a:gd name="T18" fmla="*/ 55 w 108"/>
                <a:gd name="T19" fmla="*/ 0 h 132"/>
                <a:gd name="T20" fmla="*/ 54 w 108"/>
                <a:gd name="T21" fmla="*/ 23 h 132"/>
                <a:gd name="T22" fmla="*/ 35 w 108"/>
                <a:gd name="T23" fmla="*/ 35 h 132"/>
                <a:gd name="T24" fmla="*/ 27 w 108"/>
                <a:gd name="T25" fmla="*/ 66 h 132"/>
                <a:gd name="T26" fmla="*/ 35 w 108"/>
                <a:gd name="T27" fmla="*/ 97 h 132"/>
                <a:gd name="T28" fmla="*/ 45 w 108"/>
                <a:gd name="T29" fmla="*/ 107 h 132"/>
                <a:gd name="T30" fmla="*/ 55 w 108"/>
                <a:gd name="T31" fmla="*/ 109 h 132"/>
                <a:gd name="T32" fmla="*/ 68 w 108"/>
                <a:gd name="T33" fmla="*/ 104 h 132"/>
                <a:gd name="T34" fmla="*/ 78 w 108"/>
                <a:gd name="T35" fmla="*/ 87 h 132"/>
                <a:gd name="T36" fmla="*/ 81 w 108"/>
                <a:gd name="T37" fmla="*/ 66 h 132"/>
                <a:gd name="T38" fmla="*/ 74 w 108"/>
                <a:gd name="T39" fmla="*/ 35 h 132"/>
                <a:gd name="T40" fmla="*/ 54 w 108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2">
                  <a:moveTo>
                    <a:pt x="55" y="0"/>
                  </a:moveTo>
                  <a:cubicBezTo>
                    <a:pt x="70" y="0"/>
                    <a:pt x="82" y="6"/>
                    <a:pt x="91" y="16"/>
                  </a:cubicBezTo>
                  <a:cubicBezTo>
                    <a:pt x="102" y="29"/>
                    <a:pt x="108" y="45"/>
                    <a:pt x="108" y="66"/>
                  </a:cubicBezTo>
                  <a:cubicBezTo>
                    <a:pt x="108" y="84"/>
                    <a:pt x="104" y="99"/>
                    <a:pt x="95" y="111"/>
                  </a:cubicBezTo>
                  <a:cubicBezTo>
                    <a:pt x="91" y="118"/>
                    <a:pt x="84" y="123"/>
                    <a:pt x="77" y="127"/>
                  </a:cubicBezTo>
                  <a:cubicBezTo>
                    <a:pt x="70" y="130"/>
                    <a:pt x="63" y="132"/>
                    <a:pt x="54" y="132"/>
                  </a:cubicBezTo>
                  <a:cubicBezTo>
                    <a:pt x="37" y="132"/>
                    <a:pt x="23" y="125"/>
                    <a:pt x="13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5"/>
                    <a:pt x="6" y="29"/>
                    <a:pt x="16" y="17"/>
                  </a:cubicBezTo>
                  <a:cubicBezTo>
                    <a:pt x="26" y="6"/>
                    <a:pt x="39" y="0"/>
                    <a:pt x="55" y="0"/>
                  </a:cubicBezTo>
                  <a:close/>
                  <a:moveTo>
                    <a:pt x="54" y="23"/>
                  </a:moveTo>
                  <a:cubicBezTo>
                    <a:pt x="46" y="23"/>
                    <a:pt x="39" y="27"/>
                    <a:pt x="35" y="35"/>
                  </a:cubicBezTo>
                  <a:cubicBezTo>
                    <a:pt x="30" y="43"/>
                    <a:pt x="27" y="54"/>
                    <a:pt x="27" y="66"/>
                  </a:cubicBezTo>
                  <a:cubicBezTo>
                    <a:pt x="27" y="78"/>
                    <a:pt x="30" y="89"/>
                    <a:pt x="35" y="97"/>
                  </a:cubicBezTo>
                  <a:cubicBezTo>
                    <a:pt x="37" y="101"/>
                    <a:pt x="40" y="104"/>
                    <a:pt x="45" y="107"/>
                  </a:cubicBezTo>
                  <a:cubicBezTo>
                    <a:pt x="48" y="108"/>
                    <a:pt x="51" y="109"/>
                    <a:pt x="55" y="109"/>
                  </a:cubicBezTo>
                  <a:cubicBezTo>
                    <a:pt x="60" y="109"/>
                    <a:pt x="64" y="107"/>
                    <a:pt x="68" y="104"/>
                  </a:cubicBezTo>
                  <a:cubicBezTo>
                    <a:pt x="72" y="100"/>
                    <a:pt x="76" y="94"/>
                    <a:pt x="78" y="87"/>
                  </a:cubicBezTo>
                  <a:cubicBezTo>
                    <a:pt x="80" y="80"/>
                    <a:pt x="81" y="73"/>
                    <a:pt x="81" y="66"/>
                  </a:cubicBezTo>
                  <a:cubicBezTo>
                    <a:pt x="81" y="54"/>
                    <a:pt x="78" y="43"/>
                    <a:pt x="74" y="35"/>
                  </a:cubicBezTo>
                  <a:cubicBezTo>
                    <a:pt x="69" y="27"/>
                    <a:pt x="63" y="23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9" name="Freeform 51"/>
            <p:cNvSpPr>
              <a:spLocks/>
            </p:cNvSpPr>
            <p:nvPr userDrawn="1"/>
          </p:nvSpPr>
          <p:spPr bwMode="black">
            <a:xfrm>
              <a:off x="1817" y="4342"/>
              <a:ext cx="52" cy="87"/>
            </a:xfrm>
            <a:custGeom>
              <a:avLst/>
              <a:gdLst>
                <a:gd name="T0" fmla="*/ 0 w 52"/>
                <a:gd name="T1" fmla="*/ 87 h 87"/>
                <a:gd name="T2" fmla="*/ 0 w 52"/>
                <a:gd name="T3" fmla="*/ 0 h 87"/>
                <a:gd name="T4" fmla="*/ 19 w 52"/>
                <a:gd name="T5" fmla="*/ 0 h 87"/>
                <a:gd name="T6" fmla="*/ 19 w 52"/>
                <a:gd name="T7" fmla="*/ 71 h 87"/>
                <a:gd name="T8" fmla="*/ 52 w 52"/>
                <a:gd name="T9" fmla="*/ 71 h 87"/>
                <a:gd name="T10" fmla="*/ 52 w 52"/>
                <a:gd name="T11" fmla="*/ 87 h 87"/>
                <a:gd name="T12" fmla="*/ 0 w 52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71"/>
                  </a:lnTo>
                  <a:lnTo>
                    <a:pt x="52" y="71"/>
                  </a:lnTo>
                  <a:lnTo>
                    <a:pt x="5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0" name="Freeform 52"/>
            <p:cNvSpPr>
              <a:spLocks/>
            </p:cNvSpPr>
            <p:nvPr userDrawn="1"/>
          </p:nvSpPr>
          <p:spPr bwMode="black">
            <a:xfrm>
              <a:off x="1880" y="4342"/>
              <a:ext cx="56" cy="87"/>
            </a:xfrm>
            <a:custGeom>
              <a:avLst/>
              <a:gdLst>
                <a:gd name="T0" fmla="*/ 0 w 56"/>
                <a:gd name="T1" fmla="*/ 87 h 87"/>
                <a:gd name="T2" fmla="*/ 0 w 56"/>
                <a:gd name="T3" fmla="*/ 0 h 87"/>
                <a:gd name="T4" fmla="*/ 56 w 56"/>
                <a:gd name="T5" fmla="*/ 0 h 87"/>
                <a:gd name="T6" fmla="*/ 56 w 56"/>
                <a:gd name="T7" fmla="*/ 16 h 87"/>
                <a:gd name="T8" fmla="*/ 19 w 56"/>
                <a:gd name="T9" fmla="*/ 16 h 87"/>
                <a:gd name="T10" fmla="*/ 19 w 56"/>
                <a:gd name="T11" fmla="*/ 35 h 87"/>
                <a:gd name="T12" fmla="*/ 52 w 56"/>
                <a:gd name="T13" fmla="*/ 35 h 87"/>
                <a:gd name="T14" fmla="*/ 52 w 56"/>
                <a:gd name="T15" fmla="*/ 50 h 87"/>
                <a:gd name="T16" fmla="*/ 19 w 56"/>
                <a:gd name="T17" fmla="*/ 50 h 87"/>
                <a:gd name="T18" fmla="*/ 19 w 56"/>
                <a:gd name="T19" fmla="*/ 71 h 87"/>
                <a:gd name="T20" fmla="*/ 56 w 56"/>
                <a:gd name="T21" fmla="*/ 71 h 87"/>
                <a:gd name="T22" fmla="*/ 56 w 56"/>
                <a:gd name="T23" fmla="*/ 87 h 87"/>
                <a:gd name="T24" fmla="*/ 0 w 56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7">
                  <a:moveTo>
                    <a:pt x="0" y="87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6"/>
                  </a:lnTo>
                  <a:lnTo>
                    <a:pt x="19" y="16"/>
                  </a:lnTo>
                  <a:lnTo>
                    <a:pt x="19" y="35"/>
                  </a:lnTo>
                  <a:lnTo>
                    <a:pt x="52" y="35"/>
                  </a:lnTo>
                  <a:lnTo>
                    <a:pt x="52" y="50"/>
                  </a:lnTo>
                  <a:lnTo>
                    <a:pt x="19" y="50"/>
                  </a:lnTo>
                  <a:lnTo>
                    <a:pt x="19" y="71"/>
                  </a:lnTo>
                  <a:lnTo>
                    <a:pt x="56" y="71"/>
                  </a:lnTo>
                  <a:lnTo>
                    <a:pt x="56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1" name="Freeform 53"/>
            <p:cNvSpPr>
              <a:spLocks noEditPoints="1"/>
            </p:cNvSpPr>
            <p:nvPr userDrawn="1"/>
          </p:nvSpPr>
          <p:spPr bwMode="black">
            <a:xfrm>
              <a:off x="1946" y="4319"/>
              <a:ext cx="70" cy="112"/>
            </a:xfrm>
            <a:custGeom>
              <a:avLst/>
              <a:gdLst>
                <a:gd name="T0" fmla="*/ 75 w 102"/>
                <a:gd name="T1" fmla="*/ 111 h 163"/>
                <a:gd name="T2" fmla="*/ 102 w 102"/>
                <a:gd name="T3" fmla="*/ 111 h 163"/>
                <a:gd name="T4" fmla="*/ 91 w 102"/>
                <a:gd name="T5" fmla="*/ 145 h 163"/>
                <a:gd name="T6" fmla="*/ 53 w 102"/>
                <a:gd name="T7" fmla="*/ 163 h 163"/>
                <a:gd name="T8" fmla="*/ 17 w 102"/>
                <a:gd name="T9" fmla="*/ 147 h 163"/>
                <a:gd name="T10" fmla="*/ 0 w 102"/>
                <a:gd name="T11" fmla="*/ 97 h 163"/>
                <a:gd name="T12" fmla="*/ 16 w 102"/>
                <a:gd name="T13" fmla="*/ 48 h 163"/>
                <a:gd name="T14" fmla="*/ 54 w 102"/>
                <a:gd name="T15" fmla="*/ 31 h 163"/>
                <a:gd name="T16" fmla="*/ 93 w 102"/>
                <a:gd name="T17" fmla="*/ 51 h 163"/>
                <a:gd name="T18" fmla="*/ 102 w 102"/>
                <a:gd name="T19" fmla="*/ 76 h 163"/>
                <a:gd name="T20" fmla="*/ 75 w 102"/>
                <a:gd name="T21" fmla="*/ 76 h 163"/>
                <a:gd name="T22" fmla="*/ 71 w 102"/>
                <a:gd name="T23" fmla="*/ 64 h 163"/>
                <a:gd name="T24" fmla="*/ 54 w 102"/>
                <a:gd name="T25" fmla="*/ 54 h 163"/>
                <a:gd name="T26" fmla="*/ 34 w 102"/>
                <a:gd name="T27" fmla="*/ 66 h 163"/>
                <a:gd name="T28" fmla="*/ 28 w 102"/>
                <a:gd name="T29" fmla="*/ 97 h 163"/>
                <a:gd name="T30" fmla="*/ 35 w 102"/>
                <a:gd name="T31" fmla="*/ 128 h 163"/>
                <a:gd name="T32" fmla="*/ 53 w 102"/>
                <a:gd name="T33" fmla="*/ 140 h 163"/>
                <a:gd name="T34" fmla="*/ 69 w 102"/>
                <a:gd name="T35" fmla="*/ 131 h 163"/>
                <a:gd name="T36" fmla="*/ 75 w 102"/>
                <a:gd name="T37" fmla="*/ 111 h 163"/>
                <a:gd name="T38" fmla="*/ 79 w 102"/>
                <a:gd name="T39" fmla="*/ 0 h 163"/>
                <a:gd name="T40" fmla="*/ 61 w 102"/>
                <a:gd name="T41" fmla="*/ 24 h 163"/>
                <a:gd name="T42" fmla="*/ 40 w 102"/>
                <a:gd name="T43" fmla="*/ 24 h 163"/>
                <a:gd name="T44" fmla="*/ 22 w 102"/>
                <a:gd name="T45" fmla="*/ 0 h 163"/>
                <a:gd name="T46" fmla="*/ 42 w 102"/>
                <a:gd name="T47" fmla="*/ 0 h 163"/>
                <a:gd name="T48" fmla="*/ 50 w 102"/>
                <a:gd name="T49" fmla="*/ 11 h 163"/>
                <a:gd name="T50" fmla="*/ 58 w 102"/>
                <a:gd name="T51" fmla="*/ 0 h 163"/>
                <a:gd name="T52" fmla="*/ 79 w 102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63">
                  <a:moveTo>
                    <a:pt x="75" y="111"/>
                  </a:moveTo>
                  <a:cubicBezTo>
                    <a:pt x="102" y="111"/>
                    <a:pt x="102" y="111"/>
                    <a:pt x="102" y="111"/>
                  </a:cubicBezTo>
                  <a:cubicBezTo>
                    <a:pt x="101" y="125"/>
                    <a:pt x="98" y="136"/>
                    <a:pt x="91" y="145"/>
                  </a:cubicBezTo>
                  <a:cubicBezTo>
                    <a:pt x="82" y="157"/>
                    <a:pt x="69" y="163"/>
                    <a:pt x="53" y="163"/>
                  </a:cubicBezTo>
                  <a:cubicBezTo>
                    <a:pt x="38" y="163"/>
                    <a:pt x="26" y="158"/>
                    <a:pt x="17" y="147"/>
                  </a:cubicBezTo>
                  <a:cubicBezTo>
                    <a:pt x="6" y="134"/>
                    <a:pt x="0" y="118"/>
                    <a:pt x="0" y="97"/>
                  </a:cubicBezTo>
                  <a:cubicBezTo>
                    <a:pt x="0" y="77"/>
                    <a:pt x="6" y="61"/>
                    <a:pt x="16" y="48"/>
                  </a:cubicBezTo>
                  <a:cubicBezTo>
                    <a:pt x="26" y="37"/>
                    <a:pt x="38" y="31"/>
                    <a:pt x="54" y="31"/>
                  </a:cubicBezTo>
                  <a:cubicBezTo>
                    <a:pt x="70" y="31"/>
                    <a:pt x="83" y="38"/>
                    <a:pt x="93" y="51"/>
                  </a:cubicBezTo>
                  <a:cubicBezTo>
                    <a:pt x="98" y="59"/>
                    <a:pt x="101" y="67"/>
                    <a:pt x="102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4" y="71"/>
                    <a:pt x="73" y="68"/>
                    <a:pt x="71" y="64"/>
                  </a:cubicBezTo>
                  <a:cubicBezTo>
                    <a:pt x="67" y="58"/>
                    <a:pt x="61" y="54"/>
                    <a:pt x="54" y="54"/>
                  </a:cubicBezTo>
                  <a:cubicBezTo>
                    <a:pt x="45" y="54"/>
                    <a:pt x="39" y="58"/>
                    <a:pt x="34" y="66"/>
                  </a:cubicBezTo>
                  <a:cubicBezTo>
                    <a:pt x="30" y="74"/>
                    <a:pt x="28" y="85"/>
                    <a:pt x="28" y="97"/>
                  </a:cubicBezTo>
                  <a:cubicBezTo>
                    <a:pt x="28" y="110"/>
                    <a:pt x="30" y="120"/>
                    <a:pt x="35" y="128"/>
                  </a:cubicBezTo>
                  <a:cubicBezTo>
                    <a:pt x="39" y="136"/>
                    <a:pt x="45" y="140"/>
                    <a:pt x="53" y="140"/>
                  </a:cubicBezTo>
                  <a:cubicBezTo>
                    <a:pt x="60" y="140"/>
                    <a:pt x="66" y="137"/>
                    <a:pt x="69" y="131"/>
                  </a:cubicBezTo>
                  <a:cubicBezTo>
                    <a:pt x="72" y="126"/>
                    <a:pt x="74" y="120"/>
                    <a:pt x="75" y="111"/>
                  </a:cubicBezTo>
                  <a:close/>
                  <a:moveTo>
                    <a:pt x="79" y="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2" name="Freeform 54"/>
            <p:cNvSpPr>
              <a:spLocks/>
            </p:cNvSpPr>
            <p:nvPr userDrawn="1"/>
          </p:nvSpPr>
          <p:spPr bwMode="black">
            <a:xfrm>
              <a:off x="2028" y="4342"/>
              <a:ext cx="64" cy="87"/>
            </a:xfrm>
            <a:custGeom>
              <a:avLst/>
              <a:gdLst>
                <a:gd name="T0" fmla="*/ 0 w 64"/>
                <a:gd name="T1" fmla="*/ 87 h 87"/>
                <a:gd name="T2" fmla="*/ 0 w 64"/>
                <a:gd name="T3" fmla="*/ 0 h 87"/>
                <a:gd name="T4" fmla="*/ 19 w 64"/>
                <a:gd name="T5" fmla="*/ 0 h 87"/>
                <a:gd name="T6" fmla="*/ 46 w 64"/>
                <a:gd name="T7" fmla="*/ 56 h 87"/>
                <a:gd name="T8" fmla="*/ 46 w 64"/>
                <a:gd name="T9" fmla="*/ 0 h 87"/>
                <a:gd name="T10" fmla="*/ 64 w 64"/>
                <a:gd name="T11" fmla="*/ 0 h 87"/>
                <a:gd name="T12" fmla="*/ 64 w 64"/>
                <a:gd name="T13" fmla="*/ 87 h 87"/>
                <a:gd name="T14" fmla="*/ 45 w 64"/>
                <a:gd name="T15" fmla="*/ 87 h 87"/>
                <a:gd name="T16" fmla="*/ 18 w 64"/>
                <a:gd name="T17" fmla="*/ 31 h 87"/>
                <a:gd name="T18" fmla="*/ 18 w 64"/>
                <a:gd name="T19" fmla="*/ 87 h 87"/>
                <a:gd name="T20" fmla="*/ 0 w 64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46" y="56"/>
                  </a:lnTo>
                  <a:lnTo>
                    <a:pt x="46" y="0"/>
                  </a:lnTo>
                  <a:lnTo>
                    <a:pt x="64" y="0"/>
                  </a:lnTo>
                  <a:lnTo>
                    <a:pt x="64" y="87"/>
                  </a:lnTo>
                  <a:lnTo>
                    <a:pt x="45" y="87"/>
                  </a:lnTo>
                  <a:lnTo>
                    <a:pt x="18" y="31"/>
                  </a:lnTo>
                  <a:lnTo>
                    <a:pt x="18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3" name="Freeform 55"/>
            <p:cNvSpPr>
              <a:spLocks noEditPoints="1"/>
            </p:cNvSpPr>
            <p:nvPr userDrawn="1"/>
          </p:nvSpPr>
          <p:spPr bwMode="black">
            <a:xfrm>
              <a:off x="2109" y="4320"/>
              <a:ext cx="55" cy="109"/>
            </a:xfrm>
            <a:custGeom>
              <a:avLst/>
              <a:gdLst>
                <a:gd name="T0" fmla="*/ 0 w 55"/>
                <a:gd name="T1" fmla="*/ 109 h 109"/>
                <a:gd name="T2" fmla="*/ 0 w 55"/>
                <a:gd name="T3" fmla="*/ 22 h 109"/>
                <a:gd name="T4" fmla="*/ 55 w 55"/>
                <a:gd name="T5" fmla="*/ 22 h 109"/>
                <a:gd name="T6" fmla="*/ 55 w 55"/>
                <a:gd name="T7" fmla="*/ 38 h 109"/>
                <a:gd name="T8" fmla="*/ 18 w 55"/>
                <a:gd name="T9" fmla="*/ 38 h 109"/>
                <a:gd name="T10" fmla="*/ 18 w 55"/>
                <a:gd name="T11" fmla="*/ 57 h 109"/>
                <a:gd name="T12" fmla="*/ 52 w 55"/>
                <a:gd name="T13" fmla="*/ 57 h 109"/>
                <a:gd name="T14" fmla="*/ 52 w 55"/>
                <a:gd name="T15" fmla="*/ 72 h 109"/>
                <a:gd name="T16" fmla="*/ 18 w 55"/>
                <a:gd name="T17" fmla="*/ 72 h 109"/>
                <a:gd name="T18" fmla="*/ 18 w 55"/>
                <a:gd name="T19" fmla="*/ 93 h 109"/>
                <a:gd name="T20" fmla="*/ 55 w 55"/>
                <a:gd name="T21" fmla="*/ 93 h 109"/>
                <a:gd name="T22" fmla="*/ 55 w 55"/>
                <a:gd name="T23" fmla="*/ 109 h 109"/>
                <a:gd name="T24" fmla="*/ 0 w 55"/>
                <a:gd name="T25" fmla="*/ 109 h 109"/>
                <a:gd name="T26" fmla="*/ 45 w 55"/>
                <a:gd name="T27" fmla="*/ 0 h 109"/>
                <a:gd name="T28" fmla="*/ 32 w 55"/>
                <a:gd name="T29" fmla="*/ 16 h 109"/>
                <a:gd name="T30" fmla="*/ 18 w 55"/>
                <a:gd name="T31" fmla="*/ 16 h 109"/>
                <a:gd name="T32" fmla="*/ 29 w 55"/>
                <a:gd name="T33" fmla="*/ 0 h 109"/>
                <a:gd name="T34" fmla="*/ 45 w 55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09">
                  <a:moveTo>
                    <a:pt x="0" y="109"/>
                  </a:moveTo>
                  <a:lnTo>
                    <a:pt x="0" y="22"/>
                  </a:lnTo>
                  <a:lnTo>
                    <a:pt x="55" y="22"/>
                  </a:lnTo>
                  <a:lnTo>
                    <a:pt x="55" y="38"/>
                  </a:lnTo>
                  <a:lnTo>
                    <a:pt x="18" y="38"/>
                  </a:lnTo>
                  <a:lnTo>
                    <a:pt x="18" y="57"/>
                  </a:lnTo>
                  <a:lnTo>
                    <a:pt x="52" y="57"/>
                  </a:lnTo>
                  <a:lnTo>
                    <a:pt x="52" y="72"/>
                  </a:lnTo>
                  <a:lnTo>
                    <a:pt x="18" y="72"/>
                  </a:lnTo>
                  <a:lnTo>
                    <a:pt x="18" y="93"/>
                  </a:lnTo>
                  <a:lnTo>
                    <a:pt x="55" y="93"/>
                  </a:lnTo>
                  <a:lnTo>
                    <a:pt x="55" y="109"/>
                  </a:lnTo>
                  <a:lnTo>
                    <a:pt x="0" y="109"/>
                  </a:lnTo>
                  <a:close/>
                  <a:moveTo>
                    <a:pt x="45" y="0"/>
                  </a:moveTo>
                  <a:lnTo>
                    <a:pt x="32" y="16"/>
                  </a:lnTo>
                  <a:lnTo>
                    <a:pt x="18" y="16"/>
                  </a:lnTo>
                  <a:lnTo>
                    <a:pt x="2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4" name="Freeform 56"/>
            <p:cNvSpPr>
              <a:spLocks/>
            </p:cNvSpPr>
            <p:nvPr userDrawn="1"/>
          </p:nvSpPr>
          <p:spPr bwMode="black">
            <a:xfrm>
              <a:off x="2207" y="4342"/>
              <a:ext cx="62" cy="87"/>
            </a:xfrm>
            <a:custGeom>
              <a:avLst/>
              <a:gdLst>
                <a:gd name="T0" fmla="*/ 0 w 62"/>
                <a:gd name="T1" fmla="*/ 87 h 87"/>
                <a:gd name="T2" fmla="*/ 0 w 62"/>
                <a:gd name="T3" fmla="*/ 72 h 87"/>
                <a:gd name="T4" fmla="*/ 38 w 62"/>
                <a:gd name="T5" fmla="*/ 16 h 87"/>
                <a:gd name="T6" fmla="*/ 3 w 62"/>
                <a:gd name="T7" fmla="*/ 16 h 87"/>
                <a:gd name="T8" fmla="*/ 3 w 62"/>
                <a:gd name="T9" fmla="*/ 0 h 87"/>
                <a:gd name="T10" fmla="*/ 61 w 62"/>
                <a:gd name="T11" fmla="*/ 0 h 87"/>
                <a:gd name="T12" fmla="*/ 61 w 62"/>
                <a:gd name="T13" fmla="*/ 14 h 87"/>
                <a:gd name="T14" fmla="*/ 22 w 62"/>
                <a:gd name="T15" fmla="*/ 71 h 87"/>
                <a:gd name="T16" fmla="*/ 62 w 62"/>
                <a:gd name="T17" fmla="*/ 71 h 87"/>
                <a:gd name="T18" fmla="*/ 62 w 62"/>
                <a:gd name="T19" fmla="*/ 87 h 87"/>
                <a:gd name="T20" fmla="*/ 0 w 62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87">
                  <a:moveTo>
                    <a:pt x="0" y="87"/>
                  </a:moveTo>
                  <a:lnTo>
                    <a:pt x="0" y="72"/>
                  </a:lnTo>
                  <a:lnTo>
                    <a:pt x="38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61" y="0"/>
                  </a:lnTo>
                  <a:lnTo>
                    <a:pt x="61" y="14"/>
                  </a:lnTo>
                  <a:lnTo>
                    <a:pt x="22" y="71"/>
                  </a:lnTo>
                  <a:lnTo>
                    <a:pt x="62" y="71"/>
                  </a:lnTo>
                  <a:lnTo>
                    <a:pt x="62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5" name="Freeform 57"/>
            <p:cNvSpPr>
              <a:spLocks noEditPoints="1"/>
            </p:cNvSpPr>
            <p:nvPr userDrawn="1"/>
          </p:nvSpPr>
          <p:spPr bwMode="black">
            <a:xfrm>
              <a:off x="2276" y="4320"/>
              <a:ext cx="74" cy="109"/>
            </a:xfrm>
            <a:custGeom>
              <a:avLst/>
              <a:gdLst>
                <a:gd name="T0" fmla="*/ 27 w 74"/>
                <a:gd name="T1" fmla="*/ 22 h 109"/>
                <a:gd name="T2" fmla="*/ 46 w 74"/>
                <a:gd name="T3" fmla="*/ 22 h 109"/>
                <a:gd name="T4" fmla="*/ 74 w 74"/>
                <a:gd name="T5" fmla="*/ 109 h 109"/>
                <a:gd name="T6" fmla="*/ 54 w 74"/>
                <a:gd name="T7" fmla="*/ 109 h 109"/>
                <a:gd name="T8" fmla="*/ 49 w 74"/>
                <a:gd name="T9" fmla="*/ 90 h 109"/>
                <a:gd name="T10" fmla="*/ 25 w 74"/>
                <a:gd name="T11" fmla="*/ 90 h 109"/>
                <a:gd name="T12" fmla="*/ 19 w 74"/>
                <a:gd name="T13" fmla="*/ 109 h 109"/>
                <a:gd name="T14" fmla="*/ 0 w 74"/>
                <a:gd name="T15" fmla="*/ 109 h 109"/>
                <a:gd name="T16" fmla="*/ 27 w 74"/>
                <a:gd name="T17" fmla="*/ 22 h 109"/>
                <a:gd name="T18" fmla="*/ 55 w 74"/>
                <a:gd name="T19" fmla="*/ 0 h 109"/>
                <a:gd name="T20" fmla="*/ 42 w 74"/>
                <a:gd name="T21" fmla="*/ 16 h 109"/>
                <a:gd name="T22" fmla="*/ 27 w 74"/>
                <a:gd name="T23" fmla="*/ 16 h 109"/>
                <a:gd name="T24" fmla="*/ 39 w 74"/>
                <a:gd name="T25" fmla="*/ 0 h 109"/>
                <a:gd name="T26" fmla="*/ 55 w 74"/>
                <a:gd name="T27" fmla="*/ 0 h 109"/>
                <a:gd name="T28" fmla="*/ 29 w 74"/>
                <a:gd name="T29" fmla="*/ 75 h 109"/>
                <a:gd name="T30" fmla="*/ 45 w 74"/>
                <a:gd name="T31" fmla="*/ 75 h 109"/>
                <a:gd name="T32" fmla="*/ 37 w 74"/>
                <a:gd name="T33" fmla="*/ 46 h 109"/>
                <a:gd name="T34" fmla="*/ 29 w 74"/>
                <a:gd name="T35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09">
                  <a:moveTo>
                    <a:pt x="27" y="22"/>
                  </a:moveTo>
                  <a:lnTo>
                    <a:pt x="46" y="22"/>
                  </a:lnTo>
                  <a:lnTo>
                    <a:pt x="74" y="109"/>
                  </a:lnTo>
                  <a:lnTo>
                    <a:pt x="54" y="109"/>
                  </a:lnTo>
                  <a:lnTo>
                    <a:pt x="49" y="90"/>
                  </a:lnTo>
                  <a:lnTo>
                    <a:pt x="25" y="9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27" y="22"/>
                  </a:lnTo>
                  <a:close/>
                  <a:moveTo>
                    <a:pt x="55" y="0"/>
                  </a:moveTo>
                  <a:lnTo>
                    <a:pt x="42" y="16"/>
                  </a:lnTo>
                  <a:lnTo>
                    <a:pt x="27" y="16"/>
                  </a:lnTo>
                  <a:lnTo>
                    <a:pt x="39" y="0"/>
                  </a:lnTo>
                  <a:lnTo>
                    <a:pt x="55" y="0"/>
                  </a:lnTo>
                  <a:close/>
                  <a:moveTo>
                    <a:pt x="29" y="75"/>
                  </a:moveTo>
                  <a:lnTo>
                    <a:pt x="45" y="75"/>
                  </a:lnTo>
                  <a:lnTo>
                    <a:pt x="37" y="46"/>
                  </a:lnTo>
                  <a:lnTo>
                    <a:pt x="29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6" name="Freeform 58"/>
            <p:cNvSpPr>
              <a:spLocks noEditPoints="1"/>
            </p:cNvSpPr>
            <p:nvPr userDrawn="1"/>
          </p:nvSpPr>
          <p:spPr bwMode="black">
            <a:xfrm>
              <a:off x="2357" y="4319"/>
              <a:ext cx="62" cy="110"/>
            </a:xfrm>
            <a:custGeom>
              <a:avLst/>
              <a:gdLst>
                <a:gd name="T0" fmla="*/ 0 w 62"/>
                <a:gd name="T1" fmla="*/ 110 h 110"/>
                <a:gd name="T2" fmla="*/ 0 w 62"/>
                <a:gd name="T3" fmla="*/ 95 h 110"/>
                <a:gd name="T4" fmla="*/ 38 w 62"/>
                <a:gd name="T5" fmla="*/ 39 h 110"/>
                <a:gd name="T6" fmla="*/ 2 w 62"/>
                <a:gd name="T7" fmla="*/ 39 h 110"/>
                <a:gd name="T8" fmla="*/ 2 w 62"/>
                <a:gd name="T9" fmla="*/ 23 h 110"/>
                <a:gd name="T10" fmla="*/ 61 w 62"/>
                <a:gd name="T11" fmla="*/ 23 h 110"/>
                <a:gd name="T12" fmla="*/ 61 w 62"/>
                <a:gd name="T13" fmla="*/ 37 h 110"/>
                <a:gd name="T14" fmla="*/ 22 w 62"/>
                <a:gd name="T15" fmla="*/ 94 h 110"/>
                <a:gd name="T16" fmla="*/ 62 w 62"/>
                <a:gd name="T17" fmla="*/ 94 h 110"/>
                <a:gd name="T18" fmla="*/ 62 w 62"/>
                <a:gd name="T19" fmla="*/ 110 h 110"/>
                <a:gd name="T20" fmla="*/ 0 w 62"/>
                <a:gd name="T21" fmla="*/ 110 h 110"/>
                <a:gd name="T22" fmla="*/ 50 w 62"/>
                <a:gd name="T23" fmla="*/ 0 h 110"/>
                <a:gd name="T24" fmla="*/ 38 w 62"/>
                <a:gd name="T25" fmla="*/ 17 h 110"/>
                <a:gd name="T26" fmla="*/ 24 w 62"/>
                <a:gd name="T27" fmla="*/ 17 h 110"/>
                <a:gd name="T28" fmla="*/ 11 w 62"/>
                <a:gd name="T29" fmla="*/ 0 h 110"/>
                <a:gd name="T30" fmla="*/ 25 w 62"/>
                <a:gd name="T31" fmla="*/ 0 h 110"/>
                <a:gd name="T32" fmla="*/ 30 w 62"/>
                <a:gd name="T33" fmla="*/ 8 h 110"/>
                <a:gd name="T34" fmla="*/ 36 w 62"/>
                <a:gd name="T35" fmla="*/ 0 h 110"/>
                <a:gd name="T36" fmla="*/ 50 w 62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110">
                  <a:moveTo>
                    <a:pt x="0" y="110"/>
                  </a:moveTo>
                  <a:lnTo>
                    <a:pt x="0" y="95"/>
                  </a:lnTo>
                  <a:lnTo>
                    <a:pt x="38" y="39"/>
                  </a:lnTo>
                  <a:lnTo>
                    <a:pt x="2" y="39"/>
                  </a:lnTo>
                  <a:lnTo>
                    <a:pt x="2" y="23"/>
                  </a:lnTo>
                  <a:lnTo>
                    <a:pt x="61" y="23"/>
                  </a:lnTo>
                  <a:lnTo>
                    <a:pt x="61" y="37"/>
                  </a:lnTo>
                  <a:lnTo>
                    <a:pt x="22" y="94"/>
                  </a:lnTo>
                  <a:lnTo>
                    <a:pt x="62" y="94"/>
                  </a:lnTo>
                  <a:lnTo>
                    <a:pt x="62" y="110"/>
                  </a:lnTo>
                  <a:lnTo>
                    <a:pt x="0" y="110"/>
                  </a:lnTo>
                  <a:close/>
                  <a:moveTo>
                    <a:pt x="50" y="0"/>
                  </a:moveTo>
                  <a:lnTo>
                    <a:pt x="38" y="17"/>
                  </a:lnTo>
                  <a:lnTo>
                    <a:pt x="24" y="17"/>
                  </a:lnTo>
                  <a:lnTo>
                    <a:pt x="11" y="0"/>
                  </a:lnTo>
                  <a:lnTo>
                    <a:pt x="25" y="0"/>
                  </a:lnTo>
                  <a:lnTo>
                    <a:pt x="30" y="8"/>
                  </a:lnTo>
                  <a:lnTo>
                    <a:pt x="36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7" name="Freeform 59"/>
            <p:cNvSpPr>
              <a:spLocks/>
            </p:cNvSpPr>
            <p:nvPr userDrawn="1"/>
          </p:nvSpPr>
          <p:spPr bwMode="black">
            <a:xfrm>
              <a:off x="2431" y="4342"/>
              <a:ext cx="19" cy="87"/>
            </a:xfrm>
            <a:custGeom>
              <a:avLst/>
              <a:gdLst>
                <a:gd name="T0" fmla="*/ 0 w 19"/>
                <a:gd name="T1" fmla="*/ 87 h 87"/>
                <a:gd name="T2" fmla="*/ 0 w 19"/>
                <a:gd name="T3" fmla="*/ 0 h 87"/>
                <a:gd name="T4" fmla="*/ 10 w 19"/>
                <a:gd name="T5" fmla="*/ 0 h 87"/>
                <a:gd name="T6" fmla="*/ 19 w 19"/>
                <a:gd name="T7" fmla="*/ 0 h 87"/>
                <a:gd name="T8" fmla="*/ 19 w 19"/>
                <a:gd name="T9" fmla="*/ 87 h 87"/>
                <a:gd name="T10" fmla="*/ 0 w 19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7">
                  <a:moveTo>
                    <a:pt x="0" y="87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8" name="Freeform 60"/>
            <p:cNvSpPr>
              <a:spLocks/>
            </p:cNvSpPr>
            <p:nvPr userDrawn="1"/>
          </p:nvSpPr>
          <p:spPr bwMode="black">
            <a:xfrm>
              <a:off x="2461" y="4342"/>
              <a:ext cx="60" cy="87"/>
            </a:xfrm>
            <a:custGeom>
              <a:avLst/>
              <a:gdLst>
                <a:gd name="T0" fmla="*/ 20 w 60"/>
                <a:gd name="T1" fmla="*/ 87 h 87"/>
                <a:gd name="T2" fmla="*/ 20 w 60"/>
                <a:gd name="T3" fmla="*/ 16 h 87"/>
                <a:gd name="T4" fmla="*/ 0 w 60"/>
                <a:gd name="T5" fmla="*/ 16 h 87"/>
                <a:gd name="T6" fmla="*/ 0 w 60"/>
                <a:gd name="T7" fmla="*/ 0 h 87"/>
                <a:gd name="T8" fmla="*/ 60 w 60"/>
                <a:gd name="T9" fmla="*/ 0 h 87"/>
                <a:gd name="T10" fmla="*/ 60 w 60"/>
                <a:gd name="T11" fmla="*/ 16 h 87"/>
                <a:gd name="T12" fmla="*/ 39 w 60"/>
                <a:gd name="T13" fmla="*/ 16 h 87"/>
                <a:gd name="T14" fmla="*/ 39 w 60"/>
                <a:gd name="T15" fmla="*/ 87 h 87"/>
                <a:gd name="T16" fmla="*/ 20 w 60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87">
                  <a:moveTo>
                    <a:pt x="20" y="87"/>
                  </a:moveTo>
                  <a:lnTo>
                    <a:pt x="2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16"/>
                  </a:lnTo>
                  <a:lnTo>
                    <a:pt x="39" y="16"/>
                  </a:lnTo>
                  <a:lnTo>
                    <a:pt x="39" y="87"/>
                  </a:lnTo>
                  <a:lnTo>
                    <a:pt x="2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9" name="Freeform 61"/>
            <p:cNvSpPr>
              <a:spLocks/>
            </p:cNvSpPr>
            <p:nvPr userDrawn="1"/>
          </p:nvSpPr>
          <p:spPr bwMode="black">
            <a:xfrm>
              <a:off x="2531" y="4342"/>
              <a:ext cx="68" cy="87"/>
            </a:xfrm>
            <a:custGeom>
              <a:avLst/>
              <a:gdLst>
                <a:gd name="T0" fmla="*/ 0 w 68"/>
                <a:gd name="T1" fmla="*/ 87 h 87"/>
                <a:gd name="T2" fmla="*/ 0 w 68"/>
                <a:gd name="T3" fmla="*/ 0 h 87"/>
                <a:gd name="T4" fmla="*/ 19 w 68"/>
                <a:gd name="T5" fmla="*/ 0 h 87"/>
                <a:gd name="T6" fmla="*/ 19 w 68"/>
                <a:gd name="T7" fmla="*/ 33 h 87"/>
                <a:gd name="T8" fmla="*/ 45 w 68"/>
                <a:gd name="T9" fmla="*/ 0 h 87"/>
                <a:gd name="T10" fmla="*/ 65 w 68"/>
                <a:gd name="T11" fmla="*/ 0 h 87"/>
                <a:gd name="T12" fmla="*/ 36 w 68"/>
                <a:gd name="T13" fmla="*/ 36 h 87"/>
                <a:gd name="T14" fmla="*/ 68 w 68"/>
                <a:gd name="T15" fmla="*/ 87 h 87"/>
                <a:gd name="T16" fmla="*/ 47 w 68"/>
                <a:gd name="T17" fmla="*/ 87 h 87"/>
                <a:gd name="T18" fmla="*/ 24 w 68"/>
                <a:gd name="T19" fmla="*/ 50 h 87"/>
                <a:gd name="T20" fmla="*/ 19 w 68"/>
                <a:gd name="T21" fmla="*/ 57 h 87"/>
                <a:gd name="T22" fmla="*/ 19 w 68"/>
                <a:gd name="T23" fmla="*/ 87 h 87"/>
                <a:gd name="T24" fmla="*/ 0 w 68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7">
                  <a:moveTo>
                    <a:pt x="0" y="8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33"/>
                  </a:lnTo>
                  <a:lnTo>
                    <a:pt x="45" y="0"/>
                  </a:lnTo>
                  <a:lnTo>
                    <a:pt x="65" y="0"/>
                  </a:lnTo>
                  <a:lnTo>
                    <a:pt x="36" y="36"/>
                  </a:lnTo>
                  <a:lnTo>
                    <a:pt x="68" y="87"/>
                  </a:lnTo>
                  <a:lnTo>
                    <a:pt x="47" y="87"/>
                  </a:lnTo>
                  <a:lnTo>
                    <a:pt x="24" y="50"/>
                  </a:lnTo>
                  <a:lnTo>
                    <a:pt x="19" y="57"/>
                  </a:lnTo>
                  <a:lnTo>
                    <a:pt x="19" y="87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0" name="Freeform 62"/>
            <p:cNvSpPr>
              <a:spLocks/>
            </p:cNvSpPr>
            <p:nvPr userDrawn="1"/>
          </p:nvSpPr>
          <p:spPr bwMode="black">
            <a:xfrm>
              <a:off x="2603" y="4342"/>
              <a:ext cx="72" cy="87"/>
            </a:xfrm>
            <a:custGeom>
              <a:avLst/>
              <a:gdLst>
                <a:gd name="T0" fmla="*/ 0 w 72"/>
                <a:gd name="T1" fmla="*/ 0 h 87"/>
                <a:gd name="T2" fmla="*/ 21 w 72"/>
                <a:gd name="T3" fmla="*/ 0 h 87"/>
                <a:gd name="T4" fmla="*/ 36 w 72"/>
                <a:gd name="T5" fmla="*/ 35 h 87"/>
                <a:gd name="T6" fmla="*/ 52 w 72"/>
                <a:gd name="T7" fmla="*/ 0 h 87"/>
                <a:gd name="T8" fmla="*/ 72 w 72"/>
                <a:gd name="T9" fmla="*/ 0 h 87"/>
                <a:gd name="T10" fmla="*/ 45 w 72"/>
                <a:gd name="T11" fmla="*/ 53 h 87"/>
                <a:gd name="T12" fmla="*/ 45 w 72"/>
                <a:gd name="T13" fmla="*/ 87 h 87"/>
                <a:gd name="T14" fmla="*/ 27 w 72"/>
                <a:gd name="T15" fmla="*/ 87 h 87"/>
                <a:gd name="T16" fmla="*/ 27 w 72"/>
                <a:gd name="T17" fmla="*/ 53 h 87"/>
                <a:gd name="T18" fmla="*/ 0 w 72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87">
                  <a:moveTo>
                    <a:pt x="0" y="0"/>
                  </a:moveTo>
                  <a:lnTo>
                    <a:pt x="21" y="0"/>
                  </a:lnTo>
                  <a:lnTo>
                    <a:pt x="36" y="35"/>
                  </a:lnTo>
                  <a:lnTo>
                    <a:pt x="52" y="0"/>
                  </a:lnTo>
                  <a:lnTo>
                    <a:pt x="72" y="0"/>
                  </a:lnTo>
                  <a:lnTo>
                    <a:pt x="45" y="53"/>
                  </a:lnTo>
                  <a:lnTo>
                    <a:pt x="45" y="87"/>
                  </a:lnTo>
                  <a:lnTo>
                    <a:pt x="27" y="87"/>
                  </a:lnTo>
                  <a:lnTo>
                    <a:pt x="27" y="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9338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6551" y="326517"/>
            <a:ext cx="8490331" cy="753707"/>
          </a:xfrm>
          <a:noFill/>
        </p:spPr>
        <p:txBody>
          <a:bodyPr wrap="square" lIns="0" tIns="0">
            <a:spAutoFit/>
          </a:bodyPr>
          <a:lstStyle>
            <a:lvl1pPr>
              <a:defRPr sz="5442" baseline="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cs-CZ" dirty="0" smtClean="0"/>
              <a:t>Inhalt/Agenda</a:t>
            </a:r>
          </a:p>
        </p:txBody>
      </p:sp>
    </p:spTree>
    <p:extLst>
      <p:ext uri="{BB962C8B-B14F-4D97-AF65-F5344CB8AC3E}">
        <p14:creationId xmlns:p14="http://schemas.microsoft.com/office/powerpoint/2010/main" val="304946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vertical">
    <p:bg bwMode="ltGray"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5586188"/>
              </p:ext>
            </p:extLst>
          </p:nvPr>
        </p:nvGraphicFramePr>
        <p:xfrm>
          <a:off x="1261" y="1681"/>
          <a:ext cx="1259" cy="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38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1" y="1681"/>
                        <a:ext cx="1259" cy="16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 bwMode="white">
          <a:xfrm>
            <a:off x="4571884" y="1"/>
            <a:ext cx="4572117" cy="685800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57134" tIns="57134" rIns="57134" bIns="57134" rtlCol="0" anchor="ctr"/>
          <a:lstStyle/>
          <a:p>
            <a:pPr indent="2520" algn="ctr" defTabSz="362878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cs-CZ" sz="1429" dirty="0" smtClean="0">
              <a:cs typeface="Arial" charset="0"/>
            </a:endParaRPr>
          </a:p>
        </p:txBody>
      </p:sp>
      <p:sp>
        <p:nvSpPr>
          <p:cNvPr id="12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6881" y="326846"/>
            <a:ext cx="3918240" cy="5225211"/>
          </a:xfrm>
          <a:noFill/>
        </p:spPr>
        <p:txBody>
          <a:bodyPr wrap="square" lIns="0" tIns="0">
            <a:noAutofit/>
          </a:bodyPr>
          <a:lstStyle>
            <a:lvl1pPr>
              <a:defRPr sz="5442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cs-CZ" dirty="0" smtClean="0"/>
              <a:t>Inhalt/</a:t>
            </a:r>
            <a:br>
              <a:rPr lang="cs-CZ" dirty="0" smtClean="0"/>
            </a:br>
            <a:r>
              <a:rPr lang="cs-CZ" dirty="0" smtClean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322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kt 2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441" y="1441"/>
            <a:ext cx="1440" cy="1439"/>
          </a:xfrm>
          <a:prstGeom prst="rect">
            <a:avLst/>
          </a:prstGeom>
          <a:noFill/>
        </p:spPr>
      </p:pic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326552" y="254683"/>
            <a:ext cx="8490330" cy="53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cs-CZ" dirty="0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26551" y="1469326"/>
            <a:ext cx="8490331" cy="44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dirty="0" smtClean="0"/>
              <a:t>Click to edit text</a:t>
            </a:r>
          </a:p>
          <a:p>
            <a:pPr lvl="1"/>
            <a:r>
              <a:rPr lang="cs-CZ" noProof="0" dirty="0" smtClean="0"/>
              <a:t>Second level</a:t>
            </a:r>
          </a:p>
          <a:p>
            <a:pPr lvl="2"/>
            <a:r>
              <a:rPr lang="cs-CZ" noProof="0" dirty="0" smtClean="0"/>
              <a:t>Third level</a:t>
            </a:r>
          </a:p>
          <a:p>
            <a:pPr lvl="3"/>
            <a:r>
              <a:rPr lang="cs-CZ" noProof="0" dirty="0" smtClean="0"/>
              <a:t>Fourth level</a:t>
            </a:r>
          </a:p>
          <a:p>
            <a:pPr lvl="4"/>
            <a:r>
              <a:rPr lang="cs-CZ" noProof="0" dirty="0" smtClean="0"/>
              <a:t>Fifth level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2"/>
          </p:nvPr>
        </p:nvSpPr>
        <p:spPr>
          <a:xfrm>
            <a:off x="7642930" y="6204309"/>
            <a:ext cx="816378" cy="3268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43">
                <a:solidFill>
                  <a:schemeClr val="tx1"/>
                </a:solidFill>
                <a:latin typeface="Tele-GroteskNor" pitchFamily="2" charset="0"/>
              </a:defRPr>
            </a:lvl1pPr>
          </a:lstStyle>
          <a:p>
            <a:fld id="{3527C144-DBFC-4ED1-9D53-CC97618D9080}" type="datetime1">
              <a:rPr lang="cs-CZ" smtClean="0"/>
              <a:pPr/>
              <a:t>11.07.2018</a:t>
            </a:fld>
            <a:endParaRPr lang="en-US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3461443" y="6204309"/>
            <a:ext cx="4117810" cy="3268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43">
                <a:solidFill>
                  <a:schemeClr val="tx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Portfolio služeb</a:t>
            </a:r>
            <a:endParaRPr lang="en-US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8522986" y="6204309"/>
            <a:ext cx="290631" cy="3268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43">
                <a:solidFill>
                  <a:schemeClr val="tx1"/>
                </a:solidFill>
                <a:latin typeface="Tele-GroteskNor" pitchFamily="2" charset="0"/>
              </a:defRPr>
            </a:lvl1pPr>
          </a:lstStyle>
          <a:p>
            <a:fld id="{1E3CAA67-0A91-4DCC-BE87-3CAD7B080E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Grafik 15" descr="T_Logo_3c_Slogan_p_CZ.emf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26551" y="6203821"/>
            <a:ext cx="2350249" cy="3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7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55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14791" rtl="0" eaLnBrk="1" fontAlgn="base" hangingPunct="1">
        <a:lnSpc>
          <a:spcPct val="90000"/>
        </a:lnSpc>
        <a:spcBef>
          <a:spcPts val="0"/>
        </a:spcBef>
        <a:spcAft>
          <a:spcPct val="0"/>
        </a:spcAft>
        <a:defRPr lang="de-DE" sz="2902" kern="1200" dirty="0">
          <a:solidFill>
            <a:schemeClr val="tx2"/>
          </a:solidFill>
          <a:latin typeface="TeleGrotesk Headline Ultra" pitchFamily="2" charset="0"/>
          <a:ea typeface="+mj-ea"/>
          <a:cs typeface="TeleGrotesk Headline Ultra" pitchFamily="2" charset="0"/>
        </a:defRPr>
      </a:lvl1pPr>
      <a:lvl2pPr algn="l" defTabSz="5226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56">
          <a:solidFill>
            <a:schemeClr val="tx2"/>
          </a:solidFill>
          <a:latin typeface="Tele-GroteskUlt" pitchFamily="2" charset="0"/>
        </a:defRPr>
      </a:lvl2pPr>
      <a:lvl3pPr algn="l" defTabSz="5226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56">
          <a:solidFill>
            <a:schemeClr val="tx2"/>
          </a:solidFill>
          <a:latin typeface="Tele-GroteskUlt" pitchFamily="2" charset="0"/>
        </a:defRPr>
      </a:lvl3pPr>
      <a:lvl4pPr algn="l" defTabSz="5226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56">
          <a:solidFill>
            <a:schemeClr val="tx2"/>
          </a:solidFill>
          <a:latin typeface="Tele-GroteskUlt" pitchFamily="2" charset="0"/>
        </a:defRPr>
      </a:lvl4pPr>
      <a:lvl5pPr algn="l" defTabSz="5226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56">
          <a:solidFill>
            <a:schemeClr val="tx2"/>
          </a:solidFill>
          <a:latin typeface="Tele-GroteskUlt" pitchFamily="2" charset="0"/>
        </a:defRPr>
      </a:lvl5pPr>
      <a:lvl6pPr marL="414654" algn="l" defTabSz="5226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56">
          <a:solidFill>
            <a:schemeClr val="tx2"/>
          </a:solidFill>
          <a:latin typeface="Tele-GroteskUlt" pitchFamily="2" charset="0"/>
        </a:defRPr>
      </a:lvl6pPr>
      <a:lvl7pPr marL="829308" algn="l" defTabSz="5226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56">
          <a:solidFill>
            <a:schemeClr val="tx2"/>
          </a:solidFill>
          <a:latin typeface="Tele-GroteskUlt" pitchFamily="2" charset="0"/>
        </a:defRPr>
      </a:lvl7pPr>
      <a:lvl8pPr marL="1243962" algn="l" defTabSz="5226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56">
          <a:solidFill>
            <a:schemeClr val="tx2"/>
          </a:solidFill>
          <a:latin typeface="Tele-GroteskUlt" pitchFamily="2" charset="0"/>
        </a:defRPr>
      </a:lvl8pPr>
      <a:lvl9pPr marL="1658615" algn="l" defTabSz="5226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56">
          <a:solidFill>
            <a:schemeClr val="tx2"/>
          </a:solidFill>
          <a:latin typeface="Tele-GroteskUlt" pitchFamily="2" charset="0"/>
        </a:defRPr>
      </a:lvl9pPr>
    </p:titleStyle>
    <p:bodyStyle>
      <a:lvl1pPr algn="l" defTabSz="522637" rtl="0" eaLnBrk="1" fontAlgn="base" hangingPunct="1">
        <a:lnSpc>
          <a:spcPct val="104000"/>
        </a:lnSpc>
        <a:spcBef>
          <a:spcPts val="1088"/>
        </a:spcBef>
        <a:spcAft>
          <a:spcPct val="0"/>
        </a:spcAft>
        <a:buClr>
          <a:schemeClr val="tx2"/>
        </a:buClr>
        <a:buFont typeface="Wingdings" pitchFamily="2" charset="2"/>
        <a:defRPr sz="1633" kern="1200">
          <a:solidFill>
            <a:schemeClr val="tx1"/>
          </a:solidFill>
          <a:latin typeface="Tele-GroteskFet" pitchFamily="2" charset="0"/>
          <a:ea typeface="+mn-ea"/>
          <a:cs typeface="+mn-cs"/>
        </a:defRPr>
      </a:lvl1pPr>
      <a:lvl2pPr marL="1440" algn="l" defTabSz="522637" rtl="0" eaLnBrk="1" fontAlgn="base" hangingPunct="1">
        <a:lnSpc>
          <a:spcPct val="104000"/>
        </a:lnSpc>
        <a:spcBef>
          <a:spcPts val="272"/>
        </a:spcBef>
        <a:spcAft>
          <a:spcPct val="0"/>
        </a:spcAft>
        <a:buClr>
          <a:schemeClr val="tx2"/>
        </a:buClr>
        <a:buFont typeface="Wingdings" pitchFamily="2" charset="2"/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195912" indent="-195912" algn="l" defTabSz="522637" rtl="0" eaLnBrk="1" fontAlgn="base" hangingPunct="1">
        <a:lnSpc>
          <a:spcPct val="104000"/>
        </a:lnSpc>
        <a:spcBef>
          <a:spcPts val="272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391824" indent="-195809" algn="l" defTabSz="522637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587736" indent="-195912" algn="l" defTabSz="522637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597" indent="-207327" algn="l" defTabSz="414654" rtl="0" eaLnBrk="1" latinLnBrk="0" hangingPunct="1">
        <a:spcBef>
          <a:spcPct val="20000"/>
        </a:spcBef>
        <a:buFont typeface="Arial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695249" indent="-207327" algn="l" defTabSz="414654" rtl="0" eaLnBrk="1" latinLnBrk="0" hangingPunct="1">
        <a:spcBef>
          <a:spcPct val="20000"/>
        </a:spcBef>
        <a:buFont typeface="Arial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09903" indent="-207327" algn="l" defTabSz="414654" rtl="0" eaLnBrk="1" latinLnBrk="0" hangingPunct="1">
        <a:spcBef>
          <a:spcPct val="20000"/>
        </a:spcBef>
        <a:buFont typeface="Arial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524558" indent="-207327" algn="l" defTabSz="414654" rtl="0" eaLnBrk="1" latinLnBrk="0" hangingPunct="1">
        <a:spcBef>
          <a:spcPct val="20000"/>
        </a:spcBef>
        <a:buFont typeface="Arial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465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654" algn="l" defTabSz="41465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308" algn="l" defTabSz="41465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3962" algn="l" defTabSz="41465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615" algn="l" defTabSz="41465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270" algn="l" defTabSz="41465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7924" algn="l" defTabSz="41465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577" algn="l" defTabSz="41465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230" algn="l" defTabSz="41465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2382">
          <p15:clr>
            <a:srgbClr val="F26B43"/>
          </p15:clr>
        </p15:guide>
        <p15:guide id="4294967295" pos="3220">
          <p15:clr>
            <a:srgbClr val="F26B43"/>
          </p15:clr>
        </p15:guide>
        <p15:guide id="4294967295" orient="horz" pos="1021">
          <p15:clr>
            <a:srgbClr val="F26B43"/>
          </p15:clr>
        </p15:guide>
        <p15:guide id="4294967295" orient="horz" pos="4082">
          <p15:clr>
            <a:srgbClr val="F26B43"/>
          </p15:clr>
        </p15:guide>
        <p15:guide id="4294967295" pos="227">
          <p15:clr>
            <a:srgbClr val="F26B43"/>
          </p15:clr>
        </p15:guide>
        <p15:guide id="4294967295" pos="6123">
          <p15:clr>
            <a:srgbClr val="F26B43"/>
          </p15:clr>
        </p15:guide>
        <p15:guide id="4294967295" orient="horz" pos="3856">
          <p15:clr>
            <a:srgbClr val="F26B43"/>
          </p15:clr>
        </p15:guide>
        <p15:guide id="4294967295" orient="horz" pos="749">
          <p15:clr>
            <a:srgbClr val="F26B43"/>
          </p15:clr>
        </p15:guide>
        <p15:guide id="4294967295" orient="horz" pos="227">
          <p15:clr>
            <a:srgbClr val="F26B43"/>
          </p15:clr>
        </p15:guide>
        <p15:guide id="4294967295" pos="1724">
          <p15:clr>
            <a:srgbClr val="F26B43"/>
          </p15:clr>
        </p15:guide>
        <p15:guide id="4294967295" pos="1633">
          <p15:clr>
            <a:srgbClr val="F26B43"/>
          </p15:clr>
        </p15:guide>
        <p15:guide id="4294967295" pos="3175">
          <p15:clr>
            <a:srgbClr val="F26B43"/>
          </p15:clr>
        </p15:guide>
        <p15:guide id="4294967295" pos="3130">
          <p15:clr>
            <a:srgbClr val="F26B43"/>
          </p15:clr>
        </p15:guide>
        <p15:guide id="4294967295" pos="4717">
          <p15:clr>
            <a:srgbClr val="F26B43"/>
          </p15:clr>
        </p15:guide>
        <p15:guide id="4294967295" pos="4627">
          <p15:clr>
            <a:srgbClr val="F26B43"/>
          </p15:clr>
        </p15:guide>
        <p15:guide id="4294967295" orient="horz" pos="4309">
          <p15:clr>
            <a:srgbClr val="F26B43"/>
          </p15:clr>
        </p15:guide>
        <p15:guide id="4294967295" orient="horz" pos="45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0.jpe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9.png"/><Relationship Id="rId2" Type="http://schemas.openxmlformats.org/officeDocument/2006/relationships/tags" Target="../tags/tag11.xml"/><Relationship Id="rId1" Type="http://schemas.openxmlformats.org/officeDocument/2006/relationships/vmlDrawing" Target="../drawings/vmlDrawing2.vml"/><Relationship Id="rId6" Type="http://schemas.openxmlformats.org/officeDocument/2006/relationships/tags" Target="../tags/tag15.xml"/><Relationship Id="rId11" Type="http://schemas.openxmlformats.org/officeDocument/2006/relationships/image" Target="../media/image17.emf"/><Relationship Id="rId5" Type="http://schemas.openxmlformats.org/officeDocument/2006/relationships/tags" Target="../tags/tag14.xml"/><Relationship Id="rId10" Type="http://schemas.openxmlformats.org/officeDocument/2006/relationships/oleObject" Target="../embeddings/oleObject2.bin"/><Relationship Id="rId4" Type="http://schemas.openxmlformats.org/officeDocument/2006/relationships/tags" Target="../tags/tag13.xml"/><Relationship Id="rId9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hyperlink" Target="http://www.bestfreeicons.com/p3155-pharmacy-icon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www.bestfreeicons.com/p5287-man-brown-2-icon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musterbild_1_eng"/>
          <p:cNvPicPr>
            <a:picLocks noChangeAspect="1" noChangeArrowheads="1"/>
          </p:cNvPicPr>
          <p:nvPr/>
        </p:nvPicPr>
        <p:blipFill>
          <a:blip r:embed="rId9"/>
          <a:srcRect t="5061" b="14574"/>
          <a:stretch>
            <a:fillRect/>
          </a:stretch>
        </p:blipFill>
        <p:spPr bwMode="auto">
          <a:xfrm>
            <a:off x="315058" y="290146"/>
            <a:ext cx="8501064" cy="4556817"/>
          </a:xfrm>
          <a:prstGeom prst="rect">
            <a:avLst/>
          </a:prstGeom>
          <a:noFill/>
        </p:spPr>
      </p:pic>
      <p:graphicFrame>
        <p:nvGraphicFramePr>
          <p:cNvPr id="140314" name="Object 2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305" name="Picture 17" hidden="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0290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6027738"/>
            <a:ext cx="9144000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dirty="0"/>
          </a:p>
        </p:txBody>
      </p:sp>
      <p:pic>
        <p:nvPicPr>
          <p:cNvPr id="140313" name="Picture 25" descr="magenta_flaeche_70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 r="11" b="-468"/>
          <a:stretch>
            <a:fillRect/>
          </a:stretch>
        </p:blipFill>
        <p:spPr bwMode="auto">
          <a:xfrm>
            <a:off x="319088" y="3768725"/>
            <a:ext cx="8501062" cy="438150"/>
          </a:xfrm>
          <a:prstGeom prst="rect">
            <a:avLst/>
          </a:prstGeom>
          <a:noFill/>
        </p:spPr>
      </p:pic>
      <p:sp>
        <p:nvSpPr>
          <p:cNvPr id="140297" name="Titel 3"/>
          <p:cNvSpPr>
            <a:spLocks/>
          </p:cNvSpPr>
          <p:nvPr>
            <p:custDataLst>
              <p:tags r:id="rId6"/>
            </p:custDataLst>
          </p:nvPr>
        </p:nvSpPr>
        <p:spPr bwMode="invGray">
          <a:xfrm>
            <a:off x="319088" y="4078288"/>
            <a:ext cx="8501062" cy="1706562"/>
          </a:xfrm>
          <a:prstGeom prst="rect">
            <a:avLst/>
          </a:prstGeom>
          <a:solidFill>
            <a:srgbClr val="E20074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/>
          <a:lstStyle/>
          <a:p>
            <a:pPr>
              <a:lnSpc>
                <a:spcPts val="4000"/>
              </a:lnSpc>
              <a:spcBef>
                <a:spcPct val="0"/>
              </a:spcBef>
              <a:buClrTx/>
              <a:buFontTx/>
              <a:buNone/>
            </a:pPr>
            <a:r>
              <a:rPr lang="cs-CZ" sz="4000" dirty="0" smtClean="0">
                <a:latin typeface="TeleGrotesk Headline Ultra" pitchFamily="2" charset="0"/>
              </a:rPr>
              <a:t>Školení koncových uživatelů:</a:t>
            </a:r>
          </a:p>
          <a:p>
            <a:pPr>
              <a:lnSpc>
                <a:spcPts val="4000"/>
              </a:lnSpc>
              <a:spcBef>
                <a:spcPct val="0"/>
              </a:spcBef>
              <a:buClrTx/>
              <a:buFontTx/>
              <a:buNone/>
            </a:pPr>
            <a:r>
              <a:rPr lang="cs-CZ" sz="4000" dirty="0" smtClean="0">
                <a:latin typeface="TeleGrotesk Headline Ultra" pitchFamily="2" charset="0"/>
              </a:rPr>
              <a:t>Hostované služby front </a:t>
            </a:r>
            <a:r>
              <a:rPr lang="cs-CZ" sz="4000" dirty="0" err="1" smtClean="0">
                <a:latin typeface="TeleGrotesk Headline Ultra" pitchFamily="2" charset="0"/>
              </a:rPr>
              <a:t>office</a:t>
            </a:r>
            <a:endParaRPr lang="cs-CZ" sz="4000" dirty="0" smtClean="0">
              <a:latin typeface="TeleGrotesk Headline Ultra" pitchFamily="2" charset="0"/>
            </a:endParaRPr>
          </a:p>
          <a:p>
            <a:pPr>
              <a:lnSpc>
                <a:spcPts val="4000"/>
              </a:lnSpc>
              <a:spcBef>
                <a:spcPct val="0"/>
              </a:spcBef>
              <a:buClrTx/>
              <a:buFontTx/>
              <a:buNone/>
            </a:pPr>
            <a:endParaRPr lang="cs-CZ" sz="4000" dirty="0">
              <a:latin typeface="TeleGrotesk Headline Ultra" pitchFamily="2" charset="0"/>
            </a:endParaRPr>
          </a:p>
        </p:txBody>
      </p:sp>
      <p:pic>
        <p:nvPicPr>
          <p:cNvPr id="14" name="Obrázek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6137275"/>
            <a:ext cx="2443783" cy="435576"/>
          </a:xfrm>
          <a:prstGeom prst="rect">
            <a:avLst/>
          </a:prstGeom>
        </p:spPr>
      </p:pic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AA67-0A91-4DCC-BE87-3CAD7B080E5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74439" y="5832000"/>
            <a:ext cx="3654121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E20074"/>
                </a:solidFill>
              </a:rPr>
              <a:t>Auto</a:t>
            </a:r>
            <a:r>
              <a:rPr lang="cs-CZ" dirty="0" err="1">
                <a:solidFill>
                  <a:srgbClr val="E20074"/>
                </a:solidFill>
              </a:rPr>
              <a:t>matická</a:t>
            </a:r>
            <a:r>
              <a:rPr lang="cs-CZ" dirty="0">
                <a:solidFill>
                  <a:srgbClr val="E20074"/>
                </a:solidFill>
              </a:rPr>
              <a:t> spojovatelka</a:t>
            </a:r>
            <a:endParaRPr lang="en-US" dirty="0">
              <a:solidFill>
                <a:srgbClr val="E20074"/>
              </a:solidFill>
            </a:endParaRPr>
          </a:p>
          <a:p>
            <a:r>
              <a:rPr lang="en-US" dirty="0" smtClean="0">
                <a:solidFill>
                  <a:srgbClr val="E20074"/>
                </a:solidFill>
              </a:rPr>
              <a:t>ACD </a:t>
            </a:r>
            <a:r>
              <a:rPr lang="en-US" dirty="0">
                <a:solidFill>
                  <a:srgbClr val="E20074"/>
                </a:solidFill>
              </a:rPr>
              <a:t>(</a:t>
            </a:r>
            <a:r>
              <a:rPr lang="cs-CZ" dirty="0">
                <a:solidFill>
                  <a:srgbClr val="E20074"/>
                </a:solidFill>
              </a:rPr>
              <a:t>Automatická distribuce hovorů</a:t>
            </a:r>
            <a:r>
              <a:rPr lang="en-US" dirty="0">
                <a:solidFill>
                  <a:srgbClr val="E20074"/>
                </a:solidFill>
              </a:rPr>
              <a:t>)</a:t>
            </a:r>
          </a:p>
          <a:p>
            <a:r>
              <a:rPr lang="en-US" dirty="0">
                <a:solidFill>
                  <a:srgbClr val="E20074"/>
                </a:solidFill>
              </a:rPr>
              <a:t> </a:t>
            </a:r>
            <a:r>
              <a:rPr lang="cs-CZ" dirty="0">
                <a:solidFill>
                  <a:srgbClr val="E20074"/>
                </a:solidFill>
              </a:rPr>
              <a:t>Fronty</a:t>
            </a:r>
            <a:endParaRPr lang="en-US" dirty="0">
              <a:solidFill>
                <a:srgbClr val="E20074"/>
              </a:solidFill>
            </a:endParaRPr>
          </a:p>
          <a:p>
            <a:pPr marL="270000" indent="-270000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7677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24237"/>
            <a:ext cx="8496300" cy="460375"/>
          </a:xfrm>
        </p:spPr>
        <p:txBody>
          <a:bodyPr/>
          <a:lstStyle/>
          <a:p>
            <a:r>
              <a:rPr lang="cs-CZ" b="1" dirty="0"/>
              <a:t>Princip </a:t>
            </a:r>
            <a:r>
              <a:rPr lang="en-US" b="1" dirty="0"/>
              <a:t>ACD: </a:t>
            </a:r>
            <a:r>
              <a:rPr lang="cs-CZ" b="1" dirty="0"/>
              <a:t>Kruhový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6518"/>
            <a:ext cx="8496300" cy="4284662"/>
          </a:xfrm>
        </p:spPr>
        <p:txBody>
          <a:bodyPr/>
          <a:lstStyle/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Tele-GroteskNor" pitchFamily="2" charset="0"/>
              </a:rPr>
              <a:t>“Systém si pamatuje, který uživatel naposledy přijal hovor, a další hovor přidělí následujícímu uživateli v seznamu”</a:t>
            </a:r>
          </a:p>
          <a:p>
            <a:endParaRPr lang="cs-CZ" dirty="0"/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708400" y="2511424"/>
            <a:ext cx="3044825" cy="699690"/>
            <a:chOff x="4950869" y="2468489"/>
            <a:chExt cx="3044813" cy="699440"/>
          </a:xfrm>
        </p:grpSpPr>
        <p:pic>
          <p:nvPicPr>
            <p:cNvPr id="35" name="Picture 2" descr="http://yearingear.com/old-telephone-ic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0869" y="2468489"/>
              <a:ext cx="865151" cy="628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32"/>
            <p:cNvSpPr txBox="1">
              <a:spLocks noChangeArrowheads="1"/>
            </p:cNvSpPr>
            <p:nvPr/>
          </p:nvSpPr>
          <p:spPr bwMode="auto">
            <a:xfrm>
              <a:off x="5908128" y="2552596"/>
              <a:ext cx="2087554" cy="615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US" dirty="0" err="1" smtClean="0">
                  <a:solidFill>
                    <a:schemeClr val="tx1"/>
                  </a:solidFill>
                </a:rPr>
                <a:t>Dav</a:t>
              </a:r>
              <a:r>
                <a:rPr lang="cs-CZ" dirty="0" smtClean="0">
                  <a:solidFill>
                    <a:schemeClr val="tx1"/>
                  </a:solidFill>
                </a:rPr>
                <a:t>id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cs-CZ" dirty="0">
                  <a:solidFill>
                    <a:schemeClr val="tx1"/>
                  </a:solidFill>
                </a:rPr>
                <a:t>právě zavěsil</a:t>
              </a:r>
              <a:endParaRPr lang="en-US" dirty="0">
                <a:solidFill>
                  <a:schemeClr val="tx1"/>
                </a:solidFill>
              </a:endParaRPr>
            </a:p>
            <a:p>
              <a:pPr marL="342900" indent="-342900">
                <a:buFontTx/>
                <a:buAutoNum type="arabicPeriod"/>
              </a:pPr>
              <a:endParaRPr lang="en-US" sz="1600" b="1" dirty="0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3708400" y="3311525"/>
            <a:ext cx="3937000" cy="885825"/>
            <a:chOff x="4950869" y="3269117"/>
            <a:chExt cx="3937949" cy="886280"/>
          </a:xfrm>
        </p:grpSpPr>
        <p:pic>
          <p:nvPicPr>
            <p:cNvPr id="38" name="Picture 4" descr="http://t3.gstatic.com/images?q=tbn:ANd9GcRstQga5kgocy99J-EQKOUPIn_mGDHFhIyJEXk-ybmd0YFmMRpnHQ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50869" y="3269117"/>
              <a:ext cx="768599" cy="8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4"/>
            <p:cNvSpPr txBox="1">
              <a:spLocks noChangeArrowheads="1"/>
            </p:cNvSpPr>
            <p:nvPr/>
          </p:nvSpPr>
          <p:spPr bwMode="auto">
            <a:xfrm>
              <a:off x="5908362" y="3532777"/>
              <a:ext cx="2980456" cy="61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cs-CZ" dirty="0">
                  <a:solidFill>
                    <a:schemeClr val="tx1"/>
                  </a:solidFill>
                </a:rPr>
                <a:t>Další hovor zazvoní </a:t>
              </a:r>
              <a:r>
                <a:rPr lang="en-US" dirty="0" smtClean="0">
                  <a:solidFill>
                    <a:schemeClr val="tx1"/>
                  </a:solidFill>
                </a:rPr>
                <a:t>Pet</a:t>
              </a:r>
              <a:r>
                <a:rPr lang="cs-CZ" dirty="0" err="1" smtClean="0">
                  <a:solidFill>
                    <a:schemeClr val="tx1"/>
                  </a:solidFill>
                </a:rPr>
                <a:t>rovi</a:t>
              </a:r>
              <a:endParaRPr lang="en-US" dirty="0">
                <a:solidFill>
                  <a:schemeClr val="tx1"/>
                </a:solidFill>
              </a:endParaRPr>
            </a:p>
            <a:p>
              <a:pPr marL="342900" indent="-342900">
                <a:buFontTx/>
                <a:buAutoNum type="arabicPeriod"/>
              </a:pPr>
              <a:endParaRPr lang="en-US" sz="1600" b="1" dirty="0"/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3708400" y="4373563"/>
            <a:ext cx="3546475" cy="630237"/>
            <a:chOff x="4950869" y="4330994"/>
            <a:chExt cx="3044813" cy="630517"/>
          </a:xfrm>
        </p:grpSpPr>
        <p:pic>
          <p:nvPicPr>
            <p:cNvPr id="41" name="Picture 2" descr="http://yearingear.com/old-telephone-ic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0869" y="4332731"/>
              <a:ext cx="865151" cy="628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38"/>
            <p:cNvSpPr txBox="1">
              <a:spLocks noChangeArrowheads="1"/>
            </p:cNvSpPr>
            <p:nvPr/>
          </p:nvSpPr>
          <p:spPr bwMode="auto">
            <a:xfrm>
              <a:off x="5907654" y="4330994"/>
              <a:ext cx="2088028" cy="615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cs-CZ" dirty="0">
                  <a:solidFill>
                    <a:schemeClr val="tx1"/>
                  </a:solidFill>
                </a:rPr>
                <a:t>Následovat bude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J</a:t>
              </a:r>
              <a:r>
                <a:rPr lang="cs-CZ" dirty="0" err="1" smtClean="0">
                  <a:solidFill>
                    <a:schemeClr val="tx1"/>
                  </a:solidFill>
                </a:rPr>
                <a:t>an</a:t>
              </a:r>
              <a:endParaRPr lang="en-US" dirty="0">
                <a:solidFill>
                  <a:schemeClr val="tx1"/>
                </a:solidFill>
              </a:endParaRPr>
            </a:p>
            <a:p>
              <a:pPr marL="342900" indent="-342900">
                <a:buFontTx/>
                <a:buAutoNum type="arabicPeriod"/>
              </a:pPr>
              <a:endParaRPr lang="en-US" sz="1600" b="1" dirty="0"/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3708400" y="5227638"/>
            <a:ext cx="3608388" cy="641350"/>
            <a:chOff x="4950869" y="5185149"/>
            <a:chExt cx="3044813" cy="641144"/>
          </a:xfrm>
        </p:grpSpPr>
        <p:pic>
          <p:nvPicPr>
            <p:cNvPr id="44" name="Picture 2" descr="http://yearingear.com/old-telephone-ic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0869" y="5197513"/>
              <a:ext cx="865151" cy="628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Box 39"/>
            <p:cNvSpPr txBox="1">
              <a:spLocks noChangeArrowheads="1"/>
            </p:cNvSpPr>
            <p:nvPr/>
          </p:nvSpPr>
          <p:spPr bwMode="auto">
            <a:xfrm>
              <a:off x="5908652" y="5185149"/>
              <a:ext cx="2087030" cy="630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cs-CZ" dirty="0">
                  <a:solidFill>
                    <a:schemeClr val="tx1"/>
                  </a:solidFill>
                </a:rPr>
                <a:t>Následovat bude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cs-CZ" dirty="0" smtClean="0">
                  <a:solidFill>
                    <a:schemeClr val="tx1"/>
                  </a:solidFill>
                </a:rPr>
                <a:t>Petr</a:t>
              </a:r>
              <a:endParaRPr lang="en-US" dirty="0">
                <a:solidFill>
                  <a:schemeClr val="tx1"/>
                </a:solidFill>
              </a:endParaRPr>
            </a:p>
            <a:p>
              <a:pPr marL="342900" indent="-342900">
                <a:buFontTx/>
                <a:buAutoNum type="arabicPeriod"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8" name="Picture 2" descr="http://www.storagemarketingstrategies.com/wp-content/uploads/2010/08/Phone_Icon_by_cemagraphic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679" y="3598029"/>
            <a:ext cx="1258414" cy="105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 24"/>
          <p:cNvGrpSpPr>
            <a:grpSpLocks/>
          </p:cNvGrpSpPr>
          <p:nvPr/>
        </p:nvGrpSpPr>
        <p:grpSpPr bwMode="auto">
          <a:xfrm>
            <a:off x="1808163" y="2722563"/>
            <a:ext cx="1760537" cy="3008312"/>
            <a:chOff x="2743167" y="2721938"/>
            <a:chExt cx="1759710" cy="3009015"/>
          </a:xfrm>
        </p:grpSpPr>
        <p:cxnSp>
          <p:nvCxnSpPr>
            <p:cNvPr id="80" name="Straight Arrow Connector 79"/>
            <p:cNvCxnSpPr/>
            <p:nvPr/>
          </p:nvCxnSpPr>
          <p:spPr>
            <a:xfrm flipV="1">
              <a:off x="2743167" y="4262173"/>
              <a:ext cx="774336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52"/>
            <p:cNvGrpSpPr>
              <a:grpSpLocks/>
            </p:cNvGrpSpPr>
            <p:nvPr/>
          </p:nvGrpSpPr>
          <p:grpSpPr bwMode="auto">
            <a:xfrm>
              <a:off x="3629235" y="2721938"/>
              <a:ext cx="873642" cy="3009015"/>
              <a:chOff x="3629235" y="2721938"/>
              <a:chExt cx="873642" cy="3009015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3657138" y="2721938"/>
                <a:ext cx="809244" cy="300901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" name="Chevron 82"/>
              <p:cNvSpPr/>
              <p:nvPr/>
            </p:nvSpPr>
            <p:spPr>
              <a:xfrm rot="5239055">
                <a:off x="4244914" y="3362709"/>
                <a:ext cx="330277" cy="185650"/>
              </a:xfrm>
              <a:prstGeom prst="chevr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Chevron 83"/>
              <p:cNvSpPr/>
              <p:nvPr/>
            </p:nvSpPr>
            <p:spPr>
              <a:xfrm rot="15454942">
                <a:off x="3557057" y="4822756"/>
                <a:ext cx="328689" cy="185650"/>
              </a:xfrm>
              <a:prstGeom prst="chevr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46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24237"/>
            <a:ext cx="8496300" cy="460375"/>
          </a:xfrm>
        </p:spPr>
        <p:txBody>
          <a:bodyPr/>
          <a:lstStyle/>
          <a:p>
            <a:r>
              <a:rPr lang="en-US" sz="3200" b="1" dirty="0"/>
              <a:t>Auto </a:t>
            </a:r>
            <a:r>
              <a:rPr lang="cs-CZ" sz="3200" b="1" dirty="0"/>
              <a:t>spojovatelka</a:t>
            </a:r>
            <a:r>
              <a:rPr lang="en-US" sz="3200" b="1" dirty="0"/>
              <a:t>, ACD</a:t>
            </a:r>
            <a:r>
              <a:rPr lang="cs-CZ" sz="3200" b="1" dirty="0"/>
              <a:t>, Fronty-současné použití</a:t>
            </a:r>
            <a:r>
              <a:rPr lang="en-US" sz="3200" b="1" dirty="0"/>
              <a:t>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6518"/>
            <a:ext cx="8496300" cy="4284662"/>
          </a:xfrm>
        </p:spPr>
        <p:txBody>
          <a:bodyPr/>
          <a:lstStyle/>
          <a:p>
            <a:pPr>
              <a:buSzPts val="2000"/>
              <a:buFont typeface="Wingdings" panose="05000000000000000000" pitchFamily="2" charset="2"/>
              <a:buChar char="§"/>
            </a:pPr>
            <a:endParaRPr lang="cs-CZ" dirty="0"/>
          </a:p>
        </p:txBody>
      </p:sp>
      <p:grpSp>
        <p:nvGrpSpPr>
          <p:cNvPr id="29" name="Group 118"/>
          <p:cNvGrpSpPr>
            <a:grpSpLocks/>
          </p:cNvGrpSpPr>
          <p:nvPr/>
        </p:nvGrpSpPr>
        <p:grpSpPr bwMode="auto">
          <a:xfrm>
            <a:off x="52388" y="1966913"/>
            <a:ext cx="2981325" cy="4266857"/>
            <a:chOff x="171141" y="2347472"/>
            <a:chExt cx="2980661" cy="4265631"/>
          </a:xfrm>
        </p:grpSpPr>
        <p:grpSp>
          <p:nvGrpSpPr>
            <p:cNvPr id="30" name="Group 60"/>
            <p:cNvGrpSpPr>
              <a:grpSpLocks/>
            </p:cNvGrpSpPr>
            <p:nvPr/>
          </p:nvGrpSpPr>
          <p:grpSpPr bwMode="auto">
            <a:xfrm>
              <a:off x="834568" y="2923569"/>
              <a:ext cx="1477633" cy="3366124"/>
              <a:chOff x="713030" y="1966599"/>
              <a:chExt cx="1477633" cy="3366124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1084422" y="2518891"/>
                <a:ext cx="755482" cy="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Down Arrow 54"/>
              <p:cNvSpPr/>
              <p:nvPr/>
            </p:nvSpPr>
            <p:spPr>
              <a:xfrm>
                <a:off x="713030" y="1966599"/>
                <a:ext cx="1477633" cy="542770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TextBox 31"/>
              <p:cNvSpPr txBox="1">
                <a:spLocks noChangeArrowheads="1"/>
              </p:cNvSpPr>
              <p:nvPr/>
            </p:nvSpPr>
            <p:spPr bwMode="auto">
              <a:xfrm>
                <a:off x="893965" y="2009449"/>
                <a:ext cx="1104653" cy="553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100" dirty="0" err="1">
                    <a:solidFill>
                      <a:schemeClr val="bg1"/>
                    </a:solidFill>
                  </a:rPr>
                  <a:t>Profes</a:t>
                </a:r>
                <a:r>
                  <a:rPr lang="cs-CZ" sz="1100" dirty="0" err="1">
                    <a:solidFill>
                      <a:schemeClr val="bg1"/>
                    </a:solidFill>
                  </a:rPr>
                  <a:t>ionální</a:t>
                </a:r>
                <a:r>
                  <a:rPr lang="en-US" sz="1100" dirty="0">
                    <a:solidFill>
                      <a:schemeClr val="bg1"/>
                    </a:solidFill>
                  </a:rPr>
                  <a:t> </a:t>
                </a:r>
                <a:r>
                  <a:rPr lang="cs-CZ" sz="1100" dirty="0">
                    <a:solidFill>
                      <a:schemeClr val="bg1"/>
                    </a:solidFill>
                  </a:rPr>
                  <a:t>pozdrav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5400000">
                <a:off x="-285990" y="3890891"/>
                <a:ext cx="2774156" cy="11111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418703" y="3873434"/>
                <a:ext cx="2774156" cy="11111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ight Arrow 58"/>
              <p:cNvSpPr/>
              <p:nvPr/>
            </p:nvSpPr>
            <p:spPr>
              <a:xfrm>
                <a:off x="1839904" y="5120059"/>
                <a:ext cx="307906" cy="201554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Right Arrow 59"/>
              <p:cNvSpPr/>
              <p:nvPr/>
            </p:nvSpPr>
            <p:spPr>
              <a:xfrm>
                <a:off x="1831968" y="3214017"/>
                <a:ext cx="309494" cy="201555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Right Arrow 60"/>
              <p:cNvSpPr/>
              <p:nvPr/>
            </p:nvSpPr>
            <p:spPr>
              <a:xfrm>
                <a:off x="1836730" y="4113872"/>
                <a:ext cx="307906" cy="201554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" name="Right Arrow 61"/>
              <p:cNvSpPr/>
              <p:nvPr/>
            </p:nvSpPr>
            <p:spPr>
              <a:xfrm rot="10800000">
                <a:off x="759057" y="5131168"/>
                <a:ext cx="307906" cy="201555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" name="Right Arrow 62"/>
              <p:cNvSpPr/>
              <p:nvPr/>
            </p:nvSpPr>
            <p:spPr>
              <a:xfrm rot="10800000">
                <a:off x="773342" y="4113872"/>
                <a:ext cx="307906" cy="201554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" name="Right Arrow 63"/>
              <p:cNvSpPr/>
              <p:nvPr/>
            </p:nvSpPr>
            <p:spPr>
              <a:xfrm rot="10800000">
                <a:off x="787625" y="3214017"/>
                <a:ext cx="307906" cy="201555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1" name="TextBox 59"/>
            <p:cNvSpPr txBox="1">
              <a:spLocks noChangeArrowheads="1"/>
            </p:cNvSpPr>
            <p:nvPr/>
          </p:nvSpPr>
          <p:spPr bwMode="auto">
            <a:xfrm>
              <a:off x="225104" y="4115440"/>
              <a:ext cx="765005" cy="784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1050" dirty="0">
                  <a:solidFill>
                    <a:schemeClr val="tx1"/>
                  </a:solidFill>
                </a:rPr>
                <a:t>Stiskněte</a:t>
              </a:r>
              <a:r>
                <a:rPr lang="en-US" sz="1050" dirty="0">
                  <a:solidFill>
                    <a:schemeClr val="tx1"/>
                  </a:solidFill>
                </a:rPr>
                <a:t> 1 </a:t>
              </a:r>
              <a:r>
                <a:rPr lang="cs-CZ" sz="1050" dirty="0">
                  <a:solidFill>
                    <a:schemeClr val="tx1"/>
                  </a:solidFill>
                </a:rPr>
                <a:t>pro Seznam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62"/>
            <p:cNvSpPr txBox="1">
              <a:spLocks noChangeArrowheads="1"/>
            </p:cNvSpPr>
            <p:nvPr/>
          </p:nvSpPr>
          <p:spPr bwMode="auto">
            <a:xfrm>
              <a:off x="234627" y="5007360"/>
              <a:ext cx="766592" cy="5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1050" dirty="0">
                  <a:solidFill>
                    <a:schemeClr val="tx1"/>
                  </a:solidFill>
                </a:rPr>
                <a:t>Stiskněte 2 pro Prodej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63"/>
            <p:cNvSpPr txBox="1">
              <a:spLocks noChangeArrowheads="1"/>
            </p:cNvSpPr>
            <p:nvPr/>
          </p:nvSpPr>
          <p:spPr bwMode="auto">
            <a:xfrm>
              <a:off x="171141" y="5828498"/>
              <a:ext cx="864995" cy="784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1050" dirty="0">
                  <a:solidFill>
                    <a:schemeClr val="tx1"/>
                  </a:solidFill>
                </a:rPr>
                <a:t>Stiskněte 3 pro </a:t>
              </a:r>
              <a:r>
                <a:rPr lang="en-US" sz="1050" dirty="0">
                  <a:solidFill>
                    <a:schemeClr val="tx1"/>
                  </a:solidFill>
                </a:rPr>
                <a:t>Marketing</a:t>
              </a:r>
            </a:p>
          </p:txBody>
        </p:sp>
        <p:sp>
          <p:nvSpPr>
            <p:cNvPr id="50" name="TextBox 64"/>
            <p:cNvSpPr txBox="1">
              <a:spLocks noChangeArrowheads="1"/>
            </p:cNvSpPr>
            <p:nvPr/>
          </p:nvSpPr>
          <p:spPr bwMode="auto">
            <a:xfrm>
              <a:off x="2169358" y="6000850"/>
              <a:ext cx="982444" cy="5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1050" dirty="0">
                  <a:solidFill>
                    <a:schemeClr val="tx1"/>
                  </a:solidFill>
                </a:rPr>
                <a:t>Stiskněte 0 pro Recepční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65"/>
            <p:cNvSpPr txBox="1">
              <a:spLocks noChangeArrowheads="1"/>
            </p:cNvSpPr>
            <p:nvPr/>
          </p:nvSpPr>
          <p:spPr bwMode="auto">
            <a:xfrm>
              <a:off x="2169358" y="4110679"/>
              <a:ext cx="766592" cy="52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1050" dirty="0">
                  <a:solidFill>
                    <a:srgbClr val="C00000"/>
                  </a:solidFill>
                </a:rPr>
                <a:t>Stiskněte</a:t>
              </a:r>
              <a:r>
                <a:rPr lang="en-US" sz="1050" dirty="0">
                  <a:solidFill>
                    <a:srgbClr val="C00000"/>
                  </a:solidFill>
                </a:rPr>
                <a:t> 4 </a:t>
              </a:r>
              <a:r>
                <a:rPr lang="cs-CZ" sz="1050" dirty="0">
                  <a:solidFill>
                    <a:srgbClr val="C00000"/>
                  </a:solidFill>
                </a:rPr>
                <a:t>pro Služby</a:t>
              </a:r>
              <a:endParaRPr lang="en-US" sz="1050" dirty="0">
                <a:solidFill>
                  <a:srgbClr val="C00000"/>
                </a:solidFill>
              </a:endParaRPr>
            </a:p>
          </p:txBody>
        </p:sp>
        <p:sp>
          <p:nvSpPr>
            <p:cNvPr id="52" name="TextBox 66"/>
            <p:cNvSpPr txBox="1">
              <a:spLocks noChangeArrowheads="1"/>
            </p:cNvSpPr>
            <p:nvPr/>
          </p:nvSpPr>
          <p:spPr bwMode="auto">
            <a:xfrm>
              <a:off x="2191578" y="5002599"/>
              <a:ext cx="765005" cy="784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1050" dirty="0">
                  <a:solidFill>
                    <a:schemeClr val="tx1"/>
                  </a:solidFill>
                </a:rPr>
                <a:t>Stiskněte 5 pro</a:t>
              </a:r>
              <a:r>
                <a:rPr lang="en-US" sz="1050" dirty="0">
                  <a:solidFill>
                    <a:schemeClr val="tx1"/>
                  </a:solidFill>
                </a:rPr>
                <a:t> Finance</a:t>
              </a:r>
            </a:p>
          </p:txBody>
        </p:sp>
        <p:sp>
          <p:nvSpPr>
            <p:cNvPr id="53" name="TextBox 70"/>
            <p:cNvSpPr txBox="1">
              <a:spLocks noChangeArrowheads="1"/>
            </p:cNvSpPr>
            <p:nvPr/>
          </p:nvSpPr>
          <p:spPr bwMode="auto">
            <a:xfrm>
              <a:off x="715532" y="2347472"/>
              <a:ext cx="1913688" cy="32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i="1" dirty="0">
                  <a:solidFill>
                    <a:srgbClr val="C00000"/>
                  </a:solidFill>
                </a:rPr>
                <a:t>Auto </a:t>
              </a:r>
              <a:r>
                <a:rPr lang="cs-CZ" sz="2000" b="1" i="1" dirty="0">
                  <a:solidFill>
                    <a:srgbClr val="C00000"/>
                  </a:solidFill>
                </a:rPr>
                <a:t>spojovatelka</a:t>
              </a:r>
              <a:endParaRPr lang="en-US" sz="2000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4665663" y="2236788"/>
            <a:ext cx="3179762" cy="3618450"/>
            <a:chOff x="4666038" y="2236376"/>
            <a:chExt cx="3179916" cy="3619636"/>
          </a:xfrm>
        </p:grpSpPr>
        <p:sp>
          <p:nvSpPr>
            <p:cNvPr id="66" name="TextBox 76"/>
            <p:cNvSpPr txBox="1">
              <a:spLocks noChangeArrowheads="1"/>
            </p:cNvSpPr>
            <p:nvPr/>
          </p:nvSpPr>
          <p:spPr bwMode="auto">
            <a:xfrm>
              <a:off x="5781857" y="3872176"/>
              <a:ext cx="2064097" cy="32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cs-CZ" sz="1600" dirty="0" smtClean="0">
                  <a:solidFill>
                    <a:schemeClr val="tx1"/>
                  </a:solidFill>
                </a:rPr>
                <a:t>Dan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7" name="TextBox 78"/>
            <p:cNvSpPr txBox="1">
              <a:spLocks noChangeArrowheads="1"/>
            </p:cNvSpPr>
            <p:nvPr/>
          </p:nvSpPr>
          <p:spPr bwMode="auto">
            <a:xfrm>
              <a:off x="5270665" y="3148526"/>
              <a:ext cx="1185138" cy="600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cs-CZ" sz="1600" dirty="0" smtClean="0">
                  <a:solidFill>
                    <a:schemeClr val="tx1"/>
                  </a:solidFill>
                </a:rPr>
                <a:t>Michal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marL="342900" indent="-342900">
                <a:buFontTx/>
                <a:buAutoNum type="arabicPeriod"/>
              </a:pPr>
              <a:endParaRPr lang="en-US" sz="1200" b="1" dirty="0"/>
            </a:p>
          </p:txBody>
        </p:sp>
        <p:sp>
          <p:nvSpPr>
            <p:cNvPr id="68" name="TextBox 81"/>
            <p:cNvSpPr txBox="1">
              <a:spLocks noChangeArrowheads="1"/>
            </p:cNvSpPr>
            <p:nvPr/>
          </p:nvSpPr>
          <p:spPr bwMode="auto">
            <a:xfrm>
              <a:off x="5758107" y="4582715"/>
              <a:ext cx="2064097" cy="600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US" sz="1600" dirty="0">
                  <a:solidFill>
                    <a:schemeClr val="tx1"/>
                  </a:solidFill>
                </a:rPr>
                <a:t> </a:t>
              </a:r>
              <a:r>
                <a:rPr lang="cs-CZ" sz="1600" dirty="0" smtClean="0">
                  <a:solidFill>
                    <a:schemeClr val="tx1"/>
                  </a:solidFill>
                </a:rPr>
                <a:t>Lukáš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marL="342900" indent="-342900">
                <a:buFontTx/>
                <a:buAutoNum type="arabicPeriod"/>
              </a:pPr>
              <a:endParaRPr lang="en-US" sz="1200" b="1" dirty="0"/>
            </a:p>
          </p:txBody>
        </p:sp>
        <p:sp>
          <p:nvSpPr>
            <p:cNvPr id="69" name="TextBox 85"/>
            <p:cNvSpPr txBox="1">
              <a:spLocks noChangeArrowheads="1"/>
            </p:cNvSpPr>
            <p:nvPr/>
          </p:nvSpPr>
          <p:spPr bwMode="auto">
            <a:xfrm>
              <a:off x="5424357" y="5255651"/>
              <a:ext cx="2064097" cy="600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cs-CZ" sz="1600" dirty="0" smtClean="0">
                  <a:solidFill>
                    <a:schemeClr val="tx1"/>
                  </a:solidFill>
                </a:rPr>
                <a:t>Zuzana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marL="342900" indent="-342900">
                <a:buFontTx/>
                <a:buAutoNum type="arabicPeriod"/>
              </a:pPr>
              <a:endParaRPr lang="en-US" sz="1200" b="1" dirty="0"/>
            </a:p>
          </p:txBody>
        </p:sp>
        <p:pic>
          <p:nvPicPr>
            <p:cNvPr id="70" name="Picture 2" descr="http://yearingear.com/old-telephone-ic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66038" y="3180594"/>
              <a:ext cx="660360" cy="479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2" descr="http://yearingear.com/old-telephone-ic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2823" y="4532403"/>
              <a:ext cx="660360" cy="479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2" descr="http://yearingear.com/old-telephone-ic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40211" y="5147941"/>
              <a:ext cx="660360" cy="479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4" descr="http://t3.gstatic.com/images?q=tbn:ANd9GcRstQga5kgocy99J-EQKOUPIn_mGDHFhIyJEXk-ybmd0YFmMRpnHQ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7531" y="3657552"/>
              <a:ext cx="579304" cy="668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Box 83"/>
            <p:cNvSpPr txBox="1">
              <a:spLocks noChangeArrowheads="1"/>
            </p:cNvSpPr>
            <p:nvPr/>
          </p:nvSpPr>
          <p:spPr bwMode="auto">
            <a:xfrm>
              <a:off x="4874011" y="2236376"/>
              <a:ext cx="1601864" cy="1006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C00000"/>
                  </a:solidFill>
                </a:rPr>
                <a:t>ACD </a:t>
              </a:r>
            </a:p>
            <a:p>
              <a:pPr algn="ctr"/>
              <a:r>
                <a:rPr lang="cs-CZ" sz="2000" b="1" i="1" dirty="0">
                  <a:solidFill>
                    <a:srgbClr val="C00000"/>
                  </a:solidFill>
                </a:rPr>
                <a:t>Skupina jedna</a:t>
              </a:r>
              <a:endParaRPr lang="en-US" sz="2000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5518150" y="2044700"/>
            <a:ext cx="3319463" cy="3367088"/>
            <a:chOff x="5517613" y="2044974"/>
            <a:chExt cx="3320557" cy="3367012"/>
          </a:xfrm>
        </p:grpSpPr>
        <p:grpSp>
          <p:nvGrpSpPr>
            <p:cNvPr id="76" name="Group 57"/>
            <p:cNvGrpSpPr>
              <a:grpSpLocks/>
            </p:cNvGrpSpPr>
            <p:nvPr/>
          </p:nvGrpSpPr>
          <p:grpSpPr bwMode="auto">
            <a:xfrm>
              <a:off x="5517613" y="2044974"/>
              <a:ext cx="3320557" cy="3367012"/>
              <a:chOff x="5306197" y="2132219"/>
              <a:chExt cx="3320557" cy="3367012"/>
            </a:xfrm>
          </p:grpSpPr>
          <p:sp>
            <p:nvSpPr>
              <p:cNvPr id="78" name="Right Arrow 77"/>
              <p:cNvSpPr/>
              <p:nvPr/>
            </p:nvSpPr>
            <p:spPr>
              <a:xfrm>
                <a:off x="6274891" y="4143537"/>
                <a:ext cx="690791" cy="473064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b="1" dirty="0"/>
              </a:p>
            </p:txBody>
          </p:sp>
          <p:grpSp>
            <p:nvGrpSpPr>
              <p:cNvPr id="79" name="Group 133"/>
              <p:cNvGrpSpPr>
                <a:grpSpLocks/>
              </p:cNvGrpSpPr>
              <p:nvPr/>
            </p:nvGrpSpPr>
            <p:grpSpPr bwMode="auto">
              <a:xfrm>
                <a:off x="5306197" y="2132219"/>
                <a:ext cx="3320557" cy="3367012"/>
                <a:chOff x="5306197" y="2132219"/>
                <a:chExt cx="3320557" cy="3367012"/>
              </a:xfrm>
            </p:grpSpPr>
            <p:cxnSp>
              <p:nvCxnSpPr>
                <p:cNvPr id="89" name="Straight Arrow Connector 88"/>
                <p:cNvCxnSpPr>
                  <a:stCxn id="78" idx="3"/>
                </p:cNvCxnSpPr>
                <p:nvPr/>
              </p:nvCxnSpPr>
              <p:spPr>
                <a:xfrm flipV="1">
                  <a:off x="6965682" y="4361019"/>
                  <a:ext cx="1191017" cy="1905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/>
                <p:cNvCxnSpPr/>
                <p:nvPr/>
              </p:nvCxnSpPr>
              <p:spPr>
                <a:xfrm>
                  <a:off x="6962506" y="4383243"/>
                  <a:ext cx="1065563" cy="36035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>
                <a:xfrm>
                  <a:off x="6951389" y="4383243"/>
                  <a:ext cx="871825" cy="70959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>
                  <a:stCxn id="78" idx="3"/>
                </p:cNvCxnSpPr>
                <p:nvPr/>
              </p:nvCxnSpPr>
              <p:spPr>
                <a:xfrm flipV="1">
                  <a:off x="6965682" y="3903829"/>
                  <a:ext cx="1160844" cy="47623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3" name="Picture 2" descr="http://yearingear.com/old-telephone-icon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8127453" y="3711900"/>
                  <a:ext cx="454265" cy="330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2" descr="http://yearingear.com/old-telephone-icon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148725" y="4216141"/>
                  <a:ext cx="478029" cy="347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2" descr="http://yearingear.com/old-telephone-icon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8074335" y="4698426"/>
                  <a:ext cx="443514" cy="322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6" name="Picture 2" descr="http://yearingear.com/old-telephone-icon.jp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7730456" y="5163173"/>
                  <a:ext cx="462389" cy="3360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7" name="TextBox 128"/>
                <p:cNvSpPr txBox="1">
                  <a:spLocks noChangeArrowheads="1"/>
                </p:cNvSpPr>
                <p:nvPr/>
              </p:nvSpPr>
              <p:spPr bwMode="auto">
                <a:xfrm>
                  <a:off x="5306197" y="2132219"/>
                  <a:ext cx="18473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2900" indent="-342900"/>
                  <a:endParaRPr lang="cs-CZ" b="1"/>
                </a:p>
              </p:txBody>
            </p:sp>
          </p:grpSp>
        </p:grpSp>
        <p:sp>
          <p:nvSpPr>
            <p:cNvPr id="77" name="TextBox 84"/>
            <p:cNvSpPr txBox="1">
              <a:spLocks noChangeArrowheads="1"/>
            </p:cNvSpPr>
            <p:nvPr/>
          </p:nvSpPr>
          <p:spPr bwMode="auto">
            <a:xfrm>
              <a:off x="7099284" y="2246582"/>
              <a:ext cx="1602316" cy="1006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 i="1">
                  <a:solidFill>
                    <a:srgbClr val="C00000"/>
                  </a:solidFill>
                </a:rPr>
                <a:t>ACD </a:t>
              </a:r>
            </a:p>
            <a:p>
              <a:pPr algn="ctr"/>
              <a:r>
                <a:rPr lang="cs-CZ" sz="2000" b="1" i="1">
                  <a:solidFill>
                    <a:srgbClr val="C00000"/>
                  </a:solidFill>
                </a:rPr>
                <a:t>Skupina dvě</a:t>
              </a:r>
              <a:endParaRPr lang="en-US" sz="2000" b="1" i="1">
                <a:solidFill>
                  <a:srgbClr val="C00000"/>
                </a:solidFill>
              </a:endParaRPr>
            </a:p>
          </p:txBody>
        </p:sp>
      </p:grp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2755900" y="1520825"/>
            <a:ext cx="2114550" cy="4433888"/>
            <a:chOff x="2756281" y="1520455"/>
            <a:chExt cx="2113431" cy="4433778"/>
          </a:xfrm>
        </p:grpSpPr>
        <p:grpSp>
          <p:nvGrpSpPr>
            <p:cNvPr id="99" name="Group 87"/>
            <p:cNvGrpSpPr>
              <a:grpSpLocks/>
            </p:cNvGrpSpPr>
            <p:nvPr/>
          </p:nvGrpSpPr>
          <p:grpSpPr bwMode="auto">
            <a:xfrm>
              <a:off x="2756281" y="2647507"/>
              <a:ext cx="1666867" cy="3306726"/>
              <a:chOff x="2756281" y="2647507"/>
              <a:chExt cx="1666867" cy="3306726"/>
            </a:xfrm>
          </p:grpSpPr>
          <p:pic>
            <p:nvPicPr>
              <p:cNvPr id="101" name="Picture 2" descr="http://icons.iconarchive.com/icons/iconarchive/red-orb-alphabet/128/Number-4-icon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756281" y="3702595"/>
                <a:ext cx="450067" cy="4500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" name="Can 101"/>
              <p:cNvSpPr/>
              <p:nvPr/>
            </p:nvSpPr>
            <p:spPr>
              <a:xfrm>
                <a:off x="3880888" y="2647507"/>
                <a:ext cx="542260" cy="3306726"/>
              </a:xfrm>
              <a:prstGeom prst="can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" name="Right Arrow 102"/>
              <p:cNvSpPr/>
              <p:nvPr/>
            </p:nvSpPr>
            <p:spPr>
              <a:xfrm>
                <a:off x="3254492" y="3679401"/>
                <a:ext cx="552158" cy="425439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00" name="Cloud 99"/>
            <p:cNvSpPr/>
            <p:nvPr/>
          </p:nvSpPr>
          <p:spPr>
            <a:xfrm>
              <a:off x="3327479" y="1520455"/>
              <a:ext cx="1542233" cy="988988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cs-CZ" sz="2000" b="1">
                  <a:solidFill>
                    <a:srgbClr val="C00000"/>
                  </a:solidFill>
                  <a:cs typeface="Arial" charset="0"/>
                </a:rPr>
                <a:t>Fronta</a:t>
              </a:r>
              <a:endParaRPr lang="en-US" sz="2000" b="1">
                <a:solidFill>
                  <a:srgbClr val="C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91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</a:t>
            </a:r>
            <a:r>
              <a:rPr lang="cs-CZ" b="1" dirty="0"/>
              <a:t>hrnutí</a:t>
            </a:r>
            <a:r>
              <a:rPr lang="en-US" b="1" dirty="0"/>
              <a:t> – </a:t>
            </a:r>
            <a:r>
              <a:rPr lang="cs-CZ" b="1" dirty="0"/>
              <a:t>hostované služby front </a:t>
            </a:r>
            <a:r>
              <a:rPr lang="cs-CZ" b="1" dirty="0" err="1"/>
              <a:t>office</a:t>
            </a:r>
            <a:endParaRPr 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72068" y="1059560"/>
            <a:ext cx="8496300" cy="511821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977900" lvl="2" indent="-342900">
              <a:lnSpc>
                <a:spcPct val="100000"/>
              </a:lnSpc>
              <a:spcBef>
                <a:spcPct val="0"/>
              </a:spcBef>
            </a:pPr>
            <a:endParaRPr lang="cs-CZ" altLang="cs-CZ" sz="2000" dirty="0"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334" y="1059560"/>
            <a:ext cx="797776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>
              <a:solidFill>
                <a:srgbClr val="000000"/>
              </a:solidFill>
              <a:latin typeface="Tele-GroteskNor" pitchFamily="2" charset="0"/>
            </a:endParaRPr>
          </a:p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Tele-GroteskNor" pitchFamily="2" charset="0"/>
              </a:rPr>
              <a:t>Značný přínos proti tradičním řešením umístěným v </a:t>
            </a:r>
            <a:r>
              <a:rPr lang="cs-CZ" sz="2000" dirty="0" smtClean="0">
                <a:solidFill>
                  <a:srgbClr val="000000"/>
                </a:solidFill>
                <a:latin typeface="Tele-GroteskNor" pitchFamily="2" charset="0"/>
              </a:rPr>
              <a:t>lokalitě</a:t>
            </a:r>
          </a:p>
          <a:p>
            <a:pPr>
              <a:buSzPts val="2000"/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  <a:latin typeface="Tele-GroteskNor" pitchFamily="2" charset="0"/>
            </a:endParaRPr>
          </a:p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Tele-GroteskNor" pitchFamily="2" charset="0"/>
              </a:rPr>
              <a:t>Automatická spojovatelka ulehčuje pracovníkům kanceláře od rutinního vyřizování </a:t>
            </a:r>
            <a:r>
              <a:rPr lang="cs-CZ" sz="2000" dirty="0" smtClean="0">
                <a:solidFill>
                  <a:srgbClr val="000000"/>
                </a:solidFill>
                <a:latin typeface="Tele-GroteskNor" pitchFamily="2" charset="0"/>
              </a:rPr>
              <a:t>hovorů</a:t>
            </a:r>
          </a:p>
          <a:p>
            <a:pPr>
              <a:buSzPts val="2000"/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  <a:latin typeface="Tele-GroteskNor" pitchFamily="2" charset="0"/>
            </a:endParaRPr>
          </a:p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Tele-GroteskNor" pitchFamily="2" charset="0"/>
              </a:rPr>
              <a:t>ACD a Fronty přinášejí efektivnější vyřizování hovorů a vyšší spokojenost zákazníků</a:t>
            </a:r>
          </a:p>
          <a:p>
            <a:pPr>
              <a:buSzPts val="2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rgbClr val="000000"/>
              </a:solidFill>
              <a:latin typeface="Tele-GroteskNor" pitchFamily="2" charset="0"/>
            </a:endParaRPr>
          </a:p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  <a:latin typeface="Tele-GroteskNor" pitchFamily="2" charset="0"/>
              </a:rPr>
              <a:t>Fronty </a:t>
            </a:r>
            <a:r>
              <a:rPr lang="cs-CZ" sz="2000" dirty="0">
                <a:solidFill>
                  <a:srgbClr val="000000"/>
                </a:solidFill>
                <a:latin typeface="Tele-GroteskNor" pitchFamily="2" charset="0"/>
              </a:rPr>
              <a:t>v síti nabízejí podstatné úspory nákladů a možnost zajistit plynulost provozu</a:t>
            </a:r>
          </a:p>
          <a:p>
            <a:pPr>
              <a:buSzPts val="2000"/>
              <a:buFont typeface="Wingdings" panose="05000000000000000000" pitchFamily="2" charset="2"/>
              <a:buChar char="§"/>
            </a:pPr>
            <a:endParaRPr lang="cs-CZ" sz="2400" dirty="0" smtClean="0">
              <a:solidFill>
                <a:srgbClr val="000000"/>
              </a:solidFill>
              <a:latin typeface="Tele-GroteskNor" pitchFamily="2" charset="0"/>
            </a:endParaRPr>
          </a:p>
          <a:p>
            <a:pPr>
              <a:buSzPts val="2000"/>
              <a:buFont typeface="Wingdings" panose="05000000000000000000" pitchFamily="2" charset="2"/>
              <a:buChar char="§"/>
            </a:pPr>
            <a:endParaRPr lang="cs-CZ" sz="2400" dirty="0" smtClean="0">
              <a:solidFill>
                <a:srgbClr val="000000"/>
              </a:solidFill>
              <a:latin typeface="Tele-GroteskNor" pitchFamily="2" charset="0"/>
            </a:endParaRPr>
          </a:p>
        </p:txBody>
      </p:sp>
      <p:pic>
        <p:nvPicPr>
          <p:cNvPr id="6" name="Picture 2" descr="http://tranquilpc.files.wordpress.com/2007/08/bigstockphoto-globe-icon-people-1720642-4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4668" y="4306811"/>
            <a:ext cx="2849562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94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Nastavení </a:t>
            </a:r>
            <a:r>
              <a:rPr lang="cs-CZ" b="1" dirty="0" smtClean="0"/>
              <a:t>front </a:t>
            </a:r>
            <a:r>
              <a:rPr lang="cs-CZ" b="1" dirty="0" err="1" smtClean="0"/>
              <a:t>office</a:t>
            </a:r>
            <a:endParaRPr 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72068" y="1059560"/>
            <a:ext cx="8496300" cy="511821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977900" lvl="2" indent="-342900">
              <a:lnSpc>
                <a:spcPct val="100000"/>
              </a:lnSpc>
              <a:spcBef>
                <a:spcPct val="0"/>
              </a:spcBef>
            </a:pPr>
            <a:endParaRPr lang="cs-CZ" altLang="cs-CZ" sz="2000" dirty="0"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734681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Tele-GroteskNor" pitchFamily="2" charset="0"/>
              </a:rPr>
              <a:t>Automatická spojovatelka</a:t>
            </a:r>
          </a:p>
        </p:txBody>
      </p:sp>
      <p:pic>
        <p:nvPicPr>
          <p:cNvPr id="6" name="Zástupný symbol pro obsah 3" descr="IV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225" y="2675349"/>
            <a:ext cx="8591550" cy="22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Nastavení Front Office</a:t>
            </a:r>
            <a:endParaRPr 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72068" y="1059560"/>
            <a:ext cx="8496300" cy="511821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977900" lvl="2" indent="-342900">
              <a:lnSpc>
                <a:spcPct val="100000"/>
              </a:lnSpc>
              <a:spcBef>
                <a:spcPct val="0"/>
              </a:spcBef>
            </a:pPr>
            <a:endParaRPr lang="cs-CZ" altLang="cs-CZ" sz="2000" dirty="0"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  <a:buFont typeface="Wingdings" panose="05000000000000000000" pitchFamily="2" charset="2"/>
              <a:buChar char="§"/>
            </a:pPr>
            <a:endParaRPr lang="cs-CZ" b="1" dirty="0" smtClean="0">
              <a:solidFill>
                <a:srgbClr val="E20074"/>
              </a:solidFill>
              <a:latin typeface="Tele-GroteskNor" pitchFamily="2" charset="0"/>
            </a:endParaRPr>
          </a:p>
          <a:p>
            <a:pPr>
              <a:buSzPts val="2800"/>
            </a:pPr>
            <a:endParaRPr lang="cs-CZ" b="1" dirty="0">
              <a:solidFill>
                <a:srgbClr val="E20074"/>
              </a:solidFill>
              <a:latin typeface="Tele-GroteskNor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734681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Tele-GroteskNor" pitchFamily="2" charset="0"/>
              </a:rPr>
              <a:t>Automatická distribuce hovorů</a:t>
            </a:r>
          </a:p>
        </p:txBody>
      </p:sp>
      <p:pic>
        <p:nvPicPr>
          <p:cNvPr id="7" name="Zástupný symbol pro obsah 6" descr="Distribuce hovoru 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225" y="2299501"/>
            <a:ext cx="8591550" cy="41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Přehled</a:t>
            </a:r>
            <a:r>
              <a:rPr lang="en-US" b="1" dirty="0"/>
              <a:t> </a:t>
            </a:r>
            <a:r>
              <a:rPr lang="cs-CZ" b="1" dirty="0"/>
              <a:t>Služby: </a:t>
            </a:r>
            <a:r>
              <a:rPr lang="en-US" b="1" dirty="0"/>
              <a:t>Front Office</a:t>
            </a:r>
            <a:endParaRPr lang="cs-CZ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xfrm>
            <a:off x="722470" y="1128132"/>
            <a:ext cx="7766209" cy="47244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1">
              <a:lnSpc>
                <a:spcPct val="100000"/>
              </a:lnSpc>
              <a:spcBef>
                <a:spcPct val="0"/>
              </a:spcBef>
            </a:pPr>
            <a:endParaRPr lang="cs-CZ" sz="2800" b="1" dirty="0">
              <a:solidFill>
                <a:srgbClr val="E20074"/>
              </a:solidFill>
            </a:endParaRPr>
          </a:p>
          <a:p>
            <a:pPr marL="457200" lvl="1">
              <a:lnSpc>
                <a:spcPct val="100000"/>
              </a:lnSpc>
              <a:spcBef>
                <a:spcPct val="0"/>
              </a:spcBef>
            </a:pPr>
            <a:endParaRPr lang="cs-CZ" sz="2800" b="1" dirty="0" smtClean="0">
              <a:solidFill>
                <a:srgbClr val="E20074"/>
              </a:solidFill>
            </a:endParaRPr>
          </a:p>
          <a:p>
            <a:pPr marL="457200" lvl="1">
              <a:lnSpc>
                <a:spcPct val="100000"/>
              </a:lnSpc>
              <a:spcBef>
                <a:spcPct val="0"/>
              </a:spcBef>
            </a:pPr>
            <a:endParaRPr lang="cs-CZ" sz="2800" b="1" dirty="0">
              <a:solidFill>
                <a:srgbClr val="E20074"/>
              </a:solidFill>
            </a:endParaRPr>
          </a:p>
          <a:p>
            <a:pPr marL="457200" lvl="1">
              <a:lnSpc>
                <a:spcPct val="100000"/>
              </a:lnSpc>
              <a:spcBef>
                <a:spcPct val="0"/>
              </a:spcBef>
            </a:pPr>
            <a:endParaRPr lang="en-US" sz="2800" b="1" dirty="0">
              <a:solidFill>
                <a:srgbClr val="E20074"/>
              </a:solidFill>
            </a:endParaRP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har char="§"/>
            </a:pPr>
            <a:endParaRPr lang="cs-CZ" altLang="cs-CZ" sz="2000" dirty="0" smtClean="0">
              <a:latin typeface="Tele-GroteskNor" pitchFamily="2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har char="§"/>
            </a:pPr>
            <a:r>
              <a:rPr lang="cs-CZ" altLang="cs-CZ" sz="2000" dirty="0">
                <a:latin typeface="Tele-GroteskNor" pitchFamily="2" charset="0"/>
              </a:rPr>
              <a:t>Automatická spojovatelka: Automatická recepční zajišťující profesionální pozdrav a pokyny volajícím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har char="§"/>
            </a:pPr>
            <a:endParaRPr lang="cs-CZ" altLang="cs-CZ" sz="2000" dirty="0">
              <a:latin typeface="Tele-GroteskNor" pitchFamily="2" charset="0"/>
            </a:endParaRP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har char="§"/>
            </a:pPr>
            <a:r>
              <a:rPr lang="cs-CZ" altLang="cs-CZ" sz="2000" dirty="0">
                <a:latin typeface="Tele-GroteskNor" pitchFamily="2" charset="0"/>
              </a:rPr>
              <a:t>Automatická distribuce hovorů: Inteligentně rozděluje hovory určené skupině příjemců 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har char="§"/>
            </a:pPr>
            <a:r>
              <a:rPr lang="cs-CZ" altLang="cs-CZ" sz="2000" dirty="0">
                <a:latin typeface="Tele-GroteskNor" pitchFamily="2" charset="0"/>
              </a:rPr>
              <a:t>Fronty: Drží volající na lince do té doby, než je příslušný zaměstnanec volný, aby přijal hovor </a:t>
            </a:r>
            <a:endParaRPr lang="cs-CZ" altLang="cs-CZ" sz="2200" b="1" dirty="0">
              <a:solidFill>
                <a:srgbClr val="E20074"/>
              </a:solidFill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963613" y="1443038"/>
            <a:ext cx="1543050" cy="1182687"/>
            <a:chOff x="795152" y="1650670"/>
            <a:chExt cx="1542844" cy="1182341"/>
          </a:xfrm>
        </p:grpSpPr>
        <p:pic>
          <p:nvPicPr>
            <p:cNvPr id="6" name="Picture 2" descr="http://icons.iconarchive.com/icons/custom-icon-design/pretty-office-4/256/home-ic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4983" y="1650670"/>
              <a:ext cx="983013" cy="983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http://www.storagemarketingstrategies.com/wp-content/uploads/2010/08/Phone_Icon_by_cemagraphic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98227">
              <a:off x="969041" y="2220654"/>
              <a:ext cx="729132" cy="612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 descr="http://www.softicons.com/download/application-icons/wifun-icons-by-rokey/png/128/cellphon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152" y="1707804"/>
              <a:ext cx="512880" cy="512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6308725" y="1257300"/>
            <a:ext cx="1968500" cy="1603375"/>
            <a:chOff x="6188007" y="1304842"/>
            <a:chExt cx="1911310" cy="1590330"/>
          </a:xfrm>
        </p:grpSpPr>
        <p:pic>
          <p:nvPicPr>
            <p:cNvPr id="11" name="Picture 6" descr="http://www.softicons.com/download/application-icons/vista-stock-icons-by-lokas-software/png/256/office-build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88007" y="1304842"/>
              <a:ext cx="1590330" cy="159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6" descr="http://i.ebayimg.com/24/!B8kUGKQBGk~$(KGrHqIOKjwEylRCJbK7BM3,FpmPyw~~0_35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57365" y="2033151"/>
              <a:ext cx="841952" cy="757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8" descr="http://icons.iconarchive.com/icons/tpdkdesign.net/refresh-cl/256/Hardware-Mobile-Phone-ico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-845367">
              <a:off x="7583779" y="1653236"/>
              <a:ext cx="475636" cy="475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35"/>
          <p:cNvGrpSpPr>
            <a:grpSpLocks/>
          </p:cNvGrpSpPr>
          <p:nvPr/>
        </p:nvGrpSpPr>
        <p:grpSpPr bwMode="auto">
          <a:xfrm>
            <a:off x="3289300" y="1257300"/>
            <a:ext cx="2565400" cy="1577975"/>
            <a:chOff x="3146961" y="1257341"/>
            <a:chExt cx="2565069" cy="1578219"/>
          </a:xfrm>
        </p:grpSpPr>
        <p:grpSp>
          <p:nvGrpSpPr>
            <p:cNvPr id="15" name="Group 32"/>
            <p:cNvGrpSpPr>
              <a:grpSpLocks/>
            </p:cNvGrpSpPr>
            <p:nvPr/>
          </p:nvGrpSpPr>
          <p:grpSpPr bwMode="auto">
            <a:xfrm>
              <a:off x="3146961" y="1257341"/>
              <a:ext cx="1534556" cy="1578219"/>
              <a:chOff x="3063834" y="1281092"/>
              <a:chExt cx="1534556" cy="1578219"/>
            </a:xfrm>
          </p:grpSpPr>
          <p:pic>
            <p:nvPicPr>
              <p:cNvPr id="17" name="Picture 10" descr="http://www.bestfreeicons.com/smimages/Coffee%20Shop%20icon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409415" y="1281092"/>
                <a:ext cx="1188975" cy="1188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30" descr="http://upload.wikimedia.org/wikipedia/commons/thumb/7/7b/Headset_icon.svg/105px-Headset_icon.svg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063834" y="2124262"/>
                <a:ext cx="452217" cy="488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24" descr="http://aux.iconpedia.net/uploads/352853806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730046" y="2052986"/>
                <a:ext cx="806325" cy="806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" name="Picture 32" descr="http://www.bestfreeicons.com/smimages/Pharmacy-icon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42567" y="1340488"/>
              <a:ext cx="1269463" cy="1269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0" name="Straight Connector 19"/>
          <p:cNvCxnSpPr/>
          <p:nvPr/>
        </p:nvCxnSpPr>
        <p:spPr>
          <a:xfrm>
            <a:off x="2722563" y="1946275"/>
            <a:ext cx="55245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94388" y="1946275"/>
            <a:ext cx="55245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8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Příklad použití</a:t>
            </a:r>
            <a:r>
              <a:rPr lang="en-US" b="1" dirty="0"/>
              <a:t>: </a:t>
            </a:r>
            <a:r>
              <a:rPr lang="cs-CZ" b="1" dirty="0"/>
              <a:t>Stavby Novák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14158"/>
            <a:ext cx="8496300" cy="4284662"/>
          </a:xfrm>
        </p:spPr>
        <p:txBody>
          <a:bodyPr/>
          <a:lstStyle/>
          <a:p>
            <a:pPr marL="290513" lvl="1" indent="-168275" ea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SzPct val="85000"/>
              <a:buFontTx/>
              <a:buChar char="•"/>
            </a:pPr>
            <a:endParaRPr lang="en-US" sz="2000" dirty="0"/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2334474" y="4306967"/>
            <a:ext cx="23987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/>
              <a:t>M</a:t>
            </a:r>
            <a:r>
              <a:rPr lang="cs-CZ" sz="1600" b="1" i="1"/>
              <a:t>oje číslo</a:t>
            </a:r>
            <a:r>
              <a:rPr lang="en-US" sz="1600" b="1" i="1"/>
              <a:t> “Anywhere”</a:t>
            </a:r>
          </a:p>
          <a:p>
            <a:pPr algn="ctr"/>
            <a:r>
              <a:rPr lang="en-US" sz="1600" b="1" i="1"/>
              <a:t>240 123 4567</a:t>
            </a:r>
          </a:p>
        </p:txBody>
      </p:sp>
      <p:grpSp>
        <p:nvGrpSpPr>
          <p:cNvPr id="62" name="Group 32"/>
          <p:cNvGrpSpPr>
            <a:grpSpLocks/>
          </p:cNvGrpSpPr>
          <p:nvPr/>
        </p:nvGrpSpPr>
        <p:grpSpPr bwMode="auto">
          <a:xfrm>
            <a:off x="0" y="1223963"/>
            <a:ext cx="3148013" cy="3349625"/>
            <a:chOff x="-1" y="1224724"/>
            <a:chExt cx="3147238" cy="3348842"/>
          </a:xfrm>
        </p:grpSpPr>
        <p:grpSp>
          <p:nvGrpSpPr>
            <p:cNvPr id="63" name="Group 43"/>
            <p:cNvGrpSpPr>
              <a:grpSpLocks/>
            </p:cNvGrpSpPr>
            <p:nvPr/>
          </p:nvGrpSpPr>
          <p:grpSpPr bwMode="auto">
            <a:xfrm>
              <a:off x="183368" y="1224724"/>
              <a:ext cx="2817910" cy="3348842"/>
              <a:chOff x="115295" y="3372590"/>
              <a:chExt cx="2817910" cy="3348842"/>
            </a:xfrm>
          </p:grpSpPr>
          <p:sp>
            <p:nvSpPr>
              <p:cNvPr id="66" name="AutoShape 38"/>
              <p:cNvSpPr>
                <a:spLocks noChangeArrowheads="1"/>
              </p:cNvSpPr>
              <p:nvPr/>
            </p:nvSpPr>
            <p:spPr bwMode="gray">
              <a:xfrm>
                <a:off x="116031" y="3372590"/>
                <a:ext cx="2817119" cy="3348842"/>
              </a:xfrm>
              <a:prstGeom prst="roundRect">
                <a:avLst>
                  <a:gd name="adj" fmla="val 13213"/>
                </a:avLst>
              </a:prstGeom>
              <a:gradFill rotWithShape="0">
                <a:gsLst>
                  <a:gs pos="0">
                    <a:srgbClr val="999999"/>
                  </a:gs>
                  <a:gs pos="100000">
                    <a:schemeClr val="bg1"/>
                  </a:gs>
                </a:gsLst>
                <a:lin ang="2700000" scaled="1"/>
              </a:gradFill>
              <a:ln w="28575">
                <a:solidFill>
                  <a:schemeClr val="bg2"/>
                </a:solidFill>
                <a:round/>
                <a:headEnd/>
                <a:tailEnd/>
              </a:ln>
              <a:effectLst>
                <a:outerShdw dist="45791" dir="3378596" algn="ctr" rotWithShape="0">
                  <a:srgbClr val="999999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AutoShape 39"/>
              <p:cNvSpPr>
                <a:spLocks noChangeArrowheads="1"/>
              </p:cNvSpPr>
              <p:nvPr/>
            </p:nvSpPr>
            <p:spPr bwMode="gray">
              <a:xfrm rot="10800000" flipH="1" flipV="1">
                <a:off x="126788" y="3429108"/>
                <a:ext cx="2787610" cy="3139164"/>
              </a:xfrm>
              <a:prstGeom prst="roundRect">
                <a:avLst>
                  <a:gd name="adj" fmla="val 13593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64" name="Rectangle 51"/>
            <p:cNvSpPr>
              <a:spLocks noChangeArrowheads="1"/>
            </p:cNvSpPr>
            <p:nvPr/>
          </p:nvSpPr>
          <p:spPr bwMode="gray">
            <a:xfrm>
              <a:off x="-1" y="2247937"/>
              <a:ext cx="3147238" cy="14309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Soukromá stavební firma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120 </a:t>
              </a:r>
              <a:r>
                <a:rPr lang="cs-CZ" dirty="0">
                  <a:solidFill>
                    <a:schemeClr val="tx1"/>
                  </a:solidFill>
                </a:rPr>
                <a:t>až</a:t>
              </a:r>
              <a:r>
                <a:rPr lang="en-US" dirty="0">
                  <a:solidFill>
                    <a:schemeClr val="tx1"/>
                  </a:solidFill>
                </a:rPr>
                <a:t> 140 </a:t>
              </a:r>
              <a:r>
                <a:rPr lang="cs-CZ" dirty="0">
                  <a:solidFill>
                    <a:schemeClr val="tx1"/>
                  </a:solidFill>
                </a:rPr>
                <a:t>zaměstnanců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Zastarávající systém pobočkové ústředny neschopný řešit nové požadavky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Text Box 23"/>
            <p:cNvSpPr txBox="1">
              <a:spLocks noChangeArrowheads="1"/>
            </p:cNvSpPr>
            <p:nvPr/>
          </p:nvSpPr>
          <p:spPr bwMode="auto">
            <a:xfrm>
              <a:off x="510639" y="1567543"/>
              <a:ext cx="1555667" cy="307705"/>
            </a:xfrm>
            <a:prstGeom prst="rect">
              <a:avLst/>
            </a:prstGeom>
            <a:solidFill>
              <a:srgbClr val="000000"/>
            </a:solidFill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5888" indent="-115888" algn="ctr">
                <a:lnSpc>
                  <a:spcPct val="70000"/>
                </a:lnSpc>
                <a:spcBef>
                  <a:spcPct val="50000"/>
                </a:spcBef>
                <a:buSzPct val="80000"/>
                <a:buFont typeface="Arial" charset="0"/>
                <a:buNone/>
              </a:pPr>
              <a:r>
                <a:rPr lang="cs-CZ" sz="2000" dirty="0">
                  <a:solidFill>
                    <a:schemeClr val="bg1"/>
                  </a:solidFill>
                </a:rPr>
                <a:t>Společnost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Group 34"/>
          <p:cNvGrpSpPr>
            <a:grpSpLocks/>
          </p:cNvGrpSpPr>
          <p:nvPr/>
        </p:nvGrpSpPr>
        <p:grpSpPr bwMode="auto">
          <a:xfrm>
            <a:off x="6018213" y="1223963"/>
            <a:ext cx="3125787" cy="3349625"/>
            <a:chOff x="6017623" y="1224724"/>
            <a:chExt cx="3126377" cy="3348842"/>
          </a:xfrm>
        </p:grpSpPr>
        <p:grpSp>
          <p:nvGrpSpPr>
            <p:cNvPr id="69" name="Group 48"/>
            <p:cNvGrpSpPr>
              <a:grpSpLocks/>
            </p:cNvGrpSpPr>
            <p:nvPr/>
          </p:nvGrpSpPr>
          <p:grpSpPr bwMode="auto">
            <a:xfrm>
              <a:off x="6093317" y="1224724"/>
              <a:ext cx="2817910" cy="3348842"/>
              <a:chOff x="115295" y="3372590"/>
              <a:chExt cx="2817910" cy="3348842"/>
            </a:xfrm>
          </p:grpSpPr>
          <p:sp>
            <p:nvSpPr>
              <p:cNvPr id="73" name="AutoShape 38"/>
              <p:cNvSpPr>
                <a:spLocks noChangeArrowheads="1"/>
              </p:cNvSpPr>
              <p:nvPr/>
            </p:nvSpPr>
            <p:spPr bwMode="gray">
              <a:xfrm>
                <a:off x="115815" y="3372590"/>
                <a:ext cx="2816757" cy="3348842"/>
              </a:xfrm>
              <a:prstGeom prst="roundRect">
                <a:avLst>
                  <a:gd name="adj" fmla="val 13213"/>
                </a:avLst>
              </a:prstGeom>
              <a:gradFill rotWithShape="0">
                <a:gsLst>
                  <a:gs pos="0">
                    <a:srgbClr val="999999"/>
                  </a:gs>
                  <a:gs pos="100000">
                    <a:schemeClr val="bg1"/>
                  </a:gs>
                </a:gsLst>
                <a:lin ang="2700000" scaled="1"/>
              </a:gradFill>
              <a:ln w="28575">
                <a:solidFill>
                  <a:schemeClr val="bg2"/>
                </a:solidFill>
                <a:round/>
                <a:headEnd/>
                <a:tailEnd/>
              </a:ln>
              <a:effectLst>
                <a:outerShdw dist="45791" dir="3378596" algn="ctr" rotWithShape="0">
                  <a:srgbClr val="999999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4" name="AutoShape 39"/>
              <p:cNvSpPr>
                <a:spLocks noChangeArrowheads="1"/>
              </p:cNvSpPr>
              <p:nvPr/>
            </p:nvSpPr>
            <p:spPr bwMode="gray">
              <a:xfrm rot="10800000" flipH="1" flipV="1">
                <a:off x="126788" y="3429108"/>
                <a:ext cx="2787610" cy="3139164"/>
              </a:xfrm>
              <a:prstGeom prst="roundRect">
                <a:avLst>
                  <a:gd name="adj" fmla="val 13593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70" name="Text Box 46"/>
            <p:cNvSpPr txBox="1">
              <a:spLocks noChangeArrowheads="1"/>
            </p:cNvSpPr>
            <p:nvPr/>
          </p:nvSpPr>
          <p:spPr bwMode="auto">
            <a:xfrm>
              <a:off x="6197044" y="1570718"/>
              <a:ext cx="2000628" cy="307705"/>
            </a:xfrm>
            <a:prstGeom prst="rect">
              <a:avLst/>
            </a:prstGeom>
            <a:solidFill>
              <a:srgbClr val="000000"/>
            </a:solidFill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5888" indent="-115888" algn="ctr">
                <a:lnSpc>
                  <a:spcPct val="70000"/>
                </a:lnSpc>
                <a:spcBef>
                  <a:spcPct val="50000"/>
                </a:spcBef>
                <a:buSzPct val="80000"/>
                <a:buFont typeface="Arial" charset="0"/>
                <a:buNone/>
              </a:pPr>
              <a:r>
                <a:rPr lang="cs-CZ" sz="2000" dirty="0">
                  <a:solidFill>
                    <a:schemeClr val="bg1"/>
                  </a:solidFill>
                </a:rPr>
                <a:t>Řešení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gray">
            <a:xfrm>
              <a:off x="6017623" y="2241040"/>
              <a:ext cx="3126377" cy="205782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Hostovaná pobočková ústředna s automat. spojovatelkou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Vytáčení linky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Uživatel. samoobsluha </a:t>
              </a:r>
              <a:r>
                <a:rPr lang="cs-CZ" dirty="0" err="1">
                  <a:solidFill>
                    <a:schemeClr val="tx1"/>
                  </a:solidFill>
                </a:rPr>
                <a:t>prostř</a:t>
              </a:r>
              <a:r>
                <a:rPr lang="cs-CZ" dirty="0">
                  <a:solidFill>
                    <a:schemeClr val="tx1"/>
                  </a:solidFill>
                </a:rPr>
                <a:t>. webového nebo hlasového portálu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endParaRPr lang="en-US" b="1" dirty="0"/>
            </a:p>
          </p:txBody>
        </p:sp>
        <p:pic>
          <p:nvPicPr>
            <p:cNvPr id="72" name="Picture 2" descr="http://www.axeseducation.com/images/solution_icon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52687" y="1416713"/>
              <a:ext cx="716300" cy="716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3092450" y="1223963"/>
            <a:ext cx="2863850" cy="3349625"/>
            <a:chOff x="3093127" y="1224724"/>
            <a:chExt cx="2863125" cy="3348842"/>
          </a:xfrm>
        </p:grpSpPr>
        <p:grpSp>
          <p:nvGrpSpPr>
            <p:cNvPr id="76" name="Group 33"/>
            <p:cNvGrpSpPr>
              <a:grpSpLocks/>
            </p:cNvGrpSpPr>
            <p:nvPr/>
          </p:nvGrpSpPr>
          <p:grpSpPr bwMode="auto">
            <a:xfrm>
              <a:off x="3093127" y="1224724"/>
              <a:ext cx="2863125" cy="3348842"/>
              <a:chOff x="3093127" y="1224724"/>
              <a:chExt cx="2863125" cy="3348842"/>
            </a:xfrm>
          </p:grpSpPr>
          <p:grpSp>
            <p:nvGrpSpPr>
              <p:cNvPr id="78" name="Group 45"/>
              <p:cNvGrpSpPr>
                <a:grpSpLocks/>
              </p:cNvGrpSpPr>
              <p:nvPr/>
            </p:nvGrpSpPr>
            <p:grpSpPr bwMode="auto">
              <a:xfrm>
                <a:off x="3138342" y="1224724"/>
                <a:ext cx="2817910" cy="3348842"/>
                <a:chOff x="115295" y="3372590"/>
                <a:chExt cx="2817910" cy="3348842"/>
              </a:xfrm>
            </p:grpSpPr>
            <p:sp>
              <p:nvSpPr>
                <p:cNvPr id="81" name="AutoShape 38"/>
                <p:cNvSpPr>
                  <a:spLocks noChangeArrowheads="1"/>
                </p:cNvSpPr>
                <p:nvPr/>
              </p:nvSpPr>
              <p:spPr bwMode="gray">
                <a:xfrm>
                  <a:off x="114519" y="3372590"/>
                  <a:ext cx="2818686" cy="3348842"/>
                </a:xfrm>
                <a:prstGeom prst="roundRect">
                  <a:avLst>
                    <a:gd name="adj" fmla="val 13213"/>
                  </a:avLst>
                </a:prstGeom>
                <a:gradFill rotWithShape="0">
                  <a:gsLst>
                    <a:gs pos="0">
                      <a:srgbClr val="9999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dist="45791" dir="3378596" algn="ctr" rotWithShape="0">
                    <a:srgbClr val="999999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" name="AutoShape 39"/>
                <p:cNvSpPr>
                  <a:spLocks noChangeArrowheads="1"/>
                </p:cNvSpPr>
                <p:nvPr/>
              </p:nvSpPr>
              <p:spPr bwMode="gray">
                <a:xfrm rot="10800000" flipH="1" flipV="1">
                  <a:off x="126788" y="3429108"/>
                  <a:ext cx="2787610" cy="3139164"/>
                </a:xfrm>
                <a:prstGeom prst="roundRect">
                  <a:avLst>
                    <a:gd name="adj" fmla="val 13593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79" name="Text Box 36"/>
              <p:cNvSpPr txBox="1">
                <a:spLocks noChangeArrowheads="1"/>
              </p:cNvSpPr>
              <p:nvPr/>
            </p:nvSpPr>
            <p:spPr bwMode="auto">
              <a:xfrm>
                <a:off x="3621631" y="1546911"/>
                <a:ext cx="1536311" cy="307705"/>
              </a:xfrm>
              <a:prstGeom prst="rect">
                <a:avLst/>
              </a:prstGeom>
              <a:solidFill>
                <a:srgbClr val="000000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15888" indent="-115888" algn="ctr">
                  <a:lnSpc>
                    <a:spcPct val="70000"/>
                  </a:lnSpc>
                  <a:spcBef>
                    <a:spcPct val="50000"/>
                  </a:spcBef>
                  <a:buSzPct val="80000"/>
                  <a:buFont typeface="Arial" charset="0"/>
                  <a:buNone/>
                </a:pPr>
                <a:r>
                  <a:rPr lang="cs-CZ" sz="2000" dirty="0">
                    <a:solidFill>
                      <a:schemeClr val="bg1"/>
                    </a:solidFill>
                  </a:rPr>
                  <a:t>Situace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tangle 52"/>
              <p:cNvSpPr>
                <a:spLocks noChangeArrowheads="1"/>
              </p:cNvSpPr>
              <p:nvPr/>
            </p:nvSpPr>
            <p:spPr bwMode="gray">
              <a:xfrm>
                <a:off x="3093127" y="2249192"/>
                <a:ext cx="2861228" cy="214530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r>
                  <a:rPr lang="cs-CZ" dirty="0">
                    <a:solidFill>
                      <a:schemeClr val="tx1"/>
                    </a:solidFill>
                  </a:rPr>
                  <a:t>Omezený počet čísel </a:t>
                </a:r>
                <a:r>
                  <a:rPr lang="en-US" dirty="0">
                    <a:solidFill>
                      <a:schemeClr val="tx1"/>
                    </a:solidFill>
                  </a:rPr>
                  <a:t>DID</a:t>
                </a: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r>
                  <a:rPr lang="cs-CZ" dirty="0">
                    <a:solidFill>
                      <a:schemeClr val="tx1"/>
                    </a:solidFill>
                  </a:rPr>
                  <a:t>Přetížení správci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r>
                  <a:rPr lang="cs-CZ" dirty="0">
                    <a:solidFill>
                      <a:schemeClr val="tx1"/>
                    </a:solidFill>
                  </a:rPr>
                  <a:t>Uživatelé si stěžují na nedostatečné možnosti řízení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7" name="Picture 3" descr="http://www.bestfreeicons.com/smimages/1225580624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81954" y="1340490"/>
              <a:ext cx="925080" cy="92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514350" y="4802188"/>
            <a:ext cx="8126413" cy="1878012"/>
            <a:chOff x="514530" y="4802168"/>
            <a:chExt cx="8125737" cy="1877797"/>
          </a:xfrm>
        </p:grpSpPr>
        <p:grpSp>
          <p:nvGrpSpPr>
            <p:cNvPr id="84" name="Group 35"/>
            <p:cNvGrpSpPr>
              <a:grpSpLocks/>
            </p:cNvGrpSpPr>
            <p:nvPr/>
          </p:nvGrpSpPr>
          <p:grpSpPr bwMode="auto">
            <a:xfrm>
              <a:off x="514530" y="4802168"/>
              <a:ext cx="8125737" cy="1877797"/>
              <a:chOff x="514530" y="4802168"/>
              <a:chExt cx="8125737" cy="1877797"/>
            </a:xfrm>
          </p:grpSpPr>
          <p:grpSp>
            <p:nvGrpSpPr>
              <p:cNvPr id="86" name="Group 42"/>
              <p:cNvGrpSpPr>
                <a:grpSpLocks/>
              </p:cNvGrpSpPr>
              <p:nvPr/>
            </p:nvGrpSpPr>
            <p:grpSpPr bwMode="auto">
              <a:xfrm>
                <a:off x="514530" y="4802168"/>
                <a:ext cx="8125737" cy="1877797"/>
                <a:chOff x="567001" y="1221756"/>
                <a:chExt cx="7781352" cy="1877797"/>
              </a:xfrm>
            </p:grpSpPr>
            <p:sp>
              <p:nvSpPr>
                <p:cNvPr id="89" name="AutoShape 41"/>
                <p:cNvSpPr>
                  <a:spLocks noChangeArrowheads="1"/>
                </p:cNvSpPr>
                <p:nvPr/>
              </p:nvSpPr>
              <p:spPr bwMode="gray">
                <a:xfrm>
                  <a:off x="567001" y="1221756"/>
                  <a:ext cx="7781352" cy="1877797"/>
                </a:xfrm>
                <a:prstGeom prst="roundRect">
                  <a:avLst>
                    <a:gd name="adj" fmla="val 13213"/>
                  </a:avLst>
                </a:prstGeom>
                <a:gradFill rotWithShape="0">
                  <a:gsLst>
                    <a:gs pos="0">
                      <a:srgbClr val="9999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dist="45791" dir="3378596" algn="ctr" rotWithShape="0">
                    <a:srgbClr val="999999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0" name="AutoShape 42"/>
                <p:cNvSpPr>
                  <a:spLocks noChangeArrowheads="1"/>
                </p:cNvSpPr>
                <p:nvPr/>
              </p:nvSpPr>
              <p:spPr bwMode="gray">
                <a:xfrm rot="10800000" flipH="1" flipV="1">
                  <a:off x="599373" y="1260662"/>
                  <a:ext cx="7696006" cy="1759934"/>
                </a:xfrm>
                <a:prstGeom prst="roundRect">
                  <a:avLst>
                    <a:gd name="adj" fmla="val 13593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87" name="Text Box 49"/>
              <p:cNvSpPr txBox="1">
                <a:spLocks noChangeArrowheads="1"/>
              </p:cNvSpPr>
              <p:nvPr/>
            </p:nvSpPr>
            <p:spPr bwMode="auto">
              <a:xfrm>
                <a:off x="906610" y="4937090"/>
                <a:ext cx="4133506" cy="310305"/>
              </a:xfrm>
              <a:prstGeom prst="rect">
                <a:avLst/>
              </a:prstGeom>
              <a:solidFill>
                <a:srgbClr val="000000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15888" indent="-115888" algn="ctr">
                  <a:lnSpc>
                    <a:spcPct val="70000"/>
                  </a:lnSpc>
                  <a:spcBef>
                    <a:spcPct val="50000"/>
                  </a:spcBef>
                  <a:buSzPct val="80000"/>
                  <a:buFont typeface="Arial" charset="0"/>
                  <a:buNone/>
                </a:pPr>
                <a:r>
                  <a:rPr lang="cs-CZ" sz="2000" dirty="0">
                    <a:solidFill>
                      <a:schemeClr val="bg1"/>
                    </a:solidFill>
                  </a:rPr>
                  <a:t>Přínos pro firmu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Rectangle 54"/>
              <p:cNvSpPr>
                <a:spLocks noChangeArrowheads="1"/>
              </p:cNvSpPr>
              <p:nvPr/>
            </p:nvSpPr>
            <p:spPr bwMode="gray">
              <a:xfrm>
                <a:off x="661849" y="5393717"/>
                <a:ext cx="7377745" cy="118521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r>
                  <a:rPr lang="cs-CZ" dirty="0">
                    <a:solidFill>
                      <a:schemeClr val="tx1"/>
                    </a:solidFill>
                  </a:rPr>
                  <a:t>Růst produktivity díky snížení vytížení </a:t>
                </a:r>
                <a:r>
                  <a:rPr lang="en-US" dirty="0">
                    <a:solidFill>
                      <a:schemeClr val="tx1"/>
                    </a:solidFill>
                  </a:rPr>
                  <a:t>front desk</a:t>
                </a: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r>
                  <a:rPr lang="cs-CZ" dirty="0">
                    <a:solidFill>
                      <a:schemeClr val="tx1"/>
                    </a:solidFill>
                  </a:rPr>
                  <a:t>Vyšší spokojenost zákazníků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r>
                  <a:rPr lang="cs-CZ" dirty="0">
                    <a:solidFill>
                      <a:schemeClr val="tx1"/>
                    </a:solidFill>
                  </a:rPr>
                  <a:t>Uživatelé mohou spravovat svou vlastní dostupnost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endParaRPr lang="en-US" b="1" dirty="0"/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endParaRPr lang="en-US" b="1" dirty="0"/>
              </a:p>
            </p:txBody>
          </p:sp>
        </p:grpSp>
        <p:pic>
          <p:nvPicPr>
            <p:cNvPr id="85" name="Picture 7" descr="http://www.masterguard.at/Portals/0/bilder/Energy-efficiency-ico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93553" y="5293741"/>
              <a:ext cx="923267" cy="923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22196951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Příklad použití</a:t>
            </a:r>
            <a:r>
              <a:rPr lang="en-US" b="1" dirty="0"/>
              <a:t>: </a:t>
            </a:r>
            <a:r>
              <a:rPr lang="cs-CZ" b="1" dirty="0"/>
              <a:t>Cestování časem s.r.o.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14158"/>
            <a:ext cx="8496300" cy="4284662"/>
          </a:xfrm>
        </p:spPr>
        <p:txBody>
          <a:bodyPr/>
          <a:lstStyle/>
          <a:p>
            <a:pPr marL="290513" lvl="1" indent="-168275" ea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SzPct val="85000"/>
              <a:buFontTx/>
              <a:buChar char="•"/>
            </a:pPr>
            <a:endParaRPr lang="en-US" sz="2000" dirty="0"/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2334474" y="4306967"/>
            <a:ext cx="23987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/>
              <a:t>M</a:t>
            </a:r>
            <a:r>
              <a:rPr lang="cs-CZ" sz="1600" b="1" i="1"/>
              <a:t>oje číslo</a:t>
            </a:r>
            <a:r>
              <a:rPr lang="en-US" sz="1600" b="1" i="1"/>
              <a:t> “Anywhere”</a:t>
            </a:r>
          </a:p>
          <a:p>
            <a:pPr algn="ctr"/>
            <a:r>
              <a:rPr lang="en-US" sz="1600" b="1" i="1"/>
              <a:t>240 123 4567</a:t>
            </a:r>
          </a:p>
        </p:txBody>
      </p:sp>
      <p:grpSp>
        <p:nvGrpSpPr>
          <p:cNvPr id="29" name="Group 32"/>
          <p:cNvGrpSpPr>
            <a:grpSpLocks/>
          </p:cNvGrpSpPr>
          <p:nvPr/>
        </p:nvGrpSpPr>
        <p:grpSpPr bwMode="auto">
          <a:xfrm>
            <a:off x="47625" y="1223963"/>
            <a:ext cx="2954338" cy="3349625"/>
            <a:chOff x="47499" y="1224724"/>
            <a:chExt cx="2953779" cy="3348842"/>
          </a:xfrm>
        </p:grpSpPr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183368" y="1224724"/>
              <a:ext cx="2817910" cy="3348842"/>
              <a:chOff x="115295" y="3372590"/>
              <a:chExt cx="2817910" cy="3348842"/>
            </a:xfrm>
          </p:grpSpPr>
          <p:sp>
            <p:nvSpPr>
              <p:cNvPr id="33" name="AutoShape 38"/>
              <p:cNvSpPr>
                <a:spLocks noChangeArrowheads="1"/>
              </p:cNvSpPr>
              <p:nvPr/>
            </p:nvSpPr>
            <p:spPr bwMode="gray">
              <a:xfrm>
                <a:off x="115925" y="3372590"/>
                <a:ext cx="2817280" cy="3348842"/>
              </a:xfrm>
              <a:prstGeom prst="roundRect">
                <a:avLst>
                  <a:gd name="adj" fmla="val 13213"/>
                </a:avLst>
              </a:prstGeom>
              <a:gradFill rotWithShape="0">
                <a:gsLst>
                  <a:gs pos="0">
                    <a:srgbClr val="999999"/>
                  </a:gs>
                  <a:gs pos="100000">
                    <a:schemeClr val="bg1"/>
                  </a:gs>
                </a:gsLst>
                <a:lin ang="2700000" scaled="1"/>
              </a:gradFill>
              <a:ln w="28575">
                <a:solidFill>
                  <a:schemeClr val="bg2"/>
                </a:solidFill>
                <a:round/>
                <a:headEnd/>
                <a:tailEnd/>
              </a:ln>
              <a:effectLst>
                <a:outerShdw dist="45791" dir="3378596" algn="ctr" rotWithShape="0">
                  <a:srgbClr val="999999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AutoShape 39"/>
              <p:cNvSpPr>
                <a:spLocks noChangeArrowheads="1"/>
              </p:cNvSpPr>
              <p:nvPr/>
            </p:nvSpPr>
            <p:spPr bwMode="gray">
              <a:xfrm rot="10800000" flipH="1" flipV="1">
                <a:off x="126788" y="3429108"/>
                <a:ext cx="2787610" cy="3139164"/>
              </a:xfrm>
              <a:prstGeom prst="roundRect">
                <a:avLst>
                  <a:gd name="adj" fmla="val 13593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31" name="Rectangle 51"/>
            <p:cNvSpPr>
              <a:spLocks noChangeArrowheads="1"/>
            </p:cNvSpPr>
            <p:nvPr/>
          </p:nvSpPr>
          <p:spPr bwMode="gray">
            <a:xfrm>
              <a:off x="47499" y="2247938"/>
              <a:ext cx="2945081" cy="1421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Celostátní řetězec šesti samostatných poboček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en-US" dirty="0" err="1">
                  <a:solidFill>
                    <a:schemeClr val="tx1"/>
                  </a:solidFill>
                </a:rPr>
                <a:t>Specializ</a:t>
              </a:r>
              <a:r>
                <a:rPr lang="cs-CZ" dirty="0" err="1">
                  <a:solidFill>
                    <a:schemeClr val="tx1"/>
                  </a:solidFill>
                </a:rPr>
                <a:t>ac</a:t>
              </a:r>
              <a:r>
                <a:rPr lang="en-US" dirty="0">
                  <a:solidFill>
                    <a:schemeClr val="tx1"/>
                  </a:solidFill>
                </a:rPr>
                <a:t>e </a:t>
              </a:r>
              <a:r>
                <a:rPr lang="cs-CZ" dirty="0">
                  <a:solidFill>
                    <a:schemeClr val="tx1"/>
                  </a:solidFill>
                </a:rPr>
                <a:t>na seniory a důchodce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Asi 100 rozptýlených pracovníků služeb </a:t>
              </a:r>
              <a:r>
                <a:rPr lang="cs-CZ" dirty="0" smtClean="0">
                  <a:solidFill>
                    <a:schemeClr val="tx1"/>
                  </a:solidFill>
                </a:rPr>
                <a:t>pro </a:t>
              </a:r>
              <a:r>
                <a:rPr lang="cs-CZ" dirty="0">
                  <a:solidFill>
                    <a:schemeClr val="tx1"/>
                  </a:solidFill>
                </a:rPr>
                <a:t>zákazníky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endParaRPr lang="en-US" b="1" dirty="0"/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427514" y="1567543"/>
              <a:ext cx="1555667" cy="307705"/>
            </a:xfrm>
            <a:prstGeom prst="rect">
              <a:avLst/>
            </a:prstGeom>
            <a:solidFill>
              <a:srgbClr val="000000"/>
            </a:solidFill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5888" indent="-115888" algn="ctr">
                <a:lnSpc>
                  <a:spcPct val="70000"/>
                </a:lnSpc>
                <a:spcBef>
                  <a:spcPct val="50000"/>
                </a:spcBef>
                <a:buSzPct val="80000"/>
                <a:buFont typeface="Arial" charset="0"/>
                <a:buNone/>
              </a:pPr>
              <a:r>
                <a:rPr lang="cs-CZ" sz="2000" dirty="0">
                  <a:solidFill>
                    <a:schemeClr val="bg1"/>
                  </a:solidFill>
                </a:rPr>
                <a:t>Společnost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6018213" y="1223963"/>
            <a:ext cx="2892425" cy="3349625"/>
            <a:chOff x="6017624" y="1224724"/>
            <a:chExt cx="2893603" cy="3348842"/>
          </a:xfrm>
        </p:grpSpPr>
        <p:grpSp>
          <p:nvGrpSpPr>
            <p:cNvPr id="36" name="Group 48"/>
            <p:cNvGrpSpPr>
              <a:grpSpLocks/>
            </p:cNvGrpSpPr>
            <p:nvPr/>
          </p:nvGrpSpPr>
          <p:grpSpPr bwMode="auto">
            <a:xfrm>
              <a:off x="6093317" y="1224724"/>
              <a:ext cx="2817910" cy="3348842"/>
              <a:chOff x="115295" y="3372590"/>
              <a:chExt cx="2817910" cy="3348842"/>
            </a:xfrm>
          </p:grpSpPr>
          <p:sp>
            <p:nvSpPr>
              <p:cNvPr id="40" name="AutoShape 38"/>
              <p:cNvSpPr>
                <a:spLocks noChangeArrowheads="1"/>
              </p:cNvSpPr>
              <p:nvPr/>
            </p:nvSpPr>
            <p:spPr bwMode="gray">
              <a:xfrm>
                <a:off x="115833" y="3372590"/>
                <a:ext cx="2817372" cy="3348842"/>
              </a:xfrm>
              <a:prstGeom prst="roundRect">
                <a:avLst>
                  <a:gd name="adj" fmla="val 13213"/>
                </a:avLst>
              </a:prstGeom>
              <a:gradFill rotWithShape="0">
                <a:gsLst>
                  <a:gs pos="0">
                    <a:srgbClr val="999999"/>
                  </a:gs>
                  <a:gs pos="100000">
                    <a:schemeClr val="bg1"/>
                  </a:gs>
                </a:gsLst>
                <a:lin ang="2700000" scaled="1"/>
              </a:gradFill>
              <a:ln w="28575">
                <a:solidFill>
                  <a:schemeClr val="bg2"/>
                </a:solidFill>
                <a:round/>
                <a:headEnd/>
                <a:tailEnd/>
              </a:ln>
              <a:effectLst>
                <a:outerShdw dist="45791" dir="3378596" algn="ctr" rotWithShape="0">
                  <a:srgbClr val="999999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AutoShape 39"/>
              <p:cNvSpPr>
                <a:spLocks noChangeArrowheads="1"/>
              </p:cNvSpPr>
              <p:nvPr/>
            </p:nvSpPr>
            <p:spPr bwMode="gray">
              <a:xfrm rot="10800000" flipH="1" flipV="1">
                <a:off x="126788" y="3429108"/>
                <a:ext cx="2787610" cy="3139164"/>
              </a:xfrm>
              <a:prstGeom prst="roundRect">
                <a:avLst>
                  <a:gd name="adj" fmla="val 13593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37" name="Text Box 46"/>
            <p:cNvSpPr txBox="1">
              <a:spLocks noChangeArrowheads="1"/>
            </p:cNvSpPr>
            <p:nvPr/>
          </p:nvSpPr>
          <p:spPr bwMode="auto">
            <a:xfrm>
              <a:off x="6197085" y="1570718"/>
              <a:ext cx="2001064" cy="307705"/>
            </a:xfrm>
            <a:prstGeom prst="rect">
              <a:avLst/>
            </a:prstGeom>
            <a:solidFill>
              <a:srgbClr val="000000"/>
            </a:solidFill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5888" indent="-115888" algn="ctr">
                <a:lnSpc>
                  <a:spcPct val="70000"/>
                </a:lnSpc>
                <a:spcBef>
                  <a:spcPct val="50000"/>
                </a:spcBef>
                <a:buSzPct val="80000"/>
                <a:buFont typeface="Arial" charset="0"/>
                <a:buNone/>
              </a:pPr>
              <a:r>
                <a:rPr lang="cs-CZ" sz="2000" dirty="0">
                  <a:solidFill>
                    <a:schemeClr val="bg1"/>
                  </a:solidFill>
                </a:rPr>
                <a:t>Řešení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53"/>
            <p:cNvSpPr>
              <a:spLocks noChangeArrowheads="1"/>
            </p:cNvSpPr>
            <p:nvPr/>
          </p:nvSpPr>
          <p:spPr bwMode="gray">
            <a:xfrm>
              <a:off x="6017624" y="2241040"/>
              <a:ext cx="2722616" cy="19271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Auto </a:t>
              </a:r>
              <a:r>
                <a:rPr lang="cs-CZ" dirty="0">
                  <a:solidFill>
                    <a:schemeClr val="tx1"/>
                  </a:solidFill>
                </a:rPr>
                <a:t>spojovatelka</a:t>
              </a:r>
              <a:r>
                <a:rPr lang="en-US" dirty="0">
                  <a:solidFill>
                    <a:schemeClr val="tx1"/>
                  </a:solidFill>
                </a:rPr>
                <a:t>, ACD a</a:t>
              </a:r>
              <a:r>
                <a:rPr lang="cs-CZ" dirty="0">
                  <a:solidFill>
                    <a:schemeClr val="tx1"/>
                  </a:solidFill>
                </a:rPr>
                <a:t> Fronty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Konsolidace zástupců a systémů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Jediná fronta pro všechny zástupce a lokality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</a:pP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9" name="Picture 2" descr="http://www.axeseducation.com/images/solution_icon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52687" y="1416713"/>
              <a:ext cx="716300" cy="716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3092450" y="1127125"/>
            <a:ext cx="2863850" cy="3446463"/>
            <a:chOff x="3093127" y="1126713"/>
            <a:chExt cx="2863125" cy="3446853"/>
          </a:xfrm>
        </p:grpSpPr>
        <p:grpSp>
          <p:nvGrpSpPr>
            <p:cNvPr id="58" name="Group 33"/>
            <p:cNvGrpSpPr>
              <a:grpSpLocks/>
            </p:cNvGrpSpPr>
            <p:nvPr/>
          </p:nvGrpSpPr>
          <p:grpSpPr bwMode="auto">
            <a:xfrm>
              <a:off x="3093127" y="1224724"/>
              <a:ext cx="2863125" cy="3348842"/>
              <a:chOff x="3093127" y="1224724"/>
              <a:chExt cx="2863125" cy="3348842"/>
            </a:xfrm>
          </p:grpSpPr>
          <p:grpSp>
            <p:nvGrpSpPr>
              <p:cNvPr id="62" name="Group 45"/>
              <p:cNvGrpSpPr>
                <a:grpSpLocks/>
              </p:cNvGrpSpPr>
              <p:nvPr/>
            </p:nvGrpSpPr>
            <p:grpSpPr bwMode="auto">
              <a:xfrm>
                <a:off x="3138342" y="1224724"/>
                <a:ext cx="2817910" cy="3348842"/>
                <a:chOff x="115295" y="3372590"/>
                <a:chExt cx="2817910" cy="3348842"/>
              </a:xfrm>
            </p:grpSpPr>
            <p:sp>
              <p:nvSpPr>
                <p:cNvPr id="65" name="AutoShape 38"/>
                <p:cNvSpPr>
                  <a:spLocks noChangeArrowheads="1"/>
                </p:cNvSpPr>
                <p:nvPr/>
              </p:nvSpPr>
              <p:spPr bwMode="gray">
                <a:xfrm>
                  <a:off x="114519" y="3373015"/>
                  <a:ext cx="2818686" cy="3348417"/>
                </a:xfrm>
                <a:prstGeom prst="roundRect">
                  <a:avLst>
                    <a:gd name="adj" fmla="val 13213"/>
                  </a:avLst>
                </a:prstGeom>
                <a:gradFill rotWithShape="0">
                  <a:gsLst>
                    <a:gs pos="0">
                      <a:srgbClr val="9999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dist="45791" dir="3378596" algn="ctr" rotWithShape="0">
                    <a:srgbClr val="999999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6" name="AutoShape 39"/>
                <p:cNvSpPr>
                  <a:spLocks noChangeArrowheads="1"/>
                </p:cNvSpPr>
                <p:nvPr/>
              </p:nvSpPr>
              <p:spPr bwMode="gray">
                <a:xfrm rot="10800000" flipH="1" flipV="1">
                  <a:off x="126788" y="3429108"/>
                  <a:ext cx="2787610" cy="3139164"/>
                </a:xfrm>
                <a:prstGeom prst="roundRect">
                  <a:avLst>
                    <a:gd name="adj" fmla="val 13593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63" name="Text Box 36"/>
              <p:cNvSpPr txBox="1">
                <a:spLocks noChangeArrowheads="1"/>
              </p:cNvSpPr>
              <p:nvPr/>
            </p:nvSpPr>
            <p:spPr bwMode="auto">
              <a:xfrm>
                <a:off x="3502598" y="1547064"/>
                <a:ext cx="1536311" cy="307812"/>
              </a:xfrm>
              <a:prstGeom prst="rect">
                <a:avLst/>
              </a:prstGeom>
              <a:solidFill>
                <a:srgbClr val="000000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15888" indent="-115888" algn="ctr">
                  <a:lnSpc>
                    <a:spcPct val="70000"/>
                  </a:lnSpc>
                  <a:spcBef>
                    <a:spcPct val="50000"/>
                  </a:spcBef>
                  <a:buSzPct val="80000"/>
                  <a:buFont typeface="Arial" charset="0"/>
                  <a:buNone/>
                </a:pPr>
                <a:r>
                  <a:rPr lang="cs-CZ" sz="2000" dirty="0">
                    <a:solidFill>
                      <a:schemeClr val="bg1"/>
                    </a:solidFill>
                  </a:rPr>
                  <a:t>Situace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Rectangle 52"/>
              <p:cNvSpPr>
                <a:spLocks noChangeArrowheads="1"/>
              </p:cNvSpPr>
              <p:nvPr/>
            </p:nvSpPr>
            <p:spPr bwMode="gray">
              <a:xfrm>
                <a:off x="3093127" y="2249192"/>
                <a:ext cx="2861228" cy="214530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r>
                  <a:rPr lang="cs-CZ" dirty="0">
                    <a:solidFill>
                      <a:schemeClr val="tx1"/>
                    </a:solidFill>
                  </a:rPr>
                  <a:t>Více různých telefonních systémů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r>
                  <a:rPr lang="cs-CZ" dirty="0">
                    <a:solidFill>
                      <a:schemeClr val="tx1"/>
                    </a:solidFill>
                  </a:rPr>
                  <a:t>Nárůst objemu provozu</a:t>
                </a:r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cs-CZ" dirty="0">
                    <a:solidFill>
                      <a:schemeClr val="tx1"/>
                    </a:solidFill>
                  </a:rPr>
                  <a:t>problémy s personálem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r>
                  <a:rPr lang="cs-CZ" dirty="0">
                    <a:solidFill>
                      <a:schemeClr val="tx1"/>
                    </a:solidFill>
                  </a:rPr>
                  <a:t>Skupiny pro příjem hovorů již nedostačovaly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90513" lvl="1" indent="-168275" eaLnBrk="0" hangingPunct="0">
                  <a:lnSpc>
                    <a:spcPct val="95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chemeClr val="bg2"/>
                  </a:buClr>
                  <a:buSzPct val="85000"/>
                  <a:buFontTx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9" name="Picture 4" descr="http://icons.iconarchive.com/icons/devcom/medical/256/receptionist-ico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51326" y="1126713"/>
              <a:ext cx="797089" cy="79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4" descr="http://icons.iconarchive.com/icons/devcom/medical/256/receptionist-ico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03726" y="1279113"/>
              <a:ext cx="797089" cy="79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4" descr="http://icons.iconarchive.com/icons/devcom/medical/256/receptionist-ico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56126" y="1431513"/>
              <a:ext cx="797089" cy="79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Group 35"/>
          <p:cNvGrpSpPr>
            <a:grpSpLocks/>
          </p:cNvGrpSpPr>
          <p:nvPr/>
        </p:nvGrpSpPr>
        <p:grpSpPr bwMode="auto">
          <a:xfrm>
            <a:off x="447675" y="4802188"/>
            <a:ext cx="8193088" cy="1939925"/>
            <a:chOff x="448099" y="4802168"/>
            <a:chExt cx="8192168" cy="1939572"/>
          </a:xfrm>
        </p:grpSpPr>
        <p:grpSp>
          <p:nvGrpSpPr>
            <p:cNvPr id="68" name="Group 42"/>
            <p:cNvGrpSpPr>
              <a:grpSpLocks/>
            </p:cNvGrpSpPr>
            <p:nvPr/>
          </p:nvGrpSpPr>
          <p:grpSpPr bwMode="auto">
            <a:xfrm>
              <a:off x="514530" y="4802168"/>
              <a:ext cx="8125737" cy="1877797"/>
              <a:chOff x="567001" y="1221756"/>
              <a:chExt cx="7781352" cy="1877797"/>
            </a:xfrm>
          </p:grpSpPr>
          <p:sp>
            <p:nvSpPr>
              <p:cNvPr id="71" name="AutoShape 41"/>
              <p:cNvSpPr>
                <a:spLocks noChangeArrowheads="1"/>
              </p:cNvSpPr>
              <p:nvPr/>
            </p:nvSpPr>
            <p:spPr bwMode="gray">
              <a:xfrm>
                <a:off x="567228" y="1221756"/>
                <a:ext cx="7781125" cy="1877670"/>
              </a:xfrm>
              <a:prstGeom prst="roundRect">
                <a:avLst>
                  <a:gd name="adj" fmla="val 13213"/>
                </a:avLst>
              </a:prstGeom>
              <a:gradFill rotWithShape="0">
                <a:gsLst>
                  <a:gs pos="0">
                    <a:srgbClr val="999999"/>
                  </a:gs>
                  <a:gs pos="100000">
                    <a:schemeClr val="bg1"/>
                  </a:gs>
                </a:gsLst>
                <a:lin ang="2700000" scaled="1"/>
              </a:gradFill>
              <a:ln w="28575">
                <a:solidFill>
                  <a:schemeClr val="bg2"/>
                </a:solidFill>
                <a:round/>
                <a:headEnd/>
                <a:tailEnd/>
              </a:ln>
              <a:effectLst>
                <a:outerShdw dist="45791" dir="3378596" algn="ctr" rotWithShape="0">
                  <a:srgbClr val="999999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AutoShape 42"/>
              <p:cNvSpPr>
                <a:spLocks noChangeArrowheads="1"/>
              </p:cNvSpPr>
              <p:nvPr/>
            </p:nvSpPr>
            <p:spPr bwMode="gray">
              <a:xfrm rot="10800000" flipH="1" flipV="1">
                <a:off x="599373" y="1260662"/>
                <a:ext cx="7696006" cy="1759934"/>
              </a:xfrm>
              <a:prstGeom prst="roundRect">
                <a:avLst>
                  <a:gd name="adj" fmla="val 13593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69" name="Text Box 49"/>
            <p:cNvSpPr txBox="1">
              <a:spLocks noChangeArrowheads="1"/>
            </p:cNvSpPr>
            <p:nvPr/>
          </p:nvSpPr>
          <p:spPr bwMode="auto">
            <a:xfrm>
              <a:off x="905248" y="4937081"/>
              <a:ext cx="4134973" cy="310285"/>
            </a:xfrm>
            <a:prstGeom prst="rect">
              <a:avLst/>
            </a:prstGeom>
            <a:solidFill>
              <a:srgbClr val="000000"/>
            </a:solidFill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5888" indent="-115888" algn="ctr">
                <a:lnSpc>
                  <a:spcPct val="70000"/>
                </a:lnSpc>
                <a:spcBef>
                  <a:spcPct val="50000"/>
                </a:spcBef>
                <a:buSzPct val="80000"/>
                <a:buFont typeface="Arial" charset="0"/>
                <a:buNone/>
              </a:pPr>
              <a:r>
                <a:rPr lang="cs-CZ" sz="2000" dirty="0">
                  <a:solidFill>
                    <a:schemeClr val="bg1"/>
                  </a:solidFill>
                </a:rPr>
                <a:t>Přínos pro firmu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0" name="Rectangle 54"/>
            <p:cNvSpPr>
              <a:spLocks noChangeArrowheads="1"/>
            </p:cNvSpPr>
            <p:nvPr/>
          </p:nvSpPr>
          <p:spPr bwMode="gray">
            <a:xfrm>
              <a:off x="448099" y="5298716"/>
              <a:ext cx="7864631" cy="144302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en-US" dirty="0" err="1">
                  <a:solidFill>
                    <a:schemeClr val="tx1"/>
                  </a:solidFill>
                </a:rPr>
                <a:t>Profesion</a:t>
              </a:r>
              <a:r>
                <a:rPr lang="cs-CZ" dirty="0">
                  <a:solidFill>
                    <a:schemeClr val="tx1"/>
                  </a:solidFill>
                </a:rPr>
                <a:t>á</a:t>
              </a:r>
              <a:r>
                <a:rPr lang="en-US" dirty="0">
                  <a:solidFill>
                    <a:schemeClr val="tx1"/>
                  </a:solidFill>
                </a:rPr>
                <a:t>l</a:t>
              </a:r>
              <a:r>
                <a:rPr lang="cs-CZ" dirty="0">
                  <a:solidFill>
                    <a:schemeClr val="tx1"/>
                  </a:solidFill>
                </a:rPr>
                <a:t>ní dojem s konzistentním pozdravem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Vyšší úspěšnost uzavírání obchodů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r>
                <a:rPr lang="cs-CZ" dirty="0">
                  <a:solidFill>
                    <a:schemeClr val="tx1"/>
                  </a:solidFill>
                </a:rPr>
                <a:t>Úspory nákladů díky frontám hostovaným v síti</a:t>
              </a: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  <a:p>
              <a:pPr marL="290513" lvl="1" indent="-16827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lr>
                  <a:schemeClr val="bg2"/>
                </a:buClr>
                <a:buSzPct val="85000"/>
                <a:buFontTx/>
                <a:buChar char="•"/>
              </a:pP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5695931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Fronty s pobočkovou ústřednou v místě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14158"/>
            <a:ext cx="8496300" cy="4284662"/>
          </a:xfrm>
        </p:spPr>
        <p:txBody>
          <a:bodyPr/>
          <a:lstStyle/>
          <a:p>
            <a:pPr marL="290513" lvl="1" indent="-168275" ea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SzPct val="85000"/>
              <a:buFontTx/>
              <a:buChar char="•"/>
            </a:pPr>
            <a:endParaRPr lang="en-US" sz="2000" dirty="0"/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2334474" y="4306967"/>
            <a:ext cx="23987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/>
              <a:t>M</a:t>
            </a:r>
            <a:r>
              <a:rPr lang="cs-CZ" sz="1600" b="1" i="1"/>
              <a:t>oje číslo</a:t>
            </a:r>
            <a:r>
              <a:rPr lang="en-US" sz="1600" b="1" i="1"/>
              <a:t> “Anywhere”</a:t>
            </a:r>
          </a:p>
          <a:p>
            <a:pPr algn="ctr"/>
            <a:r>
              <a:rPr lang="en-US" sz="1600" b="1" i="1"/>
              <a:t>240 123 4567</a:t>
            </a:r>
          </a:p>
        </p:txBody>
      </p:sp>
      <p:pic>
        <p:nvPicPr>
          <p:cNvPr id="7" name="Picture 6" descr="http://www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788" y="3984625"/>
            <a:ext cx="148272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567084" y="2044573"/>
            <a:ext cx="1697251" cy="110440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cs-CZ" sz="2000" dirty="0">
                <a:solidFill>
                  <a:srgbClr val="FFFFFF"/>
                </a:solidFill>
                <a:cs typeface="Arial" charset="0"/>
              </a:rPr>
              <a:t>Poskytovatel služeb</a:t>
            </a:r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50900" y="3165475"/>
            <a:ext cx="6556861" cy="2744103"/>
            <a:chOff x="1201480" y="3111796"/>
            <a:chExt cx="6557165" cy="2743643"/>
          </a:xfrm>
        </p:grpSpPr>
        <p:sp>
          <p:nvSpPr>
            <p:cNvPr id="10" name="TextBox 64"/>
            <p:cNvSpPr txBox="1">
              <a:spLocks noChangeArrowheads="1"/>
            </p:cNvSpPr>
            <p:nvPr/>
          </p:nvSpPr>
          <p:spPr bwMode="auto">
            <a:xfrm>
              <a:off x="1201480" y="3264170"/>
              <a:ext cx="1967489" cy="3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>
                  <a:solidFill>
                    <a:schemeClr val="tx1"/>
                  </a:solidFill>
                </a:rPr>
                <a:t>Hovory ve frontách zde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16200000" flipH="1">
              <a:off x="2456548" y="3796646"/>
              <a:ext cx="850757" cy="3826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5805524" y="3640321"/>
              <a:ext cx="747588" cy="2301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508225" y="4972034"/>
              <a:ext cx="596928" cy="5348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74"/>
            <p:cNvSpPr txBox="1">
              <a:spLocks noChangeArrowheads="1"/>
            </p:cNvSpPr>
            <p:nvPr/>
          </p:nvSpPr>
          <p:spPr bwMode="auto">
            <a:xfrm>
              <a:off x="2417562" y="5532328"/>
              <a:ext cx="1967489" cy="3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>
                  <a:solidFill>
                    <a:schemeClr val="tx1"/>
                  </a:solidFill>
                </a:rPr>
                <a:t>Hovory ve frontách zde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75"/>
            <p:cNvSpPr txBox="1">
              <a:spLocks noChangeArrowheads="1"/>
            </p:cNvSpPr>
            <p:nvPr/>
          </p:nvSpPr>
          <p:spPr bwMode="auto">
            <a:xfrm>
              <a:off x="5791156" y="3111796"/>
              <a:ext cx="1967489" cy="3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>
                  <a:solidFill>
                    <a:schemeClr val="tx1"/>
                  </a:solidFill>
                </a:rPr>
                <a:t>Hovory ve frontách zde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6" descr="http://www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338" y="3808413"/>
            <a:ext cx="1482725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http://www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325" y="4454525"/>
            <a:ext cx="1481138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87"/>
          <p:cNvSpPr txBox="1">
            <a:spLocks noChangeArrowheads="1"/>
          </p:cNvSpPr>
          <p:nvPr/>
        </p:nvSpPr>
        <p:spPr bwMode="auto">
          <a:xfrm>
            <a:off x="893763" y="5060950"/>
            <a:ext cx="95910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Lo</a:t>
            </a:r>
            <a:r>
              <a:rPr lang="cs-CZ" sz="1600" i="1" dirty="0" err="1">
                <a:solidFill>
                  <a:schemeClr val="tx1"/>
                </a:solidFill>
              </a:rPr>
              <a:t>kalita</a:t>
            </a:r>
            <a:r>
              <a:rPr lang="en-US" sz="1600" i="1" dirty="0">
                <a:solidFill>
                  <a:schemeClr val="tx1"/>
                </a:solidFill>
              </a:rPr>
              <a:t> A</a:t>
            </a:r>
          </a:p>
        </p:txBody>
      </p:sp>
      <p:sp>
        <p:nvSpPr>
          <p:cNvPr id="20" name="TextBox 88"/>
          <p:cNvSpPr txBox="1">
            <a:spLocks noChangeArrowheads="1"/>
          </p:cNvSpPr>
          <p:nvPr/>
        </p:nvSpPr>
        <p:spPr bwMode="auto">
          <a:xfrm>
            <a:off x="7191375" y="4629150"/>
            <a:ext cx="96391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Lo</a:t>
            </a:r>
            <a:r>
              <a:rPr lang="cs-CZ" sz="1600" i="1" dirty="0" err="1">
                <a:solidFill>
                  <a:schemeClr val="tx1"/>
                </a:solidFill>
              </a:rPr>
              <a:t>kalita</a:t>
            </a:r>
            <a:r>
              <a:rPr lang="en-US" sz="1600" i="1" dirty="0">
                <a:solidFill>
                  <a:schemeClr val="tx1"/>
                </a:solidFill>
              </a:rPr>
              <a:t> C</a:t>
            </a:r>
          </a:p>
        </p:txBody>
      </p:sp>
      <p:sp>
        <p:nvSpPr>
          <p:cNvPr id="21" name="TextBox 89"/>
          <p:cNvSpPr txBox="1">
            <a:spLocks noChangeArrowheads="1"/>
          </p:cNvSpPr>
          <p:nvPr/>
        </p:nvSpPr>
        <p:spPr bwMode="auto">
          <a:xfrm>
            <a:off x="5248275" y="5291138"/>
            <a:ext cx="95910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Lo</a:t>
            </a:r>
            <a:r>
              <a:rPr lang="cs-CZ" sz="1600" i="1" dirty="0" err="1">
                <a:solidFill>
                  <a:schemeClr val="tx1"/>
                </a:solidFill>
              </a:rPr>
              <a:t>kalita</a:t>
            </a:r>
            <a:r>
              <a:rPr lang="en-US" sz="1600" i="1" dirty="0">
                <a:solidFill>
                  <a:schemeClr val="tx1"/>
                </a:solidFill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320325417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24237"/>
            <a:ext cx="8496300" cy="460375"/>
          </a:xfrm>
        </p:spPr>
        <p:txBody>
          <a:bodyPr/>
          <a:lstStyle/>
          <a:p>
            <a:r>
              <a:rPr lang="cs-CZ" b="1" dirty="0"/>
              <a:t>Přínos front v síti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6518"/>
            <a:ext cx="8496300" cy="428466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4" name="Cloud 33"/>
          <p:cNvSpPr/>
          <p:nvPr/>
        </p:nvSpPr>
        <p:spPr>
          <a:xfrm>
            <a:off x="3019647" y="1690688"/>
            <a:ext cx="2668772" cy="1552575"/>
          </a:xfrm>
          <a:prstGeom prst="cloud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cs typeface="Arial" charset="0"/>
              </a:rPr>
              <a:t>Hostováno poskytovatelem </a:t>
            </a:r>
            <a:r>
              <a:rPr lang="cs-CZ" b="1" dirty="0">
                <a:solidFill>
                  <a:schemeClr val="tx1"/>
                </a:solidFill>
                <a:cs typeface="Arial" charset="0"/>
              </a:rPr>
              <a:t>služeb</a:t>
            </a:r>
            <a:endParaRPr lang="en-US" b="1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2864644" y="3163094"/>
            <a:ext cx="936625" cy="8620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4060032" y="3591719"/>
            <a:ext cx="1208087" cy="517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124450" y="2976563"/>
            <a:ext cx="1138238" cy="946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6" descr="http://www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4650" y="3984625"/>
            <a:ext cx="1481138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6" descr="http://www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338" y="3808413"/>
            <a:ext cx="1482725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6" descr="http://www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348163"/>
            <a:ext cx="148272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422900" y="1785938"/>
            <a:ext cx="2009775" cy="2105025"/>
            <a:chOff x="5422604" y="1786270"/>
            <a:chExt cx="2009554" cy="2105246"/>
          </a:xfrm>
        </p:grpSpPr>
        <p:sp>
          <p:nvSpPr>
            <p:cNvPr id="42" name="Multiply 41"/>
            <p:cNvSpPr/>
            <p:nvPr/>
          </p:nvSpPr>
          <p:spPr>
            <a:xfrm>
              <a:off x="5422604" y="3051640"/>
              <a:ext cx="617470" cy="839876"/>
            </a:xfrm>
            <a:prstGeom prst="mathMultiply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5433716" y="2402285"/>
              <a:ext cx="1233351" cy="2349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8" descr="http://d2f8dzk2mhcqts.cloudfront.net/325_House_Icon/28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67009" y="1786270"/>
              <a:ext cx="865149" cy="86514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84200" y="2211388"/>
            <a:ext cx="2754313" cy="352425"/>
            <a:chOff x="584791" y="2211571"/>
            <a:chExt cx="2753832" cy="352464"/>
          </a:xfrm>
        </p:grpSpPr>
        <p:grpSp>
          <p:nvGrpSpPr>
            <p:cNvPr id="46" name="Group 62"/>
            <p:cNvGrpSpPr>
              <a:grpSpLocks/>
            </p:cNvGrpSpPr>
            <p:nvPr/>
          </p:nvGrpSpPr>
          <p:grpSpPr bwMode="auto">
            <a:xfrm>
              <a:off x="584791" y="2211571"/>
              <a:ext cx="2753832" cy="352464"/>
              <a:chOff x="584791" y="2211571"/>
              <a:chExt cx="2753832" cy="352464"/>
            </a:xfrm>
          </p:grpSpPr>
          <p:sp>
            <p:nvSpPr>
              <p:cNvPr id="48" name="TextBox 64"/>
              <p:cNvSpPr txBox="1">
                <a:spLocks noChangeArrowheads="1"/>
              </p:cNvSpPr>
              <p:nvPr/>
            </p:nvSpPr>
            <p:spPr bwMode="auto">
              <a:xfrm>
                <a:off x="924457" y="2211571"/>
                <a:ext cx="1968080" cy="32320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dirty="0">
                    <a:solidFill>
                      <a:srgbClr val="C00000"/>
                    </a:solidFill>
                  </a:rPr>
                  <a:t>Hovory ve frontě zde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584791" y="2562447"/>
                <a:ext cx="2753832" cy="1588"/>
              </a:xfrm>
              <a:prstGeom prst="straightConnector1">
                <a:avLst/>
              </a:prstGeom>
              <a:ln w="28575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/>
            <p:cNvCxnSpPr/>
            <p:nvPr/>
          </p:nvCxnSpPr>
          <p:spPr>
            <a:xfrm>
              <a:off x="1541887" y="2510054"/>
              <a:ext cx="1615793" cy="15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2"/>
          <p:cNvSpPr txBox="1">
            <a:spLocks noChangeArrowheads="1"/>
          </p:cNvSpPr>
          <p:nvPr/>
        </p:nvSpPr>
        <p:spPr bwMode="auto">
          <a:xfrm>
            <a:off x="893763" y="5060950"/>
            <a:ext cx="86292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Lo</a:t>
            </a:r>
            <a:r>
              <a:rPr lang="cs-CZ" sz="1400" i="1" dirty="0" err="1">
                <a:solidFill>
                  <a:schemeClr val="tx1"/>
                </a:solidFill>
              </a:rPr>
              <a:t>kalita</a:t>
            </a:r>
            <a:r>
              <a:rPr lang="en-US" sz="1400" i="1" dirty="0">
                <a:solidFill>
                  <a:schemeClr val="tx1"/>
                </a:solidFill>
              </a:rPr>
              <a:t> A</a:t>
            </a:r>
          </a:p>
        </p:txBody>
      </p:sp>
      <p:sp>
        <p:nvSpPr>
          <p:cNvPr id="81" name="TextBox 73"/>
          <p:cNvSpPr txBox="1">
            <a:spLocks noChangeArrowheads="1"/>
          </p:cNvSpPr>
          <p:nvPr/>
        </p:nvSpPr>
        <p:spPr bwMode="auto">
          <a:xfrm>
            <a:off x="7191375" y="4629150"/>
            <a:ext cx="86773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Lo</a:t>
            </a:r>
            <a:r>
              <a:rPr lang="cs-CZ" sz="1400" i="1" dirty="0" err="1">
                <a:solidFill>
                  <a:schemeClr val="tx1"/>
                </a:solidFill>
              </a:rPr>
              <a:t>kalita</a:t>
            </a:r>
            <a:r>
              <a:rPr lang="en-US" sz="1400" i="1" dirty="0">
                <a:solidFill>
                  <a:schemeClr val="tx1"/>
                </a:solidFill>
              </a:rPr>
              <a:t> C</a:t>
            </a:r>
          </a:p>
        </p:txBody>
      </p:sp>
      <p:sp>
        <p:nvSpPr>
          <p:cNvPr id="82" name="TextBox 76"/>
          <p:cNvSpPr txBox="1">
            <a:spLocks noChangeArrowheads="1"/>
          </p:cNvSpPr>
          <p:nvPr/>
        </p:nvSpPr>
        <p:spPr bwMode="auto">
          <a:xfrm>
            <a:off x="5248275" y="5291138"/>
            <a:ext cx="864532" cy="30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Lo</a:t>
            </a:r>
            <a:r>
              <a:rPr lang="cs-CZ" sz="1400" i="1" dirty="0" err="1">
                <a:solidFill>
                  <a:schemeClr val="tx1"/>
                </a:solidFill>
              </a:rPr>
              <a:t>kalita</a:t>
            </a:r>
            <a:r>
              <a:rPr lang="en-US" sz="1400" i="1" dirty="0">
                <a:solidFill>
                  <a:schemeClr val="tx1"/>
                </a:solidFill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374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237285" y="1100254"/>
            <a:ext cx="3616569" cy="33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200" b="1" dirty="0">
              <a:solidFill>
                <a:srgbClr val="E20074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200" b="1" dirty="0">
              <a:solidFill>
                <a:srgbClr val="E20074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Princip </a:t>
            </a:r>
            <a:r>
              <a:rPr lang="en-US" b="1" dirty="0"/>
              <a:t>ACD: S</a:t>
            </a:r>
            <a:r>
              <a:rPr lang="cs-CZ" b="1" dirty="0" err="1"/>
              <a:t>ouběžné</a:t>
            </a:r>
            <a:r>
              <a:rPr lang="cs-CZ" b="1" dirty="0"/>
              <a:t> směrování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946" y="1543456"/>
            <a:ext cx="8496300" cy="4284662"/>
          </a:xfrm>
        </p:spPr>
        <p:txBody>
          <a:bodyPr/>
          <a:lstStyle/>
          <a:p>
            <a:endParaRPr lang="cs-CZ" sz="2000" dirty="0">
              <a:latin typeface="Tele-GroteskEENor" pitchFamily="2" charset="0"/>
            </a:endParaRPr>
          </a:p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  <a:latin typeface="Tele-GroteskNor" pitchFamily="2" charset="0"/>
              </a:rPr>
              <a:t>“Všechny telefony vyzvánějí zároveň”</a:t>
            </a:r>
          </a:p>
          <a:p>
            <a:endParaRPr lang="cs-CZ" sz="2000" dirty="0">
              <a:latin typeface="Tele-GroteskEENor" pitchFamily="2" charset="0"/>
            </a:endParaRPr>
          </a:p>
          <a:p>
            <a:endParaRPr lang="cs-CZ" dirty="0"/>
          </a:p>
        </p:txBody>
      </p:sp>
      <p:grpSp>
        <p:nvGrpSpPr>
          <p:cNvPr id="26" name="Group 64"/>
          <p:cNvGrpSpPr>
            <a:grpSpLocks/>
          </p:cNvGrpSpPr>
          <p:nvPr/>
        </p:nvGrpSpPr>
        <p:grpSpPr bwMode="auto">
          <a:xfrm>
            <a:off x="1536700" y="1446213"/>
            <a:ext cx="4298950" cy="2863850"/>
            <a:chOff x="1110927" y="1371601"/>
            <a:chExt cx="4298341" cy="2864473"/>
          </a:xfrm>
        </p:grpSpPr>
        <p:sp>
          <p:nvSpPr>
            <p:cNvPr id="27" name="TextBox 53"/>
            <p:cNvSpPr txBox="1">
              <a:spLocks noChangeArrowheads="1"/>
            </p:cNvSpPr>
            <p:nvPr/>
          </p:nvSpPr>
          <p:spPr bwMode="auto">
            <a:xfrm>
              <a:off x="1110927" y="1371601"/>
              <a:ext cx="4298341" cy="366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“</a:t>
              </a:r>
              <a:r>
                <a:rPr lang="cs-CZ" b="1"/>
                <a:t>Všechny telefony vyzvánějí zároveň</a:t>
              </a:r>
              <a:r>
                <a:rPr lang="en-US" b="1"/>
                <a:t>”</a:t>
              </a:r>
            </a:p>
          </p:txBody>
        </p:sp>
        <p:pic>
          <p:nvPicPr>
            <p:cNvPr id="28" name="Picture 2" descr="http://www.storagemarketingstrategies.com/wp-content/uploads/2010/08/Phone_Icon_by_cemagraphic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9481" y="3179084"/>
              <a:ext cx="1258555" cy="1056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3438525" y="2459038"/>
            <a:ext cx="3035300" cy="3559175"/>
            <a:chOff x="2981054" y="2342755"/>
            <a:chExt cx="3035571" cy="3558314"/>
          </a:xfrm>
        </p:grpSpPr>
        <p:grpSp>
          <p:nvGrpSpPr>
            <p:cNvPr id="30" name="Group 51"/>
            <p:cNvGrpSpPr>
              <a:grpSpLocks/>
            </p:cNvGrpSpPr>
            <p:nvPr/>
          </p:nvGrpSpPr>
          <p:grpSpPr bwMode="auto">
            <a:xfrm>
              <a:off x="2981054" y="2806995"/>
              <a:ext cx="2313983" cy="2349796"/>
              <a:chOff x="1997050" y="2842621"/>
              <a:chExt cx="2313983" cy="2349796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2004989" y="2843406"/>
                <a:ext cx="1465393" cy="108558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V="1">
                <a:off x="1997050" y="3714733"/>
                <a:ext cx="2313195" cy="2285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052618" y="3933755"/>
                <a:ext cx="1970263" cy="7697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16200000" flipH="1">
                <a:off x="2010751" y="3966088"/>
                <a:ext cx="1236363" cy="121613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62"/>
            <p:cNvGrpSpPr>
              <a:grpSpLocks/>
            </p:cNvGrpSpPr>
            <p:nvPr/>
          </p:nvGrpSpPr>
          <p:grpSpPr bwMode="auto">
            <a:xfrm>
              <a:off x="3988114" y="2342755"/>
              <a:ext cx="2028511" cy="3558314"/>
              <a:chOff x="3382489" y="2342755"/>
              <a:chExt cx="2028511" cy="3558314"/>
            </a:xfrm>
          </p:grpSpPr>
          <p:pic>
            <p:nvPicPr>
              <p:cNvPr id="32" name="Picture 4" descr="http://t3.gstatic.com/images?q=tbn:ANd9GcRstQga5kgocy99J-EQKOUPIn_mGDHFhIyJEXk-ybmd0YFmMRpnHQ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448346" y="4427198"/>
                <a:ext cx="668078" cy="770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4" descr="http://t3.gstatic.com/images?q=tbn:ANd9GcRstQga5kgocy99J-EQKOUPIn_mGDHFhIyJEXk-ybmd0YFmMRpnHQ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43600" y="2342755"/>
                <a:ext cx="668078" cy="770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4" descr="http://t3.gstatic.com/images?q=tbn:ANd9GcRstQga5kgocy99J-EQKOUPIn_mGDHFhIyJEXk-ybmd0YFmMRpnHQ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42922" y="3283210"/>
                <a:ext cx="668078" cy="770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2" descr="http://www.softicons.com/download/application-icons/wifun-icons-by-rokey/png/128/cellphone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82489" y="5144744"/>
                <a:ext cx="756324" cy="756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318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24237"/>
            <a:ext cx="8496300" cy="460375"/>
          </a:xfrm>
        </p:spPr>
        <p:txBody>
          <a:bodyPr/>
          <a:lstStyle/>
          <a:p>
            <a:r>
              <a:rPr lang="cs-CZ" b="1" dirty="0" smtClean="0"/>
              <a:t>Princip </a:t>
            </a:r>
            <a:r>
              <a:rPr lang="en-US" b="1" dirty="0" smtClean="0"/>
              <a:t>ACD: </a:t>
            </a:r>
            <a:r>
              <a:rPr lang="cs-CZ" b="1" dirty="0" smtClean="0"/>
              <a:t>Běžné (postupné</a:t>
            </a:r>
            <a:r>
              <a:rPr lang="en-US" b="1" dirty="0" smtClean="0"/>
              <a:t>)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6518"/>
            <a:ext cx="8496300" cy="4284662"/>
          </a:xfrm>
        </p:spPr>
        <p:txBody>
          <a:bodyPr/>
          <a:lstStyle/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Tele-GroteskNor" pitchFamily="2" charset="0"/>
              </a:rPr>
              <a:t>“Všechny telefony vyzvánějí zároveň”</a:t>
            </a:r>
          </a:p>
          <a:p>
            <a:endParaRPr lang="cs-CZ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690688" y="2587625"/>
            <a:ext cx="2212975" cy="63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2" descr="http://www.storagemarketingstrategies.com/wp-content/uploads/2010/08/Phone_Icon_by_cemagraphic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035175"/>
            <a:ext cx="1127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3379788" y="1978025"/>
            <a:ext cx="2114550" cy="3954463"/>
            <a:chOff x="2976162" y="1977660"/>
            <a:chExt cx="2114432" cy="3955313"/>
          </a:xfrm>
        </p:grpSpPr>
        <p:sp>
          <p:nvSpPr>
            <p:cNvPr id="53" name="Oval 52"/>
            <p:cNvSpPr/>
            <p:nvPr/>
          </p:nvSpPr>
          <p:spPr>
            <a:xfrm>
              <a:off x="2976162" y="2541344"/>
              <a:ext cx="2114432" cy="339162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54" name="Group 41"/>
            <p:cNvGrpSpPr>
              <a:grpSpLocks/>
            </p:cNvGrpSpPr>
            <p:nvPr/>
          </p:nvGrpSpPr>
          <p:grpSpPr bwMode="auto">
            <a:xfrm>
              <a:off x="3610466" y="1977660"/>
              <a:ext cx="1120309" cy="917598"/>
              <a:chOff x="5450609" y="1977660"/>
              <a:chExt cx="1120309" cy="917598"/>
            </a:xfrm>
          </p:grpSpPr>
          <p:pic>
            <p:nvPicPr>
              <p:cNvPr id="55" name="Picture 2" descr="http://yearingear.com/old-telephone-ico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450609" y="2266478"/>
                <a:ext cx="865151" cy="628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TextBox 35"/>
              <p:cNvSpPr txBox="1">
                <a:spLocks noChangeArrowheads="1"/>
              </p:cNvSpPr>
              <p:nvPr/>
            </p:nvSpPr>
            <p:spPr bwMode="auto">
              <a:xfrm>
                <a:off x="5610107" y="1977660"/>
                <a:ext cx="960811" cy="607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en-US" sz="2000" dirty="0">
                    <a:solidFill>
                      <a:schemeClr val="tx1"/>
                    </a:solidFill>
                  </a:rPr>
                  <a:t>#1 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J</a:t>
                </a:r>
                <a:r>
                  <a:rPr lang="cs-CZ" sz="2000" dirty="0" err="1" smtClean="0">
                    <a:solidFill>
                      <a:schemeClr val="tx1"/>
                    </a:solidFill>
                  </a:rPr>
                  <a:t>an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Tx/>
                  <a:buAutoNum type="arabicPeriod"/>
                </a:pPr>
                <a:endParaRPr lang="en-US" sz="1400" b="1" dirty="0"/>
              </a:p>
            </p:txBody>
          </p:sp>
        </p:grp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2181225" y="3182938"/>
            <a:ext cx="4843359" cy="3627274"/>
            <a:chOff x="1777275" y="3182393"/>
            <a:chExt cx="4843917" cy="3627401"/>
          </a:xfrm>
        </p:grpSpPr>
        <p:sp>
          <p:nvSpPr>
            <p:cNvPr id="58" name="Chevron 57"/>
            <p:cNvSpPr/>
            <p:nvPr/>
          </p:nvSpPr>
          <p:spPr>
            <a:xfrm rot="4794520">
              <a:off x="4780392" y="3124428"/>
              <a:ext cx="371488" cy="487418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Chevron 58"/>
            <p:cNvSpPr/>
            <p:nvPr/>
          </p:nvSpPr>
          <p:spPr>
            <a:xfrm rot="15454942">
              <a:off x="2917246" y="4771516"/>
              <a:ext cx="371488" cy="485831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0" name="Group 53"/>
            <p:cNvGrpSpPr>
              <a:grpSpLocks/>
            </p:cNvGrpSpPr>
            <p:nvPr/>
          </p:nvGrpSpPr>
          <p:grpSpPr bwMode="auto">
            <a:xfrm>
              <a:off x="4560308" y="4109454"/>
              <a:ext cx="2060884" cy="841877"/>
              <a:chOff x="5634877" y="4343371"/>
              <a:chExt cx="2060884" cy="841877"/>
            </a:xfrm>
          </p:grpSpPr>
          <p:pic>
            <p:nvPicPr>
              <p:cNvPr id="67" name="Picture 2" descr="http://yearingear.com/old-telephone-ico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634877" y="4343371"/>
                <a:ext cx="865151" cy="628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" name="TextBox 36"/>
              <p:cNvSpPr txBox="1">
                <a:spLocks noChangeArrowheads="1"/>
              </p:cNvSpPr>
              <p:nvPr/>
            </p:nvSpPr>
            <p:spPr bwMode="auto">
              <a:xfrm>
                <a:off x="6313192" y="4554284"/>
                <a:ext cx="1382569" cy="630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en-US" sz="2000" dirty="0">
                    <a:solidFill>
                      <a:schemeClr val="tx1"/>
                    </a:solidFill>
                  </a:rPr>
                  <a:t>#2 </a:t>
                </a:r>
                <a:r>
                  <a:rPr lang="cs-CZ" sz="2000" dirty="0" smtClean="0">
                    <a:solidFill>
                      <a:schemeClr val="tx1"/>
                    </a:solidFill>
                  </a:rPr>
                  <a:t>Jiří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Tx/>
                  <a:buAutoNum type="arabicPeriod"/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Group 47"/>
            <p:cNvGrpSpPr>
              <a:grpSpLocks/>
            </p:cNvGrpSpPr>
            <p:nvPr/>
          </p:nvGrpSpPr>
          <p:grpSpPr bwMode="auto">
            <a:xfrm>
              <a:off x="3606917" y="5665355"/>
              <a:ext cx="1473625" cy="1144439"/>
              <a:chOff x="5436432" y="5601557"/>
              <a:chExt cx="1473625" cy="1144439"/>
            </a:xfrm>
          </p:grpSpPr>
          <p:pic>
            <p:nvPicPr>
              <p:cNvPr id="65" name="Picture 2" descr="http://yearingear.com/old-telephone-ico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436432" y="5601557"/>
                <a:ext cx="865151" cy="628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" name="TextBox 37"/>
              <p:cNvSpPr txBox="1">
                <a:spLocks noChangeArrowheads="1"/>
              </p:cNvSpPr>
              <p:nvPr/>
            </p:nvSpPr>
            <p:spPr bwMode="auto">
              <a:xfrm>
                <a:off x="5445972" y="6156262"/>
                <a:ext cx="1464085" cy="589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en-US" sz="2000" dirty="0">
                    <a:solidFill>
                      <a:schemeClr val="tx1"/>
                    </a:solidFill>
                  </a:rPr>
                  <a:t>#3 Tom</a:t>
                </a:r>
              </a:p>
              <a:p>
                <a:pPr marL="342900" indent="-342900">
                  <a:buFontTx/>
                  <a:buAutoNum type="arabicPeriod"/>
                </a:pPr>
                <a:endParaRPr lang="en-US" sz="1400" b="1" dirty="0"/>
              </a:p>
            </p:txBody>
          </p:sp>
        </p:grpSp>
        <p:grpSp>
          <p:nvGrpSpPr>
            <p:cNvPr id="62" name="Group 54"/>
            <p:cNvGrpSpPr>
              <a:grpSpLocks/>
            </p:cNvGrpSpPr>
            <p:nvPr/>
          </p:nvGrpSpPr>
          <p:grpSpPr bwMode="auto">
            <a:xfrm>
              <a:off x="1777275" y="3414795"/>
              <a:ext cx="1581922" cy="1134887"/>
              <a:chOff x="2915640" y="3414795"/>
              <a:chExt cx="1581922" cy="1134887"/>
            </a:xfrm>
          </p:grpSpPr>
          <p:pic>
            <p:nvPicPr>
              <p:cNvPr id="63" name="Picture 2" descr="http://yearingear.com/old-telephone-ico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632411" y="3414795"/>
                <a:ext cx="865151" cy="628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TextBox 40"/>
              <p:cNvSpPr txBox="1">
                <a:spLocks noChangeArrowheads="1"/>
              </p:cNvSpPr>
              <p:nvPr/>
            </p:nvSpPr>
            <p:spPr bwMode="auto">
              <a:xfrm>
                <a:off x="2915640" y="3918718"/>
                <a:ext cx="1233358" cy="630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en-US" sz="2000" dirty="0">
                    <a:solidFill>
                      <a:schemeClr val="tx1"/>
                    </a:solidFill>
                  </a:rPr>
                  <a:t>#4 </a:t>
                </a:r>
                <a:r>
                  <a:rPr lang="cs-CZ" sz="2000" dirty="0" smtClean="0">
                    <a:solidFill>
                      <a:schemeClr val="tx1"/>
                    </a:solidFill>
                  </a:rPr>
                  <a:t>Hana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Tx/>
                  <a:buAutoNum type="arabicPeriod"/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137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Princip </a:t>
            </a:r>
            <a:r>
              <a:rPr lang="en-US" sz="3200" b="1" dirty="0"/>
              <a:t>ACD: </a:t>
            </a:r>
            <a:r>
              <a:rPr lang="cs-CZ" sz="3200" b="1" dirty="0"/>
              <a:t>„Vážená“ distribuce hovorů</a:t>
            </a:r>
            <a:endParaRPr 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72068" y="1059560"/>
            <a:ext cx="8016612" cy="42846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122238" lvl="1" ea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SzPct val="85000"/>
            </a:pPr>
            <a:endParaRPr lang="cs-CZ" sz="2000" dirty="0" smtClean="0"/>
          </a:p>
          <a:p>
            <a:pPr>
              <a:buSzPts val="2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Tele-GroteskNor" pitchFamily="2" charset="0"/>
              </a:rPr>
              <a:t>“Hovor je vždy nejprve směrován na nejzkušenějšího zástupce”</a:t>
            </a:r>
          </a:p>
          <a:p>
            <a:endParaRPr lang="cs-CZ" dirty="0">
              <a:solidFill>
                <a:srgbClr val="000000"/>
              </a:solidFill>
              <a:latin typeface="Tele-GroteskNor" pitchFamily="2" charset="0"/>
            </a:endParaRPr>
          </a:p>
          <a:p>
            <a:endParaRPr lang="cs-CZ" dirty="0">
              <a:solidFill>
                <a:srgbClr val="000000"/>
              </a:solidFill>
              <a:latin typeface="Tele-GroteskNor" pitchFamily="2" charset="0"/>
            </a:endParaRPr>
          </a:p>
          <a:p>
            <a:endParaRPr lang="cs-CZ" dirty="0">
              <a:solidFill>
                <a:srgbClr val="000000"/>
              </a:solidFill>
              <a:latin typeface="Tele-GroteskNor" pitchFamily="2" charset="0"/>
            </a:endParaRPr>
          </a:p>
          <a:p>
            <a:endParaRPr lang="cs-CZ" dirty="0">
              <a:latin typeface="Tele-GroteskNor" pitchFamily="2" charset="0"/>
            </a:endParaRPr>
          </a:p>
          <a:p>
            <a:endParaRPr lang="cs-CZ" dirty="0">
              <a:latin typeface="Tele-GroteskNor" pitchFamily="2" charset="0"/>
            </a:endParaRPr>
          </a:p>
          <a:p>
            <a:endParaRPr lang="cs-CZ" dirty="0">
              <a:latin typeface="Tele-GroteskNor" pitchFamily="2" charset="0"/>
            </a:endParaRPr>
          </a:p>
          <a:p>
            <a:pPr marL="457200" lvl="1">
              <a:lnSpc>
                <a:spcPct val="100000"/>
              </a:lnSpc>
              <a:spcBef>
                <a:spcPct val="0"/>
              </a:spcBef>
            </a:pPr>
            <a:endParaRPr lang="en-GB" altLang="cs-CZ" sz="2000" dirty="0">
              <a:latin typeface="Tele-GroteskNor" pitchFamily="2" charset="0"/>
            </a:endParaRPr>
          </a:p>
        </p:txBody>
      </p: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2679700" y="2428875"/>
            <a:ext cx="4359275" cy="1701800"/>
            <a:chOff x="2030681" y="2418511"/>
            <a:chExt cx="4359472" cy="1702229"/>
          </a:xfrm>
        </p:grpSpPr>
        <p:sp>
          <p:nvSpPr>
            <p:cNvPr id="49" name="TextBox 53"/>
            <p:cNvSpPr txBox="1">
              <a:spLocks noChangeArrowheads="1"/>
            </p:cNvSpPr>
            <p:nvPr/>
          </p:nvSpPr>
          <p:spPr bwMode="auto">
            <a:xfrm>
              <a:off x="4302305" y="2785743"/>
              <a:ext cx="2087848" cy="62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cs-CZ" dirty="0" smtClean="0">
                  <a:solidFill>
                    <a:schemeClr val="tx1"/>
                  </a:solidFill>
                </a:rPr>
                <a:t>Jana</a:t>
              </a:r>
              <a:r>
                <a:rPr lang="en-US" dirty="0" smtClean="0">
                  <a:solidFill>
                    <a:schemeClr val="tx1"/>
                  </a:solidFill>
                </a:rPr>
                <a:t>  </a:t>
              </a:r>
              <a:r>
                <a:rPr lang="en-US" dirty="0">
                  <a:solidFill>
                    <a:schemeClr val="tx1"/>
                  </a:solidFill>
                </a:rPr>
                <a:t>50%</a:t>
              </a:r>
            </a:p>
            <a:p>
              <a:pPr marL="342900" indent="-342900">
                <a:buFontTx/>
                <a:buAutoNum type="arabicPeriod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" descr="http://t3.gstatic.com/images?q=tbn:ANd9GcRstQga5kgocy99J-EQKOUPIn_mGDHFhIyJEXk-ybmd0YFmMRpnHQ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6941" y="2418511"/>
              <a:ext cx="768599" cy="8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1" name="Straight Arrow Connector 50"/>
            <p:cNvCxnSpPr/>
            <p:nvPr/>
          </p:nvCxnSpPr>
          <p:spPr>
            <a:xfrm flipV="1">
              <a:off x="2030681" y="3168000"/>
              <a:ext cx="1425639" cy="9527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2708275" y="3541712"/>
            <a:ext cx="4689475" cy="1732350"/>
            <a:chOff x="2314808" y="3542377"/>
            <a:chExt cx="4689561" cy="1731975"/>
          </a:xfrm>
        </p:grpSpPr>
        <p:grpSp>
          <p:nvGrpSpPr>
            <p:cNvPr id="53" name="Group 58"/>
            <p:cNvGrpSpPr>
              <a:grpSpLocks/>
            </p:cNvGrpSpPr>
            <p:nvPr/>
          </p:nvGrpSpPr>
          <p:grpSpPr bwMode="auto">
            <a:xfrm>
              <a:off x="2319571" y="3542377"/>
              <a:ext cx="4684798" cy="732148"/>
              <a:chOff x="2319571" y="3542377"/>
              <a:chExt cx="4684798" cy="732148"/>
            </a:xfrm>
          </p:grpSpPr>
          <p:sp>
            <p:nvSpPr>
              <p:cNvPr id="58" name="TextBox 23"/>
              <p:cNvSpPr txBox="1">
                <a:spLocks noChangeArrowheads="1"/>
              </p:cNvSpPr>
              <p:nvPr/>
            </p:nvSpPr>
            <p:spPr bwMode="auto">
              <a:xfrm>
                <a:off x="4940272" y="3666797"/>
                <a:ext cx="2064097" cy="607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cs-CZ" dirty="0" smtClean="0">
                    <a:solidFill>
                      <a:schemeClr val="tx1"/>
                    </a:solidFill>
                  </a:rPr>
                  <a:t>Petra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25%</a:t>
                </a:r>
              </a:p>
              <a:p>
                <a:pPr marL="342900" indent="-342900">
                  <a:buFontTx/>
                  <a:buAutoNum type="arabicPeriod"/>
                </a:pPr>
                <a:endParaRPr lang="en-US" sz="1400" b="1" dirty="0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V="1">
                <a:off x="2319571" y="3785212"/>
                <a:ext cx="1838359" cy="35869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0" name="Picture 2" descr="http://yearingear.com/old-telephone-icon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164048" y="3542377"/>
                <a:ext cx="865151" cy="628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4" name="Group 59"/>
            <p:cNvGrpSpPr>
              <a:grpSpLocks/>
            </p:cNvGrpSpPr>
            <p:nvPr/>
          </p:nvGrpSpPr>
          <p:grpSpPr bwMode="auto">
            <a:xfrm>
              <a:off x="2314808" y="4124863"/>
              <a:ext cx="4647036" cy="1149489"/>
              <a:chOff x="2314808" y="4124863"/>
              <a:chExt cx="4647036" cy="1149489"/>
            </a:xfrm>
          </p:grpSpPr>
          <p:sp>
            <p:nvSpPr>
              <p:cNvPr id="55" name="TextBox 24"/>
              <p:cNvSpPr txBox="1">
                <a:spLocks noChangeArrowheads="1"/>
              </p:cNvSpPr>
              <p:nvPr/>
            </p:nvSpPr>
            <p:spPr bwMode="auto">
              <a:xfrm>
                <a:off x="4897747" y="4666625"/>
                <a:ext cx="2064097" cy="607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cs-CZ" dirty="0" smtClean="0">
                    <a:solidFill>
                      <a:schemeClr val="tx1"/>
                    </a:solidFill>
                  </a:rPr>
                  <a:t>Marie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25%</a:t>
                </a:r>
              </a:p>
              <a:p>
                <a:pPr marL="342900" indent="-342900">
                  <a:buFontTx/>
                  <a:buAutoNum type="arabicPeriod"/>
                </a:pPr>
                <a:endParaRPr lang="en-US" sz="1400" b="1" dirty="0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2314808" y="4124863"/>
                <a:ext cx="1863759" cy="56502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7" name="Picture 2" descr="http://yearingear.com/old-telephone-icon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167591" y="4481587"/>
                <a:ext cx="865151" cy="628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2717800" y="4114799"/>
            <a:ext cx="3989388" cy="2052956"/>
            <a:chOff x="2324333" y="4114800"/>
            <a:chExt cx="3988924" cy="2052242"/>
          </a:xfrm>
        </p:grpSpPr>
        <p:sp>
          <p:nvSpPr>
            <p:cNvPr id="62" name="TextBox 26"/>
            <p:cNvSpPr txBox="1">
              <a:spLocks noChangeArrowheads="1"/>
            </p:cNvSpPr>
            <p:nvPr/>
          </p:nvSpPr>
          <p:spPr bwMode="auto">
            <a:xfrm>
              <a:off x="4249160" y="5559395"/>
              <a:ext cx="2064097" cy="607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US" dirty="0" smtClean="0">
                  <a:solidFill>
                    <a:schemeClr val="tx1"/>
                  </a:solidFill>
                </a:rPr>
                <a:t>Luc</a:t>
              </a:r>
              <a:r>
                <a:rPr lang="cs-CZ" dirty="0" err="1" smtClean="0">
                  <a:solidFill>
                    <a:schemeClr val="tx1"/>
                  </a:solidFill>
                </a:rPr>
                <a:t>ie</a:t>
              </a:r>
              <a:r>
                <a:rPr lang="en-US" dirty="0" smtClean="0">
                  <a:solidFill>
                    <a:schemeClr val="tx1"/>
                  </a:solidFill>
                </a:rPr>
                <a:t>  </a:t>
              </a:r>
              <a:r>
                <a:rPr lang="en-US" dirty="0">
                  <a:solidFill>
                    <a:schemeClr val="tx1"/>
                  </a:solidFill>
                </a:rPr>
                <a:t>0%</a:t>
              </a:r>
            </a:p>
            <a:p>
              <a:pPr marL="342900" indent="-342900">
                <a:buFontTx/>
                <a:buAutoNum type="arabicPeriod"/>
              </a:pPr>
              <a:endParaRPr lang="en-US" sz="1400" b="1" dirty="0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2324333" y="4114800"/>
              <a:ext cx="1215884" cy="116958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 descr="http://yearingear.com/old-telephone-ico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5592" y="5261306"/>
              <a:ext cx="865151" cy="628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7" name="Picture 2" descr="http://www.storagemarketingstrategies.com/wp-content/uploads/2010/08/Phone_Icon_by_cemagraphic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8130" y="3396310"/>
            <a:ext cx="1258525" cy="105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695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TCON_GUIDELINES" val="FALSE"/>
  <p:tag name="THINKCELLUNDODONOTDELETE" val="9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4gjeqWg0ygQO4H4f3Fw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_mjOvzZkOfWxBsBmch2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.xDw8rOUWD9h7TQeDH3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RPUEldYNkOj.lBbZiLNA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qa0PhMRlU.vRE53VHJP2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jY1jHCzEy0NsubUvGnM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kjFVkPdUCea44fKmEzL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LB7UDZCkSwldG5.7i1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jY1jHCzEy0NsubUvGnM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kjFVkPdUCea44fKmEzL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LB7UDZCkSwldG5.7i1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4gjeqWg0ygQO4H4f3FwQ"/>
</p:tagLst>
</file>

<file path=ppt/theme/theme1.xml><?xml version="1.0" encoding="utf-8"?>
<a:theme xmlns:a="http://schemas.openxmlformats.org/drawingml/2006/main" name="Telekom 4:3 2016 CZ">
  <a:themeElements>
    <a:clrScheme name="Telekom Screenfarben">
      <a:dk1>
        <a:srgbClr val="4B4B4B"/>
      </a:dk1>
      <a:lt1>
        <a:srgbClr val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Vorschlag April 2015_Typo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19050" algn="ctr">
          <a:solidFill>
            <a:schemeClr val="tx2"/>
          </a:solidFill>
          <a:miter lim="800000"/>
          <a:headEnd/>
          <a:tailEnd/>
        </a:ln>
        <a:effectLst/>
      </a:spPr>
      <a:bodyPr wrap="square" lIns="108000" tIns="108000" rIns="108000" bIns="108000" rtlCol="0" anchor="ctr" anchorCtr="0">
        <a:noAutofit/>
      </a:bodyPr>
      <a:lstStyle>
        <a:defPPr algn="ctr" defTabSz="457293" fontAlgn="base">
          <a:lnSpc>
            <a:spcPct val="90000"/>
          </a:lnSpc>
          <a:buClr>
            <a:srgbClr val="E20074"/>
          </a:buClr>
          <a:buSzPct val="75000"/>
          <a:defRPr sz="1800" dirty="0" smtClean="0">
            <a:latin typeface="Tele-GroteskNor" pitchFamily="2" charset="0"/>
            <a:cs typeface="Arial Unicode MS" panose="020B0604020202020204" pitchFamily="34" charset="-128"/>
          </a:defRPr>
        </a:defPPr>
      </a:lstStyle>
    </a:spDef>
    <a:lnDef>
      <a:spPr>
        <a:ln w="19050">
          <a:solidFill>
            <a:schemeClr val="tx2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gray">
        <a:noFill/>
        <a:ln w="19050">
          <a:noFill/>
          <a:miter lim="800000"/>
          <a:headEnd/>
          <a:tailEnd/>
        </a:ln>
      </a:spPr>
      <a:bodyPr vert="horz" wrap="square" lIns="72000" tIns="36000" rIns="72000" bIns="36000" numCol="1" rtlCol="0" anchor="t" anchorCtr="0" compatLnSpc="1">
        <a:prstTxWarp prst="textNoShape">
          <a:avLst/>
        </a:prstTxWarp>
        <a:noAutofit/>
      </a:bodyPr>
      <a:lstStyle>
        <a:defPPr marL="0" indent="0">
          <a:buNone/>
          <a:defRPr sz="1800" dirty="0" err="1" smtClean="0"/>
        </a:defPPr>
      </a:lstStyle>
    </a:txDef>
  </a:objectDefaults>
  <a:extraClrSchemeLst>
    <a:extraClrScheme>
      <a:clrScheme name="Telekom Screenfarben">
        <a:dk1>
          <a:srgbClr val="4B4B4B"/>
        </a:dk1>
        <a:lt1>
          <a:srgbClr val="FFFFFF"/>
        </a:lt1>
        <a:dk2>
          <a:srgbClr val="E20074"/>
        </a:dk2>
        <a:lt2>
          <a:srgbClr val="A4A4A4"/>
        </a:lt2>
        <a:accent1>
          <a:srgbClr val="1063AD"/>
        </a:accent1>
        <a:accent2>
          <a:srgbClr val="53BAF2"/>
        </a:accent2>
        <a:accent3>
          <a:srgbClr val="1BADA2"/>
        </a:accent3>
        <a:accent4>
          <a:srgbClr val="BFCB44"/>
        </a:accent4>
        <a:accent5>
          <a:srgbClr val="FFD329"/>
        </a:accent5>
        <a:accent6>
          <a:srgbClr val="FF9A1E"/>
        </a:accent6>
        <a:hlink>
          <a:srgbClr val="E20074"/>
        </a:hlink>
        <a:folHlink>
          <a:srgbClr val="6C6C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_MASTER_4-3_CZ_20161208" id="{6035F753-D5E0-4E83-AC51-4F71D98698FD}" vid="{61733896-8790-4D2C-955D-C7499E7F327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E20074"/>
      </a:dk2>
      <a:lt2>
        <a:srgbClr val="A4A4A4"/>
      </a:lt2>
      <a:accent1>
        <a:srgbClr val="EDEDED"/>
      </a:accent1>
      <a:accent2>
        <a:srgbClr val="D0D0D0"/>
      </a:accent2>
      <a:accent3>
        <a:srgbClr val="FFFFFF"/>
      </a:accent3>
      <a:accent4>
        <a:srgbClr val="000000"/>
      </a:accent4>
      <a:accent5>
        <a:srgbClr val="F4F4F4"/>
      </a:accent5>
      <a:accent6>
        <a:srgbClr val="BCBCBC"/>
      </a:accent6>
      <a:hlink>
        <a:srgbClr val="7C7C7C"/>
      </a:hlink>
      <a:folHlink>
        <a:srgbClr val="6C6C6C"/>
      </a:folHlink>
    </a:clrScheme>
    <a:fontScheme name="DT Fonts">
      <a:majorFont>
        <a:latin typeface="Tele-GroteskUlt"/>
        <a:ea typeface=""/>
        <a:cs typeface=""/>
      </a:majorFont>
      <a:minorFont>
        <a:latin typeface="Tele-GroteskNo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DT Farben">
      <a:dk1>
        <a:srgbClr val="646464"/>
      </a:dk1>
      <a:lt1>
        <a:srgbClr val="FFFFFF"/>
      </a:lt1>
      <a:dk2>
        <a:srgbClr val="E20074"/>
      </a:dk2>
      <a:lt2>
        <a:srgbClr val="FFFFFF"/>
      </a:lt2>
      <a:accent1>
        <a:srgbClr val="427BAB"/>
      </a:accent1>
      <a:accent2>
        <a:srgbClr val="FDD167"/>
      </a:accent2>
      <a:accent3>
        <a:srgbClr val="646464"/>
      </a:accent3>
      <a:accent4>
        <a:srgbClr val="64B9E4"/>
      </a:accent4>
      <a:accent5>
        <a:srgbClr val="9D9D9D"/>
      </a:accent5>
      <a:accent6>
        <a:srgbClr val="DADADA"/>
      </a:accent6>
      <a:hlink>
        <a:srgbClr val="646464"/>
      </a:hlink>
      <a:folHlink>
        <a:srgbClr val="9D9D9D"/>
      </a:folHlink>
    </a:clrScheme>
    <a:fontScheme name="DT Fonts">
      <a:majorFont>
        <a:latin typeface="Tele-GroteskUlt"/>
        <a:ea typeface=""/>
        <a:cs typeface=""/>
      </a:majorFont>
      <a:minorFont>
        <a:latin typeface="Tele-GroteskNo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84ECF4F3ABFD4192A73F0C68E6242B" ma:contentTypeVersion="" ma:contentTypeDescription="Create a new document." ma:contentTypeScope="" ma:versionID="088cd85089bfe210276401a04ab7aba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3EEB0D-10F3-4417-856E-58270F46A6AE}">
  <ds:schemaRefs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55B2FBE-9229-4A27-949B-EB909522F4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21FBAB-7B53-4B4B-B34B-C2974120DC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Telekom_Powerpoint-Master_CZ_4x3</Template>
  <TotalTime>270</TotalTime>
  <Words>2691</Words>
  <Application>Microsoft Office PowerPoint</Application>
  <PresentationFormat>On-screen Show (4:3)</PresentationFormat>
  <Paragraphs>274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Tele-GroteskFet</vt:lpstr>
      <vt:lpstr>Arial Unicode MS</vt:lpstr>
      <vt:lpstr>Tele-GroteskUlt</vt:lpstr>
      <vt:lpstr>Wingdings 2</vt:lpstr>
      <vt:lpstr>Tele-GroteskNor</vt:lpstr>
      <vt:lpstr>Wingdings</vt:lpstr>
      <vt:lpstr>Arial</vt:lpstr>
      <vt:lpstr>TeleGrotesk Headline</vt:lpstr>
      <vt:lpstr>TeleGrotesk Headline Ultra</vt:lpstr>
      <vt:lpstr>Tele-GroteskEENor</vt:lpstr>
      <vt:lpstr>Telekom 4:3 2016 CZ</vt:lpstr>
      <vt:lpstr>think-cell Slide</vt:lpstr>
      <vt:lpstr>think-cell Folie</vt:lpstr>
      <vt:lpstr>PowerPoint Presentation</vt:lpstr>
      <vt:lpstr>Přehled Služby: Front Office</vt:lpstr>
      <vt:lpstr>Příklad použití: Stavby Novák</vt:lpstr>
      <vt:lpstr>Příklad použití: Cestování časem s.r.o.</vt:lpstr>
      <vt:lpstr>Fronty s pobočkovou ústřednou v místě</vt:lpstr>
      <vt:lpstr>Přínos front v síti</vt:lpstr>
      <vt:lpstr>Princip ACD: Souběžné směrování</vt:lpstr>
      <vt:lpstr>Princip ACD: Běžné (postupné)</vt:lpstr>
      <vt:lpstr>Princip ACD: „Vážená“ distribuce hovorů</vt:lpstr>
      <vt:lpstr>Princip ACD: Kruhový</vt:lpstr>
      <vt:lpstr>Auto spojovatelka, ACD, Fronty-současné použití </vt:lpstr>
      <vt:lpstr>Shrnutí – hostované služby front office</vt:lpstr>
      <vt:lpstr>Nastavení front office</vt:lpstr>
      <vt:lpstr>Nastavení Front Office</vt:lpstr>
    </vt:vector>
  </TitlesOfParts>
  <Company>T-Systems Czech Republic a.s.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portfolia služeb po spojení s GTS</dc:title>
  <dc:creator>Krejbich Jakub</dc:creator>
  <dc:description>2014</dc:description>
  <cp:lastModifiedBy>Krejbich Jakub</cp:lastModifiedBy>
  <cp:revision>291</cp:revision>
  <cp:lastPrinted>2014-09-11T10:47:16Z</cp:lastPrinted>
  <dcterms:created xsi:type="dcterms:W3CDTF">2014-02-19T12:28:26Z</dcterms:created>
  <dcterms:modified xsi:type="dcterms:W3CDTF">2018-07-11T13:51:56Z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000800bc140000000000010250600207f980073804f000</vt:lpwstr>
  </property>
  <property fmtid="{D5CDD505-2E9C-101B-9397-08002B2CF9AE}" pid="3" name="ContentTypeId">
    <vt:lpwstr>0x0101003784ECF4F3ABFD4192A73F0C68E6242B</vt:lpwstr>
  </property>
</Properties>
</file>