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56" r:id="rId4"/>
  </p:sldMasterIdLst>
  <p:notesMasterIdLst>
    <p:notesMasterId r:id="rId12"/>
  </p:notesMasterIdLst>
  <p:handoutMasterIdLst>
    <p:handoutMasterId r:id="rId13"/>
  </p:handoutMasterIdLst>
  <p:sldIdLst>
    <p:sldId id="430" r:id="rId5"/>
    <p:sldId id="459" r:id="rId6"/>
    <p:sldId id="446" r:id="rId7"/>
    <p:sldId id="460" r:id="rId8"/>
    <p:sldId id="458" r:id="rId9"/>
    <p:sldId id="457" r:id="rId10"/>
    <p:sldId id="461" r:id="rId11"/>
  </p:sldIdLst>
  <p:sldSz cx="9144000" cy="6858000" type="screen4x3"/>
  <p:notesSz cx="7102475" cy="10234613"/>
  <p:embeddedFontLst>
    <p:embeddedFont>
      <p:font typeface="TeleGrotesk Headline Ultra" pitchFamily="2" charset="0"/>
      <p:bold r:id="rId14"/>
    </p:embeddedFont>
    <p:embeddedFont>
      <p:font typeface="Arial Unicode MS" panose="020B0604020202020204" pitchFamily="34" charset="-128"/>
      <p:regular r:id="rId15"/>
    </p:embeddedFont>
    <p:embeddedFont>
      <p:font typeface="Wingdings 2" panose="05020102010507070707" pitchFamily="18" charset="2"/>
      <p:regular r:id="rId16"/>
    </p:embeddedFont>
    <p:embeddedFont>
      <p:font typeface="TeleGrotesk Headline" pitchFamily="2" charset="0"/>
      <p:regular r:id="rId17"/>
    </p:embeddedFont>
    <p:embeddedFont>
      <p:font typeface="Tele-GroteskUlt" pitchFamily="2" charset="0"/>
      <p:regular r:id="rId18"/>
    </p:embeddedFont>
    <p:embeddedFont>
      <p:font typeface="Tele-GroteskFet" pitchFamily="2" charset="0"/>
      <p:regular r:id="rId19"/>
    </p:embeddedFont>
    <p:embeddedFont>
      <p:font typeface="Tele-GroteskNor" pitchFamily="2" charset="0"/>
      <p:regular r:id="rId20"/>
    </p:embeddedFont>
  </p:embeddedFontLst>
  <p:custDataLst>
    <p:tags r:id="rId21"/>
  </p:custDataLst>
  <p:defaultTextStyle>
    <a:defPPr>
      <a:defRPr lang="de-DE"/>
    </a:defPPr>
    <a:lvl1pPr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1pPr>
    <a:lvl2pPr marL="4572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2pPr>
    <a:lvl3pPr marL="9144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3pPr>
    <a:lvl4pPr marL="13716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4pPr>
    <a:lvl5pPr marL="18288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5pPr>
    <a:lvl6pPr marL="2286000" algn="l" defTabSz="914400" rtl="0" eaLnBrk="1" latinLnBrk="0" hangingPunct="1">
      <a:defRPr kern="1200">
        <a:solidFill>
          <a:schemeClr val="bg1"/>
        </a:solidFill>
        <a:latin typeface="Tele-GroteskFet" pitchFamily="2" charset="0"/>
        <a:ea typeface="+mn-ea"/>
        <a:cs typeface="+mn-cs"/>
      </a:defRPr>
    </a:lvl6pPr>
    <a:lvl7pPr marL="2743200" algn="l" defTabSz="914400" rtl="0" eaLnBrk="1" latinLnBrk="0" hangingPunct="1">
      <a:defRPr kern="1200">
        <a:solidFill>
          <a:schemeClr val="bg1"/>
        </a:solidFill>
        <a:latin typeface="Tele-GroteskFet" pitchFamily="2" charset="0"/>
        <a:ea typeface="+mn-ea"/>
        <a:cs typeface="+mn-cs"/>
      </a:defRPr>
    </a:lvl7pPr>
    <a:lvl8pPr marL="3200400" algn="l" defTabSz="914400" rtl="0" eaLnBrk="1" latinLnBrk="0" hangingPunct="1">
      <a:defRPr kern="1200">
        <a:solidFill>
          <a:schemeClr val="bg1"/>
        </a:solidFill>
        <a:latin typeface="Tele-GroteskFet" pitchFamily="2" charset="0"/>
        <a:ea typeface="+mn-ea"/>
        <a:cs typeface="+mn-cs"/>
      </a:defRPr>
    </a:lvl8pPr>
    <a:lvl9pPr marL="3657600" algn="l" defTabSz="914400" rtl="0" eaLnBrk="1" latinLnBrk="0" hangingPunct="1">
      <a:defRPr kern="1200">
        <a:solidFill>
          <a:schemeClr val="bg1"/>
        </a:solidFill>
        <a:latin typeface="Tele-GroteskFet" pitchFamily="2" charset="0"/>
        <a:ea typeface="+mn-ea"/>
        <a:cs typeface="+mn-cs"/>
      </a:defRPr>
    </a:lvl9pPr>
  </p:defaultTextStyle>
  <p:extLst>
    <p:ext uri="{EFAFB233-063F-42B5-8137-9DF3F51BA10A}">
      <p15:sldGuideLst xmlns:p15="http://schemas.microsoft.com/office/powerpoint/2012/main">
        <p15:guide id="1" orient="horz" pos="210">
          <p15:clr>
            <a:srgbClr val="A4A3A4"/>
          </p15:clr>
        </p15:guide>
        <p15:guide id="2" orient="horz" pos="710">
          <p15:clr>
            <a:srgbClr val="A4A3A4"/>
          </p15:clr>
        </p15:guide>
        <p15:guide id="3" orient="horz" pos="1117">
          <p15:clr>
            <a:srgbClr val="A4A3A4"/>
          </p15:clr>
        </p15:guide>
        <p15:guide id="4" orient="horz" pos="829">
          <p15:clr>
            <a:srgbClr val="A4A3A4"/>
          </p15:clr>
        </p15:guide>
        <p15:guide id="5" orient="horz" pos="3634">
          <p15:clr>
            <a:srgbClr val="A4A3A4"/>
          </p15:clr>
        </p15:guide>
        <p15:guide id="6" orient="horz" pos="3816">
          <p15:clr>
            <a:srgbClr val="A4A3A4"/>
          </p15:clr>
        </p15:guide>
        <p15:guide id="7" orient="horz" pos="4124">
          <p15:clr>
            <a:srgbClr val="A4A3A4"/>
          </p15:clr>
        </p15:guide>
        <p15:guide id="8" orient="horz" pos="4004">
          <p15:clr>
            <a:srgbClr val="A4A3A4"/>
          </p15:clr>
        </p15:guide>
        <p15:guide id="9" pos="2922">
          <p15:clr>
            <a:srgbClr val="A4A3A4"/>
          </p15:clr>
        </p15:guide>
        <p15:guide id="10" pos="201">
          <p15:clr>
            <a:srgbClr val="A4A3A4"/>
          </p15:clr>
        </p15:guide>
        <p15:guide id="11" pos="5556">
          <p15:clr>
            <a:srgbClr val="A4A3A4"/>
          </p15:clr>
        </p15:guide>
        <p15:guide id="12" pos="2838">
          <p15:clr>
            <a:srgbClr val="A4A3A4"/>
          </p15:clr>
        </p15:guide>
      </p15:sldGuideLst>
    </p:ext>
    <p:ext uri="{2D200454-40CA-4A62-9FC3-DE9A4176ACB9}">
      <p15:notesGuideLst xmlns:p15="http://schemas.microsoft.com/office/powerpoint/2012/main">
        <p15:guide id="1" orient="horz" pos="3224" userDrawn="1">
          <p15:clr>
            <a:srgbClr val="A4A3A4"/>
          </p15:clr>
        </p15:guide>
        <p15:guide id="2" pos="309" userDrawn="1">
          <p15:clr>
            <a:srgbClr val="A4A3A4"/>
          </p15:clr>
        </p15:guide>
        <p15:guide id="3" pos="416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74"/>
    <a:srgbClr val="9CD3EE"/>
    <a:srgbClr val="64B9E4"/>
    <a:srgbClr val="003B68"/>
    <a:srgbClr val="0091FE"/>
    <a:srgbClr val="007AD6"/>
    <a:srgbClr val="0067B4"/>
    <a:srgbClr val="00589A"/>
    <a:srgbClr val="004A82"/>
    <a:srgbClr val="002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6768" autoAdjust="0"/>
    <p:restoredTop sz="68650" autoAdjust="0"/>
  </p:normalViewPr>
  <p:slideViewPr>
    <p:cSldViewPr snapToGrid="0" snapToObjects="1">
      <p:cViewPr varScale="1">
        <p:scale>
          <a:sx n="77" d="100"/>
          <a:sy n="77" d="100"/>
        </p:scale>
        <p:origin x="1506" y="84"/>
      </p:cViewPr>
      <p:guideLst>
        <p:guide orient="horz" pos="210"/>
        <p:guide orient="horz" pos="710"/>
        <p:guide orient="horz" pos="1117"/>
        <p:guide orient="horz" pos="829"/>
        <p:guide orient="horz" pos="3634"/>
        <p:guide orient="horz" pos="3816"/>
        <p:guide orient="horz" pos="4124"/>
        <p:guide orient="horz" pos="4004"/>
        <p:guide pos="2922"/>
        <p:guide pos="201"/>
        <p:guide pos="5556"/>
        <p:guide pos="2838"/>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0"/>
    </p:cViewPr>
  </p:sorterViewPr>
  <p:notesViewPr>
    <p:cSldViewPr snapToGrid="0" snapToObjects="1">
      <p:cViewPr varScale="1">
        <p:scale>
          <a:sx n="74" d="100"/>
          <a:sy n="74" d="100"/>
        </p:scale>
        <p:origin x="-3414" y="-96"/>
      </p:cViewPr>
      <p:guideLst>
        <p:guide orient="horz" pos="3224"/>
        <p:guide pos="309"/>
        <p:guide pos="416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tags" Target="../tags/tag10.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4" name="Fußzeilenplatzhalter 3"/>
          <p:cNvSpPr>
            <a:spLocks noGrp="1"/>
          </p:cNvSpPr>
          <p:nvPr>
            <p:ph type="ftr" sz="quarter" idx="2"/>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5" name="Foliennummernplatzhalter 4"/>
          <p:cNvSpPr>
            <a:spLocks noGrp="1"/>
          </p:cNvSpPr>
          <p:nvPr>
            <p:ph type="sldNum" sz="quarter" idx="3"/>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3C0B2735-EC5B-4E24-B7E5-1C30152B0536}" type="slidenum">
              <a:rPr lang="de-DE"/>
              <a:pPr>
                <a:defRPr/>
              </a:pPr>
              <a:t>‹#›</a:t>
            </a:fld>
            <a:endParaRPr lang="de-DE" dirty="0"/>
          </a:p>
        </p:txBody>
      </p:sp>
      <p:pic>
        <p:nvPicPr>
          <p:cNvPr id="27656" name="Picture 8"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38035910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tags" Target="../tags/tag9.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477838" y="1012825"/>
            <a:ext cx="6116637" cy="4586288"/>
          </a:xfrm>
          <a:prstGeom prst="rect">
            <a:avLst/>
          </a:prstGeom>
          <a:noFill/>
          <a:ln w="3175">
            <a:solidFill>
              <a:schemeClr val="tx1"/>
            </a:solidFill>
          </a:ln>
        </p:spPr>
        <p:txBody>
          <a:bodyPr vert="horz" lIns="99048" tIns="49524" rIns="99048" bIns="49524" rtlCol="0" anchor="ctr"/>
          <a:lstStyle/>
          <a:p>
            <a:pPr lvl="0"/>
            <a:endParaRPr lang="de-DE" noProof="0"/>
          </a:p>
        </p:txBody>
      </p:sp>
      <p:sp>
        <p:nvSpPr>
          <p:cNvPr id="5" name="Notizenplatzhalter 4"/>
          <p:cNvSpPr>
            <a:spLocks noGrp="1"/>
          </p:cNvSpPr>
          <p:nvPr>
            <p:ph type="body" sz="quarter" idx="3"/>
          </p:nvPr>
        </p:nvSpPr>
        <p:spPr bwMode="gray">
          <a:xfrm>
            <a:off x="482816" y="5765801"/>
            <a:ext cx="6130490" cy="3743325"/>
          </a:xfrm>
          <a:prstGeom prst="rect">
            <a:avLst/>
          </a:prstGeom>
        </p:spPr>
        <p:txBody>
          <a:bodyPr vert="horz" wrap="square" lIns="0" tIns="0" rIns="0" bIns="0" numCol="1" anchor="t" anchorCtr="0" compatLnSpc="1">
            <a:prstTxWarp prst="textNoShape">
              <a:avLst/>
            </a:prstTxWarp>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8"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9" name="Fußzeilenplatzhalter 3"/>
          <p:cNvSpPr>
            <a:spLocks noGrp="1"/>
          </p:cNvSpPr>
          <p:nvPr>
            <p:ph type="ftr" sz="quarter" idx="4"/>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10" name="Foliennummernplatzhalter 4"/>
          <p:cNvSpPr>
            <a:spLocks noGrp="1"/>
          </p:cNvSpPr>
          <p:nvPr>
            <p:ph type="sldNum" sz="quarter" idx="5"/>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CFD4A9B5-74EC-40C4-A34A-DB3E60809A4C}" type="slidenum">
              <a:rPr lang="de-DE"/>
              <a:pPr>
                <a:defRPr/>
              </a:pPr>
              <a:t>‹#›</a:t>
            </a:fld>
            <a:endParaRPr lang="de-DE" dirty="0"/>
          </a:p>
        </p:txBody>
      </p:sp>
      <p:pic>
        <p:nvPicPr>
          <p:cNvPr id="26634" name="Picture 10"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404933312"/>
      </p:ext>
    </p:extLst>
  </p:cSld>
  <p:clrMap bg1="lt1" tx1="dk1" bg2="lt2" tx2="dk2" accent1="accent1" accent2="accent2" accent3="accent3" accent4="accent4" accent5="accent5" accent6="accent6" hlink="hlink" folHlink="folHlink"/>
  <p:hf hdr="0"/>
  <p:notesStyle>
    <a:lvl1pPr marL="141288" indent="-1412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1pPr>
    <a:lvl2pPr marL="322263" indent="-1793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2pPr>
    <a:lvl3pPr marL="501650" indent="-177800"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3pPr>
    <a:lvl4pPr marL="695325"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4pPr>
    <a:lvl5pPr marL="889000"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a:noFill/>
          <a:ln>
            <a:miter lim="800000"/>
            <a:headEnd/>
            <a:tailEnd/>
          </a:ln>
        </p:spPr>
      </p:sp>
      <p:sp>
        <p:nvSpPr>
          <p:cNvPr id="141315" name="Rectangle 3"/>
          <p:cNvSpPr>
            <a:spLocks noGrp="1"/>
          </p:cNvSpPr>
          <p:nvPr>
            <p:ph type="body" idx="1"/>
          </p:nvPr>
        </p:nvSpPr>
        <p:spPr>
          <a:noFill/>
        </p:spPr>
        <p:txBody>
          <a:bodyPr/>
          <a:lstStyle/>
          <a:p>
            <a:pPr eaLnBrk="1" hangingPunct="1">
              <a:lnSpc>
                <a:spcPct val="150000"/>
              </a:lnSpc>
            </a:pPr>
            <a:r>
              <a:rPr lang="cs-CZ" dirty="0" smtClean="0"/>
              <a:t>Vítejte ve výukovém programu Parkování a vyzvednutí hovoru.</a:t>
            </a:r>
          </a:p>
          <a:p>
            <a:pPr eaLnBrk="1" hangingPunct="1">
              <a:lnSpc>
                <a:spcPct val="150000"/>
              </a:lnSpc>
            </a:pPr>
            <a:endParaRPr lang="cs-CZ" dirty="0" smtClean="0"/>
          </a:p>
          <a:p>
            <a:pPr eaLnBrk="1" hangingPunct="1">
              <a:lnSpc>
                <a:spcPct val="150000"/>
              </a:lnSpc>
            </a:pPr>
            <a:r>
              <a:rPr lang="cs-CZ" dirty="0" smtClean="0"/>
              <a:t>Účelem tohoto multimediálního prodejního nástroje je poskytnout komplexní přehled koncovému zákazníkovi, jenž chce získat základní informace o parkování a vyzvednutí hovoru a o tom, jak mu může pomoci v jeho pracovní činnosti.</a:t>
            </a:r>
          </a:p>
          <a:p>
            <a:pPr marL="0" indent="0">
              <a:buNone/>
            </a:pPr>
            <a:endParaRPr lang="en-US" dirty="0" smtClean="0"/>
          </a:p>
        </p:txBody>
      </p:sp>
    </p:spTree>
    <p:extLst>
      <p:ext uri="{BB962C8B-B14F-4D97-AF65-F5344CB8AC3E}">
        <p14:creationId xmlns:p14="http://schemas.microsoft.com/office/powerpoint/2010/main" val="3405599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Podívejme se nejprve na základní popis parkování hovoru.</a:t>
            </a:r>
          </a:p>
          <a:p>
            <a:pPr>
              <a:lnSpc>
                <a:spcPct val="150000"/>
              </a:lnSpc>
            </a:pPr>
            <a:r>
              <a:rPr lang="cs-CZ" dirty="0" smtClean="0"/>
              <a:t>*Funkce parkování hovoru umožňuje každému uživateli přepnout aktivní hovor na místo dočasného přidržení, odkud si jej může vyzvednout jiný uživatel z libovolného telefonu v rámci organizace</a:t>
            </a:r>
          </a:p>
          <a:p>
            <a:pPr>
              <a:lnSpc>
                <a:spcPct val="150000"/>
              </a:lnSpc>
            </a:pPr>
            <a:r>
              <a:rPr lang="cs-CZ" dirty="0" smtClean="0"/>
              <a:t>*Parkování hovoru se obvykle používá ve spojení se systémem „pagingu“ či interkomem. Často například můžete slyšet v interkomu obchodního domu oznámení jako „Sportovní zboží, vyzvedněte si hovor na lince 201, prosím“.</a:t>
            </a:r>
          </a:p>
          <a:p>
            <a:pPr>
              <a:lnSpc>
                <a:spcPct val="150000"/>
              </a:lnSpc>
            </a:pPr>
            <a:r>
              <a:rPr lang="cs-CZ" dirty="0" smtClean="0"/>
              <a:t>*Parkování hovoru nabízí mnoho flexibilních konfigurací splňujících specifické požadavky firmy a nabízí tak lepší funkce jak zaměstnancům, tak zákazníkům.</a:t>
            </a:r>
          </a:p>
          <a:p>
            <a:pPr>
              <a:lnSpc>
                <a:spcPct val="150000"/>
              </a:lnSpc>
            </a:pPr>
            <a:r>
              <a:rPr lang="cs-CZ" dirty="0" smtClean="0"/>
              <a:t>Podívejme se na několik jednoduchých scénářů ilustrujících běžně používané funkce parkování hovoru.</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2</a:t>
            </a:fld>
            <a:endParaRPr lang="de-DE" dirty="0"/>
          </a:p>
        </p:txBody>
      </p:sp>
    </p:spTree>
    <p:extLst>
      <p:ext uri="{BB962C8B-B14F-4D97-AF65-F5344CB8AC3E}">
        <p14:creationId xmlns:p14="http://schemas.microsoft.com/office/powerpoint/2010/main" val="4199842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Náš první scénář představuje malou firmu využívající základní parkování hovoru a hledající řešení, jež bude fungovat se stávajícími IP telefony bez jakýchkoli změn.</a:t>
            </a:r>
          </a:p>
          <a:p>
            <a:r>
              <a:rPr lang="cs-CZ" dirty="0" smtClean="0"/>
              <a:t>*Firma nemá spojovatelku, takže příchozí hovory jdou přímo na všechny zaměstnance. Někdy však zaměstnanec, jenž přijme hovor, není tou správnou osobou k vyřešení příslušné záležitosti.</a:t>
            </a:r>
          </a:p>
          <a:p>
            <a:r>
              <a:rPr lang="cs-CZ" dirty="0" smtClean="0"/>
              <a:t>*V našem případě přijme hovor Petra, avšak rychle zjistí, že nemá potřebné znalosti k zodpovězení příslušné otázky. </a:t>
            </a:r>
          </a:p>
          <a:p>
            <a:r>
              <a:rPr lang="cs-CZ" dirty="0" smtClean="0"/>
              <a:t>*Petra ví, že správnou osobou je Jana, takže na svém telefonu stiskne „</a:t>
            </a:r>
            <a:r>
              <a:rPr lang="cs-CZ" dirty="0" err="1" smtClean="0"/>
              <a:t>flash</a:t>
            </a:r>
            <a:r>
              <a:rPr lang="cs-CZ" dirty="0" smtClean="0"/>
              <a:t> </a:t>
            </a:r>
            <a:r>
              <a:rPr lang="cs-CZ" dirty="0" err="1" smtClean="0"/>
              <a:t>hook</a:t>
            </a:r>
            <a:r>
              <a:rPr lang="cs-CZ" dirty="0" smtClean="0"/>
              <a:t>“, zadá přístupový kód a zaparkuje hovor na lince Jany. Petra poté pošle Janě</a:t>
            </a:r>
            <a:r>
              <a:rPr lang="cs-CZ" baseline="0" dirty="0" smtClean="0"/>
              <a:t> </a:t>
            </a:r>
            <a:r>
              <a:rPr lang="cs-CZ" dirty="0" smtClean="0"/>
              <a:t>zprávu, v níž jí sdělí, že má hovor na lince 1234.</a:t>
            </a:r>
          </a:p>
          <a:p>
            <a:r>
              <a:rPr lang="cs-CZ" dirty="0" smtClean="0"/>
              <a:t>Pokud je již na příslušné lince zaparkován jiný hovor, systém přehraje tón odmítnutí.</a:t>
            </a:r>
          </a:p>
          <a:p>
            <a:r>
              <a:rPr lang="cs-CZ" dirty="0" smtClean="0"/>
              <a:t>*V tomto případě Jana není u svého stolu, ale může si hovor vyzvednout z jiného telefonu v kanceláři po zadání přístupového kódu a své linky. Pokud by Jana </a:t>
            </a:r>
            <a:r>
              <a:rPr lang="cs-CZ" b="1" dirty="0" smtClean="0"/>
              <a:t>byla </a:t>
            </a:r>
            <a:r>
              <a:rPr lang="cs-CZ" dirty="0" smtClean="0"/>
              <a:t>u svého stolu, stačilo by jí k přijmutí hovoru zadat přístupový kód, neboť systém by poznal, že hovor přijímá ze své vlastní linky.</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3</a:t>
            </a:fld>
            <a:endParaRPr lang="de-DE" dirty="0"/>
          </a:p>
        </p:txBody>
      </p:sp>
    </p:spTree>
    <p:extLst>
      <p:ext uri="{BB962C8B-B14F-4D97-AF65-F5344CB8AC3E}">
        <p14:creationId xmlns:p14="http://schemas.microsoft.com/office/powerpoint/2010/main" val="142676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Náš druhý scénář představuje prodejce automobilů, jenž má spojovatelku a právě pro všechny uživatele zavedl nové telefony typu SIP. </a:t>
            </a:r>
          </a:p>
          <a:p>
            <a:r>
              <a:rPr lang="cs-CZ" dirty="0" smtClean="0"/>
              <a:t>Firma hledá způsob, jak řešit příchozí hovory pro zaměstnance, kteří zřídkakdy sedí u svého stolu. Rozhodla se tedy zavést skupinové parkování hovoru využívající skupiny linek přidělené správcem jednotlivým oddělením.</a:t>
            </a:r>
          </a:p>
          <a:p>
            <a:r>
              <a:rPr lang="cs-CZ" dirty="0" smtClean="0"/>
              <a:t>*Například pokud je hovor určen oddělení prodeje, spojovatelka hovor zaparkuje pouhým stisknutím programovatelného tlačítka na svém SIP telefonu. Díky </a:t>
            </a:r>
            <a:r>
              <a:rPr lang="cs-CZ" dirty="0" err="1" smtClean="0"/>
              <a:t>předprogramování</a:t>
            </a:r>
            <a:r>
              <a:rPr lang="cs-CZ" dirty="0" smtClean="0"/>
              <a:t> tlačítka nemusí zadávat přístupový kód.</a:t>
            </a:r>
          </a:p>
          <a:p>
            <a:r>
              <a:rPr lang="cs-CZ" dirty="0" smtClean="0"/>
              <a:t>*Systém poté automaticky vybere dostupnou linku ze seznamu, který dodal správce. Systém rovněž zjistí oznámení a/nebo zobrazení zvolené linky na displeji telefonu a informuje spojovatelku. Spojovatelka pak zašle zprávu s příslušným číslem linky oddělení prodeje.</a:t>
            </a:r>
          </a:p>
          <a:p>
            <a:r>
              <a:rPr lang="cs-CZ" dirty="0" smtClean="0"/>
              <a:t>*Stejný postup se použije i v případě jiných oddělení. </a:t>
            </a:r>
          </a:p>
          <a:p>
            <a:r>
              <a:rPr lang="cs-CZ" dirty="0" smtClean="0"/>
              <a:t>Pozor, pokud hovor v předem nastavené časové lhůtě nikdo nepřijme, vrátí se automaticky spojovatelce, kterou systém upozorní, že zaparkovaný hovor byl vrácen.</a:t>
            </a:r>
          </a:p>
          <a:p>
            <a:r>
              <a:rPr lang="cs-CZ" dirty="0" smtClean="0"/>
              <a:t>Hlavní výhodou skupinového parkování hovorů je, že uživatel nemusí manuálně sledovat, u kterých linek jsou zaparkované hovory.</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4</a:t>
            </a:fld>
            <a:endParaRPr lang="de-DE" dirty="0"/>
          </a:p>
        </p:txBody>
      </p:sp>
    </p:spTree>
    <p:extLst>
      <p:ext uri="{BB962C8B-B14F-4D97-AF65-F5344CB8AC3E}">
        <p14:creationId xmlns:p14="http://schemas.microsoft.com/office/powerpoint/2010/main" val="2765861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b="1">
                <a:solidFill>
                  <a:schemeClr val="bg1"/>
                </a:solidFill>
                <a:latin typeface="Verdana" pitchFamily="34" charset="0"/>
              </a:defRPr>
            </a:lvl1pPr>
            <a:lvl2pPr marL="770142" indent="-296208">
              <a:defRPr sz="2500" b="1">
                <a:solidFill>
                  <a:schemeClr val="bg1"/>
                </a:solidFill>
                <a:latin typeface="Verdana" pitchFamily="34" charset="0"/>
              </a:defRPr>
            </a:lvl2pPr>
            <a:lvl3pPr marL="1184834" indent="-236967">
              <a:defRPr sz="2500" b="1">
                <a:solidFill>
                  <a:schemeClr val="bg1"/>
                </a:solidFill>
                <a:latin typeface="Verdana" pitchFamily="34" charset="0"/>
              </a:defRPr>
            </a:lvl3pPr>
            <a:lvl4pPr marL="1658767" indent="-236967">
              <a:defRPr sz="2500" b="1">
                <a:solidFill>
                  <a:schemeClr val="bg1"/>
                </a:solidFill>
                <a:latin typeface="Verdana" pitchFamily="34" charset="0"/>
              </a:defRPr>
            </a:lvl4pPr>
            <a:lvl5pPr marL="2132701" indent="-236967">
              <a:defRPr sz="2500" b="1">
                <a:solidFill>
                  <a:schemeClr val="bg1"/>
                </a:solidFill>
                <a:latin typeface="Verdana" pitchFamily="34" charset="0"/>
              </a:defRPr>
            </a:lvl5pPr>
            <a:lvl6pPr marL="2606634" indent="-236967" eaLnBrk="0" fontAlgn="base" hangingPunct="0">
              <a:spcBef>
                <a:spcPct val="0"/>
              </a:spcBef>
              <a:spcAft>
                <a:spcPct val="0"/>
              </a:spcAft>
              <a:defRPr sz="2500" b="1">
                <a:solidFill>
                  <a:schemeClr val="bg1"/>
                </a:solidFill>
                <a:latin typeface="Verdana" pitchFamily="34" charset="0"/>
              </a:defRPr>
            </a:lvl6pPr>
            <a:lvl7pPr marL="3080568" indent="-236967" eaLnBrk="0" fontAlgn="base" hangingPunct="0">
              <a:spcBef>
                <a:spcPct val="0"/>
              </a:spcBef>
              <a:spcAft>
                <a:spcPct val="0"/>
              </a:spcAft>
              <a:defRPr sz="2500" b="1">
                <a:solidFill>
                  <a:schemeClr val="bg1"/>
                </a:solidFill>
                <a:latin typeface="Verdana" pitchFamily="34" charset="0"/>
              </a:defRPr>
            </a:lvl7pPr>
            <a:lvl8pPr marL="3554501" indent="-236967" eaLnBrk="0" fontAlgn="base" hangingPunct="0">
              <a:spcBef>
                <a:spcPct val="0"/>
              </a:spcBef>
              <a:spcAft>
                <a:spcPct val="0"/>
              </a:spcAft>
              <a:defRPr sz="2500" b="1">
                <a:solidFill>
                  <a:schemeClr val="bg1"/>
                </a:solidFill>
                <a:latin typeface="Verdana" pitchFamily="34" charset="0"/>
              </a:defRPr>
            </a:lvl8pPr>
            <a:lvl9pPr marL="4028435" indent="-236967" eaLnBrk="0" fontAlgn="base" hangingPunct="0">
              <a:spcBef>
                <a:spcPct val="0"/>
              </a:spcBef>
              <a:spcAft>
                <a:spcPct val="0"/>
              </a:spcAft>
              <a:defRPr sz="2500" b="1">
                <a:solidFill>
                  <a:schemeClr val="bg1"/>
                </a:solidFill>
                <a:latin typeface="Verdana" pitchFamily="34" charset="0"/>
              </a:defRPr>
            </a:lvl9pPr>
          </a:lstStyle>
          <a:p>
            <a:fld id="{CD962247-E473-470F-995B-A6E48FDF88D2}" type="slidenum">
              <a:rPr lang="cs-CZ" altLang="cs-CZ" sz="1200">
                <a:latin typeface="Arial" pitchFamily="34" charset="0"/>
              </a:rPr>
              <a:pPr/>
              <a:t>5</a:t>
            </a:fld>
            <a:endParaRPr lang="cs-CZ" altLang="cs-CZ" sz="1200">
              <a:latin typeface="Arial" pitchFamily="34" charset="0"/>
            </a:endParaRPr>
          </a:p>
        </p:txBody>
      </p:sp>
      <p:sp>
        <p:nvSpPr>
          <p:cNvPr id="43011" name="Rectangle 2"/>
          <p:cNvSpPr>
            <a:spLocks noGrp="1" noRot="1" noChangeAspect="1" noChangeArrowheads="1" noTextEdit="1"/>
          </p:cNvSpPr>
          <p:nvPr>
            <p:ph type="sldImg"/>
          </p:nvPr>
        </p:nvSpPr>
        <p:spPr>
          <a:xfrm>
            <a:off x="995363" y="769938"/>
            <a:ext cx="5114925" cy="3835400"/>
          </a:xfrm>
          <a:ln/>
        </p:spPr>
      </p:sp>
      <p:sp>
        <p:nvSpPr>
          <p:cNvPr id="43012" name="Rectangle 3"/>
          <p:cNvSpPr>
            <a:spLocks noGrp="1" noChangeArrowheads="1"/>
          </p:cNvSpPr>
          <p:nvPr>
            <p:ph type="body" idx="1"/>
          </p:nvPr>
        </p:nvSpPr>
        <p:spPr>
          <a:xfrm>
            <a:off x="948767" y="4861154"/>
            <a:ext cx="5204943" cy="46041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dirty="0" smtClean="0"/>
              <a:t>V našem posledním scénáři se podíváme na realitní kancelář, která se rovněž rozhodla nasadit skupinové parkování hovorů. Spojovatelka však zejména v době značného objemu provozu může být značně zaneprázdněna a společnost tedy nechce, aby se nepřijaté hovory vracely ke spojovatelce zpět.</a:t>
            </a:r>
          </a:p>
          <a:p>
            <a:r>
              <a:rPr lang="cs-CZ" dirty="0" smtClean="0"/>
              <a:t>Společnost se tedy rozhodla, že bude řešit vrácené hovory pomocí tzv. „skupin pro příjem hovoru“. </a:t>
            </a:r>
          </a:p>
          <a:p>
            <a:r>
              <a:rPr lang="cs-CZ" dirty="0" smtClean="0"/>
              <a:t>*Všechny příchozí hovory budou směrovány na spojovatelku, která hovor zaparkuje a uvědomí kancelář.</a:t>
            </a:r>
          </a:p>
          <a:p>
            <a:r>
              <a:rPr lang="cs-CZ" dirty="0" smtClean="0"/>
              <a:t>*Pokud hovor nikdo nepřijme, pak místo návratu ke spojovatelce bude vrácený hovor nasměrován na skupinu pro příjem hovoru nakonfigurovanou tak, že hovor je postupně ve smyčce přepojován na přiřazený seznam linek.</a:t>
            </a:r>
          </a:p>
          <a:p>
            <a:r>
              <a:rPr lang="cs-CZ" dirty="0" smtClean="0"/>
              <a:t>*Pokud nastane nepravděpodobný případ, že hovor stále nebude přijat, bude hovor přepojen na firemní hlasovou schránku.</a:t>
            </a:r>
          </a:p>
          <a:p>
            <a:r>
              <a:rPr lang="cs-CZ" dirty="0" smtClean="0"/>
              <a:t>Podrobnější informace o jiných možnostech řešení vrácených hovorů a o funkcích, jako jsou skupiny pro příjem hovoru, hlasová schránka a další, vám poskytne váš poskytovatel služeb.</a:t>
            </a:r>
          </a:p>
          <a:p>
            <a:endParaRPr lang="en-GB" altLang="cs-CZ" dirty="0" smtClean="0"/>
          </a:p>
        </p:txBody>
      </p:sp>
    </p:spTree>
    <p:extLst>
      <p:ext uri="{BB962C8B-B14F-4D97-AF65-F5344CB8AC3E}">
        <p14:creationId xmlns:p14="http://schemas.microsoft.com/office/powerpoint/2010/main" val="2119691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Parkování hovorů tedy pro firmy představuje snadný a efektivní způsob, jak nakládat s příchozími hovory.</a:t>
            </a:r>
          </a:p>
          <a:p>
            <a:pPr>
              <a:lnSpc>
                <a:spcPct val="150000"/>
              </a:lnSpc>
            </a:pPr>
            <a:r>
              <a:rPr lang="cs-CZ" dirty="0" smtClean="0"/>
              <a:t>*Existuje mnoho způsobů realizace parkování hovorů, mimo jiné základní parkování hovorů a skupinové parkování hovorů i mnoho konfigurovatelných možností obsahujících několik způsobů, jak uživatele upozornit na zaparkované hovory, jak řešit nepřijaté hovory a vyzvedávat zaparkované hovory. </a:t>
            </a:r>
          </a:p>
          <a:p>
            <a:pPr>
              <a:lnSpc>
                <a:spcPct val="150000"/>
              </a:lnSpc>
            </a:pPr>
            <a:r>
              <a:rPr lang="cs-CZ" dirty="0" smtClean="0"/>
              <a:t>*Mějte na paměti, že je důležité projednat s vaším poskytovatelem služeb ideální konfiguraci pro vaši společnost.</a:t>
            </a:r>
          </a:p>
          <a:p>
            <a:pPr>
              <a:lnSpc>
                <a:spcPct val="150000"/>
              </a:lnSpc>
            </a:pPr>
            <a:r>
              <a:rPr lang="cs-CZ" dirty="0" smtClean="0"/>
              <a:t>Děkuji vám, že jste věnovali pozornost výukovému programu pro parkování hovoru!</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6</a:t>
            </a:fld>
            <a:endParaRPr lang="de-DE" dirty="0"/>
          </a:p>
        </p:txBody>
      </p:sp>
    </p:spTree>
    <p:extLst>
      <p:ext uri="{BB962C8B-B14F-4D97-AF65-F5344CB8AC3E}">
        <p14:creationId xmlns:p14="http://schemas.microsoft.com/office/powerpoint/2010/main" val="2673059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pPr>
            <a:r>
              <a:rPr lang="cs-CZ" dirty="0" smtClean="0"/>
              <a:t>Po přihlášení do portálu portal-uc.gtsce.com v menu </a:t>
            </a:r>
            <a:r>
              <a:rPr lang="cs-CZ" b="1" dirty="0" smtClean="0"/>
              <a:t>Služby</a:t>
            </a:r>
            <a:r>
              <a:rPr lang="cs-CZ" dirty="0" smtClean="0"/>
              <a:t> -&gt; </a:t>
            </a:r>
            <a:r>
              <a:rPr lang="cs-CZ" b="1" dirty="0" smtClean="0"/>
              <a:t>Parkování volání</a:t>
            </a:r>
            <a:r>
              <a:rPr lang="cs-CZ" dirty="0" smtClean="0"/>
              <a:t>, a stiskněte tlačítko přidat. Nyní můžete vytvořit novou skupinu parkování hovoru, a přidat do ní uživatele.</a:t>
            </a:r>
          </a:p>
          <a:p>
            <a:pPr>
              <a:buFont typeface="Arial" pitchFamily="34" charset="0"/>
              <a:buNone/>
            </a:pPr>
            <a:endParaRPr lang="cs-CZ" dirty="0" smtClean="0"/>
          </a:p>
          <a:p>
            <a:pPr>
              <a:buFont typeface="Arial" pitchFamily="34" charset="0"/>
              <a:buNone/>
            </a:pPr>
            <a:r>
              <a:rPr lang="cs-CZ" dirty="0" smtClean="0"/>
              <a:t>Do políčka </a:t>
            </a:r>
            <a:r>
              <a:rPr lang="cs-CZ" b="1" dirty="0" smtClean="0"/>
              <a:t>Jméno skupiny</a:t>
            </a:r>
            <a:r>
              <a:rPr lang="cs-CZ" dirty="0" smtClean="0"/>
              <a:t> zadejte název, jaký chcete aby skupina měla. Poté stiskněte tlačítko </a:t>
            </a:r>
            <a:r>
              <a:rPr lang="cs-CZ" b="1" dirty="0" smtClean="0"/>
              <a:t>Hledat</a:t>
            </a:r>
            <a:r>
              <a:rPr lang="cs-CZ" dirty="0" smtClean="0"/>
              <a:t> pro vyhledání uživatelů dostupných pro přiřazení do této skupiny. Tlačítky </a:t>
            </a:r>
            <a:r>
              <a:rPr lang="cs-CZ" b="1" dirty="0" smtClean="0"/>
              <a:t>Přidat</a:t>
            </a:r>
            <a:r>
              <a:rPr lang="cs-CZ" dirty="0" smtClean="0"/>
              <a:t>/</a:t>
            </a:r>
            <a:r>
              <a:rPr lang="cs-CZ" b="1" dirty="0" smtClean="0"/>
              <a:t>Odebrat</a:t>
            </a:r>
            <a:r>
              <a:rPr lang="cs-CZ" dirty="0" smtClean="0"/>
              <a:t> nebo </a:t>
            </a:r>
            <a:r>
              <a:rPr lang="cs-CZ" b="1" dirty="0" smtClean="0"/>
              <a:t>Přidat vše</a:t>
            </a:r>
            <a:r>
              <a:rPr lang="cs-CZ" dirty="0" smtClean="0"/>
              <a:t>/</a:t>
            </a:r>
            <a:r>
              <a:rPr lang="cs-CZ" b="1" dirty="0" smtClean="0"/>
              <a:t>Odebrat vše</a:t>
            </a:r>
            <a:r>
              <a:rPr lang="cs-CZ" dirty="0" smtClean="0"/>
              <a:t> můžete přiřazovat uživatele do skupiny.</a:t>
            </a:r>
          </a:p>
          <a:p>
            <a:pPr>
              <a:buFont typeface="Arial" pitchFamily="34" charset="0"/>
              <a:buNone/>
            </a:pPr>
            <a:endParaRPr lang="cs-CZ" dirty="0" smtClean="0"/>
          </a:p>
          <a:p>
            <a:pPr>
              <a:buFont typeface="Arial" pitchFamily="34" charset="0"/>
              <a:buNone/>
            </a:pPr>
            <a:r>
              <a:rPr lang="cs-CZ" dirty="0" smtClean="0"/>
              <a:t>Pro uložení nastavení stiskněte tlačítko </a:t>
            </a:r>
            <a:r>
              <a:rPr lang="cs-CZ" b="1" dirty="0" smtClean="0"/>
              <a:t>OK</a:t>
            </a:r>
            <a:r>
              <a:rPr lang="cs-CZ" dirty="0" smtClean="0"/>
              <a:t>.</a:t>
            </a:r>
          </a:p>
          <a:p>
            <a:pPr>
              <a:buFont typeface="Arial" pitchFamily="34" charset="0"/>
              <a:buNone/>
            </a:pPr>
            <a:endParaRPr lang="cs-CZ" dirty="0" smtClean="0"/>
          </a:p>
          <a:p>
            <a:pPr>
              <a:buFont typeface="Arial" pitchFamily="34" charset="0"/>
              <a:buNone/>
            </a:pPr>
            <a:r>
              <a:rPr lang="cs-CZ" dirty="0" smtClean="0"/>
              <a:t>Pro podrobnější popis jednotlivých položek je v pravém horním rohu stránky dostupná nápověda.</a:t>
            </a:r>
          </a:p>
          <a:p>
            <a:endParaRPr lang="cs-CZ"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7</a:t>
            </a:fld>
            <a:endParaRPr lang="de-DE" dirty="0"/>
          </a:p>
        </p:txBody>
      </p:sp>
    </p:spTree>
    <p:extLst>
      <p:ext uri="{BB962C8B-B14F-4D97-AF65-F5344CB8AC3E}">
        <p14:creationId xmlns:p14="http://schemas.microsoft.com/office/powerpoint/2010/main" val="2616870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26551" y="326517"/>
            <a:ext cx="8523688" cy="1838010"/>
          </a:xfrm>
        </p:spPr>
        <p:txBody>
          <a:bodyPr/>
          <a:lstStyle>
            <a:lvl1pPr>
              <a:defRPr sz="6803">
                <a:solidFill>
                  <a:schemeClr val="bg1"/>
                </a:solidFill>
              </a:defRPr>
            </a:lvl1pPr>
          </a:lstStyle>
          <a:p>
            <a:r>
              <a:rPr lang="cs-CZ" dirty="0" smtClean="0"/>
              <a:t>Headline Ultra </a:t>
            </a:r>
            <a:br>
              <a:rPr lang="cs-CZ" dirty="0" smtClean="0"/>
            </a:br>
            <a:r>
              <a:rPr lang="cs-CZ" dirty="0" smtClean="0"/>
              <a:t>60 (75) 90 PT</a:t>
            </a:r>
            <a:endParaRPr lang="cs-CZ" dirty="0"/>
          </a:p>
        </p:txBody>
      </p:sp>
      <p:sp>
        <p:nvSpPr>
          <p:cNvPr id="34" name="Textplatzhalter 2"/>
          <p:cNvSpPr>
            <a:spLocks noGrp="1"/>
          </p:cNvSpPr>
          <p:nvPr>
            <p:ph type="body" sz="quarter" idx="10" hasCustomPrompt="1"/>
          </p:nvPr>
        </p:nvSpPr>
        <p:spPr bwMode="black">
          <a:xfrm>
            <a:off x="326551" y="3428427"/>
            <a:ext cx="8556479" cy="464461"/>
          </a:xfrm>
          <a:noFill/>
        </p:spPr>
        <p:txBody>
          <a:bodyPr/>
          <a:lstStyle>
            <a:lvl1pPr>
              <a:defRPr baseline="0">
                <a:solidFill>
                  <a:schemeClr val="bg1"/>
                </a:solidFill>
              </a:defRPr>
            </a:lvl1pPr>
            <a:lvl5pPr>
              <a:defRPr/>
            </a:lvl5pPr>
          </a:lstStyle>
          <a:p>
            <a:pPr lvl="0"/>
            <a:r>
              <a:rPr lang="cs-CZ" dirty="0" smtClean="0"/>
              <a:t>Sub-heading: Tele-GroteskFet 18 pt</a:t>
            </a:r>
            <a:endParaRPr lang="cs-CZ" dirty="0"/>
          </a:p>
        </p:txBody>
      </p:sp>
      <p:grpSp>
        <p:nvGrpSpPr>
          <p:cNvPr id="33" name="Gruppieren 32"/>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0"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7"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67" name="Group 48"/>
          <p:cNvGrpSpPr>
            <a:grpSpLocks noChangeAspect="1"/>
          </p:cNvGrpSpPr>
          <p:nvPr/>
        </p:nvGrpSpPr>
        <p:grpSpPr bwMode="black">
          <a:xfrm>
            <a:off x="6240077" y="6116490"/>
            <a:ext cx="2581920" cy="214538"/>
            <a:chOff x="1698" y="4248"/>
            <a:chExt cx="1793" cy="149"/>
          </a:xfrm>
          <a:solidFill>
            <a:schemeClr val="bg1"/>
          </a:solidFill>
        </p:grpSpPr>
        <p:sp>
          <p:nvSpPr>
            <p:cNvPr id="168"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9"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0"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1"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2"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3"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4"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5"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6"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7"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8"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9"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0"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1"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2"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3"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4"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5"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104153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lide Divider Living Magenta">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elplatzhalter 1"/>
          <p:cNvSpPr>
            <a:spLocks noGrp="1"/>
          </p:cNvSpPr>
          <p:nvPr>
            <p:ph type="ctrTitle" hasCustomPrompt="1"/>
          </p:nvPr>
        </p:nvSpPr>
        <p:spPr bwMode="black">
          <a:xfrm>
            <a:off x="326880" y="1763191"/>
            <a:ext cx="8490331" cy="1884267"/>
          </a:xfrm>
          <a:noFill/>
        </p:spPr>
        <p:txBody>
          <a:bodyPr wrap="square" lIns="0" tIns="0">
            <a:spAutoFit/>
          </a:bodyPr>
          <a:lstStyle>
            <a:lvl1pPr>
              <a:defRPr sz="6803" smtClean="0">
                <a:solidFill>
                  <a:schemeClr val="bg1"/>
                </a:solidFill>
                <a:latin typeface="TeleGrotesk Headline Ultra" pitchFamily="2" charset="0"/>
              </a:defRPr>
            </a:lvl1pPr>
          </a:lstStyle>
          <a:p>
            <a:r>
              <a:rPr lang="cs-CZ" dirty="0" smtClean="0"/>
              <a:t>Headline Ultra </a:t>
            </a:r>
            <a:br>
              <a:rPr lang="cs-CZ" dirty="0" smtClean="0"/>
            </a:br>
            <a:r>
              <a:rPr lang="cs-CZ" dirty="0" smtClean="0"/>
              <a:t>60 (75) 90 PT</a:t>
            </a:r>
          </a:p>
        </p:txBody>
      </p:sp>
    </p:spTree>
    <p:extLst>
      <p:ext uri="{BB962C8B-B14F-4D97-AF65-F5344CB8AC3E}">
        <p14:creationId xmlns:p14="http://schemas.microsoft.com/office/powerpoint/2010/main" val="879741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Living Magenta vertic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hteck 1"/>
          <p:cNvSpPr/>
          <p:nvPr/>
        </p:nvSpPr>
        <p:spPr bwMode="gray">
          <a:xfrm>
            <a:off x="4572000" y="0"/>
            <a:ext cx="4572000" cy="6856403"/>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cs-CZ" sz="1429" dirty="0" smtClean="0">
              <a:cs typeface="Arial" charset="0"/>
            </a:endParaRPr>
          </a:p>
        </p:txBody>
      </p:sp>
      <p:sp>
        <p:nvSpPr>
          <p:cNvPr id="6" name="Titelplatzhalter 1"/>
          <p:cNvSpPr>
            <a:spLocks noGrp="1"/>
          </p:cNvSpPr>
          <p:nvPr>
            <p:ph type="ctrTitle" hasCustomPrompt="1"/>
          </p:nvPr>
        </p:nvSpPr>
        <p:spPr bwMode="gray">
          <a:xfrm>
            <a:off x="4898268" y="326517"/>
            <a:ext cx="3918614" cy="5550787"/>
          </a:xfrm>
          <a:noFill/>
        </p:spPr>
        <p:txBody>
          <a:bodyPr wrap="square" lIns="0" tIns="0" anchor="ctr">
            <a:noAutofit/>
          </a:bodyPr>
          <a:lstStyle>
            <a:lvl1pPr>
              <a:defRPr sz="4082" baseline="0" smtClean="0">
                <a:solidFill>
                  <a:schemeClr val="tx2"/>
                </a:solidFill>
                <a:latin typeface="TeleGrotesk Headline" pitchFamily="2" charset="0"/>
              </a:defRPr>
            </a:lvl1pPr>
          </a:lstStyle>
          <a:p>
            <a:r>
              <a:rPr lang="cs-CZ" dirty="0" smtClean="0"/>
              <a:t>01</a:t>
            </a:r>
            <a:br>
              <a:rPr lang="cs-CZ" dirty="0" smtClean="0"/>
            </a:br>
            <a:r>
              <a:rPr lang="cs-CZ" dirty="0" smtClean="0"/>
              <a:t>TeleGrotesk Headline</a:t>
            </a:r>
            <a:br>
              <a:rPr lang="cs-CZ" dirty="0" smtClean="0"/>
            </a:br>
            <a:r>
              <a:rPr lang="cs-CZ" dirty="0" smtClean="0"/>
              <a:t>(45) 60 PT</a:t>
            </a:r>
          </a:p>
        </p:txBody>
      </p:sp>
    </p:spTree>
    <p:extLst>
      <p:ext uri="{BB962C8B-B14F-4D97-AF65-F5344CB8AC3E}">
        <p14:creationId xmlns:p14="http://schemas.microsoft.com/office/powerpoint/2010/main" val="2816020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ull-page image">
    <p:spTree>
      <p:nvGrpSpPr>
        <p:cNvPr id="1" name=""/>
        <p:cNvGrpSpPr/>
        <p:nvPr/>
      </p:nvGrpSpPr>
      <p:grpSpPr>
        <a:xfrm>
          <a:off x="0" y="0"/>
          <a:ext cx="0" cy="0"/>
          <a:chOff x="0" y="0"/>
          <a:chExt cx="0" cy="0"/>
        </a:xfrm>
      </p:grpSpPr>
      <p:sp>
        <p:nvSpPr>
          <p:cNvPr id="3" name="Bildplatzhalter 2"/>
          <p:cNvSpPr>
            <a:spLocks noGrp="1"/>
          </p:cNvSpPr>
          <p:nvPr>
            <p:ph type="pic" sz="quarter" idx="13"/>
          </p:nvPr>
        </p:nvSpPr>
        <p:spPr>
          <a:xfrm>
            <a:off x="0" y="1"/>
            <a:ext cx="9144000" cy="6858000"/>
          </a:xfrm>
        </p:spPr>
        <p:txBody>
          <a:bodyPr/>
          <a:lstStyle/>
          <a:p>
            <a:r>
              <a:rPr lang="en-US" smtClean="0"/>
              <a:t>Click icon to add picture</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4" name="Fußzeilenplatzhalter 3"/>
          <p:cNvSpPr>
            <a:spLocks noGrp="1"/>
          </p:cNvSpPr>
          <p:nvPr>
            <p:ph type="ftr" sz="quarter" idx="15"/>
          </p:nvPr>
        </p:nvSpPr>
        <p:spPr/>
        <p:txBody>
          <a:bodyPr/>
          <a:lstStyle/>
          <a:p>
            <a:r>
              <a:rPr lang="en-US" smtClean="0"/>
              <a:t>Portfolio služeb</a:t>
            </a:r>
            <a:endParaRPr lang="en-US"/>
          </a:p>
        </p:txBody>
      </p:sp>
      <p:sp>
        <p:nvSpPr>
          <p:cNvPr id="5" name="Foliennummernplatzhalter 4"/>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60391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mage and text lef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Bildplatzhalter 5"/>
          <p:cNvSpPr>
            <a:spLocks noGrp="1"/>
          </p:cNvSpPr>
          <p:nvPr>
            <p:ph type="pic" sz="quarter" idx="13"/>
          </p:nvPr>
        </p:nvSpPr>
        <p:spPr>
          <a:xfrm>
            <a:off x="4637027" y="1"/>
            <a:ext cx="4506406" cy="6858000"/>
          </a:xfrm>
        </p:spPr>
        <p:txBody>
          <a:bodyPr/>
          <a:lstStyle/>
          <a:p>
            <a:r>
              <a:rPr lang="en-US" smtClean="0"/>
              <a:t>Click icon to add picture</a:t>
            </a:r>
            <a:endParaRPr lang="cs-CZ" dirty="0"/>
          </a:p>
        </p:txBody>
      </p:sp>
      <p:sp>
        <p:nvSpPr>
          <p:cNvPr id="4" name="Titel 3"/>
          <p:cNvSpPr>
            <a:spLocks noGrp="1"/>
          </p:cNvSpPr>
          <p:nvPr>
            <p:ph type="title" hasCustomPrompt="1"/>
          </p:nvPr>
        </p:nvSpPr>
        <p:spPr>
          <a:xfrm>
            <a:off x="326553" y="254683"/>
            <a:ext cx="4179854" cy="823764"/>
          </a:xfrm>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94838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and text righ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37027" y="1469326"/>
            <a:ext cx="4179855" cy="4408136"/>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Bildplatzhalter 5"/>
          <p:cNvSpPr>
            <a:spLocks noGrp="1"/>
          </p:cNvSpPr>
          <p:nvPr>
            <p:ph type="pic" sz="quarter" idx="13"/>
          </p:nvPr>
        </p:nvSpPr>
        <p:spPr>
          <a:xfrm>
            <a:off x="0" y="1"/>
            <a:ext cx="4506406" cy="6858000"/>
          </a:xfrm>
        </p:spPr>
        <p:txBody>
          <a:bodyPr/>
          <a:lstStyle/>
          <a:p>
            <a:r>
              <a:rPr lang="en-US" smtClean="0"/>
              <a:t>Click icon to add picture</a:t>
            </a:r>
            <a:endParaRPr lang="cs-CZ" dirty="0"/>
          </a:p>
        </p:txBody>
      </p:sp>
      <p:sp>
        <p:nvSpPr>
          <p:cNvPr id="4" name="Titel 3"/>
          <p:cNvSpPr>
            <a:spLocks noGrp="1"/>
          </p:cNvSpPr>
          <p:nvPr>
            <p:ph type="title" hasCustomPrompt="1"/>
          </p:nvPr>
        </p:nvSpPr>
        <p:spPr>
          <a:xfrm>
            <a:off x="4637027" y="254683"/>
            <a:ext cx="4180082" cy="823764"/>
          </a:xfrm>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35460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1"/>
          </p:nvPr>
        </p:nvSpPr>
        <p:spPr/>
        <p:txBody>
          <a:bodyPr/>
          <a:lstStyle/>
          <a:p>
            <a:r>
              <a:rPr lang="en-US" smtClean="0"/>
              <a:t>Portfolio služeb</a:t>
            </a:r>
            <a:endParaRPr lang="en-US"/>
          </a:p>
        </p:txBody>
      </p:sp>
      <p:sp>
        <p:nvSpPr>
          <p:cNvPr id="4" name="Foliennummernplatzhalter 3"/>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95172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
        <p:nvSpPr>
          <p:cNvPr id="7" name="Titel 6"/>
          <p:cNvSpPr>
            <a:spLocks noGrp="1"/>
          </p:cNvSpPr>
          <p:nvPr>
            <p:ph type="title" hasCustomPrompt="1"/>
          </p:nvPr>
        </p:nvSpPr>
        <p:spPr/>
        <p:txBody>
          <a:bodyPr/>
          <a:lstStyle/>
          <a:p>
            <a:r>
              <a:rPr lang="cs-CZ" dirty="0" smtClean="0"/>
              <a:t>TeleGrotesk Headline Ultra 28 (32) 40 pt</a:t>
            </a:r>
            <a:endParaRPr lang="cs-CZ" dirty="0"/>
          </a:p>
        </p:txBody>
      </p:sp>
    </p:spTree>
    <p:extLst>
      <p:ext uri="{BB962C8B-B14F-4D97-AF65-F5344CB8AC3E}">
        <p14:creationId xmlns:p14="http://schemas.microsoft.com/office/powerpoint/2010/main" val="289034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1 column)">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26551" y="1469326"/>
            <a:ext cx="8490331" cy="4407978"/>
          </a:xfrm>
        </p:spPr>
        <p:txBody>
          <a:bodyPr/>
          <a:lstStyle>
            <a:lvl3pPr>
              <a:buClr>
                <a:schemeClr val="tx1"/>
              </a:buClr>
              <a:defRPr/>
            </a:lvl3pPr>
            <a:lvl4pPr>
              <a:buClr>
                <a:schemeClr val="tx1"/>
              </a:buClr>
              <a:defRPr/>
            </a:lvl4pPr>
            <a:lvl5pPr>
              <a:buClr>
                <a:schemeClr val="tx1"/>
              </a:buClr>
              <a:defRPr/>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Titel 3"/>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75564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2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4637027"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99015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3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6089997"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Inhaltsplatzhalter 5"/>
          <p:cNvSpPr>
            <a:spLocks noGrp="1"/>
          </p:cNvSpPr>
          <p:nvPr>
            <p:ph sz="quarter" idx="13" hasCustomPrompt="1"/>
          </p:nvPr>
        </p:nvSpPr>
        <p:spPr>
          <a:xfrm>
            <a:off x="3209158" y="1469326"/>
            <a:ext cx="2728654" cy="4407978"/>
          </a:xfrm>
        </p:spPr>
        <p:txBody>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8" name="Foliennummernplatzhalter 7"/>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043679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Slide horizontal">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0" y="3429721"/>
            <a:ext cx="9144000" cy="3428280"/>
          </a:xfrm>
          <a:prstGeom prst="rect">
            <a:avLst/>
          </a:prstGeom>
          <a:solidFill>
            <a:schemeClr val="tx2"/>
          </a:solidFill>
          <a:ln w="19050" algn="ctr">
            <a:noFill/>
            <a:miter lim="800000"/>
            <a:headEnd/>
            <a:tailEnd/>
          </a:ln>
          <a:effectLst/>
        </p:spPr>
        <p:txBody>
          <a:bodyPr lIns="0" tIns="65303" rIns="0"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cs-CZ" dirty="0" smtClean="0"/>
              <a:t>Headline Ultra </a:t>
            </a:r>
            <a:br>
              <a:rPr lang="cs-CZ" dirty="0" smtClean="0"/>
            </a:br>
            <a:r>
              <a:rPr lang="cs-CZ" dirty="0" smtClean="0"/>
              <a:t>(60) 75 90 PT</a:t>
            </a:r>
            <a:endParaRPr lang="cs-CZ"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96" name="Group 48"/>
          <p:cNvGrpSpPr>
            <a:grpSpLocks noChangeAspect="1"/>
          </p:cNvGrpSpPr>
          <p:nvPr/>
        </p:nvGrpSpPr>
        <p:grpSpPr bwMode="black">
          <a:xfrm>
            <a:off x="6240077" y="6116490"/>
            <a:ext cx="2581920" cy="214538"/>
            <a:chOff x="1698" y="4248"/>
            <a:chExt cx="1793" cy="149"/>
          </a:xfrm>
          <a:solidFill>
            <a:schemeClr val="bg1"/>
          </a:solidFill>
        </p:grpSpPr>
        <p:sp>
          <p:nvSpPr>
            <p:cNvPr id="97"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8"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9"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0"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1"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2"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3"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4"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5"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6"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7"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8"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9"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0"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1"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2"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3"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4"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79362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4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4637760"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Inhaltsplatzhalter 5"/>
          <p:cNvSpPr>
            <a:spLocks noGrp="1"/>
          </p:cNvSpPr>
          <p:nvPr>
            <p:ph sz="quarter" idx="13" hasCustomPrompt="1"/>
          </p:nvPr>
        </p:nvSpPr>
        <p:spPr>
          <a:xfrm>
            <a:off x="2483039" y="1469326"/>
            <a:ext cx="2024617" cy="4407978"/>
          </a:xfrm>
        </p:spPr>
        <p:txBody>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0" name="Inhaltsplatzhalter 3"/>
          <p:cNvSpPr>
            <a:spLocks noGrp="1"/>
          </p:cNvSpPr>
          <p:nvPr>
            <p:ph sz="half" idx="14" hasCustomPrompt="1"/>
          </p:nvPr>
        </p:nvSpPr>
        <p:spPr>
          <a:xfrm>
            <a:off x="679248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9" name="Datumsplatzhalter 8"/>
          <p:cNvSpPr>
            <a:spLocks noGrp="1"/>
          </p:cNvSpPr>
          <p:nvPr>
            <p:ph type="dt" sz="half" idx="15"/>
          </p:nvPr>
        </p:nvSpPr>
        <p:spPr/>
        <p:txBody>
          <a:bodyPr/>
          <a:lstStyle/>
          <a:p>
            <a:fld id="{3527C144-DBFC-4ED1-9D53-CC97618D9080}" type="datetime1">
              <a:rPr lang="cs-CZ" smtClean="0"/>
              <a:pPr/>
              <a:t>11.07.2018</a:t>
            </a:fld>
            <a:endParaRPr lang="en-US"/>
          </a:p>
        </p:txBody>
      </p:sp>
      <p:sp>
        <p:nvSpPr>
          <p:cNvPr id="11" name="Fußzeilenplatzhalter 10"/>
          <p:cNvSpPr>
            <a:spLocks noGrp="1"/>
          </p:cNvSpPr>
          <p:nvPr>
            <p:ph type="ftr" sz="quarter" idx="16"/>
          </p:nvPr>
        </p:nvSpPr>
        <p:spPr/>
        <p:txBody>
          <a:bodyPr/>
          <a:lstStyle/>
          <a:p>
            <a:r>
              <a:rPr lang="en-US" smtClean="0"/>
              <a:t>Portfolio služeb</a:t>
            </a:r>
            <a:endParaRPr lang="en-US"/>
          </a:p>
        </p:txBody>
      </p:sp>
      <p:sp>
        <p:nvSpPr>
          <p:cNvPr id="12" name="Foliennummernplatzhalter 11"/>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63496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with shaded boxes">
    <p:spTree>
      <p:nvGrpSpPr>
        <p:cNvPr id="1" name=""/>
        <p:cNvGrpSpPr/>
        <p:nvPr/>
      </p:nvGrpSpPr>
      <p:grpSpPr>
        <a:xfrm>
          <a:off x="0" y="0"/>
          <a:ext cx="0" cy="0"/>
          <a:chOff x="0" y="0"/>
          <a:chExt cx="0" cy="0"/>
        </a:xfrm>
      </p:grpSpPr>
      <p:sp>
        <p:nvSpPr>
          <p:cNvPr id="12" name="Titel 3"/>
          <p:cNvSpPr>
            <a:spLocks/>
          </p:cNvSpPr>
          <p:nvPr/>
        </p:nvSpPr>
        <p:spPr bwMode="invGray">
          <a:xfrm>
            <a:off x="326552" y="3229352"/>
            <a:ext cx="8490241" cy="2322705"/>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cs-CZ" sz="3628" dirty="0">
              <a:solidFill>
                <a:srgbClr val="E20074"/>
              </a:solidFill>
              <a:latin typeface="TeleGrotesk Headline Ultra" pitchFamily="2" charset="0"/>
              <a:cs typeface="Arial Unicode MS" panose="020B0604020202020204" pitchFamily="34" charset="-128"/>
            </a:endParaRPr>
          </a:p>
        </p:txBody>
      </p:sp>
      <p:sp>
        <p:nvSpPr>
          <p:cNvPr id="13" name="Titel 3"/>
          <p:cNvSpPr>
            <a:spLocks/>
          </p:cNvSpPr>
          <p:nvPr/>
        </p:nvSpPr>
        <p:spPr bwMode="invGray">
          <a:xfrm>
            <a:off x="326552" y="2058731"/>
            <a:ext cx="8195140" cy="3493326"/>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cs-CZ" sz="3628" noProof="0" dirty="0">
              <a:solidFill>
                <a:srgbClr val="E20074"/>
              </a:solidFill>
              <a:latin typeface="TeleGrotesk Headline Ultra" pitchFamily="2" charset="0"/>
              <a:cs typeface="Arial Unicode MS" panose="020B0604020202020204" pitchFamily="34" charset="-128"/>
            </a:endParaRPr>
          </a:p>
        </p:txBody>
      </p:sp>
      <p:sp>
        <p:nvSpPr>
          <p:cNvPr id="45058" name="Titelplatzhalter 1"/>
          <p:cNvSpPr>
            <a:spLocks noGrp="1"/>
          </p:cNvSpPr>
          <p:nvPr>
            <p:ph type="ctrTitle" hasCustomPrompt="1"/>
          </p:nvPr>
        </p:nvSpPr>
        <p:spPr bwMode="ltGray">
          <a:xfrm>
            <a:off x="326551" y="2386505"/>
            <a:ext cx="7889164" cy="3165552"/>
          </a:xfrm>
          <a:solidFill>
            <a:schemeClr val="tx2"/>
          </a:solidFill>
        </p:spPr>
        <p:txBody>
          <a:bodyPr lIns="144000">
            <a:noAutofit/>
          </a:bodyPr>
          <a:lstStyle>
            <a:lvl1pPr>
              <a:defRPr sz="4354" smtClean="0">
                <a:solidFill>
                  <a:schemeClr val="bg1"/>
                </a:solidFill>
                <a:latin typeface="+mj-lt"/>
              </a:defRPr>
            </a:lvl1pPr>
          </a:lstStyle>
          <a:p>
            <a:r>
              <a:rPr lang="cs-CZ" sz="4354" dirty="0" smtClean="0"/>
              <a:t>TELEGROTESK Headline ULTRA</a:t>
            </a:r>
            <a:br>
              <a:rPr lang="cs-CZ" sz="4354" dirty="0" smtClean="0"/>
            </a:br>
            <a:r>
              <a:rPr lang="cs-CZ" sz="4354" dirty="0" smtClean="0">
                <a:latin typeface="TeleGrotesk Headline" pitchFamily="2" charset="0"/>
              </a:rPr>
              <a:t>Maximum of 3 lines</a:t>
            </a:r>
            <a:br>
              <a:rPr lang="cs-CZ" sz="4354" dirty="0" smtClean="0">
                <a:latin typeface="TeleGrotesk Headline" pitchFamily="2" charset="0"/>
              </a:rPr>
            </a:br>
            <a:r>
              <a:rPr lang="cs-CZ" sz="4354" dirty="0" smtClean="0">
                <a:latin typeface="TeleGrotesk Headline" pitchFamily="2" charset="0"/>
              </a:rPr>
              <a:t>40 (48) 60 PT</a:t>
            </a:r>
            <a:endParaRPr lang="cs-CZ" dirty="0" smtClean="0"/>
          </a:p>
        </p:txBody>
      </p:sp>
      <p:sp>
        <p:nvSpPr>
          <p:cNvPr id="45059" name="Textplatzhalter 2"/>
          <p:cNvSpPr>
            <a:spLocks noGrp="1"/>
          </p:cNvSpPr>
          <p:nvPr>
            <p:ph type="subTitle" idx="1" hasCustomPrompt="1"/>
          </p:nvPr>
        </p:nvSpPr>
        <p:spPr bwMode="white">
          <a:xfrm>
            <a:off x="326552" y="4848776"/>
            <a:ext cx="7641072" cy="348357"/>
          </a:xfrm>
        </p:spPr>
        <p:txBody>
          <a:bodyPr wrap="square" lIns="144000">
            <a:spAutoFit/>
          </a:bodyPr>
          <a:lstStyle>
            <a:lvl1pPr>
              <a:spcBef>
                <a:spcPts val="0"/>
              </a:spcBef>
              <a:defRPr sz="2177" smtClean="0">
                <a:solidFill>
                  <a:schemeClr val="bg1"/>
                </a:solidFill>
                <a:latin typeface="Tele-GroteskNor" pitchFamily="2" charset="0"/>
              </a:defRPr>
            </a:lvl1pPr>
          </a:lstStyle>
          <a:p>
            <a:r>
              <a:rPr lang="cs-CZ" dirty="0" smtClean="0"/>
              <a:t>Sub-heading: Tele-Grotesk Normal, 24 pt</a:t>
            </a:r>
          </a:p>
        </p:txBody>
      </p:sp>
      <p:grpSp>
        <p:nvGrpSpPr>
          <p:cNvPr id="8" name="Gruppieren 7"/>
          <p:cNvGrpSpPr/>
          <p:nvPr/>
        </p:nvGrpSpPr>
        <p:grpSpPr bwMode="black">
          <a:xfrm>
            <a:off x="326881" y="6040562"/>
            <a:ext cx="996462" cy="489775"/>
            <a:chOff x="323850" y="6589413"/>
            <a:chExt cx="1318236" cy="648000"/>
          </a:xfrm>
          <a:solidFill>
            <a:schemeClr val="tx2"/>
          </a:solidFill>
        </p:grpSpPr>
        <p:sp>
          <p:nvSpPr>
            <p:cNvPr id="9"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26" name="Group 39"/>
          <p:cNvGrpSpPr>
            <a:grpSpLocks noChangeAspect="1"/>
          </p:cNvGrpSpPr>
          <p:nvPr/>
        </p:nvGrpSpPr>
        <p:grpSpPr bwMode="auto">
          <a:xfrm>
            <a:off x="6885029" y="6218707"/>
            <a:ext cx="1935360" cy="161263"/>
            <a:chOff x="1331" y="4319"/>
            <a:chExt cx="1344" cy="112"/>
          </a:xfrm>
          <a:solidFill>
            <a:schemeClr val="tx2"/>
          </a:solidFill>
        </p:grpSpPr>
        <p:sp>
          <p:nvSpPr>
            <p:cNvPr id="27" name="Freeform 45"/>
            <p:cNvSpPr>
              <a:spLocks noEditPoints="1"/>
            </p:cNvSpPr>
            <p:nvPr userDrawn="1"/>
          </p:nvSpPr>
          <p:spPr bwMode="auto">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46"/>
            <p:cNvSpPr>
              <a:spLocks noEditPoints="1"/>
            </p:cNvSpPr>
            <p:nvPr userDrawn="1"/>
          </p:nvSpPr>
          <p:spPr bwMode="auto">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47"/>
            <p:cNvSpPr>
              <a:spLocks noEditPoints="1"/>
            </p:cNvSpPr>
            <p:nvPr userDrawn="1"/>
          </p:nvSpPr>
          <p:spPr bwMode="auto">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 name="Freeform 48"/>
            <p:cNvSpPr>
              <a:spLocks/>
            </p:cNvSpPr>
            <p:nvPr userDrawn="1"/>
          </p:nvSpPr>
          <p:spPr bwMode="auto">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 name="Freeform 49"/>
            <p:cNvSpPr>
              <a:spLocks noEditPoints="1"/>
            </p:cNvSpPr>
            <p:nvPr userDrawn="1"/>
          </p:nvSpPr>
          <p:spPr bwMode="auto">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 name="Freeform 50"/>
            <p:cNvSpPr>
              <a:spLocks noEditPoints="1"/>
            </p:cNvSpPr>
            <p:nvPr userDrawn="1"/>
          </p:nvSpPr>
          <p:spPr bwMode="auto">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 name="Freeform 51"/>
            <p:cNvSpPr>
              <a:spLocks/>
            </p:cNvSpPr>
            <p:nvPr userDrawn="1"/>
          </p:nvSpPr>
          <p:spPr bwMode="auto">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 name="Freeform 52"/>
            <p:cNvSpPr>
              <a:spLocks/>
            </p:cNvSpPr>
            <p:nvPr userDrawn="1"/>
          </p:nvSpPr>
          <p:spPr bwMode="auto">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53"/>
            <p:cNvSpPr>
              <a:spLocks noEditPoints="1"/>
            </p:cNvSpPr>
            <p:nvPr userDrawn="1"/>
          </p:nvSpPr>
          <p:spPr bwMode="auto">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54"/>
            <p:cNvSpPr>
              <a:spLocks/>
            </p:cNvSpPr>
            <p:nvPr userDrawn="1"/>
          </p:nvSpPr>
          <p:spPr bwMode="auto">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55"/>
            <p:cNvSpPr>
              <a:spLocks noEditPoints="1"/>
            </p:cNvSpPr>
            <p:nvPr userDrawn="1"/>
          </p:nvSpPr>
          <p:spPr bwMode="auto">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56"/>
            <p:cNvSpPr>
              <a:spLocks/>
            </p:cNvSpPr>
            <p:nvPr userDrawn="1"/>
          </p:nvSpPr>
          <p:spPr bwMode="auto">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57"/>
            <p:cNvSpPr>
              <a:spLocks noEditPoints="1"/>
            </p:cNvSpPr>
            <p:nvPr userDrawn="1"/>
          </p:nvSpPr>
          <p:spPr bwMode="auto">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58"/>
            <p:cNvSpPr>
              <a:spLocks noEditPoints="1"/>
            </p:cNvSpPr>
            <p:nvPr userDrawn="1"/>
          </p:nvSpPr>
          <p:spPr bwMode="auto">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5" name="Freeform 59"/>
            <p:cNvSpPr>
              <a:spLocks/>
            </p:cNvSpPr>
            <p:nvPr userDrawn="1"/>
          </p:nvSpPr>
          <p:spPr bwMode="auto">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6" name="Freeform 60"/>
            <p:cNvSpPr>
              <a:spLocks/>
            </p:cNvSpPr>
            <p:nvPr userDrawn="1"/>
          </p:nvSpPr>
          <p:spPr bwMode="auto">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7" name="Freeform 61"/>
            <p:cNvSpPr>
              <a:spLocks/>
            </p:cNvSpPr>
            <p:nvPr userDrawn="1"/>
          </p:nvSpPr>
          <p:spPr bwMode="auto">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2"/>
            <p:cNvSpPr>
              <a:spLocks/>
            </p:cNvSpPr>
            <p:nvPr userDrawn="1"/>
          </p:nvSpPr>
          <p:spPr bwMode="auto">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81251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with image">
    <p:spTree>
      <p:nvGrpSpPr>
        <p:cNvPr id="1" name=""/>
        <p:cNvGrpSpPr/>
        <p:nvPr/>
      </p:nvGrpSpPr>
      <p:grpSpPr>
        <a:xfrm>
          <a:off x="0" y="0"/>
          <a:ext cx="0" cy="0"/>
          <a:chOff x="0" y="0"/>
          <a:chExt cx="0" cy="0"/>
        </a:xfrm>
      </p:grpSpPr>
      <p:pic>
        <p:nvPicPr>
          <p:cNvPr id="36" name="Picture 19"/>
          <p:cNvPicPr preferRelativeResize="0">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ltGray">
          <a:xfrm>
            <a:off x="326880" y="326517"/>
            <a:ext cx="8490331" cy="3476496"/>
          </a:xfrm>
          <a:prstGeom prst="rect">
            <a:avLst/>
          </a:prstGeom>
          <a:noFill/>
        </p:spPr>
      </p:pic>
      <p:pic>
        <p:nvPicPr>
          <p:cNvPr id="10" name="Picture 27" descr="magenta_flaeche_70"/>
          <p:cNvPicPr>
            <a:picLocks noChangeArrowheads="1"/>
          </p:cNvPicPr>
          <p:nvPr/>
        </p:nvPicPr>
        <p:blipFill>
          <a:blip r:embed="rId3" cstate="screen">
            <a:extLst>
              <a:ext uri="{28A0092B-C50C-407E-A947-70E740481C1C}">
                <a14:useLocalDpi xmlns:a14="http://schemas.microsoft.com/office/drawing/2010/main"/>
              </a:ext>
            </a:extLst>
          </a:blip>
          <a:srcRect b="-468"/>
          <a:stretch>
            <a:fillRect/>
          </a:stretch>
        </p:blipFill>
        <p:spPr bwMode="ltGray">
          <a:xfrm>
            <a:off x="326551" y="3319796"/>
            <a:ext cx="8490331" cy="485538"/>
          </a:xfrm>
          <a:prstGeom prst="rect">
            <a:avLst/>
          </a:prstGeom>
          <a:noFill/>
        </p:spPr>
      </p:pic>
      <p:sp>
        <p:nvSpPr>
          <p:cNvPr id="45058" name="Titelplatzhalter 1"/>
          <p:cNvSpPr>
            <a:spLocks noGrp="1"/>
          </p:cNvSpPr>
          <p:nvPr>
            <p:ph type="ctrTitle" hasCustomPrompt="1"/>
          </p:nvPr>
        </p:nvSpPr>
        <p:spPr bwMode="ltGray">
          <a:xfrm>
            <a:off x="326551" y="3644047"/>
            <a:ext cx="8490331" cy="1908010"/>
          </a:xfrm>
          <a:solidFill>
            <a:schemeClr val="tx2"/>
          </a:solidFill>
        </p:spPr>
        <p:txBody>
          <a:bodyPr lIns="143990">
            <a:noAutofit/>
          </a:bodyPr>
          <a:lstStyle>
            <a:lvl1pPr>
              <a:defRPr sz="3628" smtClean="0">
                <a:solidFill>
                  <a:schemeClr val="bg1"/>
                </a:solidFill>
                <a:latin typeface="TeleGrotesk Headline Ultra" pitchFamily="2" charset="0"/>
              </a:defRPr>
            </a:lvl1pPr>
          </a:lstStyle>
          <a:p>
            <a:r>
              <a:rPr lang="cs-CZ" dirty="0" smtClean="0"/>
              <a:t>TeleGrotesk Headline Ultra</a:t>
            </a:r>
            <a:br>
              <a:rPr lang="cs-CZ" dirty="0" smtClean="0"/>
            </a:br>
            <a:r>
              <a:rPr kumimoji="0" lang="cs-CZ" sz="3628" b="0" i="0" u="none" strike="noStrike" kern="1200" cap="none" spc="0" normalizeH="0" baseline="0" noProof="0" dirty="0" smtClean="0">
                <a:ln>
                  <a:noFill/>
                </a:ln>
                <a:solidFill>
                  <a:schemeClr val="bg1"/>
                </a:solidFill>
                <a:effectLst/>
                <a:uLnTx/>
                <a:uFillTx/>
                <a:latin typeface="TeleGrotesk Headline" pitchFamily="2" charset="0"/>
                <a:ea typeface="+mj-ea"/>
                <a:cs typeface="TeleGrotesk Headline Ultra" pitchFamily="2" charset="0"/>
              </a:rPr>
              <a:t>Maximum of 2 lines, (40) 48 PT</a:t>
            </a:r>
            <a:endParaRPr lang="cs-CZ" dirty="0" smtClean="0"/>
          </a:p>
        </p:txBody>
      </p:sp>
      <p:sp>
        <p:nvSpPr>
          <p:cNvPr id="45059" name="Textplatzhalter 2"/>
          <p:cNvSpPr>
            <a:spLocks noGrp="1"/>
          </p:cNvSpPr>
          <p:nvPr>
            <p:ph type="subTitle" idx="1" hasCustomPrompt="1"/>
          </p:nvPr>
        </p:nvSpPr>
        <p:spPr bwMode="gray">
          <a:xfrm>
            <a:off x="326552" y="4848737"/>
            <a:ext cx="8496329" cy="348357"/>
          </a:xfrm>
        </p:spPr>
        <p:txBody>
          <a:bodyPr wrap="square" lIns="143990">
            <a:spAutoFit/>
          </a:bodyPr>
          <a:lstStyle>
            <a:lvl1pPr marL="0" marR="0" indent="0" algn="l" defTabSz="522637" rtl="0" eaLnBrk="1" fontAlgn="base" latinLnBrk="0" hangingPunct="1">
              <a:lnSpc>
                <a:spcPct val="104000"/>
              </a:lnSpc>
              <a:spcBef>
                <a:spcPts val="0"/>
              </a:spcBef>
              <a:spcAft>
                <a:spcPct val="0"/>
              </a:spcAft>
              <a:buClr>
                <a:schemeClr val="tx2"/>
              </a:buClr>
              <a:buSzTx/>
              <a:buFont typeface="Wingdings" pitchFamily="2" charset="2"/>
              <a:buNone/>
              <a:tabLst/>
              <a:defRPr sz="2177" smtClean="0">
                <a:solidFill>
                  <a:schemeClr val="bg1"/>
                </a:solidFill>
                <a:latin typeface="Tele-GroteskNor" pitchFamily="2" charset="0"/>
              </a:defRPr>
            </a:lvl1pPr>
          </a:lstStyle>
          <a:p>
            <a:r>
              <a:rPr lang="cs-CZ" dirty="0" smtClean="0"/>
              <a:t>Sub-heading: Tele-Grotesk Normal, 24 pt</a:t>
            </a:r>
          </a:p>
        </p:txBody>
      </p:sp>
      <p:pic>
        <p:nvPicPr>
          <p:cNvPr id="9" name="Grafik 8" descr="T_Logo_3c_Slogan_n_DE-100%.emf"/>
          <p:cNvPicPr>
            <a:picLocks noChangeAspect="1"/>
          </p:cNvPicPr>
          <p:nvPr/>
        </p:nvPicPr>
        <p:blipFill>
          <a:blip r:embed="rId4" cstate="screen">
            <a:extLst>
              <a:ext uri="{28A0092B-C50C-407E-A947-70E740481C1C}">
                <a14:useLocalDpi xmlns:a14="http://schemas.microsoft.com/office/drawing/2010/main"/>
              </a:ext>
            </a:extLst>
          </a:blip>
          <a:srcRect r="68152"/>
          <a:stretch>
            <a:fillRect/>
          </a:stretch>
        </p:blipFill>
        <p:spPr>
          <a:xfrm>
            <a:off x="326551" y="6040562"/>
            <a:ext cx="1176752" cy="489775"/>
          </a:xfrm>
          <a:prstGeom prst="rect">
            <a:avLst/>
          </a:prstGeom>
        </p:spPr>
      </p:pic>
      <p:grpSp>
        <p:nvGrpSpPr>
          <p:cNvPr id="21" name="Group 39"/>
          <p:cNvGrpSpPr>
            <a:grpSpLocks noChangeAspect="1"/>
          </p:cNvGrpSpPr>
          <p:nvPr/>
        </p:nvGrpSpPr>
        <p:grpSpPr bwMode="auto">
          <a:xfrm>
            <a:off x="6885029" y="6218707"/>
            <a:ext cx="1935360" cy="161263"/>
            <a:chOff x="1331" y="4319"/>
            <a:chExt cx="1344" cy="112"/>
          </a:xfrm>
          <a:solidFill>
            <a:schemeClr val="tx2"/>
          </a:solidFill>
        </p:grpSpPr>
        <p:sp>
          <p:nvSpPr>
            <p:cNvPr id="22" name="Freeform 45"/>
            <p:cNvSpPr>
              <a:spLocks noEditPoints="1"/>
            </p:cNvSpPr>
            <p:nvPr userDrawn="1"/>
          </p:nvSpPr>
          <p:spPr bwMode="auto">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 name="Freeform 46"/>
            <p:cNvSpPr>
              <a:spLocks noEditPoints="1"/>
            </p:cNvSpPr>
            <p:nvPr userDrawn="1"/>
          </p:nvSpPr>
          <p:spPr bwMode="auto">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 name="Freeform 47"/>
            <p:cNvSpPr>
              <a:spLocks noEditPoints="1"/>
            </p:cNvSpPr>
            <p:nvPr userDrawn="1"/>
          </p:nvSpPr>
          <p:spPr bwMode="auto">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 name="Freeform 48"/>
            <p:cNvSpPr>
              <a:spLocks/>
            </p:cNvSpPr>
            <p:nvPr userDrawn="1"/>
          </p:nvSpPr>
          <p:spPr bwMode="auto">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 name="Freeform 49"/>
            <p:cNvSpPr>
              <a:spLocks noEditPoints="1"/>
            </p:cNvSpPr>
            <p:nvPr userDrawn="1"/>
          </p:nvSpPr>
          <p:spPr bwMode="auto">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 name="Freeform 50"/>
            <p:cNvSpPr>
              <a:spLocks noEditPoints="1"/>
            </p:cNvSpPr>
            <p:nvPr userDrawn="1"/>
          </p:nvSpPr>
          <p:spPr bwMode="auto">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51"/>
            <p:cNvSpPr>
              <a:spLocks/>
            </p:cNvSpPr>
            <p:nvPr userDrawn="1"/>
          </p:nvSpPr>
          <p:spPr bwMode="auto">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52"/>
            <p:cNvSpPr>
              <a:spLocks/>
            </p:cNvSpPr>
            <p:nvPr userDrawn="1"/>
          </p:nvSpPr>
          <p:spPr bwMode="auto">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 name="Freeform 53"/>
            <p:cNvSpPr>
              <a:spLocks noEditPoints="1"/>
            </p:cNvSpPr>
            <p:nvPr userDrawn="1"/>
          </p:nvSpPr>
          <p:spPr bwMode="auto">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 name="Freeform 54"/>
            <p:cNvSpPr>
              <a:spLocks/>
            </p:cNvSpPr>
            <p:nvPr userDrawn="1"/>
          </p:nvSpPr>
          <p:spPr bwMode="auto">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 name="Freeform 55"/>
            <p:cNvSpPr>
              <a:spLocks noEditPoints="1"/>
            </p:cNvSpPr>
            <p:nvPr userDrawn="1"/>
          </p:nvSpPr>
          <p:spPr bwMode="auto">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 name="Freeform 56"/>
            <p:cNvSpPr>
              <a:spLocks/>
            </p:cNvSpPr>
            <p:nvPr userDrawn="1"/>
          </p:nvSpPr>
          <p:spPr bwMode="auto">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57"/>
            <p:cNvSpPr>
              <a:spLocks noEditPoints="1"/>
            </p:cNvSpPr>
            <p:nvPr userDrawn="1"/>
          </p:nvSpPr>
          <p:spPr bwMode="auto">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58"/>
            <p:cNvSpPr>
              <a:spLocks noEditPoints="1"/>
            </p:cNvSpPr>
            <p:nvPr userDrawn="1"/>
          </p:nvSpPr>
          <p:spPr bwMode="auto">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59"/>
            <p:cNvSpPr>
              <a:spLocks/>
            </p:cNvSpPr>
            <p:nvPr userDrawn="1"/>
          </p:nvSpPr>
          <p:spPr bwMode="auto">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60"/>
            <p:cNvSpPr>
              <a:spLocks/>
            </p:cNvSpPr>
            <p:nvPr userDrawn="1"/>
          </p:nvSpPr>
          <p:spPr bwMode="auto">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61"/>
            <p:cNvSpPr>
              <a:spLocks/>
            </p:cNvSpPr>
            <p:nvPr userDrawn="1"/>
          </p:nvSpPr>
          <p:spPr bwMode="auto">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62"/>
            <p:cNvSpPr>
              <a:spLocks/>
            </p:cNvSpPr>
            <p:nvPr userDrawn="1"/>
          </p:nvSpPr>
          <p:spPr bwMode="auto">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0006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Handout (2 columns)">
    <p:spTree>
      <p:nvGrpSpPr>
        <p:cNvPr id="1" name=""/>
        <p:cNvGrpSpPr/>
        <p:nvPr/>
      </p:nvGrpSpPr>
      <p:grpSpPr>
        <a:xfrm>
          <a:off x="0" y="0"/>
          <a:ext cx="0" cy="0"/>
          <a:chOff x="0" y="0"/>
          <a:chExt cx="0" cy="0"/>
        </a:xfrm>
      </p:grpSpPr>
      <p:sp>
        <p:nvSpPr>
          <p:cNvPr id="4" name="Titel 3"/>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9" name="Inhaltsplatzhalter 2"/>
          <p:cNvSpPr>
            <a:spLocks noGrp="1"/>
          </p:cNvSpPr>
          <p:nvPr>
            <p:ph sz="half" idx="1" hasCustomPrompt="1"/>
          </p:nvPr>
        </p:nvSpPr>
        <p:spPr>
          <a:xfrm>
            <a:off x="326551"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0" name="Inhaltsplatzhalter 3"/>
          <p:cNvSpPr>
            <a:spLocks noGrp="1"/>
          </p:cNvSpPr>
          <p:nvPr>
            <p:ph sz="half" idx="2" hasCustomPrompt="1"/>
          </p:nvPr>
        </p:nvSpPr>
        <p:spPr>
          <a:xfrm>
            <a:off x="4637027"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Datumsplatzhalter 4"/>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01886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Handout (3 columns)">
    <p:spTree>
      <p:nvGrpSpPr>
        <p:cNvPr id="1" name=""/>
        <p:cNvGrpSpPr/>
        <p:nvPr/>
      </p:nvGrpSpPr>
      <p:grpSpPr>
        <a:xfrm>
          <a:off x="0" y="0"/>
          <a:ext cx="0" cy="0"/>
          <a:chOff x="0" y="0"/>
          <a:chExt cx="0" cy="0"/>
        </a:xfrm>
      </p:grpSpPr>
      <p:sp>
        <p:nvSpPr>
          <p:cNvPr id="5" name="Titel 4"/>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10" name="Inhaltsplatzhalter 2"/>
          <p:cNvSpPr>
            <a:spLocks noGrp="1"/>
          </p:cNvSpPr>
          <p:nvPr>
            <p:ph sz="half" idx="1" hasCustomPrompt="1"/>
          </p:nvPr>
        </p:nvSpPr>
        <p:spPr>
          <a:xfrm>
            <a:off x="326551"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1" name="Inhaltsplatzhalter 3"/>
          <p:cNvSpPr>
            <a:spLocks noGrp="1"/>
          </p:cNvSpPr>
          <p:nvPr>
            <p:ph sz="half" idx="2" hasCustomPrompt="1"/>
          </p:nvPr>
        </p:nvSpPr>
        <p:spPr>
          <a:xfrm>
            <a:off x="6089997"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2" name="Inhaltsplatzhalter 5"/>
          <p:cNvSpPr>
            <a:spLocks noGrp="1"/>
          </p:cNvSpPr>
          <p:nvPr>
            <p:ph sz="quarter" idx="13" hasCustomPrompt="1"/>
          </p:nvPr>
        </p:nvSpPr>
        <p:spPr>
          <a:xfrm>
            <a:off x="3209158" y="1469326"/>
            <a:ext cx="2728654" cy="4407978"/>
          </a:xfrm>
        </p:spPr>
        <p:txBody>
          <a:bodyPr/>
          <a:lstStyle>
            <a:lvl1pPr>
              <a:defRPr sz="1270"/>
            </a:lvl1pPr>
            <a:lvl2pPr>
              <a:defRPr sz="1270"/>
            </a:lvl2pPr>
            <a:lvl3pPr>
              <a:defRPr sz="1270"/>
            </a:lvl3pPr>
            <a:lvl4pPr>
              <a:defRPr sz="1270"/>
            </a:lvl4pPr>
            <a:lvl5pPr>
              <a:defRPr sz="1270"/>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Datumsplatzhalter 5"/>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9" name="Foliennummernplatzhalter 8"/>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422904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Handout (4 columns)">
    <p:spTree>
      <p:nvGrpSpPr>
        <p:cNvPr id="1" name=""/>
        <p:cNvGrpSpPr/>
        <p:nvPr/>
      </p:nvGrpSpPr>
      <p:grpSpPr>
        <a:xfrm>
          <a:off x="0" y="0"/>
          <a:ext cx="0" cy="0"/>
          <a:chOff x="0" y="0"/>
          <a:chExt cx="0" cy="0"/>
        </a:xfrm>
      </p:grpSpPr>
      <p:sp>
        <p:nvSpPr>
          <p:cNvPr id="6" name="Titel 5"/>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19" name="Inhaltsplatzhalter 2"/>
          <p:cNvSpPr>
            <a:spLocks noGrp="1"/>
          </p:cNvSpPr>
          <p:nvPr>
            <p:ph sz="half" idx="1" hasCustomPrompt="1"/>
          </p:nvPr>
        </p:nvSpPr>
        <p:spPr>
          <a:xfrm>
            <a:off x="32655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0" name="Inhaltsplatzhalter 3"/>
          <p:cNvSpPr>
            <a:spLocks noGrp="1"/>
          </p:cNvSpPr>
          <p:nvPr>
            <p:ph sz="half" idx="2" hasCustomPrompt="1"/>
          </p:nvPr>
        </p:nvSpPr>
        <p:spPr>
          <a:xfrm>
            <a:off x="4637760"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1" name="Inhaltsplatzhalter 5"/>
          <p:cNvSpPr>
            <a:spLocks noGrp="1"/>
          </p:cNvSpPr>
          <p:nvPr>
            <p:ph sz="quarter" idx="13" hasCustomPrompt="1"/>
          </p:nvPr>
        </p:nvSpPr>
        <p:spPr>
          <a:xfrm>
            <a:off x="2483039" y="1469326"/>
            <a:ext cx="2024617" cy="4407978"/>
          </a:xfrm>
        </p:spPr>
        <p:txBody>
          <a:bodyPr/>
          <a:lstStyle>
            <a:lvl1pPr>
              <a:defRPr sz="1270"/>
            </a:lvl1pPr>
            <a:lvl2pPr>
              <a:defRPr sz="1270"/>
            </a:lvl2pPr>
            <a:lvl3pPr>
              <a:defRPr sz="1270"/>
            </a:lvl3pPr>
            <a:lvl4pPr>
              <a:defRPr sz="1270"/>
            </a:lvl4pPr>
            <a:lvl5pPr>
              <a:defRPr sz="1270"/>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2" name="Inhaltsplatzhalter 3"/>
          <p:cNvSpPr>
            <a:spLocks noGrp="1"/>
          </p:cNvSpPr>
          <p:nvPr>
            <p:ph sz="half" idx="14" hasCustomPrompt="1"/>
          </p:nvPr>
        </p:nvSpPr>
        <p:spPr>
          <a:xfrm>
            <a:off x="679248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3" name="Datumsplatzhalter 22"/>
          <p:cNvSpPr>
            <a:spLocks noGrp="1"/>
          </p:cNvSpPr>
          <p:nvPr>
            <p:ph type="dt" sz="half" idx="15"/>
          </p:nvPr>
        </p:nvSpPr>
        <p:spPr/>
        <p:txBody>
          <a:bodyPr/>
          <a:lstStyle/>
          <a:p>
            <a:fld id="{3527C144-DBFC-4ED1-9D53-CC97618D9080}" type="datetime1">
              <a:rPr lang="cs-CZ" smtClean="0"/>
              <a:pPr/>
              <a:t>11.07.2018</a:t>
            </a:fld>
            <a:endParaRPr lang="en-US"/>
          </a:p>
        </p:txBody>
      </p:sp>
      <p:sp>
        <p:nvSpPr>
          <p:cNvPr id="24" name="Fußzeilenplatzhalter 23"/>
          <p:cNvSpPr>
            <a:spLocks noGrp="1"/>
          </p:cNvSpPr>
          <p:nvPr>
            <p:ph type="ftr" sz="quarter" idx="16"/>
          </p:nvPr>
        </p:nvSpPr>
        <p:spPr/>
        <p:txBody>
          <a:bodyPr/>
          <a:lstStyle/>
          <a:p>
            <a:r>
              <a:rPr lang="en-US" smtClean="0"/>
              <a:t>Portfolio služeb</a:t>
            </a:r>
            <a:endParaRPr lang="en-US"/>
          </a:p>
        </p:txBody>
      </p:sp>
      <p:sp>
        <p:nvSpPr>
          <p:cNvPr id="25" name="Foliennummernplatzhalter 24"/>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311539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smtClean="0"/>
              <a:t>Klepnutím lze upravit styl předlohy nadpisů.</a:t>
            </a:r>
            <a:endParaRPr lang="cs-CZ" dirty="0"/>
          </a:p>
        </p:txBody>
      </p:sp>
      <p:sp>
        <p:nvSpPr>
          <p:cNvPr id="3" name="Zástupný symbol pro obsah 2"/>
          <p:cNvSpPr>
            <a:spLocks noGrp="1"/>
          </p:cNvSpPr>
          <p:nvPr>
            <p:ph idx="1"/>
          </p:nvPr>
        </p:nvSpPr>
        <p:spPr>
          <a:xfrm>
            <a:off x="304800" y="1773238"/>
            <a:ext cx="8496300" cy="4284662"/>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Datumsplatzhalter 3"/>
          <p:cNvSpPr>
            <a:spLocks noGrp="1"/>
          </p:cNvSpPr>
          <p:nvPr>
            <p:ph type="dt" sz="half" idx="2"/>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7FB7897D-3362-4A68-AB8B-26E34F24D656}" type="datetime1">
              <a:rPr lang="cs-CZ" smtClean="0"/>
              <a:pPr/>
              <a:t>11.07.2018</a:t>
            </a:fld>
            <a:endParaRPr lang="en-US"/>
          </a:p>
        </p:txBody>
      </p:sp>
      <p:sp>
        <p:nvSpPr>
          <p:cNvPr id="8"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9"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extLst>
      <p:ext uri="{BB962C8B-B14F-4D97-AF65-F5344CB8AC3E}">
        <p14:creationId xmlns:p14="http://schemas.microsoft.com/office/powerpoint/2010/main" val="15063739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Vpravo">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dirty="0" smtClean="0"/>
              <a:t>Klepnutím lze upravit styl předlohy nadpisů.</a:t>
            </a:r>
            <a:endParaRPr lang="cs-CZ" dirty="0"/>
          </a:p>
        </p:txBody>
      </p:sp>
      <p:sp>
        <p:nvSpPr>
          <p:cNvPr id="4" name="Zástupný symbol pro obsah 3"/>
          <p:cNvSpPr>
            <a:spLocks noGrp="1"/>
          </p:cNvSpPr>
          <p:nvPr>
            <p:ph sz="half" idx="2" hasCustomPrompt="1"/>
          </p:nvPr>
        </p:nvSpPr>
        <p:spPr>
          <a:xfrm>
            <a:off x="4629150" y="1516566"/>
            <a:ext cx="4171950" cy="4284662"/>
          </a:xfrm>
        </p:spPr>
        <p:txBody>
          <a:bodyPr/>
          <a:lstStyle>
            <a:lvl1pPr>
              <a:defRPr sz="2400">
                <a:solidFill>
                  <a:schemeClr val="tx2"/>
                </a:solidFill>
                <a:latin typeface="Tele-GroteskNor" pitchFamily="2" charset="0"/>
              </a:defRPr>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8" name="Datumsplatzhalter 3"/>
          <p:cNvSpPr>
            <a:spLocks noGrp="1"/>
          </p:cNvSpPr>
          <p:nvPr>
            <p:ph type="dt" sz="half" idx="10"/>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CF64AC97-DD9C-46A5-B1E9-29644C0D2910}" type="datetime1">
              <a:rPr lang="cs-CZ" smtClean="0"/>
              <a:pPr/>
              <a:t>11.07.2018</a:t>
            </a:fld>
            <a:endParaRPr lang="en-US"/>
          </a:p>
        </p:txBody>
      </p:sp>
      <p:sp>
        <p:nvSpPr>
          <p:cNvPr id="9"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10"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el Slide vertical left">
    <p:bg bwMode="ltGray">
      <p:bgPr>
        <a:blipFill dpi="0" rotWithShape="1">
          <a:blip r:embed="rId2">
            <a:lum/>
          </a:blip>
          <a:srcRect/>
          <a:stretch>
            <a:fillRect l="-28000" r="-6000"/>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34" name="Rechteck 33"/>
          <p:cNvSpPr/>
          <p:nvPr/>
        </p:nvSpPr>
        <p:spPr bwMode="white">
          <a:xfrm>
            <a:off x="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14" name="Group 39"/>
          <p:cNvGrpSpPr>
            <a:grpSpLocks noChangeAspect="1"/>
          </p:cNvGrpSpPr>
          <p:nvPr/>
        </p:nvGrpSpPr>
        <p:grpSpPr bwMode="black">
          <a:xfrm>
            <a:off x="2309805" y="6218707"/>
            <a:ext cx="1935360" cy="161263"/>
            <a:chOff x="1331" y="4319"/>
            <a:chExt cx="1344" cy="112"/>
          </a:xfrm>
          <a:solidFill>
            <a:schemeClr val="bg1"/>
          </a:solidFill>
        </p:grpSpPr>
        <p:sp>
          <p:nvSpPr>
            <p:cNvPr id="115"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6"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7"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8"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9"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0"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1"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2"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3"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4"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5"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6"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7"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8"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9"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0"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1"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2"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117196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vertical righ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457200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4898268"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4898552"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66" name="Group 39"/>
          <p:cNvGrpSpPr>
            <a:grpSpLocks noChangeAspect="1"/>
          </p:cNvGrpSpPr>
          <p:nvPr/>
        </p:nvGrpSpPr>
        <p:grpSpPr bwMode="black">
          <a:xfrm>
            <a:off x="6885029" y="6218707"/>
            <a:ext cx="1935360" cy="161263"/>
            <a:chOff x="1331" y="4319"/>
            <a:chExt cx="1344" cy="112"/>
          </a:xfrm>
          <a:solidFill>
            <a:schemeClr val="bg1"/>
          </a:solidFill>
        </p:grpSpPr>
        <p:sp>
          <p:nvSpPr>
            <p:cNvPr id="167"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8"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9"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0"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1"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2"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3"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4"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5"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6"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7"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8"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9"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0"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1"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2"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3"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4"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323130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horizontal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cs-CZ" dirty="0" smtClean="0"/>
              <a:t>Headline Ultra </a:t>
            </a:r>
            <a:br>
              <a:rPr lang="cs-CZ" dirty="0" smtClean="0"/>
            </a:br>
            <a:r>
              <a:rPr lang="cs-CZ" dirty="0" smtClean="0"/>
              <a:t>(60) 75 90 PT</a:t>
            </a:r>
            <a:endParaRPr lang="cs-CZ"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95" name="Group 48"/>
          <p:cNvGrpSpPr>
            <a:grpSpLocks noChangeAspect="1"/>
          </p:cNvGrpSpPr>
          <p:nvPr/>
        </p:nvGrpSpPr>
        <p:grpSpPr bwMode="black">
          <a:xfrm>
            <a:off x="6240077" y="6116490"/>
            <a:ext cx="2581920" cy="214538"/>
            <a:chOff x="1698" y="4248"/>
            <a:chExt cx="1793" cy="149"/>
          </a:xfrm>
          <a:solidFill>
            <a:schemeClr val="bg1"/>
          </a:solidFill>
        </p:grpSpPr>
        <p:sp>
          <p:nvSpPr>
            <p:cNvPr id="96"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7"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8"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9"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0"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1"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2"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3"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4"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5"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6"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7"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8"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9"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0"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1"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2"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3"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371621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vertical lef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33" name="Group 39"/>
          <p:cNvGrpSpPr>
            <a:grpSpLocks noChangeAspect="1"/>
          </p:cNvGrpSpPr>
          <p:nvPr/>
        </p:nvGrpSpPr>
        <p:grpSpPr bwMode="black">
          <a:xfrm>
            <a:off x="2309805" y="6218707"/>
            <a:ext cx="1935360" cy="161263"/>
            <a:chOff x="1331" y="4319"/>
            <a:chExt cx="1344" cy="112"/>
          </a:xfrm>
          <a:solidFill>
            <a:schemeClr val="bg1"/>
          </a:solidFill>
        </p:grpSpPr>
        <p:sp>
          <p:nvSpPr>
            <p:cNvPr id="134"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5"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6"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7"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8"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9"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0"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1"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2"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3"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4"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5"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6"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7"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8"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9"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0"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1"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51786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vertical righ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4898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4898552" y="3429720"/>
            <a:ext cx="3918613"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12" name="Group 39"/>
          <p:cNvGrpSpPr>
            <a:grpSpLocks noChangeAspect="1"/>
          </p:cNvGrpSpPr>
          <p:nvPr/>
        </p:nvGrpSpPr>
        <p:grpSpPr bwMode="black">
          <a:xfrm>
            <a:off x="6885029" y="6218707"/>
            <a:ext cx="1935360" cy="161263"/>
            <a:chOff x="1331" y="4319"/>
            <a:chExt cx="1344" cy="112"/>
          </a:xfrm>
          <a:solidFill>
            <a:schemeClr val="bg1"/>
          </a:solidFill>
        </p:grpSpPr>
        <p:sp>
          <p:nvSpPr>
            <p:cNvPr id="113"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4"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5"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6"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7"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8"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9"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0"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1"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2"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3"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4"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5"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6"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7"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8"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9"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0"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04411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genda">
    <p:bg>
      <p:bgPr>
        <a:solidFill>
          <a:schemeClr val="tx2"/>
        </a:solidFill>
        <a:effectLst/>
      </p:bgPr>
    </p:bg>
    <p:spTree>
      <p:nvGrpSpPr>
        <p:cNvPr id="1" name=""/>
        <p:cNvGrpSpPr/>
        <p:nvPr/>
      </p:nvGrpSpPr>
      <p:grpSpPr>
        <a:xfrm>
          <a:off x="0" y="0"/>
          <a:ext cx="0" cy="0"/>
          <a:chOff x="0" y="0"/>
          <a:chExt cx="0" cy="0"/>
        </a:xfrm>
      </p:grpSpPr>
      <p:sp>
        <p:nvSpPr>
          <p:cNvPr id="9" name="Titelplatzhalter 1"/>
          <p:cNvSpPr>
            <a:spLocks noGrp="1"/>
          </p:cNvSpPr>
          <p:nvPr>
            <p:ph type="ctrTitle" hasCustomPrompt="1"/>
          </p:nvPr>
        </p:nvSpPr>
        <p:spPr bwMode="black">
          <a:xfrm>
            <a:off x="326551" y="326517"/>
            <a:ext cx="8490331" cy="753707"/>
          </a:xfrm>
          <a:noFill/>
        </p:spPr>
        <p:txBody>
          <a:bodyPr wrap="square" lIns="0" tIns="0">
            <a:spAutoFit/>
          </a:bodyPr>
          <a:lstStyle>
            <a:lvl1pPr>
              <a:defRPr sz="5442" baseline="0" smtClean="0">
                <a:solidFill>
                  <a:schemeClr val="bg1"/>
                </a:solidFill>
                <a:latin typeface="TeleGrotesk Headline Ultra" pitchFamily="2" charset="0"/>
              </a:defRPr>
            </a:lvl1pPr>
          </a:lstStyle>
          <a:p>
            <a:r>
              <a:rPr lang="cs-CZ" dirty="0" smtClean="0"/>
              <a:t>Inhalt/Agenda</a:t>
            </a:r>
          </a:p>
        </p:txBody>
      </p:sp>
    </p:spTree>
    <p:extLst>
      <p:ext uri="{BB962C8B-B14F-4D97-AF65-F5344CB8AC3E}">
        <p14:creationId xmlns:p14="http://schemas.microsoft.com/office/powerpoint/2010/main" val="20632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genda vertical">
    <p:bg bwMode="ltGray">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3242965350"/>
              </p:ext>
            </p:extLst>
          </p:nvPr>
        </p:nvGraphicFramePr>
        <p:xfrm>
          <a:off x="1261" y="1681"/>
          <a:ext cx="1259" cy="1680"/>
        </p:xfrm>
        <a:graphic>
          <a:graphicData uri="http://schemas.openxmlformats.org/presentationml/2006/ole">
            <mc:AlternateContent xmlns:mc="http://schemas.openxmlformats.org/markup-compatibility/2006">
              <mc:Choice xmlns:v="urn:schemas-microsoft-com:vml" Requires="v">
                <p:oleObj spid="_x0000_s167938"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1" y="1681"/>
                        <a:ext cx="1259" cy="16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hteck 1"/>
          <p:cNvSpPr/>
          <p:nvPr/>
        </p:nvSpPr>
        <p:spPr bwMode="white">
          <a:xfrm>
            <a:off x="4571884" y="1"/>
            <a:ext cx="4572117" cy="6858000"/>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cs-CZ" sz="1429" dirty="0" smtClean="0">
              <a:cs typeface="Arial" charset="0"/>
            </a:endParaRPr>
          </a:p>
        </p:txBody>
      </p:sp>
      <p:sp>
        <p:nvSpPr>
          <p:cNvPr id="12" name="Titelplatzhalter 1"/>
          <p:cNvSpPr>
            <a:spLocks noGrp="1"/>
          </p:cNvSpPr>
          <p:nvPr>
            <p:ph type="ctrTitle" hasCustomPrompt="1"/>
          </p:nvPr>
        </p:nvSpPr>
        <p:spPr bwMode="black">
          <a:xfrm>
            <a:off x="326881" y="326846"/>
            <a:ext cx="3918240" cy="5225211"/>
          </a:xfrm>
          <a:noFill/>
        </p:spPr>
        <p:txBody>
          <a:bodyPr wrap="square" lIns="0" tIns="0">
            <a:noAutofit/>
          </a:bodyPr>
          <a:lstStyle>
            <a:lvl1pPr>
              <a:defRPr sz="5442" smtClean="0">
                <a:solidFill>
                  <a:schemeClr val="bg1"/>
                </a:solidFill>
                <a:latin typeface="TeleGrotesk Headline Ultra" pitchFamily="2" charset="0"/>
              </a:defRPr>
            </a:lvl1pPr>
          </a:lstStyle>
          <a:p>
            <a:r>
              <a:rPr lang="cs-CZ" dirty="0" smtClean="0"/>
              <a:t>Inhalt/</a:t>
            </a:r>
            <a:br>
              <a:rPr lang="cs-CZ" dirty="0" smtClean="0"/>
            </a:br>
            <a:r>
              <a:rPr lang="cs-CZ" dirty="0" smtClean="0"/>
              <a:t>Agenda</a:t>
            </a:r>
          </a:p>
        </p:txBody>
      </p:sp>
    </p:spTree>
    <p:extLst>
      <p:ext uri="{BB962C8B-B14F-4D97-AF65-F5344CB8AC3E}">
        <p14:creationId xmlns:p14="http://schemas.microsoft.com/office/powerpoint/2010/main" val="633999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 name="Objekt 2"/>
          <p:cNvPicPr>
            <a:picLocks noChangeAspect="1"/>
          </p:cNvPicPr>
          <p:nvPr/>
        </p:nvPicPr>
        <p:blipFill>
          <a:blip r:embed="rId29"/>
          <a:srcRect/>
          <a:stretch>
            <a:fillRect/>
          </a:stretch>
        </p:blipFill>
        <p:spPr bwMode="auto">
          <a:xfrm>
            <a:off x="1441" y="1441"/>
            <a:ext cx="1440" cy="1439"/>
          </a:xfrm>
          <a:prstGeom prst="rect">
            <a:avLst/>
          </a:prstGeom>
          <a:noFill/>
        </p:spPr>
      </p:pic>
      <p:sp>
        <p:nvSpPr>
          <p:cNvPr id="1026" name="Titelplatzhalter 1"/>
          <p:cNvSpPr>
            <a:spLocks noGrp="1"/>
          </p:cNvSpPr>
          <p:nvPr>
            <p:ph type="title"/>
          </p:nvPr>
        </p:nvSpPr>
        <p:spPr bwMode="gray">
          <a:xfrm>
            <a:off x="326552" y="254683"/>
            <a:ext cx="8490330" cy="53338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lvl="0"/>
            <a:endParaRPr lang="cs-CZ" dirty="0" smtClean="0"/>
          </a:p>
        </p:txBody>
      </p:sp>
      <p:sp>
        <p:nvSpPr>
          <p:cNvPr id="1027" name="Textplatzhalter 2"/>
          <p:cNvSpPr>
            <a:spLocks noGrp="1"/>
          </p:cNvSpPr>
          <p:nvPr>
            <p:ph type="body" idx="1"/>
          </p:nvPr>
        </p:nvSpPr>
        <p:spPr bwMode="gray">
          <a:xfrm>
            <a:off x="326551" y="1469326"/>
            <a:ext cx="8490331" cy="440797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2" name="Datumsplatzhalter 11"/>
          <p:cNvSpPr>
            <a:spLocks noGrp="1"/>
          </p:cNvSpPr>
          <p:nvPr>
            <p:ph type="dt" sz="half" idx="2"/>
          </p:nvPr>
        </p:nvSpPr>
        <p:spPr>
          <a:xfrm>
            <a:off x="7642930" y="6204309"/>
            <a:ext cx="816378"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3527C144-DBFC-4ED1-9D53-CC97618D9080}" type="datetime1">
              <a:rPr lang="cs-CZ" smtClean="0"/>
              <a:pPr/>
              <a:t>11.07.2018</a:t>
            </a:fld>
            <a:endParaRPr lang="en-US"/>
          </a:p>
        </p:txBody>
      </p:sp>
      <p:sp>
        <p:nvSpPr>
          <p:cNvPr id="13" name="Fußzeilenplatzhalter 12"/>
          <p:cNvSpPr>
            <a:spLocks noGrp="1"/>
          </p:cNvSpPr>
          <p:nvPr>
            <p:ph type="ftr" sz="quarter" idx="3"/>
          </p:nvPr>
        </p:nvSpPr>
        <p:spPr>
          <a:xfrm>
            <a:off x="3461443" y="6204309"/>
            <a:ext cx="4117810"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r>
              <a:rPr lang="en-US" smtClean="0"/>
              <a:t>Portfolio služeb</a:t>
            </a:r>
            <a:endParaRPr lang="en-US"/>
          </a:p>
        </p:txBody>
      </p:sp>
      <p:sp>
        <p:nvSpPr>
          <p:cNvPr id="14" name="Foliennummernplatzhalter 13"/>
          <p:cNvSpPr>
            <a:spLocks noGrp="1"/>
          </p:cNvSpPr>
          <p:nvPr>
            <p:ph type="sldNum" sz="quarter" idx="4"/>
          </p:nvPr>
        </p:nvSpPr>
        <p:spPr>
          <a:xfrm>
            <a:off x="8522986" y="6204309"/>
            <a:ext cx="290631"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1E3CAA67-0A91-4DCC-BE87-3CAD7B080E5A}" type="slidenum">
              <a:rPr lang="en-US" smtClean="0"/>
              <a:pPr/>
              <a:t>‹#›</a:t>
            </a:fld>
            <a:endParaRPr lang="en-US"/>
          </a:p>
        </p:txBody>
      </p:sp>
      <p:pic>
        <p:nvPicPr>
          <p:cNvPr id="16" name="Grafik 15" descr="T_Logo_3c_Slogan_p_CZ.emf"/>
          <p:cNvPicPr>
            <a:picLocks noChangeAspect="1"/>
          </p:cNvPicPr>
          <p:nvPr/>
        </p:nvPicPr>
        <p:blipFill>
          <a:blip r:embed="rId30"/>
          <a:stretch>
            <a:fillRect/>
          </a:stretch>
        </p:blipFill>
        <p:spPr>
          <a:xfrm>
            <a:off x="326551" y="6203821"/>
            <a:ext cx="2350249" cy="326517"/>
          </a:xfrm>
          <a:prstGeom prst="rect">
            <a:avLst/>
          </a:prstGeom>
        </p:spPr>
      </p:pic>
    </p:spTree>
    <p:extLst>
      <p:ext uri="{BB962C8B-B14F-4D97-AF65-F5344CB8AC3E}">
        <p14:creationId xmlns:p14="http://schemas.microsoft.com/office/powerpoint/2010/main" val="242500202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5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marL="0" indent="0" algn="l" defTabSz="414791" rtl="0" eaLnBrk="1" fontAlgn="base" hangingPunct="1">
        <a:lnSpc>
          <a:spcPct val="90000"/>
        </a:lnSpc>
        <a:spcBef>
          <a:spcPts val="0"/>
        </a:spcBef>
        <a:spcAft>
          <a:spcPct val="0"/>
        </a:spcAft>
        <a:defRPr lang="de-DE" sz="2902" kern="1200" dirty="0">
          <a:solidFill>
            <a:schemeClr val="tx2"/>
          </a:solidFill>
          <a:latin typeface="TeleGrotesk Headline Ultra" pitchFamily="2" charset="0"/>
          <a:ea typeface="+mj-ea"/>
          <a:cs typeface="TeleGrotesk Headline Ultra" pitchFamily="2" charset="0"/>
        </a:defRPr>
      </a:lvl1pPr>
      <a:lvl2pPr algn="l" defTabSz="522637" rtl="0" eaLnBrk="1" fontAlgn="base" hangingPunct="1">
        <a:lnSpc>
          <a:spcPct val="90000"/>
        </a:lnSpc>
        <a:spcBef>
          <a:spcPct val="0"/>
        </a:spcBef>
        <a:spcAft>
          <a:spcPct val="0"/>
        </a:spcAft>
        <a:defRPr sz="3356">
          <a:solidFill>
            <a:schemeClr val="tx2"/>
          </a:solidFill>
          <a:latin typeface="Tele-GroteskUlt" pitchFamily="2" charset="0"/>
        </a:defRPr>
      </a:lvl2pPr>
      <a:lvl3pPr algn="l" defTabSz="522637" rtl="0" eaLnBrk="1" fontAlgn="base" hangingPunct="1">
        <a:lnSpc>
          <a:spcPct val="90000"/>
        </a:lnSpc>
        <a:spcBef>
          <a:spcPct val="0"/>
        </a:spcBef>
        <a:spcAft>
          <a:spcPct val="0"/>
        </a:spcAft>
        <a:defRPr sz="3356">
          <a:solidFill>
            <a:schemeClr val="tx2"/>
          </a:solidFill>
          <a:latin typeface="Tele-GroteskUlt" pitchFamily="2" charset="0"/>
        </a:defRPr>
      </a:lvl3pPr>
      <a:lvl4pPr algn="l" defTabSz="522637" rtl="0" eaLnBrk="1" fontAlgn="base" hangingPunct="1">
        <a:lnSpc>
          <a:spcPct val="90000"/>
        </a:lnSpc>
        <a:spcBef>
          <a:spcPct val="0"/>
        </a:spcBef>
        <a:spcAft>
          <a:spcPct val="0"/>
        </a:spcAft>
        <a:defRPr sz="3356">
          <a:solidFill>
            <a:schemeClr val="tx2"/>
          </a:solidFill>
          <a:latin typeface="Tele-GroteskUlt" pitchFamily="2" charset="0"/>
        </a:defRPr>
      </a:lvl4pPr>
      <a:lvl5pPr algn="l" defTabSz="522637" rtl="0" eaLnBrk="1" fontAlgn="base" hangingPunct="1">
        <a:lnSpc>
          <a:spcPct val="90000"/>
        </a:lnSpc>
        <a:spcBef>
          <a:spcPct val="0"/>
        </a:spcBef>
        <a:spcAft>
          <a:spcPct val="0"/>
        </a:spcAft>
        <a:defRPr sz="3356">
          <a:solidFill>
            <a:schemeClr val="tx2"/>
          </a:solidFill>
          <a:latin typeface="Tele-GroteskUlt" pitchFamily="2" charset="0"/>
        </a:defRPr>
      </a:lvl5pPr>
      <a:lvl6pPr marL="414654" algn="l" defTabSz="522637" rtl="0" eaLnBrk="1" fontAlgn="base" hangingPunct="1">
        <a:lnSpc>
          <a:spcPct val="90000"/>
        </a:lnSpc>
        <a:spcBef>
          <a:spcPct val="0"/>
        </a:spcBef>
        <a:spcAft>
          <a:spcPct val="0"/>
        </a:spcAft>
        <a:defRPr sz="3356">
          <a:solidFill>
            <a:schemeClr val="tx2"/>
          </a:solidFill>
          <a:latin typeface="Tele-GroteskUlt" pitchFamily="2" charset="0"/>
        </a:defRPr>
      </a:lvl6pPr>
      <a:lvl7pPr marL="829308" algn="l" defTabSz="522637" rtl="0" eaLnBrk="1" fontAlgn="base" hangingPunct="1">
        <a:lnSpc>
          <a:spcPct val="90000"/>
        </a:lnSpc>
        <a:spcBef>
          <a:spcPct val="0"/>
        </a:spcBef>
        <a:spcAft>
          <a:spcPct val="0"/>
        </a:spcAft>
        <a:defRPr sz="3356">
          <a:solidFill>
            <a:schemeClr val="tx2"/>
          </a:solidFill>
          <a:latin typeface="Tele-GroteskUlt" pitchFamily="2" charset="0"/>
        </a:defRPr>
      </a:lvl7pPr>
      <a:lvl8pPr marL="1243962" algn="l" defTabSz="522637" rtl="0" eaLnBrk="1" fontAlgn="base" hangingPunct="1">
        <a:lnSpc>
          <a:spcPct val="90000"/>
        </a:lnSpc>
        <a:spcBef>
          <a:spcPct val="0"/>
        </a:spcBef>
        <a:spcAft>
          <a:spcPct val="0"/>
        </a:spcAft>
        <a:defRPr sz="3356">
          <a:solidFill>
            <a:schemeClr val="tx2"/>
          </a:solidFill>
          <a:latin typeface="Tele-GroteskUlt" pitchFamily="2" charset="0"/>
        </a:defRPr>
      </a:lvl8pPr>
      <a:lvl9pPr marL="1658615" algn="l" defTabSz="522637" rtl="0" eaLnBrk="1" fontAlgn="base" hangingPunct="1">
        <a:lnSpc>
          <a:spcPct val="90000"/>
        </a:lnSpc>
        <a:spcBef>
          <a:spcPct val="0"/>
        </a:spcBef>
        <a:spcAft>
          <a:spcPct val="0"/>
        </a:spcAft>
        <a:defRPr sz="3356">
          <a:solidFill>
            <a:schemeClr val="tx2"/>
          </a:solidFill>
          <a:latin typeface="Tele-GroteskUlt" pitchFamily="2" charset="0"/>
        </a:defRPr>
      </a:lvl9pPr>
    </p:titleStyle>
    <p:bodyStyle>
      <a:lvl1pPr algn="l" defTabSz="522637" rtl="0" eaLnBrk="1" fontAlgn="base" hangingPunct="1">
        <a:lnSpc>
          <a:spcPct val="104000"/>
        </a:lnSpc>
        <a:spcBef>
          <a:spcPts val="1088"/>
        </a:spcBef>
        <a:spcAft>
          <a:spcPct val="0"/>
        </a:spcAft>
        <a:buClr>
          <a:schemeClr val="tx2"/>
        </a:buClr>
        <a:buFont typeface="Wingdings" pitchFamily="2" charset="2"/>
        <a:defRPr sz="1633" kern="1200">
          <a:solidFill>
            <a:schemeClr val="tx1"/>
          </a:solidFill>
          <a:latin typeface="Tele-GroteskFet" pitchFamily="2" charset="0"/>
          <a:ea typeface="+mn-ea"/>
          <a:cs typeface="+mn-cs"/>
        </a:defRPr>
      </a:lvl1pPr>
      <a:lvl2pPr marL="1440" algn="l" defTabSz="522637" rtl="0" eaLnBrk="1" fontAlgn="base" hangingPunct="1">
        <a:lnSpc>
          <a:spcPct val="104000"/>
        </a:lnSpc>
        <a:spcBef>
          <a:spcPts val="272"/>
        </a:spcBef>
        <a:spcAft>
          <a:spcPct val="0"/>
        </a:spcAft>
        <a:buClr>
          <a:schemeClr val="tx2"/>
        </a:buClr>
        <a:buFont typeface="Wingdings" pitchFamily="2" charset="2"/>
        <a:defRPr sz="1633" kern="1200">
          <a:solidFill>
            <a:schemeClr val="tx1"/>
          </a:solidFill>
          <a:latin typeface="+mn-lt"/>
          <a:ea typeface="+mn-ea"/>
          <a:cs typeface="+mn-cs"/>
        </a:defRPr>
      </a:lvl2pPr>
      <a:lvl3pPr marL="195912" indent="-195912" algn="l" defTabSz="522637" rtl="0" eaLnBrk="1" fontAlgn="base" hangingPunct="1">
        <a:lnSpc>
          <a:spcPct val="104000"/>
        </a:lnSpc>
        <a:spcBef>
          <a:spcPts val="272"/>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3pPr>
      <a:lvl4pPr marL="391824" indent="-195809"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4pPr>
      <a:lvl5pPr marL="587736" indent="-195912"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5pPr>
      <a:lvl6pPr marL="2280597" indent="-207327" algn="l" defTabSz="414654" rtl="0" eaLnBrk="1" latinLnBrk="0" hangingPunct="1">
        <a:spcBef>
          <a:spcPct val="20000"/>
        </a:spcBef>
        <a:buFont typeface="Arial"/>
        <a:buChar char="•"/>
        <a:defRPr sz="1814" kern="1200">
          <a:solidFill>
            <a:schemeClr val="tx1"/>
          </a:solidFill>
          <a:latin typeface="+mn-lt"/>
          <a:ea typeface="+mn-ea"/>
          <a:cs typeface="+mn-cs"/>
        </a:defRPr>
      </a:lvl6pPr>
      <a:lvl7pPr marL="2695249" indent="-207327" algn="l" defTabSz="414654" rtl="0" eaLnBrk="1" latinLnBrk="0" hangingPunct="1">
        <a:spcBef>
          <a:spcPct val="20000"/>
        </a:spcBef>
        <a:buFont typeface="Arial"/>
        <a:buChar char="•"/>
        <a:defRPr sz="1814" kern="1200">
          <a:solidFill>
            <a:schemeClr val="tx1"/>
          </a:solidFill>
          <a:latin typeface="+mn-lt"/>
          <a:ea typeface="+mn-ea"/>
          <a:cs typeface="+mn-cs"/>
        </a:defRPr>
      </a:lvl7pPr>
      <a:lvl8pPr marL="3109903" indent="-207327" algn="l" defTabSz="414654" rtl="0" eaLnBrk="1" latinLnBrk="0" hangingPunct="1">
        <a:spcBef>
          <a:spcPct val="20000"/>
        </a:spcBef>
        <a:buFont typeface="Arial"/>
        <a:buChar char="•"/>
        <a:defRPr sz="1814" kern="1200">
          <a:solidFill>
            <a:schemeClr val="tx1"/>
          </a:solidFill>
          <a:latin typeface="+mn-lt"/>
          <a:ea typeface="+mn-ea"/>
          <a:cs typeface="+mn-cs"/>
        </a:defRPr>
      </a:lvl8pPr>
      <a:lvl9pPr marL="3524558" indent="-207327" algn="l" defTabSz="414654" rtl="0" eaLnBrk="1" latinLnBrk="0" hangingPunct="1">
        <a:spcBef>
          <a:spcPct val="20000"/>
        </a:spcBef>
        <a:buFont typeface="Arial"/>
        <a:buChar char="•"/>
        <a:defRPr sz="1814" kern="1200">
          <a:solidFill>
            <a:schemeClr val="tx1"/>
          </a:solidFill>
          <a:latin typeface="+mn-lt"/>
          <a:ea typeface="+mn-ea"/>
          <a:cs typeface="+mn-cs"/>
        </a:defRPr>
      </a:lvl9pPr>
    </p:bodyStyle>
    <p:otherStyle>
      <a:defPPr>
        <a:defRPr lang="de-DE"/>
      </a:defPPr>
      <a:lvl1pPr marL="0" algn="l" defTabSz="414654" rtl="0" eaLnBrk="1" latinLnBrk="0" hangingPunct="1">
        <a:defRPr sz="1633" kern="1200">
          <a:solidFill>
            <a:schemeClr val="tx1"/>
          </a:solidFill>
          <a:latin typeface="+mn-lt"/>
          <a:ea typeface="+mn-ea"/>
          <a:cs typeface="+mn-cs"/>
        </a:defRPr>
      </a:lvl1pPr>
      <a:lvl2pPr marL="414654" algn="l" defTabSz="414654" rtl="0" eaLnBrk="1" latinLnBrk="0" hangingPunct="1">
        <a:defRPr sz="1633" kern="1200">
          <a:solidFill>
            <a:schemeClr val="tx1"/>
          </a:solidFill>
          <a:latin typeface="+mn-lt"/>
          <a:ea typeface="+mn-ea"/>
          <a:cs typeface="+mn-cs"/>
        </a:defRPr>
      </a:lvl2pPr>
      <a:lvl3pPr marL="829308" algn="l" defTabSz="414654" rtl="0" eaLnBrk="1" latinLnBrk="0" hangingPunct="1">
        <a:defRPr sz="1633" kern="1200">
          <a:solidFill>
            <a:schemeClr val="tx1"/>
          </a:solidFill>
          <a:latin typeface="+mn-lt"/>
          <a:ea typeface="+mn-ea"/>
          <a:cs typeface="+mn-cs"/>
        </a:defRPr>
      </a:lvl3pPr>
      <a:lvl4pPr marL="1243962" algn="l" defTabSz="414654" rtl="0" eaLnBrk="1" latinLnBrk="0" hangingPunct="1">
        <a:defRPr sz="1633" kern="1200">
          <a:solidFill>
            <a:schemeClr val="tx1"/>
          </a:solidFill>
          <a:latin typeface="+mn-lt"/>
          <a:ea typeface="+mn-ea"/>
          <a:cs typeface="+mn-cs"/>
        </a:defRPr>
      </a:lvl4pPr>
      <a:lvl5pPr marL="1658615" algn="l" defTabSz="414654" rtl="0" eaLnBrk="1" latinLnBrk="0" hangingPunct="1">
        <a:defRPr sz="1633" kern="1200">
          <a:solidFill>
            <a:schemeClr val="tx1"/>
          </a:solidFill>
          <a:latin typeface="+mn-lt"/>
          <a:ea typeface="+mn-ea"/>
          <a:cs typeface="+mn-cs"/>
        </a:defRPr>
      </a:lvl5pPr>
      <a:lvl6pPr marL="2073270" algn="l" defTabSz="414654" rtl="0" eaLnBrk="1" latinLnBrk="0" hangingPunct="1">
        <a:defRPr sz="1633" kern="1200">
          <a:solidFill>
            <a:schemeClr val="tx1"/>
          </a:solidFill>
          <a:latin typeface="+mn-lt"/>
          <a:ea typeface="+mn-ea"/>
          <a:cs typeface="+mn-cs"/>
        </a:defRPr>
      </a:lvl6pPr>
      <a:lvl7pPr marL="2487924" algn="l" defTabSz="414654" rtl="0" eaLnBrk="1" latinLnBrk="0" hangingPunct="1">
        <a:defRPr sz="1633" kern="1200">
          <a:solidFill>
            <a:schemeClr val="tx1"/>
          </a:solidFill>
          <a:latin typeface="+mn-lt"/>
          <a:ea typeface="+mn-ea"/>
          <a:cs typeface="+mn-cs"/>
        </a:defRPr>
      </a:lvl7pPr>
      <a:lvl8pPr marL="2902577" algn="l" defTabSz="414654" rtl="0" eaLnBrk="1" latinLnBrk="0" hangingPunct="1">
        <a:defRPr sz="1633" kern="1200">
          <a:solidFill>
            <a:schemeClr val="tx1"/>
          </a:solidFill>
          <a:latin typeface="+mn-lt"/>
          <a:ea typeface="+mn-ea"/>
          <a:cs typeface="+mn-cs"/>
        </a:defRPr>
      </a:lvl8pPr>
      <a:lvl9pPr marL="3317230" algn="l" defTabSz="414654" rtl="0" eaLnBrk="1" latinLnBrk="0" hangingPunct="1">
        <a:defRPr sz="163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2382">
          <p15:clr>
            <a:srgbClr val="F26B43"/>
          </p15:clr>
        </p15:guide>
        <p15:guide id="4294967295" pos="3220">
          <p15:clr>
            <a:srgbClr val="F26B43"/>
          </p15:clr>
        </p15:guide>
        <p15:guide id="4294967295" orient="horz" pos="1021">
          <p15:clr>
            <a:srgbClr val="F26B43"/>
          </p15:clr>
        </p15:guide>
        <p15:guide id="4294967295" orient="horz" pos="4082">
          <p15:clr>
            <a:srgbClr val="F26B43"/>
          </p15:clr>
        </p15:guide>
        <p15:guide id="4294967295" pos="227">
          <p15:clr>
            <a:srgbClr val="F26B43"/>
          </p15:clr>
        </p15:guide>
        <p15:guide id="4294967295" pos="6123">
          <p15:clr>
            <a:srgbClr val="F26B43"/>
          </p15:clr>
        </p15:guide>
        <p15:guide id="4294967295" orient="horz" pos="3856">
          <p15:clr>
            <a:srgbClr val="F26B43"/>
          </p15:clr>
        </p15:guide>
        <p15:guide id="4294967295" orient="horz" pos="749">
          <p15:clr>
            <a:srgbClr val="F26B43"/>
          </p15:clr>
        </p15:guide>
        <p15:guide id="4294967295" orient="horz" pos="227">
          <p15:clr>
            <a:srgbClr val="F26B43"/>
          </p15:clr>
        </p15:guide>
        <p15:guide id="4294967295" pos="1724">
          <p15:clr>
            <a:srgbClr val="F26B43"/>
          </p15:clr>
        </p15:guide>
        <p15:guide id="4294967295" pos="1633">
          <p15:clr>
            <a:srgbClr val="F26B43"/>
          </p15:clr>
        </p15:guide>
        <p15:guide id="4294967295" pos="3175">
          <p15:clr>
            <a:srgbClr val="F26B43"/>
          </p15:clr>
        </p15:guide>
        <p15:guide id="4294967295" pos="3130">
          <p15:clr>
            <a:srgbClr val="F26B43"/>
          </p15:clr>
        </p15:guide>
        <p15:guide id="4294967295" pos="4717">
          <p15:clr>
            <a:srgbClr val="F26B43"/>
          </p15:clr>
        </p15:guide>
        <p15:guide id="4294967295" pos="4627">
          <p15:clr>
            <a:srgbClr val="F26B43"/>
          </p15:clr>
        </p15:guide>
        <p15:guide id="4294967295" orient="horz" pos="4309">
          <p15:clr>
            <a:srgbClr val="F26B43"/>
          </p15:clr>
        </p15:guide>
        <p15:guide id="4294967295" orient="horz" pos="453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20.jpeg"/><Relationship Id="rId3" Type="http://schemas.openxmlformats.org/officeDocument/2006/relationships/tags" Target="../tags/tag12.xml"/><Relationship Id="rId7" Type="http://schemas.openxmlformats.org/officeDocument/2006/relationships/slideLayout" Target="../slideLayouts/slideLayout15.xml"/><Relationship Id="rId12"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vmlDrawing" Target="../drawings/vmlDrawing2.vml"/><Relationship Id="rId6" Type="http://schemas.openxmlformats.org/officeDocument/2006/relationships/tags" Target="../tags/tag15.xml"/><Relationship Id="rId11" Type="http://schemas.openxmlformats.org/officeDocument/2006/relationships/image" Target="../media/image17.emf"/><Relationship Id="rId5" Type="http://schemas.openxmlformats.org/officeDocument/2006/relationships/tags" Target="../tags/tag14.xml"/><Relationship Id="rId10" Type="http://schemas.openxmlformats.org/officeDocument/2006/relationships/oleObject" Target="../embeddings/oleObject2.bin"/><Relationship Id="rId4" Type="http://schemas.openxmlformats.org/officeDocument/2006/relationships/tags" Target="../tags/tag13.xml"/><Relationship Id="rId9"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xml"/><Relationship Id="rId1" Type="http://schemas.openxmlformats.org/officeDocument/2006/relationships/slideLayout" Target="../slideLayouts/slideLayout26.xml"/><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jpeg"/><Relationship Id="rId7" Type="http://schemas.openxmlformats.org/officeDocument/2006/relationships/image" Target="../media/image31.gif"/><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28.png"/><Relationship Id="rId5" Type="http://schemas.openxmlformats.org/officeDocument/2006/relationships/image" Target="../media/image30.jpeg"/><Relationship Id="rId10" Type="http://schemas.openxmlformats.org/officeDocument/2006/relationships/image" Target="../media/image34.png"/><Relationship Id="rId4" Type="http://schemas.openxmlformats.org/officeDocument/2006/relationships/image" Target="../media/image23.png"/><Relationship Id="rId9" Type="http://schemas.openxmlformats.org/officeDocument/2006/relationships/image" Target="../media/image33.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5.jpe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36.jpeg"/><Relationship Id="rId5" Type="http://schemas.openxmlformats.org/officeDocument/2006/relationships/image" Target="../media/image23.png"/><Relationship Id="rId10" Type="http://schemas.openxmlformats.org/officeDocument/2006/relationships/image" Target="../media/image37.jpeg"/><Relationship Id="rId4" Type="http://schemas.openxmlformats.org/officeDocument/2006/relationships/image" Target="../media/image29.jpe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8" descr="musterbild_1_eng"/>
          <p:cNvPicPr>
            <a:picLocks noChangeAspect="1" noChangeArrowheads="1"/>
          </p:cNvPicPr>
          <p:nvPr/>
        </p:nvPicPr>
        <p:blipFill>
          <a:blip r:embed="rId9"/>
          <a:srcRect t="5061" b="14574"/>
          <a:stretch>
            <a:fillRect/>
          </a:stretch>
        </p:blipFill>
        <p:spPr bwMode="auto">
          <a:xfrm>
            <a:off x="315058" y="290146"/>
            <a:ext cx="8501064" cy="4556817"/>
          </a:xfrm>
          <a:prstGeom prst="rect">
            <a:avLst/>
          </a:prstGeom>
          <a:noFill/>
        </p:spPr>
      </p:pic>
      <p:graphicFrame>
        <p:nvGraphicFramePr>
          <p:cNvPr id="140314" name="Object 26"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954" name="think-cell Slide" r:id="rId10" imgW="360" imgH="360" progId="">
                  <p:embed/>
                </p:oleObj>
              </mc:Choice>
              <mc:Fallback>
                <p:oleObj name="think-cell Slide" r:id="rId10" imgW="360" imgH="360" progId="">
                  <p:embed/>
                  <p:pic>
                    <p:nvPicPr>
                      <p:cNvPr id="0"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0305" name="Picture 17" hidden="1"/>
          <p:cNvPicPr>
            <a:picLocks noChangeAspect="1" noChangeArrowheads="1"/>
          </p:cNvPicPr>
          <p:nvPr>
            <p:custDataLst>
              <p:tags r:id="rId3"/>
            </p:custDataLst>
          </p:nvPr>
        </p:nvPicPr>
        <p:blipFill>
          <a:blip r:embed="rId11"/>
          <a:srcRect/>
          <a:stretch>
            <a:fillRect/>
          </a:stretch>
        </p:blipFill>
        <p:spPr bwMode="auto">
          <a:xfrm>
            <a:off x="1588" y="1588"/>
            <a:ext cx="1587" cy="1587"/>
          </a:xfrm>
          <a:prstGeom prst="rect">
            <a:avLst/>
          </a:prstGeom>
          <a:noFill/>
          <a:ln w="9525">
            <a:noFill/>
            <a:miter lim="800000"/>
            <a:headEnd/>
            <a:tailEnd/>
          </a:ln>
          <a:effectLst/>
        </p:spPr>
      </p:pic>
      <p:sp>
        <p:nvSpPr>
          <p:cNvPr id="140290" name="Rectangle 2"/>
          <p:cNvSpPr>
            <a:spLocks noChangeArrowheads="1"/>
          </p:cNvSpPr>
          <p:nvPr>
            <p:custDataLst>
              <p:tags r:id="rId4"/>
            </p:custDataLst>
          </p:nvPr>
        </p:nvSpPr>
        <p:spPr bwMode="auto">
          <a:xfrm>
            <a:off x="0" y="6027738"/>
            <a:ext cx="9144000" cy="830262"/>
          </a:xfrm>
          <a:prstGeom prst="rect">
            <a:avLst/>
          </a:prstGeom>
          <a:solidFill>
            <a:schemeClr val="bg1"/>
          </a:solidFill>
          <a:ln w="9525">
            <a:noFill/>
            <a:miter lim="800000"/>
            <a:headEnd/>
            <a:tailEnd/>
          </a:ln>
          <a:effectLst/>
        </p:spPr>
        <p:txBody>
          <a:bodyPr wrap="none" anchor="ctr"/>
          <a:lstStyle/>
          <a:p>
            <a:endParaRPr lang="cs-CZ" dirty="0"/>
          </a:p>
        </p:txBody>
      </p:sp>
      <p:pic>
        <p:nvPicPr>
          <p:cNvPr id="140313" name="Picture 25" descr="magenta_flaeche_70"/>
          <p:cNvPicPr>
            <a:picLocks noChangeArrowheads="1"/>
          </p:cNvPicPr>
          <p:nvPr>
            <p:custDataLst>
              <p:tags r:id="rId5"/>
            </p:custDataLst>
          </p:nvPr>
        </p:nvPicPr>
        <p:blipFill>
          <a:blip r:embed="rId12"/>
          <a:srcRect r="11" b="-468"/>
          <a:stretch>
            <a:fillRect/>
          </a:stretch>
        </p:blipFill>
        <p:spPr bwMode="auto">
          <a:xfrm>
            <a:off x="319088" y="3768725"/>
            <a:ext cx="8501062" cy="438150"/>
          </a:xfrm>
          <a:prstGeom prst="rect">
            <a:avLst/>
          </a:prstGeom>
          <a:noFill/>
        </p:spPr>
      </p:pic>
      <p:sp>
        <p:nvSpPr>
          <p:cNvPr id="140297" name="Titel 3"/>
          <p:cNvSpPr>
            <a:spLocks/>
          </p:cNvSpPr>
          <p:nvPr>
            <p:custDataLst>
              <p:tags r:id="rId6"/>
            </p:custDataLst>
          </p:nvPr>
        </p:nvSpPr>
        <p:spPr bwMode="invGray">
          <a:xfrm>
            <a:off x="319088" y="4078288"/>
            <a:ext cx="8501062" cy="1706562"/>
          </a:xfrm>
          <a:prstGeom prst="rect">
            <a:avLst/>
          </a:prstGeom>
          <a:solidFill>
            <a:srgbClr val="E20074"/>
          </a:solidFill>
          <a:ln w="9525">
            <a:noFill/>
            <a:miter lim="800000"/>
            <a:headEnd/>
            <a:tailEnd/>
          </a:ln>
        </p:spPr>
        <p:txBody>
          <a:bodyPr lIns="144000" tIns="0" rIns="0" bIns="0"/>
          <a:lstStyle/>
          <a:p>
            <a:pPr>
              <a:lnSpc>
                <a:spcPts val="4000"/>
              </a:lnSpc>
              <a:spcBef>
                <a:spcPct val="0"/>
              </a:spcBef>
              <a:buClrTx/>
              <a:buFontTx/>
              <a:buNone/>
            </a:pPr>
            <a:r>
              <a:rPr lang="cs-CZ" sz="4000" dirty="0" smtClean="0">
                <a:latin typeface="TeleGrotesk Headline Ultra" pitchFamily="2" charset="0"/>
              </a:rPr>
              <a:t>Školení koncových uživatelů:</a:t>
            </a:r>
          </a:p>
          <a:p>
            <a:pPr>
              <a:lnSpc>
                <a:spcPts val="4000"/>
              </a:lnSpc>
              <a:spcBef>
                <a:spcPct val="0"/>
              </a:spcBef>
              <a:buClrTx/>
              <a:buFontTx/>
              <a:buNone/>
            </a:pPr>
            <a:r>
              <a:rPr lang="cs-CZ" sz="4000" dirty="0" smtClean="0">
                <a:latin typeface="TeleGrotesk Headline Ultra" pitchFamily="2" charset="0"/>
              </a:rPr>
              <a:t>Parkování a vyzvednutí hovoru</a:t>
            </a:r>
          </a:p>
        </p:txBody>
      </p:sp>
      <p:pic>
        <p:nvPicPr>
          <p:cNvPr id="14" name="Obrázek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9088" y="6137275"/>
            <a:ext cx="2443783" cy="435576"/>
          </a:xfrm>
          <a:prstGeom prst="rect">
            <a:avLst/>
          </a:prstGeom>
        </p:spPr>
      </p:pic>
      <p:sp>
        <p:nvSpPr>
          <p:cNvPr id="15" name="Zástupný symbol pro číslo snímku 14"/>
          <p:cNvSpPr>
            <a:spLocks noGrp="1"/>
          </p:cNvSpPr>
          <p:nvPr>
            <p:ph type="sldNum" sz="quarter" idx="12"/>
          </p:nvPr>
        </p:nvSpPr>
        <p:spPr/>
        <p:txBody>
          <a:bodyPr/>
          <a:lstStyle/>
          <a:p>
            <a:fld id="{1E3CAA67-0A91-4DCC-BE87-3CAD7B080E5A}" type="slidenum">
              <a:rPr lang="en-US" smtClean="0"/>
              <a:pPr/>
              <a:t>1</a:t>
            </a:fld>
            <a:endParaRPr lang="en-US"/>
          </a:p>
        </p:txBody>
      </p:sp>
    </p:spTree>
    <p:extLst>
      <p:ext uri="{BB962C8B-B14F-4D97-AF65-F5344CB8AC3E}">
        <p14:creationId xmlns:p14="http://schemas.microsoft.com/office/powerpoint/2010/main" val="57677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parkování hovoru?</a:t>
            </a:r>
            <a:endParaRPr lang="cs-CZ" dirty="0"/>
          </a:p>
        </p:txBody>
      </p:sp>
      <p:sp>
        <p:nvSpPr>
          <p:cNvPr id="1028" name="Rectangle 3"/>
          <p:cNvSpPr>
            <a:spLocks noGrp="1" noChangeArrowheads="1"/>
          </p:cNvSpPr>
          <p:nvPr>
            <p:ph idx="1"/>
          </p:nvPr>
        </p:nvSpPr>
        <p:spPr>
          <a:xfrm>
            <a:off x="722470" y="1128132"/>
            <a:ext cx="7766209" cy="4724400"/>
          </a:xfrm>
        </p:spPr>
        <p:txBody>
          <a:bodyPr vert="horz" wrap="square" lIns="0" tIns="0" rIns="0" bIns="0" numCol="1" anchor="t" anchorCtr="0" compatLnSpc="1">
            <a:prstTxWarp prst="textNoShape">
              <a:avLst/>
            </a:prstTxWarp>
            <a:normAutofit/>
          </a:bodyPr>
          <a:lstStyle/>
          <a:p>
            <a:pPr marL="800100" lvl="1" indent="-342900">
              <a:lnSpc>
                <a:spcPct val="100000"/>
              </a:lnSpc>
              <a:spcBef>
                <a:spcPct val="0"/>
              </a:spcBef>
              <a:buChar char="§"/>
            </a:pPr>
            <a:r>
              <a:rPr lang="cs-CZ" altLang="cs-CZ" sz="2000" dirty="0">
                <a:latin typeface="Tele-GroteskNor" pitchFamily="2" charset="0"/>
              </a:rPr>
              <a:t>Nabízí flexibilní možnosti konfigurace splňující specifické požadavky </a:t>
            </a:r>
            <a:r>
              <a:rPr lang="cs-CZ" altLang="cs-CZ" sz="2000" dirty="0" smtClean="0">
                <a:latin typeface="Tele-GroteskNor" pitchFamily="2" charset="0"/>
              </a:rPr>
              <a:t>firmy</a:t>
            </a:r>
          </a:p>
          <a:p>
            <a:pPr marL="800100" lvl="1"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r>
              <a:rPr lang="cs-CZ" altLang="cs-CZ" sz="2000" dirty="0">
                <a:latin typeface="Tele-GroteskNor" pitchFamily="2" charset="0"/>
              </a:rPr>
              <a:t>Používá se v kombinaci se systémem pagingu či interkomem, které příslušnou skupinu upozorní na čekající </a:t>
            </a:r>
            <a:r>
              <a:rPr lang="cs-CZ" altLang="cs-CZ" sz="2000" dirty="0" smtClean="0">
                <a:latin typeface="Tele-GroteskNor" pitchFamily="2" charset="0"/>
              </a:rPr>
              <a:t>hovor</a:t>
            </a:r>
          </a:p>
          <a:p>
            <a:pPr marL="800100" lvl="1"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r>
              <a:rPr lang="cs-CZ" altLang="cs-CZ" sz="2000" dirty="0">
                <a:latin typeface="Tele-GroteskNor" pitchFamily="2" charset="0"/>
              </a:rPr>
              <a:t>Umožňuje každému uživateli „přidržet“ hovor a nechat jej vyzvednout jiným uživatelem z jiného telefonu</a:t>
            </a:r>
          </a:p>
          <a:p>
            <a:pPr>
              <a:lnSpc>
                <a:spcPct val="150000"/>
              </a:lnSpc>
              <a:spcBef>
                <a:spcPct val="0"/>
              </a:spcBef>
            </a:pPr>
            <a:endParaRPr lang="cs-CZ" altLang="cs-CZ" sz="2200" b="1" dirty="0">
              <a:solidFill>
                <a:srgbClr val="E20074"/>
              </a:solidFill>
            </a:endParaRPr>
          </a:p>
        </p:txBody>
      </p:sp>
      <p:pic>
        <p:nvPicPr>
          <p:cNvPr id="4" name="Picture 4" descr="http://www.777icons.com/libs/large-vista/staff-icon.gif"/>
          <p:cNvPicPr>
            <a:picLocks noChangeAspect="1" noChangeArrowheads="1"/>
          </p:cNvPicPr>
          <p:nvPr/>
        </p:nvPicPr>
        <p:blipFill>
          <a:blip r:embed="rId3" cstate="print"/>
          <a:srcRect/>
          <a:stretch>
            <a:fillRect/>
          </a:stretch>
        </p:blipFill>
        <p:spPr bwMode="auto">
          <a:xfrm>
            <a:off x="6569393" y="4491990"/>
            <a:ext cx="1397000" cy="1397000"/>
          </a:xfrm>
          <a:prstGeom prst="rect">
            <a:avLst/>
          </a:prstGeom>
          <a:noFill/>
          <a:ln w="9525">
            <a:noFill/>
            <a:miter lim="800000"/>
            <a:headEnd/>
            <a:tailEnd/>
          </a:ln>
        </p:spPr>
      </p:pic>
      <p:pic>
        <p:nvPicPr>
          <p:cNvPr id="5" name="Picture 2" descr="http://icons.iconarchive.com/icons/iconshock/office/256/Phone-icon.png"/>
          <p:cNvPicPr>
            <a:picLocks noChangeAspect="1" noChangeArrowheads="1"/>
          </p:cNvPicPr>
          <p:nvPr/>
        </p:nvPicPr>
        <p:blipFill>
          <a:blip r:embed="rId4" cstate="print"/>
          <a:srcRect/>
          <a:stretch>
            <a:fillRect/>
          </a:stretch>
        </p:blipFill>
        <p:spPr bwMode="auto">
          <a:xfrm>
            <a:off x="6739255" y="5306378"/>
            <a:ext cx="963613" cy="962025"/>
          </a:xfrm>
          <a:prstGeom prst="rect">
            <a:avLst/>
          </a:prstGeom>
          <a:noFill/>
          <a:ln w="9525">
            <a:noFill/>
            <a:miter lim="800000"/>
            <a:headEnd/>
            <a:tailEnd/>
          </a:ln>
        </p:spPr>
      </p:pic>
      <p:pic>
        <p:nvPicPr>
          <p:cNvPr id="6" name="Picture 2" descr="http://icons.iconarchive.com/icons/devcom/medical/256/receptionist-icon.png"/>
          <p:cNvPicPr>
            <a:picLocks noChangeAspect="1" noChangeArrowheads="1"/>
          </p:cNvPicPr>
          <p:nvPr/>
        </p:nvPicPr>
        <p:blipFill>
          <a:blip r:embed="rId5" cstate="print"/>
          <a:srcRect/>
          <a:stretch>
            <a:fillRect/>
          </a:stretch>
        </p:blipFill>
        <p:spPr bwMode="auto">
          <a:xfrm>
            <a:off x="1843427" y="4118928"/>
            <a:ext cx="1428750" cy="1427162"/>
          </a:xfrm>
          <a:prstGeom prst="rect">
            <a:avLst/>
          </a:prstGeom>
          <a:noFill/>
          <a:ln w="9525">
            <a:noFill/>
            <a:miter lim="800000"/>
            <a:headEnd/>
            <a:tailEnd/>
          </a:ln>
        </p:spPr>
      </p:pic>
      <p:sp>
        <p:nvSpPr>
          <p:cNvPr id="7" name="TextBox 20"/>
          <p:cNvSpPr txBox="1">
            <a:spLocks noChangeArrowheads="1"/>
          </p:cNvSpPr>
          <p:nvPr/>
        </p:nvSpPr>
        <p:spPr bwMode="auto">
          <a:xfrm>
            <a:off x="1459230" y="5546090"/>
            <a:ext cx="4134786" cy="323165"/>
          </a:xfrm>
          <a:prstGeom prst="rect">
            <a:avLst/>
          </a:prstGeom>
          <a:noFill/>
          <a:ln w="9525">
            <a:noFill/>
            <a:miter lim="800000"/>
            <a:headEnd/>
            <a:tailEnd/>
          </a:ln>
        </p:spPr>
        <p:txBody>
          <a:bodyPr wrap="none">
            <a:spAutoFit/>
          </a:bodyPr>
          <a:lstStyle/>
          <a:p>
            <a:r>
              <a:rPr lang="en-US" sz="1600" i="1" dirty="0">
                <a:solidFill>
                  <a:schemeClr val="tx1"/>
                </a:solidFill>
              </a:rPr>
              <a:t>“</a:t>
            </a:r>
            <a:r>
              <a:rPr lang="cs-CZ" sz="1600" i="1" dirty="0">
                <a:solidFill>
                  <a:schemeClr val="tx1"/>
                </a:solidFill>
              </a:rPr>
              <a:t>Sportovní zboží, vyzvedněte si hovor na lince</a:t>
            </a:r>
            <a:r>
              <a:rPr lang="en-US" sz="1600" i="1" dirty="0">
                <a:solidFill>
                  <a:schemeClr val="tx1"/>
                </a:solidFill>
              </a:rPr>
              <a:t> 201”</a:t>
            </a:r>
          </a:p>
        </p:txBody>
      </p:sp>
    </p:spTree>
    <p:extLst>
      <p:ext uri="{BB962C8B-B14F-4D97-AF65-F5344CB8AC3E}">
        <p14:creationId xmlns:p14="http://schemas.microsoft.com/office/powerpoint/2010/main" val="921861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První scénář: Základní parkování hovoru</a:t>
            </a:r>
          </a:p>
        </p:txBody>
      </p:sp>
      <p:sp>
        <p:nvSpPr>
          <p:cNvPr id="26" name="Text Placeholder 25"/>
          <p:cNvSpPr txBox="1">
            <a:spLocks noGrp="1" noChangeArrowheads="1"/>
          </p:cNvSpPr>
          <p:nvPr>
            <p:ph idx="1"/>
          </p:nvPr>
        </p:nvSpPr>
        <p:spPr bwMode="auto">
          <a:xfrm>
            <a:off x="5399228" y="2990462"/>
            <a:ext cx="3409075" cy="674031"/>
          </a:xfrm>
          <a:prstGeom prst="rect">
            <a:avLst/>
          </a:prstGeom>
          <a:noFill/>
          <a:ln w="9525">
            <a:noFill/>
            <a:miter lim="800000"/>
            <a:headEnd/>
            <a:tailEnd/>
          </a:ln>
        </p:spPr>
        <p:txBody>
          <a:bodyPr wrap="none">
            <a:spAutoFit/>
          </a:bodyPr>
          <a:lstStyle/>
          <a:p>
            <a:r>
              <a:rPr lang="cs-CZ" i="1" dirty="0"/>
              <a:t>Parkování hovoru pomocí „</a:t>
            </a:r>
            <a:r>
              <a:rPr lang="cs-CZ" i="1" dirty="0" err="1"/>
              <a:t>Fla</a:t>
            </a:r>
            <a:r>
              <a:rPr lang="en-US" i="1" dirty="0" err="1"/>
              <a:t>sh</a:t>
            </a:r>
            <a:r>
              <a:rPr lang="en-US" i="1" dirty="0"/>
              <a:t> Hook</a:t>
            </a:r>
            <a:r>
              <a:rPr lang="cs-CZ" i="1" dirty="0"/>
              <a:t>“</a:t>
            </a:r>
            <a:endParaRPr lang="en-US" i="1" dirty="0"/>
          </a:p>
          <a:p>
            <a:r>
              <a:rPr lang="cs-CZ" sz="1200" i="1" dirty="0"/>
              <a:t>Přístupový kód</a:t>
            </a:r>
            <a:r>
              <a:rPr lang="en-US" sz="1200" i="1" dirty="0"/>
              <a:t>: *84</a:t>
            </a:r>
          </a:p>
          <a:p>
            <a:r>
              <a:rPr lang="cs-CZ" sz="1200" i="1" dirty="0"/>
              <a:t>Linka </a:t>
            </a:r>
            <a:r>
              <a:rPr lang="cs-CZ" sz="1200" i="1" dirty="0" smtClean="0"/>
              <a:t>Jany</a:t>
            </a:r>
            <a:r>
              <a:rPr lang="en-US" sz="1200" i="1" dirty="0" smtClean="0"/>
              <a:t>:  </a:t>
            </a:r>
            <a:r>
              <a:rPr lang="en-US" sz="1200" i="1" dirty="0"/>
              <a:t>1234</a:t>
            </a:r>
          </a:p>
        </p:txBody>
      </p:sp>
      <p:sp>
        <p:nvSpPr>
          <p:cNvPr id="12" name="TextBox 23"/>
          <p:cNvSpPr txBox="1">
            <a:spLocks noChangeArrowheads="1"/>
          </p:cNvSpPr>
          <p:nvPr/>
        </p:nvSpPr>
        <p:spPr bwMode="auto">
          <a:xfrm>
            <a:off x="2581615" y="4306967"/>
            <a:ext cx="1904431" cy="615553"/>
          </a:xfrm>
          <a:prstGeom prst="rect">
            <a:avLst/>
          </a:prstGeom>
          <a:noFill/>
          <a:ln w="9525">
            <a:noFill/>
            <a:miter lim="800000"/>
            <a:headEnd/>
            <a:tailEnd/>
          </a:ln>
        </p:spPr>
        <p:txBody>
          <a:bodyPr wrap="none">
            <a:spAutoFit/>
          </a:bodyPr>
          <a:lstStyle/>
          <a:p>
            <a:pPr algn="ctr"/>
            <a:r>
              <a:rPr lang="en-US" sz="1600" b="1" i="1" dirty="0">
                <a:solidFill>
                  <a:schemeClr val="tx1"/>
                </a:solidFill>
              </a:rPr>
              <a:t>M</a:t>
            </a:r>
            <a:r>
              <a:rPr lang="cs-CZ" sz="1600" b="1" i="1" dirty="0">
                <a:solidFill>
                  <a:schemeClr val="tx1"/>
                </a:solidFill>
              </a:rPr>
              <a:t>oje číslo</a:t>
            </a:r>
            <a:r>
              <a:rPr lang="en-US" sz="1600" b="1" i="1" dirty="0">
                <a:solidFill>
                  <a:schemeClr val="tx1"/>
                </a:solidFill>
              </a:rPr>
              <a:t> “Anywhere”</a:t>
            </a:r>
          </a:p>
          <a:p>
            <a:pPr algn="ctr"/>
            <a:r>
              <a:rPr lang="en-US" sz="1600" b="1" i="1" dirty="0"/>
              <a:t>240 123 4567</a:t>
            </a:r>
          </a:p>
        </p:txBody>
      </p:sp>
      <p:pic>
        <p:nvPicPr>
          <p:cNvPr id="14" name="Picture 2" descr="http://www.psdgraphics.com/wp-content/uploads/2010/11/store-icon.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489835">
            <a:off x="4601528" y="1164273"/>
            <a:ext cx="2273300" cy="1704975"/>
          </a:xfrm>
          <a:prstGeom prst="rect">
            <a:avLst/>
          </a:prstGeom>
          <a:noFill/>
          <a:ln w="9525">
            <a:noFill/>
            <a:miter lim="800000"/>
            <a:headEnd/>
            <a:tailEnd/>
          </a:ln>
        </p:spPr>
      </p:pic>
      <p:grpSp>
        <p:nvGrpSpPr>
          <p:cNvPr id="15" name="Group 14"/>
          <p:cNvGrpSpPr>
            <a:grpSpLocks/>
          </p:cNvGrpSpPr>
          <p:nvPr/>
        </p:nvGrpSpPr>
        <p:grpSpPr bwMode="auto">
          <a:xfrm>
            <a:off x="3933190" y="1964373"/>
            <a:ext cx="1436688" cy="1014412"/>
            <a:chOff x="3337093" y="2300491"/>
            <a:chExt cx="1436318" cy="1014411"/>
          </a:xfrm>
        </p:grpSpPr>
        <p:pic>
          <p:nvPicPr>
            <p:cNvPr id="16" name="Picture 13" descr="MCj04326240000[1]"/>
            <p:cNvPicPr>
              <a:picLocks noChangeAspect="1" noChangeArrowheads="1"/>
            </p:cNvPicPr>
            <p:nvPr/>
          </p:nvPicPr>
          <p:blipFill>
            <a:blip r:embed="rId4" cstate="print"/>
            <a:srcRect/>
            <a:stretch>
              <a:fillRect/>
            </a:stretch>
          </p:blipFill>
          <p:spPr bwMode="auto">
            <a:xfrm>
              <a:off x="3776380" y="2300491"/>
              <a:ext cx="997031" cy="921186"/>
            </a:xfrm>
            <a:prstGeom prst="rect">
              <a:avLst/>
            </a:prstGeom>
            <a:noFill/>
            <a:ln w="9525">
              <a:noFill/>
              <a:miter lim="800000"/>
              <a:headEnd/>
              <a:tailEnd/>
            </a:ln>
          </p:spPr>
        </p:pic>
        <p:pic>
          <p:nvPicPr>
            <p:cNvPr id="17" name="Picture 4" descr="http://t3.gstatic.com/images?q=tbn:ANd9GcRstQga5kgocy99J-EQKOUPIn_mGDHFhIyJEXk-ybmd0YFmMRpnHQ"/>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337093" y="2651098"/>
              <a:ext cx="575664" cy="663804"/>
            </a:xfrm>
            <a:prstGeom prst="rect">
              <a:avLst/>
            </a:prstGeom>
            <a:noFill/>
            <a:ln w="9525">
              <a:noFill/>
              <a:miter lim="800000"/>
              <a:headEnd/>
              <a:tailEnd/>
            </a:ln>
          </p:spPr>
        </p:pic>
      </p:grpSp>
      <p:grpSp>
        <p:nvGrpSpPr>
          <p:cNvPr id="18" name="Group 17"/>
          <p:cNvGrpSpPr>
            <a:grpSpLocks/>
          </p:cNvGrpSpPr>
          <p:nvPr/>
        </p:nvGrpSpPr>
        <p:grpSpPr bwMode="auto">
          <a:xfrm>
            <a:off x="985203" y="2059623"/>
            <a:ext cx="2586091" cy="963612"/>
            <a:chOff x="633579" y="1821701"/>
            <a:chExt cx="2585148" cy="963668"/>
          </a:xfrm>
        </p:grpSpPr>
        <p:pic>
          <p:nvPicPr>
            <p:cNvPr id="19" name="Picture 2" descr="http://www.storagemarketingstrategies.com/wp-content/uploads/2010/08/Phone_Icon_by_cemagraphics.png"/>
            <p:cNvPicPr>
              <a:picLocks noChangeAspect="1" noChangeArrowheads="1"/>
            </p:cNvPicPr>
            <p:nvPr/>
          </p:nvPicPr>
          <p:blipFill>
            <a:blip r:embed="rId6" cstate="print"/>
            <a:srcRect/>
            <a:stretch>
              <a:fillRect/>
            </a:stretch>
          </p:blipFill>
          <p:spPr bwMode="auto">
            <a:xfrm>
              <a:off x="633579" y="1924422"/>
              <a:ext cx="1025127" cy="860947"/>
            </a:xfrm>
            <a:prstGeom prst="rect">
              <a:avLst/>
            </a:prstGeom>
            <a:noFill/>
            <a:ln w="9525">
              <a:noFill/>
              <a:miter lim="800000"/>
              <a:headEnd/>
              <a:tailEnd/>
            </a:ln>
          </p:spPr>
        </p:pic>
        <p:cxnSp>
          <p:nvCxnSpPr>
            <p:cNvPr id="20" name="Straight Arrow Connector 19"/>
            <p:cNvCxnSpPr/>
            <p:nvPr/>
          </p:nvCxnSpPr>
          <p:spPr>
            <a:xfrm>
              <a:off x="2009439" y="2391646"/>
              <a:ext cx="1031499" cy="1588"/>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1" name="TextBox 116"/>
            <p:cNvSpPr txBox="1">
              <a:spLocks noChangeArrowheads="1"/>
            </p:cNvSpPr>
            <p:nvPr/>
          </p:nvSpPr>
          <p:spPr bwMode="auto">
            <a:xfrm>
              <a:off x="1788857" y="1821701"/>
              <a:ext cx="1429870" cy="323184"/>
            </a:xfrm>
            <a:prstGeom prst="rect">
              <a:avLst/>
            </a:prstGeom>
            <a:noFill/>
            <a:ln w="9525">
              <a:noFill/>
              <a:miter lim="800000"/>
              <a:headEnd/>
              <a:tailEnd/>
            </a:ln>
          </p:spPr>
          <p:txBody>
            <a:bodyPr wrap="none">
              <a:spAutoFit/>
            </a:bodyPr>
            <a:lstStyle/>
            <a:p>
              <a:r>
                <a:rPr lang="cs-CZ" i="1" dirty="0">
                  <a:solidFill>
                    <a:schemeClr val="tx1"/>
                  </a:solidFill>
                </a:rPr>
                <a:t>Příchozí hovor</a:t>
              </a:r>
              <a:endParaRPr lang="en-US" i="1" dirty="0">
                <a:solidFill>
                  <a:schemeClr val="tx1"/>
                </a:solidFill>
              </a:endParaRPr>
            </a:p>
          </p:txBody>
        </p:sp>
      </p:grpSp>
      <p:grpSp>
        <p:nvGrpSpPr>
          <p:cNvPr id="22" name="Group 21"/>
          <p:cNvGrpSpPr>
            <a:grpSpLocks/>
          </p:cNvGrpSpPr>
          <p:nvPr/>
        </p:nvGrpSpPr>
        <p:grpSpPr bwMode="auto">
          <a:xfrm>
            <a:off x="6127115" y="5001260"/>
            <a:ext cx="1508125" cy="1222375"/>
            <a:chOff x="5883879" y="2101741"/>
            <a:chExt cx="1787000" cy="1297164"/>
          </a:xfrm>
        </p:grpSpPr>
        <p:pic>
          <p:nvPicPr>
            <p:cNvPr id="23" name="Picture 14" descr="MCj04326230000[1]"/>
            <p:cNvPicPr>
              <a:picLocks noChangeAspect="1" noChangeArrowheads="1"/>
            </p:cNvPicPr>
            <p:nvPr/>
          </p:nvPicPr>
          <p:blipFill>
            <a:blip r:embed="rId7" cstate="print"/>
            <a:srcRect/>
            <a:stretch>
              <a:fillRect/>
            </a:stretch>
          </p:blipFill>
          <p:spPr bwMode="auto">
            <a:xfrm>
              <a:off x="6380018" y="2101741"/>
              <a:ext cx="1290861" cy="1297164"/>
            </a:xfrm>
            <a:prstGeom prst="rect">
              <a:avLst/>
            </a:prstGeom>
            <a:noFill/>
            <a:ln w="9525">
              <a:noFill/>
              <a:miter lim="800000"/>
              <a:headEnd/>
              <a:tailEnd/>
            </a:ln>
          </p:spPr>
        </p:pic>
        <p:pic>
          <p:nvPicPr>
            <p:cNvPr id="24" name="Picture 4" descr="http://t3.gstatic.com/images?q=tbn:ANd9GcRstQga5kgocy99J-EQKOUPIn_mGDHFhIyJEXk-ybmd0YFmMRpnHQ"/>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883879" y="2548315"/>
              <a:ext cx="668078" cy="770368"/>
            </a:xfrm>
            <a:prstGeom prst="rect">
              <a:avLst/>
            </a:prstGeom>
            <a:noFill/>
            <a:ln w="9525">
              <a:noFill/>
              <a:miter lim="800000"/>
              <a:headEnd/>
              <a:tailEnd/>
            </a:ln>
          </p:spPr>
        </p:pic>
      </p:grpSp>
      <p:cxnSp>
        <p:nvCxnSpPr>
          <p:cNvPr id="25" name="Straight Arrow Connector 24"/>
          <p:cNvCxnSpPr/>
          <p:nvPr/>
        </p:nvCxnSpPr>
        <p:spPr>
          <a:xfrm rot="16200000" flipH="1">
            <a:off x="5723096" y="4643322"/>
            <a:ext cx="1316038" cy="0"/>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a:spLocks noChangeArrowheads="1"/>
          </p:cNvSpPr>
          <p:nvPr/>
        </p:nvSpPr>
        <p:spPr bwMode="auto">
          <a:xfrm>
            <a:off x="3858894" y="5468938"/>
            <a:ext cx="2054225" cy="877163"/>
          </a:xfrm>
          <a:prstGeom prst="rect">
            <a:avLst/>
          </a:prstGeom>
          <a:noFill/>
          <a:ln w="9525">
            <a:noFill/>
            <a:miter lim="800000"/>
            <a:headEnd/>
            <a:tailEnd/>
          </a:ln>
        </p:spPr>
        <p:txBody>
          <a:bodyPr wrap="square">
            <a:spAutoFit/>
          </a:bodyPr>
          <a:lstStyle/>
          <a:p>
            <a:r>
              <a:rPr lang="cs-CZ" i="1" dirty="0">
                <a:solidFill>
                  <a:schemeClr val="tx1"/>
                </a:solidFill>
              </a:rPr>
              <a:t>Vyzvednutí hovoru</a:t>
            </a:r>
            <a:endParaRPr lang="en-US" i="1" dirty="0">
              <a:solidFill>
                <a:schemeClr val="tx1"/>
              </a:solidFill>
            </a:endParaRPr>
          </a:p>
          <a:p>
            <a:r>
              <a:rPr lang="cs-CZ" sz="1200" i="1" dirty="0">
                <a:solidFill>
                  <a:schemeClr val="tx1"/>
                </a:solidFill>
              </a:rPr>
              <a:t>Přístupový kód</a:t>
            </a:r>
            <a:r>
              <a:rPr lang="en-US" sz="1200" i="1" dirty="0">
                <a:solidFill>
                  <a:schemeClr val="tx1"/>
                </a:solidFill>
              </a:rPr>
              <a:t>: *86</a:t>
            </a:r>
          </a:p>
          <a:p>
            <a:r>
              <a:rPr lang="cs-CZ" sz="1200" i="1" dirty="0">
                <a:solidFill>
                  <a:schemeClr val="tx1"/>
                </a:solidFill>
              </a:rPr>
              <a:t>Linka </a:t>
            </a:r>
            <a:r>
              <a:rPr lang="cs-CZ" sz="1200" i="1" dirty="0" smtClean="0">
                <a:solidFill>
                  <a:schemeClr val="tx1"/>
                </a:solidFill>
              </a:rPr>
              <a:t>Jany</a:t>
            </a:r>
            <a:r>
              <a:rPr lang="en-US" sz="1200" i="1" dirty="0" smtClean="0">
                <a:solidFill>
                  <a:schemeClr val="tx1"/>
                </a:solidFill>
              </a:rPr>
              <a:t>:  </a:t>
            </a:r>
            <a:r>
              <a:rPr lang="en-US" sz="1200" i="1" dirty="0">
                <a:solidFill>
                  <a:schemeClr val="tx1"/>
                </a:solidFill>
              </a:rPr>
              <a:t>1234</a:t>
            </a:r>
          </a:p>
        </p:txBody>
      </p:sp>
    </p:spTree>
    <p:extLst>
      <p:ext uri="{BB962C8B-B14F-4D97-AF65-F5344CB8AC3E}">
        <p14:creationId xmlns:p14="http://schemas.microsoft.com/office/powerpoint/2010/main" val="822196951"/>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nodeType="clickEffect">
                                  <p:stCondLst>
                                    <p:cond delay="0"/>
                                  </p:stCondLst>
                                  <p:childTnLst>
                                    <p:animEffect transition="out" filter="fade">
                                      <p:cBhvr>
                                        <p:cTn id="10" dur="2000" tmFilter="0, 0; .2, .5; .8, .5; 1, 0"/>
                                        <p:tgtEl>
                                          <p:spTgt spid="15"/>
                                        </p:tgtEl>
                                      </p:cBhvr>
                                    </p:animEffect>
                                    <p:animScale>
                                      <p:cBhvr>
                                        <p:cTn id="11" dur="1000" autoRev="1" fill="hold"/>
                                        <p:tgtEl>
                                          <p:spTgt spid="15"/>
                                        </p:tgtEl>
                                      </p:cBhvr>
                                      <p:by x="105000" y="105000"/>
                                    </p:animScale>
                                  </p:childTnLst>
                                </p:cTn>
                              </p:par>
                              <p:par>
                                <p:cTn id="12" presetID="1" presetClass="entr" presetSubtype="0" fill="hold"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b="1" dirty="0"/>
              <a:t>Druhý scénář</a:t>
            </a:r>
            <a:r>
              <a:rPr lang="en-US" b="1" dirty="0"/>
              <a:t>: </a:t>
            </a:r>
            <a:r>
              <a:rPr lang="cs-CZ" b="1" dirty="0"/>
              <a:t>Skupinové parkování hovorů</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11" name="Group 106"/>
          <p:cNvGrpSpPr>
            <a:grpSpLocks/>
          </p:cNvGrpSpPr>
          <p:nvPr/>
        </p:nvGrpSpPr>
        <p:grpSpPr bwMode="auto">
          <a:xfrm>
            <a:off x="400050" y="1377950"/>
            <a:ext cx="2311400" cy="1698625"/>
            <a:chOff x="144943" y="1559441"/>
            <a:chExt cx="2311177" cy="1697910"/>
          </a:xfrm>
        </p:grpSpPr>
        <p:pic>
          <p:nvPicPr>
            <p:cNvPr id="12" name="Picture 30" descr="http://bcs-it.com/images/connected-enterprise/aastra-560m-attendant-console.jpg"/>
            <p:cNvPicPr>
              <a:picLocks noChangeAspect="1" noChangeArrowheads="1"/>
            </p:cNvPicPr>
            <p:nvPr/>
          </p:nvPicPr>
          <p:blipFill>
            <a:blip r:embed="rId3" cstate="print"/>
            <a:srcRect/>
            <a:stretch>
              <a:fillRect/>
            </a:stretch>
          </p:blipFill>
          <p:spPr bwMode="auto">
            <a:xfrm>
              <a:off x="144943" y="2258532"/>
              <a:ext cx="1194759" cy="998819"/>
            </a:xfrm>
            <a:prstGeom prst="rect">
              <a:avLst/>
            </a:prstGeom>
            <a:noFill/>
            <a:ln w="9525">
              <a:noFill/>
              <a:miter lim="800000"/>
              <a:headEnd/>
              <a:tailEnd/>
            </a:ln>
          </p:spPr>
        </p:pic>
        <p:pic>
          <p:nvPicPr>
            <p:cNvPr id="13" name="Picture 2" descr="http://icons.iconarchive.com/icons/devcom/medical/256/receptionist-icon.png"/>
            <p:cNvPicPr>
              <a:picLocks noChangeAspect="1" noChangeArrowheads="1"/>
            </p:cNvPicPr>
            <p:nvPr/>
          </p:nvPicPr>
          <p:blipFill>
            <a:blip r:embed="rId4" cstate="print"/>
            <a:srcRect/>
            <a:stretch>
              <a:fillRect/>
            </a:stretch>
          </p:blipFill>
          <p:spPr bwMode="auto">
            <a:xfrm>
              <a:off x="931799" y="1559441"/>
              <a:ext cx="1524321" cy="1524321"/>
            </a:xfrm>
            <a:prstGeom prst="rect">
              <a:avLst/>
            </a:prstGeom>
            <a:noFill/>
            <a:ln w="9525">
              <a:noFill/>
              <a:miter lim="800000"/>
              <a:headEnd/>
              <a:tailEnd/>
            </a:ln>
          </p:spPr>
        </p:pic>
      </p:grpSp>
      <p:sp>
        <p:nvSpPr>
          <p:cNvPr id="14" name="TextBox 39"/>
          <p:cNvSpPr txBox="1">
            <a:spLocks noChangeArrowheads="1"/>
          </p:cNvSpPr>
          <p:nvPr/>
        </p:nvSpPr>
        <p:spPr bwMode="auto">
          <a:xfrm>
            <a:off x="482600" y="3022600"/>
            <a:ext cx="1310230" cy="323165"/>
          </a:xfrm>
          <a:prstGeom prst="rect">
            <a:avLst/>
          </a:prstGeom>
          <a:noFill/>
          <a:ln w="9525">
            <a:noFill/>
            <a:miter lim="800000"/>
            <a:headEnd/>
            <a:tailEnd/>
          </a:ln>
        </p:spPr>
        <p:txBody>
          <a:bodyPr wrap="none">
            <a:spAutoFit/>
          </a:bodyPr>
          <a:lstStyle/>
          <a:p>
            <a:r>
              <a:rPr lang="cs-CZ" i="1" dirty="0">
                <a:solidFill>
                  <a:schemeClr val="tx1"/>
                </a:solidFill>
              </a:rPr>
              <a:t>Spojovatelka</a:t>
            </a:r>
            <a:endParaRPr lang="en-US" i="1" dirty="0">
              <a:solidFill>
                <a:schemeClr val="tx1"/>
              </a:solidFill>
            </a:endParaRPr>
          </a:p>
        </p:txBody>
      </p:sp>
      <p:grpSp>
        <p:nvGrpSpPr>
          <p:cNvPr id="15" name="Group 14"/>
          <p:cNvGrpSpPr>
            <a:grpSpLocks/>
          </p:cNvGrpSpPr>
          <p:nvPr/>
        </p:nvGrpSpPr>
        <p:grpSpPr bwMode="auto">
          <a:xfrm>
            <a:off x="58105" y="1374775"/>
            <a:ext cx="8760733" cy="5203825"/>
            <a:chOff x="57564" y="1375142"/>
            <a:chExt cx="8761757" cy="5203566"/>
          </a:xfrm>
        </p:grpSpPr>
        <p:grpSp>
          <p:nvGrpSpPr>
            <p:cNvPr id="16" name="Group 46"/>
            <p:cNvGrpSpPr>
              <a:grpSpLocks/>
            </p:cNvGrpSpPr>
            <p:nvPr/>
          </p:nvGrpSpPr>
          <p:grpSpPr bwMode="auto">
            <a:xfrm>
              <a:off x="6277161" y="1375142"/>
              <a:ext cx="2542159" cy="3040518"/>
              <a:chOff x="6277161" y="1375142"/>
              <a:chExt cx="2542159" cy="3040518"/>
            </a:xfrm>
          </p:grpSpPr>
          <p:grpSp>
            <p:nvGrpSpPr>
              <p:cNvPr id="33" name="Group 99"/>
              <p:cNvGrpSpPr>
                <a:grpSpLocks/>
              </p:cNvGrpSpPr>
              <p:nvPr/>
            </p:nvGrpSpPr>
            <p:grpSpPr bwMode="auto">
              <a:xfrm>
                <a:off x="6277161" y="1375142"/>
                <a:ext cx="2413282" cy="2325573"/>
                <a:chOff x="2736508" y="2980659"/>
                <a:chExt cx="2413282" cy="2325573"/>
              </a:xfrm>
            </p:grpSpPr>
            <p:pic>
              <p:nvPicPr>
                <p:cNvPr id="35" name="Picture 26" descr="http://www.vector-eps.com/wp-content/gallery/people-icons-in-vector-format/people-icon-in-vector-format11.jpg"/>
                <p:cNvPicPr>
                  <a:picLocks noChangeAspect="1" noChangeArrowheads="1"/>
                </p:cNvPicPr>
                <p:nvPr/>
              </p:nvPicPr>
              <p:blipFill>
                <a:blip r:embed="rId5" cstate="print"/>
                <a:srcRect/>
                <a:stretch>
                  <a:fillRect/>
                </a:stretch>
              </p:blipFill>
              <p:spPr bwMode="auto">
                <a:xfrm flipH="1">
                  <a:off x="3398167" y="3030274"/>
                  <a:ext cx="720461" cy="1169579"/>
                </a:xfrm>
                <a:prstGeom prst="rect">
                  <a:avLst/>
                </a:prstGeom>
                <a:noFill/>
                <a:ln w="9525">
                  <a:noFill/>
                  <a:miter lim="800000"/>
                  <a:headEnd/>
                  <a:tailEnd/>
                </a:ln>
              </p:spPr>
            </p:pic>
            <p:sp>
              <p:nvSpPr>
                <p:cNvPr id="36" name="Oval 35"/>
                <p:cNvSpPr/>
                <p:nvPr/>
              </p:nvSpPr>
              <p:spPr>
                <a:xfrm>
                  <a:off x="2736508" y="2980659"/>
                  <a:ext cx="2413282" cy="232557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TextBox 93"/>
                <p:cNvSpPr txBox="1">
                  <a:spLocks noChangeArrowheads="1"/>
                </p:cNvSpPr>
                <p:nvPr/>
              </p:nvSpPr>
              <p:spPr bwMode="auto">
                <a:xfrm>
                  <a:off x="3233978" y="4419710"/>
                  <a:ext cx="1497251" cy="323149"/>
                </a:xfrm>
                <a:prstGeom prst="rect">
                  <a:avLst/>
                </a:prstGeom>
                <a:noFill/>
                <a:ln w="9525">
                  <a:noFill/>
                  <a:miter lim="800000"/>
                  <a:headEnd/>
                  <a:tailEnd/>
                </a:ln>
              </p:spPr>
              <p:txBody>
                <a:bodyPr wrap="none">
                  <a:spAutoFit/>
                </a:bodyPr>
                <a:lstStyle/>
                <a:p>
                  <a:pPr algn="ctr"/>
                  <a:r>
                    <a:rPr lang="cs-CZ" i="1" dirty="0">
                      <a:solidFill>
                        <a:schemeClr val="tx1"/>
                      </a:solidFill>
                    </a:rPr>
                    <a:t>Vedení prodeje</a:t>
                  </a:r>
                  <a:endParaRPr lang="en-US" i="1" dirty="0">
                    <a:solidFill>
                      <a:schemeClr val="tx1"/>
                    </a:solidFill>
                  </a:endParaRPr>
                </a:p>
              </p:txBody>
            </p:sp>
            <p:pic>
              <p:nvPicPr>
                <p:cNvPr id="38" name="Picture 26" descr="http://www.vector-eps.com/wp-content/gallery/people-icons-in-vector-format/people-icon-in-vector-format11.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flipH="1">
                  <a:off x="3795115" y="3352795"/>
                  <a:ext cx="720461" cy="1169579"/>
                </a:xfrm>
                <a:prstGeom prst="rect">
                  <a:avLst/>
                </a:prstGeom>
                <a:noFill/>
                <a:ln w="9525">
                  <a:noFill/>
                  <a:miter lim="800000"/>
                  <a:headEnd/>
                  <a:tailEnd/>
                </a:ln>
              </p:spPr>
            </p:pic>
          </p:grpSp>
          <p:sp>
            <p:nvSpPr>
              <p:cNvPr id="34" name="TextBox 43"/>
              <p:cNvSpPr txBox="1">
                <a:spLocks noChangeArrowheads="1"/>
              </p:cNvSpPr>
              <p:nvPr/>
            </p:nvSpPr>
            <p:spPr bwMode="auto">
              <a:xfrm>
                <a:off x="8155278" y="3561623"/>
                <a:ext cx="664042" cy="854037"/>
              </a:xfrm>
              <a:prstGeom prst="rect">
                <a:avLst/>
              </a:prstGeom>
              <a:noFill/>
              <a:ln w="9525">
                <a:noFill/>
                <a:miter lim="800000"/>
                <a:headEnd/>
                <a:tailEnd/>
              </a:ln>
            </p:spPr>
            <p:txBody>
              <a:bodyPr wrap="none">
                <a:spAutoFit/>
              </a:bodyPr>
              <a:lstStyle/>
              <a:p>
                <a:r>
                  <a:rPr lang="cs-CZ" sz="900" i="1" dirty="0">
                    <a:solidFill>
                      <a:schemeClr val="tx1"/>
                    </a:solidFill>
                  </a:rPr>
                  <a:t>Linka</a:t>
                </a:r>
                <a:r>
                  <a:rPr lang="en-US" sz="900" i="1" dirty="0">
                    <a:solidFill>
                      <a:schemeClr val="tx1"/>
                    </a:solidFill>
                  </a:rPr>
                  <a:t> 1244</a:t>
                </a:r>
              </a:p>
              <a:p>
                <a:r>
                  <a:rPr lang="cs-CZ" sz="900" i="1" dirty="0">
                    <a:solidFill>
                      <a:schemeClr val="tx1"/>
                    </a:solidFill>
                  </a:rPr>
                  <a:t>Linka</a:t>
                </a:r>
                <a:r>
                  <a:rPr lang="en-US" sz="900" i="1" dirty="0">
                    <a:solidFill>
                      <a:schemeClr val="tx1"/>
                    </a:solidFill>
                  </a:rPr>
                  <a:t> 1245</a:t>
                </a:r>
              </a:p>
              <a:p>
                <a:r>
                  <a:rPr lang="cs-CZ" sz="900" i="1" dirty="0">
                    <a:solidFill>
                      <a:schemeClr val="tx1"/>
                    </a:solidFill>
                  </a:rPr>
                  <a:t>Linka</a:t>
                </a:r>
                <a:r>
                  <a:rPr lang="en-US" sz="900" i="1" dirty="0">
                    <a:solidFill>
                      <a:schemeClr val="tx1"/>
                    </a:solidFill>
                  </a:rPr>
                  <a:t> 1246</a:t>
                </a:r>
              </a:p>
            </p:txBody>
          </p:sp>
        </p:grpSp>
        <p:grpSp>
          <p:nvGrpSpPr>
            <p:cNvPr id="17" name="Group 47"/>
            <p:cNvGrpSpPr>
              <a:grpSpLocks/>
            </p:cNvGrpSpPr>
            <p:nvPr/>
          </p:nvGrpSpPr>
          <p:grpSpPr bwMode="auto">
            <a:xfrm>
              <a:off x="5705594" y="4249962"/>
              <a:ext cx="3113727" cy="2328746"/>
              <a:chOff x="5705594" y="4249962"/>
              <a:chExt cx="3113727" cy="2328746"/>
            </a:xfrm>
          </p:grpSpPr>
          <p:grpSp>
            <p:nvGrpSpPr>
              <p:cNvPr id="25" name="Group 100"/>
              <p:cNvGrpSpPr>
                <a:grpSpLocks/>
              </p:cNvGrpSpPr>
              <p:nvPr/>
            </p:nvGrpSpPr>
            <p:grpSpPr bwMode="auto">
              <a:xfrm>
                <a:off x="5705594" y="4249962"/>
                <a:ext cx="2414870" cy="2328746"/>
                <a:chOff x="5748113" y="4292492"/>
                <a:chExt cx="2414870" cy="2328746"/>
              </a:xfrm>
            </p:grpSpPr>
            <p:sp>
              <p:nvSpPr>
                <p:cNvPr id="27" name="Oval 26"/>
                <p:cNvSpPr/>
                <p:nvPr/>
              </p:nvSpPr>
              <p:spPr>
                <a:xfrm>
                  <a:off x="5748113" y="4292492"/>
                  <a:ext cx="2414870" cy="2328746"/>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8" name="Group 97"/>
                <p:cNvGrpSpPr>
                  <a:grpSpLocks/>
                </p:cNvGrpSpPr>
                <p:nvPr/>
              </p:nvGrpSpPr>
              <p:grpSpPr bwMode="auto">
                <a:xfrm>
                  <a:off x="6396748" y="4412520"/>
                  <a:ext cx="1467817" cy="1473496"/>
                  <a:chOff x="5801309" y="4327454"/>
                  <a:chExt cx="1467817" cy="1473496"/>
                </a:xfrm>
              </p:grpSpPr>
              <p:pic>
                <p:nvPicPr>
                  <p:cNvPr id="30" name="Picture 14" descr="MCj04326230000[1]"/>
                  <p:cNvPicPr>
                    <a:picLocks noChangeAspect="1" noChangeArrowheads="1"/>
                  </p:cNvPicPr>
                  <p:nvPr/>
                </p:nvPicPr>
                <p:blipFill>
                  <a:blip r:embed="rId6" cstate="print"/>
                  <a:srcRect/>
                  <a:stretch>
                    <a:fillRect/>
                  </a:stretch>
                </p:blipFill>
                <p:spPr bwMode="auto">
                  <a:xfrm>
                    <a:off x="5801309" y="4327454"/>
                    <a:ext cx="1163017" cy="1168696"/>
                  </a:xfrm>
                  <a:prstGeom prst="rect">
                    <a:avLst/>
                  </a:prstGeom>
                  <a:noFill/>
                  <a:ln w="9525">
                    <a:noFill/>
                    <a:miter lim="800000"/>
                    <a:headEnd/>
                    <a:tailEnd/>
                  </a:ln>
                </p:spPr>
              </p:pic>
              <p:pic>
                <p:nvPicPr>
                  <p:cNvPr id="31" name="Picture 14" descr="MCj04326230000[1]"/>
                  <p:cNvPicPr>
                    <a:picLocks noChangeAspect="1" noChangeArrowheads="1"/>
                  </p:cNvPicPr>
                  <p:nvPr/>
                </p:nvPicPr>
                <p:blipFill>
                  <a:blip r:embed="rId6" cstate="print"/>
                  <a:srcRect/>
                  <a:stretch>
                    <a:fillRect/>
                  </a:stretch>
                </p:blipFill>
                <p:spPr bwMode="auto">
                  <a:xfrm>
                    <a:off x="5953709" y="4479854"/>
                    <a:ext cx="1163017" cy="1168696"/>
                  </a:xfrm>
                  <a:prstGeom prst="rect">
                    <a:avLst/>
                  </a:prstGeom>
                  <a:noFill/>
                  <a:ln w="9525">
                    <a:noFill/>
                    <a:miter lim="800000"/>
                    <a:headEnd/>
                    <a:tailEnd/>
                  </a:ln>
                </p:spPr>
              </p:pic>
              <p:pic>
                <p:nvPicPr>
                  <p:cNvPr id="32" name="Picture 14" descr="MCj04326230000[1]"/>
                  <p:cNvPicPr>
                    <a:picLocks noChangeAspect="1" noChangeArrowheads="1"/>
                  </p:cNvPicPr>
                  <p:nvPr/>
                </p:nvPicPr>
                <p:blipFill>
                  <a:blip r:embed="rId6" cstate="print"/>
                  <a:srcRect/>
                  <a:stretch>
                    <a:fillRect/>
                  </a:stretch>
                </p:blipFill>
                <p:spPr bwMode="auto">
                  <a:xfrm>
                    <a:off x="6106109" y="4632254"/>
                    <a:ext cx="1163017" cy="1168696"/>
                  </a:xfrm>
                  <a:prstGeom prst="rect">
                    <a:avLst/>
                  </a:prstGeom>
                  <a:noFill/>
                  <a:ln w="9525">
                    <a:noFill/>
                    <a:miter lim="800000"/>
                    <a:headEnd/>
                    <a:tailEnd/>
                  </a:ln>
                </p:spPr>
              </p:pic>
            </p:grpSp>
            <p:sp>
              <p:nvSpPr>
                <p:cNvPr id="29" name="TextBox 98"/>
                <p:cNvSpPr txBox="1">
                  <a:spLocks noChangeArrowheads="1"/>
                </p:cNvSpPr>
                <p:nvPr/>
              </p:nvSpPr>
              <p:spPr bwMode="auto">
                <a:xfrm>
                  <a:off x="6422088" y="5943610"/>
                  <a:ext cx="877265" cy="323149"/>
                </a:xfrm>
                <a:prstGeom prst="rect">
                  <a:avLst/>
                </a:prstGeom>
                <a:noFill/>
                <a:ln w="9525">
                  <a:noFill/>
                  <a:miter lim="800000"/>
                  <a:headEnd/>
                  <a:tailEnd/>
                </a:ln>
              </p:spPr>
              <p:txBody>
                <a:bodyPr wrap="none">
                  <a:spAutoFit/>
                </a:bodyPr>
                <a:lstStyle/>
                <a:p>
                  <a:r>
                    <a:rPr lang="en-US" i="1" dirty="0">
                      <a:solidFill>
                        <a:schemeClr val="tx1"/>
                      </a:solidFill>
                    </a:rPr>
                    <a:t>Finance</a:t>
                  </a:r>
                </a:p>
              </p:txBody>
            </p:sp>
          </p:grpSp>
          <p:sp>
            <p:nvSpPr>
              <p:cNvPr id="26" name="TextBox 44"/>
              <p:cNvSpPr txBox="1">
                <a:spLocks noChangeArrowheads="1"/>
              </p:cNvSpPr>
              <p:nvPr/>
            </p:nvSpPr>
            <p:spPr bwMode="auto">
              <a:xfrm>
                <a:off x="8155279" y="5056739"/>
                <a:ext cx="664042" cy="854038"/>
              </a:xfrm>
              <a:prstGeom prst="rect">
                <a:avLst/>
              </a:prstGeom>
              <a:noFill/>
              <a:ln w="9525">
                <a:noFill/>
                <a:miter lim="800000"/>
                <a:headEnd/>
                <a:tailEnd/>
              </a:ln>
            </p:spPr>
            <p:txBody>
              <a:bodyPr wrap="none">
                <a:spAutoFit/>
              </a:bodyPr>
              <a:lstStyle/>
              <a:p>
                <a:r>
                  <a:rPr lang="cs-CZ" sz="900" i="1" dirty="0">
                    <a:solidFill>
                      <a:schemeClr val="tx1"/>
                    </a:solidFill>
                  </a:rPr>
                  <a:t>Linka</a:t>
                </a:r>
                <a:r>
                  <a:rPr lang="en-US" sz="900" i="1" dirty="0">
                    <a:solidFill>
                      <a:schemeClr val="tx1"/>
                    </a:solidFill>
                  </a:rPr>
                  <a:t> 1255</a:t>
                </a:r>
              </a:p>
              <a:p>
                <a:r>
                  <a:rPr lang="cs-CZ" sz="900" i="1" dirty="0">
                    <a:solidFill>
                      <a:schemeClr val="tx1"/>
                    </a:solidFill>
                  </a:rPr>
                  <a:t>Linka</a:t>
                </a:r>
                <a:r>
                  <a:rPr lang="en-US" sz="900" i="1" dirty="0">
                    <a:solidFill>
                      <a:schemeClr val="tx1"/>
                    </a:solidFill>
                  </a:rPr>
                  <a:t> 1256</a:t>
                </a:r>
              </a:p>
              <a:p>
                <a:r>
                  <a:rPr lang="cs-CZ" sz="900" i="1" dirty="0">
                    <a:solidFill>
                      <a:schemeClr val="tx1"/>
                    </a:solidFill>
                  </a:rPr>
                  <a:t>Linka</a:t>
                </a:r>
                <a:r>
                  <a:rPr lang="en-US" sz="900" i="1" dirty="0">
                    <a:solidFill>
                      <a:schemeClr val="tx1"/>
                    </a:solidFill>
                  </a:rPr>
                  <a:t> 1257</a:t>
                </a:r>
              </a:p>
            </p:txBody>
          </p:sp>
        </p:grpSp>
        <p:grpSp>
          <p:nvGrpSpPr>
            <p:cNvPr id="18" name="Group 48"/>
            <p:cNvGrpSpPr>
              <a:grpSpLocks/>
            </p:cNvGrpSpPr>
            <p:nvPr/>
          </p:nvGrpSpPr>
          <p:grpSpPr bwMode="auto">
            <a:xfrm>
              <a:off x="57564" y="4210276"/>
              <a:ext cx="3110909" cy="2328748"/>
              <a:chOff x="57564" y="4210276"/>
              <a:chExt cx="3110909" cy="2328748"/>
            </a:xfrm>
          </p:grpSpPr>
          <p:grpSp>
            <p:nvGrpSpPr>
              <p:cNvPr id="19" name="Group 105"/>
              <p:cNvGrpSpPr>
                <a:grpSpLocks/>
              </p:cNvGrpSpPr>
              <p:nvPr/>
            </p:nvGrpSpPr>
            <p:grpSpPr bwMode="auto">
              <a:xfrm>
                <a:off x="755191" y="4210276"/>
                <a:ext cx="2413282" cy="2328748"/>
                <a:chOff x="234178" y="4359133"/>
                <a:chExt cx="2413282" cy="2328748"/>
              </a:xfrm>
            </p:grpSpPr>
            <p:sp>
              <p:nvSpPr>
                <p:cNvPr id="21" name="Oval 20"/>
                <p:cNvSpPr/>
                <p:nvPr/>
              </p:nvSpPr>
              <p:spPr>
                <a:xfrm>
                  <a:off x="234178" y="4359133"/>
                  <a:ext cx="2413282" cy="2328748"/>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TextBox 88"/>
                <p:cNvSpPr txBox="1">
                  <a:spLocks noChangeArrowheads="1"/>
                </p:cNvSpPr>
                <p:nvPr/>
              </p:nvSpPr>
              <p:spPr bwMode="auto">
                <a:xfrm>
                  <a:off x="748393" y="6032336"/>
                  <a:ext cx="726438" cy="323149"/>
                </a:xfrm>
                <a:prstGeom prst="rect">
                  <a:avLst/>
                </a:prstGeom>
                <a:noFill/>
                <a:ln w="9525">
                  <a:noFill/>
                  <a:miter lim="800000"/>
                  <a:headEnd/>
                  <a:tailEnd/>
                </a:ln>
              </p:spPr>
              <p:txBody>
                <a:bodyPr wrap="none">
                  <a:spAutoFit/>
                </a:bodyPr>
                <a:lstStyle/>
                <a:p>
                  <a:r>
                    <a:rPr lang="en-US" i="1" dirty="0" err="1">
                      <a:solidFill>
                        <a:schemeClr val="tx1"/>
                      </a:solidFill>
                    </a:rPr>
                    <a:t>Servi</a:t>
                  </a:r>
                  <a:r>
                    <a:rPr lang="cs-CZ" i="1" dirty="0">
                      <a:solidFill>
                        <a:schemeClr val="tx1"/>
                      </a:solidFill>
                    </a:rPr>
                    <a:t>s</a:t>
                  </a:r>
                  <a:endParaRPr lang="en-US" i="1" dirty="0">
                    <a:solidFill>
                      <a:schemeClr val="tx1"/>
                    </a:solidFill>
                  </a:endParaRPr>
                </a:p>
              </p:txBody>
            </p:sp>
            <p:pic>
              <p:nvPicPr>
                <p:cNvPr id="23" name="Picture 10" descr="http://www.standard-icons.com/stock-icons/standard-user/mechanic-icon.gif"/>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55304" y="4655322"/>
                  <a:ext cx="1205393" cy="1205395"/>
                </a:xfrm>
                <a:prstGeom prst="rect">
                  <a:avLst/>
                </a:prstGeom>
                <a:noFill/>
                <a:ln w="9525">
                  <a:noFill/>
                  <a:miter lim="800000"/>
                  <a:headEnd/>
                  <a:tailEnd/>
                </a:ln>
              </p:spPr>
            </p:pic>
            <p:pic>
              <p:nvPicPr>
                <p:cNvPr id="24" name="Picture 10" descr="http://www.standard-icons.com/stock-icons/standard-user/mechanic-icon.gif"/>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307437" y="4945944"/>
                  <a:ext cx="1205393" cy="1205395"/>
                </a:xfrm>
                <a:prstGeom prst="rect">
                  <a:avLst/>
                </a:prstGeom>
                <a:noFill/>
                <a:ln w="9525">
                  <a:noFill/>
                  <a:miter lim="800000"/>
                  <a:headEnd/>
                  <a:tailEnd/>
                </a:ln>
              </p:spPr>
            </p:pic>
          </p:grpSp>
          <p:sp>
            <p:nvSpPr>
              <p:cNvPr id="20" name="TextBox 45"/>
              <p:cNvSpPr txBox="1">
                <a:spLocks noChangeArrowheads="1"/>
              </p:cNvSpPr>
              <p:nvPr/>
            </p:nvSpPr>
            <p:spPr bwMode="auto">
              <a:xfrm>
                <a:off x="57564" y="4925572"/>
                <a:ext cx="1000047" cy="1119482"/>
              </a:xfrm>
              <a:prstGeom prst="rect">
                <a:avLst/>
              </a:prstGeom>
              <a:noFill/>
              <a:ln w="9525">
                <a:noFill/>
                <a:miter lim="800000"/>
                <a:headEnd/>
                <a:tailEnd/>
              </a:ln>
            </p:spPr>
            <p:txBody>
              <a:bodyPr wrap="square">
                <a:spAutoFit/>
              </a:bodyPr>
              <a:lstStyle/>
              <a:p>
                <a:r>
                  <a:rPr lang="cs-CZ" sz="900" i="1" dirty="0">
                    <a:solidFill>
                      <a:schemeClr val="tx1"/>
                    </a:solidFill>
                  </a:rPr>
                  <a:t>Linka</a:t>
                </a:r>
                <a:r>
                  <a:rPr lang="en-US" sz="900" i="1" dirty="0">
                    <a:solidFill>
                      <a:schemeClr val="tx1"/>
                    </a:solidFill>
                  </a:rPr>
                  <a:t> 1261</a:t>
                </a:r>
              </a:p>
              <a:p>
                <a:r>
                  <a:rPr lang="cs-CZ" sz="900" i="1" dirty="0">
                    <a:solidFill>
                      <a:schemeClr val="tx1"/>
                    </a:solidFill>
                  </a:rPr>
                  <a:t>Linka</a:t>
                </a:r>
                <a:r>
                  <a:rPr lang="en-US" sz="900" i="1" dirty="0">
                    <a:solidFill>
                      <a:schemeClr val="tx1"/>
                    </a:solidFill>
                  </a:rPr>
                  <a:t> 1262</a:t>
                </a:r>
              </a:p>
              <a:p>
                <a:r>
                  <a:rPr lang="cs-CZ" sz="900" i="1" dirty="0">
                    <a:solidFill>
                      <a:schemeClr val="tx1"/>
                    </a:solidFill>
                  </a:rPr>
                  <a:t>Linka</a:t>
                </a:r>
                <a:r>
                  <a:rPr lang="en-US" sz="900" i="1" dirty="0">
                    <a:solidFill>
                      <a:schemeClr val="tx1"/>
                    </a:solidFill>
                  </a:rPr>
                  <a:t> 1263</a:t>
                </a:r>
              </a:p>
              <a:p>
                <a:r>
                  <a:rPr lang="cs-CZ" sz="900" i="1" dirty="0">
                    <a:solidFill>
                      <a:schemeClr val="tx1"/>
                    </a:solidFill>
                  </a:rPr>
                  <a:t>Linka</a:t>
                </a:r>
                <a:r>
                  <a:rPr lang="en-US" sz="900" i="1" dirty="0">
                    <a:solidFill>
                      <a:schemeClr val="tx1"/>
                    </a:solidFill>
                  </a:rPr>
                  <a:t> 1264</a:t>
                </a:r>
              </a:p>
            </p:txBody>
          </p:sp>
        </p:grpSp>
      </p:grpSp>
      <p:grpSp>
        <p:nvGrpSpPr>
          <p:cNvPr id="39" name="Group 38"/>
          <p:cNvGrpSpPr>
            <a:grpSpLocks/>
          </p:cNvGrpSpPr>
          <p:nvPr/>
        </p:nvGrpSpPr>
        <p:grpSpPr bwMode="auto">
          <a:xfrm>
            <a:off x="2892425" y="2159000"/>
            <a:ext cx="2987675" cy="4439690"/>
            <a:chOff x="2892058" y="2158429"/>
            <a:chExt cx="2987729" cy="4440898"/>
          </a:xfrm>
        </p:grpSpPr>
        <p:sp>
          <p:nvSpPr>
            <p:cNvPr id="40" name="Oval 39"/>
            <p:cNvSpPr/>
            <p:nvPr/>
          </p:nvSpPr>
          <p:spPr>
            <a:xfrm>
              <a:off x="2892058" y="2158429"/>
              <a:ext cx="2870252" cy="2753474"/>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1" name="Picture 4" descr="http://johndudziak.com/images/cars-icon.png"/>
            <p:cNvPicPr>
              <a:picLocks noChangeAspect="1" noChangeArrowheads="1"/>
            </p:cNvPicPr>
            <p:nvPr/>
          </p:nvPicPr>
          <p:blipFill>
            <a:blip r:embed="rId8" cstate="print"/>
            <a:srcRect/>
            <a:stretch>
              <a:fillRect/>
            </a:stretch>
          </p:blipFill>
          <p:spPr bwMode="auto">
            <a:xfrm>
              <a:off x="4384974" y="2194684"/>
              <a:ext cx="1494813" cy="1494813"/>
            </a:xfrm>
            <a:prstGeom prst="rect">
              <a:avLst/>
            </a:prstGeom>
            <a:noFill/>
            <a:ln w="9525">
              <a:noFill/>
              <a:miter lim="800000"/>
              <a:headEnd/>
              <a:tailEnd/>
            </a:ln>
          </p:spPr>
        </p:pic>
        <p:grpSp>
          <p:nvGrpSpPr>
            <p:cNvPr id="42" name="Group 65"/>
            <p:cNvGrpSpPr>
              <a:grpSpLocks/>
            </p:cNvGrpSpPr>
            <p:nvPr/>
          </p:nvGrpSpPr>
          <p:grpSpPr bwMode="auto">
            <a:xfrm>
              <a:off x="2892060" y="2838907"/>
              <a:ext cx="1307816" cy="1020710"/>
              <a:chOff x="4434134" y="1552067"/>
              <a:chExt cx="1491718" cy="1180793"/>
            </a:xfrm>
          </p:grpSpPr>
          <p:pic>
            <p:nvPicPr>
              <p:cNvPr id="48" name="Picture 44" descr="j0431640"/>
              <p:cNvPicPr>
                <a:picLocks noChangeAspect="1" noChangeArrowheads="1"/>
              </p:cNvPicPr>
              <p:nvPr/>
            </p:nvPicPr>
            <p:blipFill>
              <a:blip r:embed="rId9" cstate="print"/>
              <a:srcRect/>
              <a:stretch>
                <a:fillRect/>
              </a:stretch>
            </p:blipFill>
            <p:spPr bwMode="auto">
              <a:xfrm>
                <a:off x="4434134" y="1552067"/>
                <a:ext cx="1214159" cy="1180793"/>
              </a:xfrm>
              <a:prstGeom prst="rect">
                <a:avLst/>
              </a:prstGeom>
              <a:noFill/>
              <a:ln w="9525">
                <a:noFill/>
                <a:miter lim="800000"/>
                <a:headEnd/>
                <a:tailEnd/>
              </a:ln>
            </p:spPr>
          </p:pic>
          <p:pic>
            <p:nvPicPr>
              <p:cNvPr id="49" name="Picture 2" descr="http://www.softicons.com/download/application-icons/wifun-icons-by-rokey/png/128/cellphone.png"/>
              <p:cNvPicPr>
                <a:picLocks noChangeAspect="1" noChangeArrowheads="1"/>
              </p:cNvPicPr>
              <p:nvPr/>
            </p:nvPicPr>
            <p:blipFill>
              <a:blip r:embed="rId10" cstate="print"/>
              <a:srcRect/>
              <a:stretch>
                <a:fillRect/>
              </a:stretch>
            </p:blipFill>
            <p:spPr bwMode="auto">
              <a:xfrm>
                <a:off x="5275858" y="1820381"/>
                <a:ext cx="649994" cy="649996"/>
              </a:xfrm>
              <a:prstGeom prst="rect">
                <a:avLst/>
              </a:prstGeom>
              <a:noFill/>
              <a:ln w="9525">
                <a:noFill/>
                <a:miter lim="800000"/>
                <a:headEnd/>
                <a:tailEnd/>
              </a:ln>
            </p:spPr>
          </p:pic>
        </p:grpSp>
        <p:sp>
          <p:nvSpPr>
            <p:cNvPr id="43" name="TextBox 82"/>
            <p:cNvSpPr txBox="1">
              <a:spLocks noChangeArrowheads="1"/>
            </p:cNvSpPr>
            <p:nvPr/>
          </p:nvSpPr>
          <p:spPr bwMode="auto">
            <a:xfrm>
              <a:off x="4157318" y="4327545"/>
              <a:ext cx="757978" cy="323253"/>
            </a:xfrm>
            <a:prstGeom prst="rect">
              <a:avLst/>
            </a:prstGeom>
            <a:noFill/>
            <a:ln w="9525">
              <a:noFill/>
              <a:miter lim="800000"/>
              <a:headEnd/>
              <a:tailEnd/>
            </a:ln>
          </p:spPr>
          <p:txBody>
            <a:bodyPr wrap="none">
              <a:spAutoFit/>
            </a:bodyPr>
            <a:lstStyle/>
            <a:p>
              <a:r>
                <a:rPr lang="cs-CZ" i="1" dirty="0">
                  <a:solidFill>
                    <a:schemeClr val="tx1"/>
                  </a:solidFill>
                </a:rPr>
                <a:t>Prodej</a:t>
              </a:r>
              <a:endParaRPr lang="en-US" i="1" dirty="0">
                <a:solidFill>
                  <a:schemeClr val="tx1"/>
                </a:solidFill>
              </a:endParaRPr>
            </a:p>
          </p:txBody>
        </p:sp>
        <p:grpSp>
          <p:nvGrpSpPr>
            <p:cNvPr id="44" name="Group 101"/>
            <p:cNvGrpSpPr>
              <a:grpSpLocks/>
            </p:cNvGrpSpPr>
            <p:nvPr/>
          </p:nvGrpSpPr>
          <p:grpSpPr bwMode="auto">
            <a:xfrm>
              <a:off x="3352803" y="3384715"/>
              <a:ext cx="1307816" cy="1020710"/>
              <a:chOff x="4434134" y="1552067"/>
              <a:chExt cx="1491718" cy="1180793"/>
            </a:xfrm>
          </p:grpSpPr>
          <p:pic>
            <p:nvPicPr>
              <p:cNvPr id="46" name="Picture 44" descr="j0431640"/>
              <p:cNvPicPr>
                <a:picLocks noChangeAspect="1" noChangeArrowheads="1"/>
              </p:cNvPicPr>
              <p:nvPr/>
            </p:nvPicPr>
            <p:blipFill>
              <a:blip r:embed="rId9" cstate="print"/>
              <a:srcRect/>
              <a:stretch>
                <a:fillRect/>
              </a:stretch>
            </p:blipFill>
            <p:spPr bwMode="auto">
              <a:xfrm>
                <a:off x="4434134" y="1552067"/>
                <a:ext cx="1214159" cy="1180793"/>
              </a:xfrm>
              <a:prstGeom prst="rect">
                <a:avLst/>
              </a:prstGeom>
              <a:noFill/>
              <a:ln w="9525">
                <a:noFill/>
                <a:miter lim="800000"/>
                <a:headEnd/>
                <a:tailEnd/>
              </a:ln>
            </p:spPr>
          </p:pic>
          <p:pic>
            <p:nvPicPr>
              <p:cNvPr id="47" name="Picture 2" descr="http://www.softicons.com/download/application-icons/wifun-icons-by-rokey/png/128/cellphone.png"/>
              <p:cNvPicPr>
                <a:picLocks noChangeAspect="1" noChangeArrowheads="1"/>
              </p:cNvPicPr>
              <p:nvPr/>
            </p:nvPicPr>
            <p:blipFill>
              <a:blip r:embed="rId10" cstate="print"/>
              <a:srcRect/>
              <a:stretch>
                <a:fillRect/>
              </a:stretch>
            </p:blipFill>
            <p:spPr bwMode="auto">
              <a:xfrm>
                <a:off x="5275858" y="1820381"/>
                <a:ext cx="649994" cy="649996"/>
              </a:xfrm>
              <a:prstGeom prst="rect">
                <a:avLst/>
              </a:prstGeom>
              <a:noFill/>
              <a:ln w="9525">
                <a:noFill/>
                <a:miter lim="800000"/>
                <a:headEnd/>
                <a:tailEnd/>
              </a:ln>
            </p:spPr>
          </p:pic>
        </p:grpSp>
        <p:sp>
          <p:nvSpPr>
            <p:cNvPr id="45" name="TextBox 41"/>
            <p:cNvSpPr txBox="1">
              <a:spLocks noChangeArrowheads="1"/>
            </p:cNvSpPr>
            <p:nvPr/>
          </p:nvSpPr>
          <p:spPr bwMode="auto">
            <a:xfrm>
              <a:off x="4033491" y="4948426"/>
              <a:ext cx="663976" cy="1650901"/>
            </a:xfrm>
            <a:prstGeom prst="rect">
              <a:avLst/>
            </a:prstGeom>
            <a:noFill/>
            <a:ln w="9525">
              <a:noFill/>
              <a:miter lim="800000"/>
              <a:headEnd/>
              <a:tailEnd/>
            </a:ln>
          </p:spPr>
          <p:txBody>
            <a:bodyPr wrap="none">
              <a:spAutoFit/>
            </a:bodyPr>
            <a:lstStyle/>
            <a:p>
              <a:r>
                <a:rPr lang="cs-CZ" sz="900" i="1" dirty="0">
                  <a:solidFill>
                    <a:schemeClr val="tx1"/>
                  </a:solidFill>
                </a:rPr>
                <a:t>Linka</a:t>
              </a:r>
              <a:r>
                <a:rPr lang="en-US" sz="900" i="1" dirty="0">
                  <a:solidFill>
                    <a:schemeClr val="tx1"/>
                  </a:solidFill>
                </a:rPr>
                <a:t> 1234</a:t>
              </a:r>
            </a:p>
            <a:p>
              <a:r>
                <a:rPr lang="cs-CZ" sz="900" i="1" dirty="0">
                  <a:solidFill>
                    <a:schemeClr val="tx1"/>
                  </a:solidFill>
                </a:rPr>
                <a:t>Linka</a:t>
              </a:r>
              <a:r>
                <a:rPr lang="en-US" sz="900" i="1" dirty="0">
                  <a:solidFill>
                    <a:schemeClr val="tx1"/>
                  </a:solidFill>
                </a:rPr>
                <a:t> 1235</a:t>
              </a:r>
            </a:p>
            <a:p>
              <a:r>
                <a:rPr lang="cs-CZ" sz="900" i="1" dirty="0">
                  <a:solidFill>
                    <a:schemeClr val="tx1"/>
                  </a:solidFill>
                </a:rPr>
                <a:t>Linka</a:t>
              </a:r>
              <a:r>
                <a:rPr lang="en-US" sz="900" i="1" dirty="0">
                  <a:solidFill>
                    <a:schemeClr val="tx1"/>
                  </a:solidFill>
                </a:rPr>
                <a:t> 1236</a:t>
              </a:r>
            </a:p>
            <a:p>
              <a:r>
                <a:rPr lang="cs-CZ" sz="900" i="1" dirty="0">
                  <a:solidFill>
                    <a:schemeClr val="tx1"/>
                  </a:solidFill>
                </a:rPr>
                <a:t>Linka</a:t>
              </a:r>
              <a:r>
                <a:rPr lang="en-US" sz="900" i="1" dirty="0">
                  <a:solidFill>
                    <a:schemeClr val="tx1"/>
                  </a:solidFill>
                </a:rPr>
                <a:t> 1237</a:t>
              </a:r>
            </a:p>
            <a:p>
              <a:r>
                <a:rPr lang="cs-CZ" sz="900" i="1" dirty="0">
                  <a:solidFill>
                    <a:schemeClr val="tx1"/>
                  </a:solidFill>
                </a:rPr>
                <a:t>Linka</a:t>
              </a:r>
              <a:r>
                <a:rPr lang="en-US" sz="900" i="1" dirty="0">
                  <a:solidFill>
                    <a:schemeClr val="tx1"/>
                  </a:solidFill>
                </a:rPr>
                <a:t> 1238</a:t>
              </a:r>
            </a:p>
            <a:p>
              <a:r>
                <a:rPr lang="cs-CZ" sz="900" i="1" dirty="0">
                  <a:solidFill>
                    <a:schemeClr val="tx1"/>
                  </a:solidFill>
                </a:rPr>
                <a:t>Linka</a:t>
              </a:r>
              <a:r>
                <a:rPr lang="en-US" sz="900" i="1" dirty="0">
                  <a:solidFill>
                    <a:schemeClr val="tx1"/>
                  </a:solidFill>
                </a:rPr>
                <a:t> 1239</a:t>
              </a:r>
            </a:p>
          </p:txBody>
        </p:sp>
      </p:grpSp>
    </p:spTree>
    <p:extLst>
      <p:ext uri="{BB962C8B-B14F-4D97-AF65-F5344CB8AC3E}">
        <p14:creationId xmlns:p14="http://schemas.microsoft.com/office/powerpoint/2010/main" val="23745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5237285" y="1100254"/>
            <a:ext cx="3616569" cy="3393687"/>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a:lnSpc>
                <a:spcPct val="150000"/>
              </a:lnSpc>
              <a:spcBef>
                <a:spcPct val="0"/>
              </a:spcBef>
            </a:pPr>
            <a:endParaRPr lang="cs-CZ" altLang="cs-CZ" sz="2200" b="1" dirty="0">
              <a:solidFill>
                <a:srgbClr val="E20074"/>
              </a:solidFill>
            </a:endParaRPr>
          </a:p>
          <a:p>
            <a:pPr>
              <a:lnSpc>
                <a:spcPct val="150000"/>
              </a:lnSpc>
              <a:spcBef>
                <a:spcPct val="0"/>
              </a:spcBef>
            </a:pPr>
            <a:endParaRPr lang="cs-CZ" altLang="cs-CZ" sz="2200" b="1" dirty="0">
              <a:solidFill>
                <a:srgbClr val="E20074"/>
              </a:solidFill>
            </a:endParaRPr>
          </a:p>
        </p:txBody>
      </p:sp>
      <p:sp>
        <p:nvSpPr>
          <p:cNvPr id="2" name="Nadpis 1"/>
          <p:cNvSpPr>
            <a:spLocks noGrp="1"/>
          </p:cNvSpPr>
          <p:nvPr>
            <p:ph type="title"/>
          </p:nvPr>
        </p:nvSpPr>
        <p:spPr/>
        <p:txBody>
          <a:bodyPr/>
          <a:lstStyle/>
          <a:p>
            <a:r>
              <a:rPr lang="cs-CZ" b="1" dirty="0"/>
              <a:t>Třetí scénář</a:t>
            </a:r>
            <a:r>
              <a:rPr lang="en-US" b="1" dirty="0"/>
              <a:t>: </a:t>
            </a:r>
            <a:r>
              <a:rPr lang="cs-CZ" b="1" dirty="0"/>
              <a:t>Řešení vrácených hovorů</a:t>
            </a:r>
            <a:endParaRPr lang="cs-CZ" dirty="0"/>
          </a:p>
        </p:txBody>
      </p:sp>
      <p:sp>
        <p:nvSpPr>
          <p:cNvPr id="3" name="Content Placeholder 2"/>
          <p:cNvSpPr>
            <a:spLocks noGrp="1"/>
          </p:cNvSpPr>
          <p:nvPr>
            <p:ph idx="1"/>
          </p:nvPr>
        </p:nvSpPr>
        <p:spPr>
          <a:xfrm>
            <a:off x="262946" y="1543456"/>
            <a:ext cx="8496300" cy="4284662"/>
          </a:xfrm>
        </p:spPr>
        <p:txBody>
          <a:bodyPr/>
          <a:lstStyle/>
          <a:p>
            <a:endParaRPr lang="cs-CZ" dirty="0"/>
          </a:p>
        </p:txBody>
      </p:sp>
      <p:sp>
        <p:nvSpPr>
          <p:cNvPr id="6" name="Rectangle 3"/>
          <p:cNvSpPr txBox="1">
            <a:spLocks noChangeArrowheads="1"/>
          </p:cNvSpPr>
          <p:nvPr/>
        </p:nvSpPr>
        <p:spPr bwMode="gray">
          <a:xfrm>
            <a:off x="703384" y="4174279"/>
            <a:ext cx="7615425" cy="1947746"/>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gn="l" defTabSz="457200" rtl="0" eaLnBrk="1" fontAlgn="base" hangingPunct="1">
              <a:lnSpc>
                <a:spcPct val="90000"/>
              </a:lnSpc>
              <a:spcBef>
                <a:spcPct val="25000"/>
              </a:spcBef>
              <a:spcAft>
                <a:spcPct val="0"/>
              </a:spcAft>
              <a:buClr>
                <a:schemeClr val="tx2"/>
              </a:buClr>
              <a:buFont typeface="Wingdings" pitchFamily="2" charset="2"/>
              <a:defRPr kern="1200">
                <a:solidFill>
                  <a:schemeClr val="tx1"/>
                </a:solidFill>
                <a:latin typeface="Tele-GroteskFet" pitchFamily="2" charset="0"/>
                <a:ea typeface="+mn-ea"/>
                <a:cs typeface="+mn-cs"/>
              </a:defRPr>
            </a:lvl1pPr>
            <a:lvl2pPr marL="1588" algn="l" defTabSz="457200" rtl="0" eaLnBrk="1" fontAlgn="base" hangingPunct="1">
              <a:lnSpc>
                <a:spcPct val="90000"/>
              </a:lnSpc>
              <a:spcBef>
                <a:spcPct val="25000"/>
              </a:spcBef>
              <a:spcAft>
                <a:spcPct val="0"/>
              </a:spcAft>
              <a:buClr>
                <a:schemeClr val="tx2"/>
              </a:buClr>
              <a:buFont typeface="Wingdings" pitchFamily="2" charset="2"/>
              <a:defRPr kern="1200">
                <a:solidFill>
                  <a:schemeClr val="tx1"/>
                </a:solidFill>
                <a:latin typeface="+mn-lt"/>
                <a:ea typeface="+mn-ea"/>
                <a:cs typeface="+mn-cs"/>
              </a:defRPr>
            </a:lvl2pPr>
            <a:lvl3pPr marL="179388" indent="-176213" algn="l" defTabSz="457200" rtl="0" eaLnBrk="1" fontAlgn="base" hangingPunct="1">
              <a:lnSpc>
                <a:spcPct val="90000"/>
              </a:lnSpc>
              <a:spcBef>
                <a:spcPct val="25000"/>
              </a:spcBef>
              <a:spcAft>
                <a:spcPct val="0"/>
              </a:spcAft>
              <a:buClr>
                <a:schemeClr val="tx2"/>
              </a:buClr>
              <a:buSzPct val="75000"/>
              <a:buFont typeface="Wingdings" pitchFamily="2" charset="2"/>
              <a:buChar char="§"/>
              <a:defRPr kern="1200">
                <a:solidFill>
                  <a:schemeClr val="tx1"/>
                </a:solidFill>
                <a:latin typeface="+mn-lt"/>
                <a:ea typeface="+mn-ea"/>
                <a:cs typeface="+mn-cs"/>
              </a:defRPr>
            </a:lvl3pPr>
            <a:lvl4pPr marL="352425" indent="-171450" algn="l" defTabSz="457200" rtl="0" eaLnBrk="1" fontAlgn="base" hangingPunct="1">
              <a:lnSpc>
                <a:spcPct val="90000"/>
              </a:lnSpc>
              <a:spcBef>
                <a:spcPct val="25000"/>
              </a:spcBef>
              <a:spcAft>
                <a:spcPct val="0"/>
              </a:spcAft>
              <a:buClr>
                <a:schemeClr val="tx2"/>
              </a:buClr>
              <a:buSzPct val="75000"/>
              <a:buFont typeface="Wingdings" pitchFamily="2" charset="2"/>
              <a:buChar char="§"/>
              <a:defRPr kern="1200">
                <a:solidFill>
                  <a:schemeClr val="tx1"/>
                </a:solidFill>
                <a:latin typeface="+mn-lt"/>
                <a:ea typeface="+mn-ea"/>
                <a:cs typeface="+mn-cs"/>
              </a:defRPr>
            </a:lvl4pPr>
            <a:lvl5pPr marL="538163" indent="-184150" algn="l" defTabSz="457200" rtl="0" eaLnBrk="1" fontAlgn="base" hangingPunct="1">
              <a:lnSpc>
                <a:spcPct val="90000"/>
              </a:lnSpc>
              <a:spcBef>
                <a:spcPct val="25000"/>
              </a:spcBef>
              <a:spcAft>
                <a:spcPct val="0"/>
              </a:spcAft>
              <a:buClr>
                <a:schemeClr val="tx2"/>
              </a:buClr>
              <a:buSzPct val="75000"/>
              <a:buFont typeface="Wingdings" pitchFamily="2" charset="2"/>
              <a:buChar char="§"/>
              <a:defRPr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00100" lvl="1" indent="-342900">
              <a:lnSpc>
                <a:spcPct val="100000"/>
              </a:lnSpc>
              <a:spcBef>
                <a:spcPct val="0"/>
              </a:spcBef>
              <a:buFont typeface="Wingdings" pitchFamily="2" charset="2"/>
              <a:buChar char="§"/>
            </a:pPr>
            <a:endParaRPr lang="cs-CZ" altLang="cs-CZ" sz="2000" dirty="0" smtClean="0">
              <a:latin typeface="Tele-GroteskNor" pitchFamily="2" charset="0"/>
            </a:endParaRPr>
          </a:p>
          <a:p>
            <a:pPr>
              <a:lnSpc>
                <a:spcPct val="150000"/>
              </a:lnSpc>
              <a:spcBef>
                <a:spcPct val="0"/>
              </a:spcBef>
            </a:pPr>
            <a:endParaRPr lang="cs-CZ" altLang="cs-CZ" sz="2200" b="1" dirty="0" smtClean="0">
              <a:solidFill>
                <a:srgbClr val="E20074"/>
              </a:solidFill>
            </a:endParaRPr>
          </a:p>
          <a:p>
            <a:pPr>
              <a:lnSpc>
                <a:spcPct val="150000"/>
              </a:lnSpc>
              <a:spcBef>
                <a:spcPct val="0"/>
              </a:spcBef>
            </a:pPr>
            <a:endParaRPr lang="cs-CZ" altLang="cs-CZ" sz="2200" b="1" dirty="0">
              <a:solidFill>
                <a:srgbClr val="E20074"/>
              </a:solidFill>
            </a:endParaRPr>
          </a:p>
        </p:txBody>
      </p:sp>
      <p:pic>
        <p:nvPicPr>
          <p:cNvPr id="18" name="Picture 2" descr="http://us.cdn3.123rf.com/168nwm/ABV/ABV0705/ABV070500003.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666738">
            <a:off x="200978" y="1430655"/>
            <a:ext cx="1600200" cy="1524000"/>
          </a:xfrm>
          <a:prstGeom prst="rect">
            <a:avLst/>
          </a:prstGeom>
          <a:noFill/>
          <a:ln w="9525">
            <a:noFill/>
            <a:miter lim="800000"/>
            <a:headEnd/>
            <a:tailEnd/>
          </a:ln>
        </p:spPr>
      </p:pic>
      <p:grpSp>
        <p:nvGrpSpPr>
          <p:cNvPr id="19" name="Group 106"/>
          <p:cNvGrpSpPr>
            <a:grpSpLocks/>
          </p:cNvGrpSpPr>
          <p:nvPr/>
        </p:nvGrpSpPr>
        <p:grpSpPr bwMode="auto">
          <a:xfrm>
            <a:off x="1309053" y="1489393"/>
            <a:ext cx="2098675" cy="1512887"/>
            <a:chOff x="144943" y="1559441"/>
            <a:chExt cx="2311177" cy="1697910"/>
          </a:xfrm>
        </p:grpSpPr>
        <p:pic>
          <p:nvPicPr>
            <p:cNvPr id="20" name="Picture 30" descr="http://bcs-it.com/images/connected-enterprise/aastra-560m-attendant-console.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4943" y="2258532"/>
              <a:ext cx="1194759" cy="998819"/>
            </a:xfrm>
            <a:prstGeom prst="rect">
              <a:avLst/>
            </a:prstGeom>
            <a:noFill/>
            <a:ln w="9525">
              <a:noFill/>
              <a:miter lim="800000"/>
              <a:headEnd/>
              <a:tailEnd/>
            </a:ln>
          </p:spPr>
        </p:pic>
        <p:pic>
          <p:nvPicPr>
            <p:cNvPr id="21" name="Picture 2" descr="http://icons.iconarchive.com/icons/devcom/medical/256/receptionist-icon.png"/>
            <p:cNvPicPr>
              <a:picLocks noChangeAspect="1" noChangeArrowheads="1"/>
            </p:cNvPicPr>
            <p:nvPr/>
          </p:nvPicPr>
          <p:blipFill>
            <a:blip r:embed="rId5" cstate="print"/>
            <a:srcRect/>
            <a:stretch>
              <a:fillRect/>
            </a:stretch>
          </p:blipFill>
          <p:spPr bwMode="auto">
            <a:xfrm>
              <a:off x="931799" y="1559441"/>
              <a:ext cx="1524321" cy="1524321"/>
            </a:xfrm>
            <a:prstGeom prst="rect">
              <a:avLst/>
            </a:prstGeom>
            <a:noFill/>
            <a:ln w="9525">
              <a:noFill/>
              <a:miter lim="800000"/>
              <a:headEnd/>
              <a:tailEnd/>
            </a:ln>
          </p:spPr>
        </p:pic>
      </p:grpSp>
      <p:grpSp>
        <p:nvGrpSpPr>
          <p:cNvPr id="22" name="Group 156"/>
          <p:cNvGrpSpPr>
            <a:grpSpLocks/>
          </p:cNvGrpSpPr>
          <p:nvPr/>
        </p:nvGrpSpPr>
        <p:grpSpPr bwMode="auto">
          <a:xfrm>
            <a:off x="5973128" y="5421631"/>
            <a:ext cx="2728913" cy="915303"/>
            <a:chOff x="6209753" y="4958731"/>
            <a:chExt cx="3448994" cy="1222471"/>
          </a:xfrm>
        </p:grpSpPr>
        <p:grpSp>
          <p:nvGrpSpPr>
            <p:cNvPr id="23" name="Group 26"/>
            <p:cNvGrpSpPr>
              <a:grpSpLocks/>
            </p:cNvGrpSpPr>
            <p:nvPr/>
          </p:nvGrpSpPr>
          <p:grpSpPr bwMode="auto">
            <a:xfrm>
              <a:off x="6209753" y="4958731"/>
              <a:ext cx="3448994" cy="1222471"/>
              <a:chOff x="6614600" y="5010530"/>
              <a:chExt cx="3145760" cy="1081809"/>
            </a:xfrm>
          </p:grpSpPr>
          <p:pic>
            <p:nvPicPr>
              <p:cNvPr id="25" name="Picture 2" descr="http://www.iphoneoverload.com/wp-content/uploads/2009/08/voicemail.jpg"/>
              <p:cNvPicPr>
                <a:picLocks noChangeAspect="1" noChangeArrowheads="1"/>
              </p:cNvPicPr>
              <p:nvPr/>
            </p:nvPicPr>
            <p:blipFill>
              <a:blip r:embed="rId6" cstate="print"/>
              <a:srcRect/>
              <a:stretch>
                <a:fillRect/>
              </a:stretch>
            </p:blipFill>
            <p:spPr bwMode="auto">
              <a:xfrm>
                <a:off x="8394168" y="5010530"/>
                <a:ext cx="1366192" cy="973775"/>
              </a:xfrm>
              <a:prstGeom prst="rect">
                <a:avLst/>
              </a:prstGeom>
              <a:noFill/>
              <a:ln w="9525">
                <a:noFill/>
                <a:miter lim="800000"/>
                <a:headEnd/>
                <a:tailEnd/>
              </a:ln>
            </p:spPr>
          </p:pic>
          <p:sp>
            <p:nvSpPr>
              <p:cNvPr id="26" name="TextBox 57"/>
              <p:cNvSpPr txBox="1">
                <a:spLocks noChangeArrowheads="1"/>
              </p:cNvSpPr>
              <p:nvPr/>
            </p:nvSpPr>
            <p:spPr bwMode="auto">
              <a:xfrm>
                <a:off x="6614600" y="5710386"/>
                <a:ext cx="2640482" cy="381953"/>
              </a:xfrm>
              <a:prstGeom prst="rect">
                <a:avLst/>
              </a:prstGeom>
              <a:noFill/>
              <a:ln w="9525">
                <a:noFill/>
                <a:miter lim="800000"/>
                <a:headEnd/>
                <a:tailEnd/>
              </a:ln>
            </p:spPr>
            <p:txBody>
              <a:bodyPr wrap="square">
                <a:spAutoFit/>
              </a:bodyPr>
              <a:lstStyle/>
              <a:p>
                <a:pPr marL="342900" indent="-342900" algn="ctr"/>
                <a:r>
                  <a:rPr lang="cs-CZ" sz="1600" i="1" dirty="0">
                    <a:solidFill>
                      <a:schemeClr val="tx1"/>
                    </a:solidFill>
                  </a:rPr>
                  <a:t>Firemní hlasová schránka</a:t>
                </a:r>
                <a:endParaRPr lang="en-US" sz="1600" dirty="0">
                  <a:solidFill>
                    <a:schemeClr val="tx1"/>
                  </a:solidFill>
                </a:endParaRPr>
              </a:p>
            </p:txBody>
          </p:sp>
        </p:grpSp>
        <p:cxnSp>
          <p:nvCxnSpPr>
            <p:cNvPr id="24" name="Straight Arrow Connector 23"/>
            <p:cNvCxnSpPr/>
            <p:nvPr/>
          </p:nvCxnSpPr>
          <p:spPr>
            <a:xfrm>
              <a:off x="6823711" y="5206801"/>
              <a:ext cx="1221894" cy="354082"/>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27" name="Group 26"/>
          <p:cNvGrpSpPr>
            <a:grpSpLocks/>
          </p:cNvGrpSpPr>
          <p:nvPr/>
        </p:nvGrpSpPr>
        <p:grpSpPr bwMode="auto">
          <a:xfrm>
            <a:off x="3460115" y="1116330"/>
            <a:ext cx="3827463" cy="1749425"/>
            <a:chOff x="3487476" y="1431494"/>
            <a:chExt cx="3827727" cy="1749177"/>
          </a:xfrm>
        </p:grpSpPr>
        <p:pic>
          <p:nvPicPr>
            <p:cNvPr id="28" name="Picture 44" descr="j0431640"/>
            <p:cNvPicPr>
              <a:picLocks noChangeAspect="1" noChangeArrowheads="1"/>
            </p:cNvPicPr>
            <p:nvPr/>
          </p:nvPicPr>
          <p:blipFill>
            <a:blip r:embed="rId7" cstate="print"/>
            <a:srcRect/>
            <a:stretch>
              <a:fillRect/>
            </a:stretch>
          </p:blipFill>
          <p:spPr bwMode="auto">
            <a:xfrm>
              <a:off x="5541081" y="1431494"/>
              <a:ext cx="1316922" cy="1291977"/>
            </a:xfrm>
            <a:prstGeom prst="rect">
              <a:avLst/>
            </a:prstGeom>
            <a:noFill/>
            <a:ln w="9525">
              <a:noFill/>
              <a:miter lim="800000"/>
              <a:headEnd/>
              <a:tailEnd/>
            </a:ln>
          </p:spPr>
        </p:pic>
        <p:cxnSp>
          <p:nvCxnSpPr>
            <p:cNvPr id="29" name="Straight Arrow Connector 28"/>
            <p:cNvCxnSpPr/>
            <p:nvPr/>
          </p:nvCxnSpPr>
          <p:spPr>
            <a:xfrm flipV="1">
              <a:off x="3657351" y="2542586"/>
              <a:ext cx="1371695" cy="9524"/>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0" name="TextBox 62"/>
            <p:cNvSpPr txBox="1">
              <a:spLocks noChangeArrowheads="1"/>
            </p:cNvSpPr>
            <p:nvPr/>
          </p:nvSpPr>
          <p:spPr bwMode="auto">
            <a:xfrm>
              <a:off x="3487476" y="2020373"/>
              <a:ext cx="1796193" cy="615466"/>
            </a:xfrm>
            <a:prstGeom prst="rect">
              <a:avLst/>
            </a:prstGeom>
            <a:noFill/>
            <a:ln w="9525">
              <a:noFill/>
              <a:miter lim="800000"/>
              <a:headEnd/>
              <a:tailEnd/>
            </a:ln>
          </p:spPr>
          <p:txBody>
            <a:bodyPr wrap="none">
              <a:spAutoFit/>
            </a:bodyPr>
            <a:lstStyle/>
            <a:p>
              <a:r>
                <a:rPr lang="cs-CZ" sz="1600" i="1" dirty="0">
                  <a:solidFill>
                    <a:schemeClr val="tx1"/>
                  </a:solidFill>
                </a:rPr>
                <a:t>Skupinové parkování</a:t>
              </a:r>
            </a:p>
            <a:p>
              <a:r>
                <a:rPr lang="cs-CZ" sz="1600" b="1" i="1" dirty="0"/>
                <a:t>hovorů</a:t>
              </a:r>
              <a:endParaRPr lang="en-US" sz="1600" b="1" i="1" dirty="0"/>
            </a:p>
          </p:txBody>
        </p:sp>
        <p:pic>
          <p:nvPicPr>
            <p:cNvPr id="31" name="Picture 44" descr="j0431640"/>
            <p:cNvPicPr>
              <a:picLocks noChangeAspect="1" noChangeArrowheads="1"/>
            </p:cNvPicPr>
            <p:nvPr/>
          </p:nvPicPr>
          <p:blipFill>
            <a:blip r:embed="rId7" cstate="print"/>
            <a:srcRect/>
            <a:stretch>
              <a:fillRect/>
            </a:stretch>
          </p:blipFill>
          <p:spPr bwMode="auto">
            <a:xfrm>
              <a:off x="5693481" y="1605160"/>
              <a:ext cx="1316922" cy="1291977"/>
            </a:xfrm>
            <a:prstGeom prst="rect">
              <a:avLst/>
            </a:prstGeom>
            <a:noFill/>
            <a:ln w="9525">
              <a:noFill/>
              <a:miter lim="800000"/>
              <a:headEnd/>
              <a:tailEnd/>
            </a:ln>
          </p:spPr>
        </p:pic>
        <p:pic>
          <p:nvPicPr>
            <p:cNvPr id="32" name="Picture 44" descr="j0431640"/>
            <p:cNvPicPr>
              <a:picLocks noChangeAspect="1" noChangeArrowheads="1"/>
            </p:cNvPicPr>
            <p:nvPr/>
          </p:nvPicPr>
          <p:blipFill>
            <a:blip r:embed="rId7" cstate="print"/>
            <a:srcRect/>
            <a:stretch>
              <a:fillRect/>
            </a:stretch>
          </p:blipFill>
          <p:spPr bwMode="auto">
            <a:xfrm>
              <a:off x="5845881" y="1736294"/>
              <a:ext cx="1316922" cy="1291977"/>
            </a:xfrm>
            <a:prstGeom prst="rect">
              <a:avLst/>
            </a:prstGeom>
            <a:noFill/>
            <a:ln w="9525">
              <a:noFill/>
              <a:miter lim="800000"/>
              <a:headEnd/>
              <a:tailEnd/>
            </a:ln>
          </p:spPr>
        </p:pic>
        <p:pic>
          <p:nvPicPr>
            <p:cNvPr id="33" name="Picture 44" descr="j0431640"/>
            <p:cNvPicPr>
              <a:picLocks noChangeAspect="1" noChangeArrowheads="1"/>
            </p:cNvPicPr>
            <p:nvPr/>
          </p:nvPicPr>
          <p:blipFill>
            <a:blip r:embed="rId7" cstate="print"/>
            <a:srcRect/>
            <a:stretch>
              <a:fillRect/>
            </a:stretch>
          </p:blipFill>
          <p:spPr bwMode="auto">
            <a:xfrm>
              <a:off x="5998281" y="1888694"/>
              <a:ext cx="1316922" cy="1291977"/>
            </a:xfrm>
            <a:prstGeom prst="rect">
              <a:avLst/>
            </a:prstGeom>
            <a:noFill/>
            <a:ln w="9525">
              <a:noFill/>
              <a:miter lim="800000"/>
              <a:headEnd/>
              <a:tailEnd/>
            </a:ln>
          </p:spPr>
        </p:pic>
      </p:grpSp>
      <p:grpSp>
        <p:nvGrpSpPr>
          <p:cNvPr id="34" name="Group 33"/>
          <p:cNvGrpSpPr>
            <a:grpSpLocks/>
          </p:cNvGrpSpPr>
          <p:nvPr/>
        </p:nvGrpSpPr>
        <p:grpSpPr bwMode="auto">
          <a:xfrm>
            <a:off x="3185478" y="2846705"/>
            <a:ext cx="4073195" cy="3600450"/>
            <a:chOff x="3171023" y="3044456"/>
            <a:chExt cx="4071604" cy="3600891"/>
          </a:xfrm>
        </p:grpSpPr>
        <p:grpSp>
          <p:nvGrpSpPr>
            <p:cNvPr id="35" name="Group 65"/>
            <p:cNvGrpSpPr>
              <a:grpSpLocks/>
            </p:cNvGrpSpPr>
            <p:nvPr/>
          </p:nvGrpSpPr>
          <p:grpSpPr bwMode="auto">
            <a:xfrm>
              <a:off x="3171023" y="3608096"/>
              <a:ext cx="3240408" cy="3037251"/>
              <a:chOff x="4606419" y="1981315"/>
              <a:chExt cx="3240408" cy="3037251"/>
            </a:xfrm>
          </p:grpSpPr>
          <p:sp>
            <p:nvSpPr>
              <p:cNvPr id="39" name="Oval 38"/>
              <p:cNvSpPr/>
              <p:nvPr/>
            </p:nvSpPr>
            <p:spPr>
              <a:xfrm>
                <a:off x="4774628" y="2332187"/>
                <a:ext cx="2635807" cy="2497444"/>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0" name="Picture 14" descr="MCj04326230000[1]"/>
              <p:cNvPicPr>
                <a:picLocks noChangeAspect="1" noChangeArrowheads="1"/>
              </p:cNvPicPr>
              <p:nvPr/>
            </p:nvPicPr>
            <p:blipFill>
              <a:blip r:embed="rId8" cstate="print"/>
              <a:srcRect/>
              <a:stretch>
                <a:fillRect/>
              </a:stretch>
            </p:blipFill>
            <p:spPr bwMode="auto">
              <a:xfrm>
                <a:off x="6108940" y="1981315"/>
                <a:ext cx="969803" cy="997073"/>
              </a:xfrm>
              <a:prstGeom prst="rect">
                <a:avLst/>
              </a:prstGeom>
              <a:noFill/>
              <a:ln w="9525">
                <a:noFill/>
                <a:miter lim="800000"/>
                <a:headEnd/>
                <a:tailEnd/>
              </a:ln>
            </p:spPr>
          </p:pic>
          <p:pic>
            <p:nvPicPr>
              <p:cNvPr id="41" name="Picture 13" descr="MCj04326240000[1]"/>
              <p:cNvPicPr>
                <a:picLocks noChangeAspect="1" noChangeArrowheads="1"/>
              </p:cNvPicPr>
              <p:nvPr/>
            </p:nvPicPr>
            <p:blipFill>
              <a:blip r:embed="rId9" cstate="print"/>
              <a:srcRect/>
              <a:stretch>
                <a:fillRect/>
              </a:stretch>
            </p:blipFill>
            <p:spPr bwMode="auto">
              <a:xfrm>
                <a:off x="6880158" y="2839458"/>
                <a:ext cx="966669" cy="913786"/>
              </a:xfrm>
              <a:prstGeom prst="rect">
                <a:avLst/>
              </a:prstGeom>
              <a:noFill/>
              <a:ln w="9525">
                <a:noFill/>
                <a:miter lim="800000"/>
                <a:headEnd/>
                <a:tailEnd/>
              </a:ln>
            </p:spPr>
          </p:pic>
          <p:pic>
            <p:nvPicPr>
              <p:cNvPr id="42" name="Picture 2" descr="http://yearingear.com/old-telephone-icon.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743081" y="3481535"/>
                <a:ext cx="539856" cy="401433"/>
              </a:xfrm>
              <a:prstGeom prst="rect">
                <a:avLst/>
              </a:prstGeom>
              <a:noFill/>
              <a:ln w="9525">
                <a:noFill/>
                <a:miter lim="800000"/>
                <a:headEnd/>
                <a:tailEnd/>
              </a:ln>
            </p:spPr>
          </p:pic>
          <p:pic>
            <p:nvPicPr>
              <p:cNvPr id="43" name="Picture 44" descr="j0431640"/>
              <p:cNvPicPr>
                <a:picLocks noChangeAspect="1" noChangeArrowheads="1"/>
              </p:cNvPicPr>
              <p:nvPr/>
            </p:nvPicPr>
            <p:blipFill>
              <a:blip r:embed="rId7" cstate="print"/>
              <a:srcRect/>
              <a:stretch>
                <a:fillRect/>
              </a:stretch>
            </p:blipFill>
            <p:spPr bwMode="auto">
              <a:xfrm>
                <a:off x="4724403" y="2382749"/>
                <a:ext cx="876516" cy="859913"/>
              </a:xfrm>
              <a:prstGeom prst="rect">
                <a:avLst/>
              </a:prstGeom>
              <a:noFill/>
              <a:ln w="9525">
                <a:noFill/>
                <a:miter lim="800000"/>
                <a:headEnd/>
                <a:tailEnd/>
              </a:ln>
            </p:spPr>
          </p:pic>
          <p:pic>
            <p:nvPicPr>
              <p:cNvPr id="44" name="Picture 44" descr="j0431640"/>
              <p:cNvPicPr>
                <a:picLocks noChangeAspect="1" noChangeArrowheads="1"/>
              </p:cNvPicPr>
              <p:nvPr/>
            </p:nvPicPr>
            <p:blipFill>
              <a:blip r:embed="rId7" cstate="print"/>
              <a:srcRect/>
              <a:stretch>
                <a:fillRect/>
              </a:stretch>
            </p:blipFill>
            <p:spPr bwMode="auto">
              <a:xfrm>
                <a:off x="4606419" y="3683105"/>
                <a:ext cx="876516" cy="859913"/>
              </a:xfrm>
              <a:prstGeom prst="rect">
                <a:avLst/>
              </a:prstGeom>
              <a:noFill/>
              <a:ln w="9525">
                <a:noFill/>
                <a:miter lim="800000"/>
                <a:headEnd/>
                <a:tailEnd/>
              </a:ln>
            </p:spPr>
          </p:pic>
          <p:pic>
            <p:nvPicPr>
              <p:cNvPr id="45" name="Picture 2" descr="http://yearingear.com/old-telephone-icon.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5965056" y="2578116"/>
                <a:ext cx="539856" cy="401433"/>
              </a:xfrm>
              <a:prstGeom prst="rect">
                <a:avLst/>
              </a:prstGeom>
              <a:noFill/>
              <a:ln w="9525">
                <a:noFill/>
                <a:miter lim="800000"/>
                <a:headEnd/>
                <a:tailEnd/>
              </a:ln>
            </p:spPr>
          </p:pic>
          <p:pic>
            <p:nvPicPr>
              <p:cNvPr id="46" name="Picture 14" descr="MCj04326230000[1]"/>
              <p:cNvPicPr>
                <a:picLocks noChangeAspect="1" noChangeArrowheads="1"/>
              </p:cNvPicPr>
              <p:nvPr/>
            </p:nvPicPr>
            <p:blipFill>
              <a:blip r:embed="rId8" cstate="print"/>
              <a:srcRect/>
              <a:stretch>
                <a:fillRect/>
              </a:stretch>
            </p:blipFill>
            <p:spPr bwMode="auto">
              <a:xfrm>
                <a:off x="6287448" y="3992617"/>
                <a:ext cx="969803" cy="997073"/>
              </a:xfrm>
              <a:prstGeom prst="rect">
                <a:avLst/>
              </a:prstGeom>
              <a:noFill/>
              <a:ln w="9525">
                <a:noFill/>
                <a:miter lim="800000"/>
                <a:headEnd/>
                <a:tailEnd/>
              </a:ln>
            </p:spPr>
          </p:pic>
          <p:pic>
            <p:nvPicPr>
              <p:cNvPr id="47" name="Picture 2" descr="http://yearingear.com/old-telephone-icon.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125668" y="4617133"/>
                <a:ext cx="539856" cy="401433"/>
              </a:xfrm>
              <a:prstGeom prst="rect">
                <a:avLst/>
              </a:prstGeom>
              <a:noFill/>
              <a:ln w="9525">
                <a:noFill/>
                <a:miter lim="800000"/>
                <a:headEnd/>
                <a:tailEnd/>
              </a:ln>
            </p:spPr>
          </p:pic>
          <p:pic>
            <p:nvPicPr>
              <p:cNvPr id="48" name="Picture 2" descr="http://yearingear.com/old-telephone-icon.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5179177" y="2932394"/>
                <a:ext cx="539856" cy="401433"/>
              </a:xfrm>
              <a:prstGeom prst="rect">
                <a:avLst/>
              </a:prstGeom>
              <a:noFill/>
              <a:ln w="9525">
                <a:noFill/>
                <a:miter lim="800000"/>
                <a:headEnd/>
                <a:tailEnd/>
              </a:ln>
            </p:spPr>
          </p:pic>
          <p:pic>
            <p:nvPicPr>
              <p:cNvPr id="49" name="Picture 2" descr="http://yearingear.com/old-telephone-icon.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5171149" y="4170566"/>
                <a:ext cx="539856" cy="401433"/>
              </a:xfrm>
              <a:prstGeom prst="rect">
                <a:avLst/>
              </a:prstGeom>
              <a:noFill/>
              <a:ln w="9525">
                <a:noFill/>
                <a:miter lim="800000"/>
                <a:headEnd/>
                <a:tailEnd/>
              </a:ln>
            </p:spPr>
          </p:pic>
        </p:grpSp>
        <p:sp>
          <p:nvSpPr>
            <p:cNvPr id="36" name="TextBox 63"/>
            <p:cNvSpPr txBox="1">
              <a:spLocks noChangeArrowheads="1"/>
            </p:cNvSpPr>
            <p:nvPr/>
          </p:nvSpPr>
          <p:spPr bwMode="auto">
            <a:xfrm>
              <a:off x="3969223" y="5064003"/>
              <a:ext cx="1475538" cy="615628"/>
            </a:xfrm>
            <a:prstGeom prst="rect">
              <a:avLst/>
            </a:prstGeom>
            <a:noFill/>
            <a:ln w="9525">
              <a:noFill/>
              <a:miter lim="800000"/>
              <a:headEnd/>
              <a:tailEnd/>
            </a:ln>
          </p:spPr>
          <p:txBody>
            <a:bodyPr wrap="square">
              <a:spAutoFit/>
            </a:bodyPr>
            <a:lstStyle/>
            <a:p>
              <a:r>
                <a:rPr lang="cs-CZ" sz="1600" i="1" dirty="0">
                  <a:solidFill>
                    <a:schemeClr val="tx1"/>
                  </a:solidFill>
                </a:rPr>
                <a:t>Skupina pro</a:t>
              </a:r>
            </a:p>
            <a:p>
              <a:r>
                <a:rPr lang="cs-CZ" sz="1600" i="1" dirty="0">
                  <a:solidFill>
                    <a:schemeClr val="tx1"/>
                  </a:solidFill>
                </a:rPr>
                <a:t>příjem hovoru</a:t>
              </a:r>
              <a:endParaRPr lang="en-US" sz="1600" i="1" dirty="0">
                <a:solidFill>
                  <a:schemeClr val="tx1"/>
                </a:solidFill>
              </a:endParaRPr>
            </a:p>
          </p:txBody>
        </p:sp>
        <p:sp>
          <p:nvSpPr>
            <p:cNvPr id="37" name="TextBox 70"/>
            <p:cNvSpPr txBox="1">
              <a:spLocks noChangeArrowheads="1"/>
            </p:cNvSpPr>
            <p:nvPr/>
          </p:nvSpPr>
          <p:spPr bwMode="auto">
            <a:xfrm>
              <a:off x="5957584" y="3044456"/>
              <a:ext cx="1285043" cy="323205"/>
            </a:xfrm>
            <a:prstGeom prst="rect">
              <a:avLst/>
            </a:prstGeom>
            <a:noFill/>
            <a:ln w="9525">
              <a:noFill/>
              <a:miter lim="800000"/>
              <a:headEnd/>
              <a:tailEnd/>
            </a:ln>
          </p:spPr>
          <p:txBody>
            <a:bodyPr wrap="none">
              <a:spAutoFit/>
            </a:bodyPr>
            <a:lstStyle/>
            <a:p>
              <a:r>
                <a:rPr lang="cs-CZ" sz="1600" i="1" dirty="0">
                  <a:solidFill>
                    <a:schemeClr val="tx1"/>
                  </a:solidFill>
                </a:rPr>
                <a:t>Hovor nepřijat</a:t>
              </a:r>
              <a:endParaRPr lang="en-US" sz="1600" i="1" dirty="0">
                <a:solidFill>
                  <a:schemeClr val="tx1"/>
                </a:solidFill>
              </a:endParaRPr>
            </a:p>
          </p:txBody>
        </p:sp>
        <p:cxnSp>
          <p:nvCxnSpPr>
            <p:cNvPr id="38" name="Straight Arrow Connector 37"/>
            <p:cNvCxnSpPr/>
            <p:nvPr/>
          </p:nvCxnSpPr>
          <p:spPr>
            <a:xfrm rot="5400000">
              <a:off x="5663814" y="3476490"/>
              <a:ext cx="768444" cy="704575"/>
            </a:xfrm>
            <a:prstGeom prst="straightConnector1">
              <a:avLst/>
            </a:prstGeom>
            <a:ln w="2857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1869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18435" name="Rectangle 3"/>
          <p:cNvSpPr>
            <a:spLocks noGrp="1" noChangeArrowheads="1"/>
          </p:cNvSpPr>
          <p:nvPr>
            <p:ph idx="1"/>
          </p:nvPr>
        </p:nvSpPr>
        <p:spPr>
          <a:xfrm>
            <a:off x="472068" y="1059560"/>
            <a:ext cx="8016612" cy="4284662"/>
          </a:xfrm>
          <a:noFill/>
          <a:ln w="9525">
            <a:noFill/>
            <a:miter lim="800000"/>
            <a:headEnd/>
            <a:tailEnd/>
          </a:ln>
        </p:spPr>
        <p:txBody>
          <a:bodyPr vert="horz" wrap="square" lIns="0" tIns="0" rIns="0" bIns="0" numCol="1" anchor="t" anchorCtr="0" compatLnSpc="1">
            <a:prstTxWarp prst="textNoShape">
              <a:avLst/>
            </a:prstTxWarp>
            <a:normAutofit/>
          </a:bodyPr>
          <a:lstStyle/>
          <a:p>
            <a:pPr marL="122238" lvl="1" eaLnBrk="0" hangingPunct="0">
              <a:lnSpc>
                <a:spcPct val="95000"/>
              </a:lnSpc>
              <a:spcBef>
                <a:spcPct val="10000"/>
              </a:spcBef>
              <a:spcAft>
                <a:spcPct val="10000"/>
              </a:spcAft>
              <a:buClr>
                <a:schemeClr val="bg2"/>
              </a:buClr>
              <a:buSzPct val="85000"/>
            </a:pPr>
            <a:endParaRPr lang="cs-CZ" sz="2000" dirty="0" smtClean="0"/>
          </a:p>
          <a:p>
            <a:pPr marL="290513" lvl="1" indent="-168275" eaLnBrk="0" hangingPunct="0">
              <a:lnSpc>
                <a:spcPct val="95000"/>
              </a:lnSpc>
              <a:spcBef>
                <a:spcPct val="10000"/>
              </a:spcBef>
              <a:spcAft>
                <a:spcPct val="10000"/>
              </a:spcAft>
              <a:buClr>
                <a:schemeClr val="bg2"/>
              </a:buClr>
              <a:buSzPct val="85000"/>
              <a:buFontTx/>
              <a:buChar char="•"/>
            </a:pPr>
            <a:r>
              <a:rPr lang="cs-CZ" sz="2000" dirty="0" smtClean="0"/>
              <a:t>Parkování </a:t>
            </a:r>
            <a:r>
              <a:rPr lang="cs-CZ" sz="2000" dirty="0"/>
              <a:t>hovorů představuje pro firmy snadný a efektivní způsob řešení příchozích </a:t>
            </a:r>
            <a:r>
              <a:rPr lang="cs-CZ" sz="2000" dirty="0" smtClean="0"/>
              <a:t>hovorů</a:t>
            </a:r>
          </a:p>
          <a:p>
            <a:pPr marL="290513" lvl="1" indent="-168275" eaLnBrk="0" hangingPunct="0">
              <a:lnSpc>
                <a:spcPct val="95000"/>
              </a:lnSpc>
              <a:spcBef>
                <a:spcPct val="10000"/>
              </a:spcBef>
              <a:spcAft>
                <a:spcPct val="10000"/>
              </a:spcAft>
              <a:buClr>
                <a:schemeClr val="bg2"/>
              </a:buClr>
              <a:buSzPct val="85000"/>
              <a:buFontTx/>
              <a:buChar char="•"/>
            </a:pPr>
            <a:endParaRPr lang="en-US" sz="2000" dirty="0"/>
          </a:p>
          <a:p>
            <a:pPr marL="290513" lvl="1" indent="-168275" eaLnBrk="0" hangingPunct="0">
              <a:lnSpc>
                <a:spcPct val="95000"/>
              </a:lnSpc>
              <a:spcBef>
                <a:spcPct val="10000"/>
              </a:spcBef>
              <a:spcAft>
                <a:spcPct val="10000"/>
              </a:spcAft>
              <a:buClr>
                <a:schemeClr val="bg2"/>
              </a:buClr>
              <a:buSzPct val="85000"/>
              <a:buFontTx/>
              <a:buChar char="•"/>
            </a:pPr>
            <a:r>
              <a:rPr lang="cs-CZ" sz="2000" dirty="0"/>
              <a:t>Mnoho způsobů realizace parkování hovorů a mnoho možností řešení zaparkovaných </a:t>
            </a:r>
            <a:r>
              <a:rPr lang="cs-CZ" sz="2000" dirty="0" smtClean="0"/>
              <a:t>hovorů</a:t>
            </a:r>
          </a:p>
          <a:p>
            <a:pPr marL="290513" lvl="1" indent="-168275" eaLnBrk="0" hangingPunct="0">
              <a:lnSpc>
                <a:spcPct val="95000"/>
              </a:lnSpc>
              <a:spcBef>
                <a:spcPct val="10000"/>
              </a:spcBef>
              <a:spcAft>
                <a:spcPct val="10000"/>
              </a:spcAft>
              <a:buClr>
                <a:schemeClr val="bg2"/>
              </a:buClr>
              <a:buSzPct val="85000"/>
              <a:buFontTx/>
              <a:buChar char="•"/>
            </a:pPr>
            <a:endParaRPr lang="en-US" sz="2000" dirty="0"/>
          </a:p>
          <a:p>
            <a:pPr marL="290513" lvl="1" indent="-168275" eaLnBrk="0" hangingPunct="0">
              <a:lnSpc>
                <a:spcPct val="95000"/>
              </a:lnSpc>
              <a:spcBef>
                <a:spcPct val="10000"/>
              </a:spcBef>
              <a:spcAft>
                <a:spcPct val="10000"/>
              </a:spcAft>
              <a:buClr>
                <a:schemeClr val="bg2"/>
              </a:buClr>
              <a:buSzPct val="85000"/>
              <a:buFontTx/>
              <a:buChar char="•"/>
            </a:pPr>
            <a:r>
              <a:rPr lang="cs-CZ" sz="2000" dirty="0"/>
              <a:t>Projednejte se svým poskytovatelem služeb možnosti řešení šité na míru pro vaši společnost</a:t>
            </a:r>
            <a:endParaRPr lang="en-US" sz="2000" dirty="0"/>
          </a:p>
          <a:p>
            <a:pPr marL="457200" lvl="1">
              <a:lnSpc>
                <a:spcPct val="100000"/>
              </a:lnSpc>
              <a:spcBef>
                <a:spcPct val="0"/>
              </a:spcBef>
            </a:pPr>
            <a:endParaRPr lang="en-GB" altLang="cs-CZ" sz="2000" dirty="0">
              <a:latin typeface="Tele-GroteskNor" pitchFamily="2" charset="0"/>
            </a:endParaRPr>
          </a:p>
        </p:txBody>
      </p:sp>
      <p:pic>
        <p:nvPicPr>
          <p:cNvPr id="17" name="Picture 2" descr="http://tranquilpc.files.wordpress.com/2007/08/bigstockphoto-globe-icon-people-1720642-400.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875337" y="4247259"/>
            <a:ext cx="2925763" cy="2193925"/>
          </a:xfrm>
          <a:prstGeom prst="rect">
            <a:avLst/>
          </a:prstGeom>
          <a:noFill/>
          <a:ln w="9525">
            <a:noFill/>
            <a:miter lim="800000"/>
            <a:headEnd/>
            <a:tailEnd/>
          </a:ln>
        </p:spPr>
      </p:pic>
    </p:spTree>
    <p:extLst>
      <p:ext uri="{BB962C8B-B14F-4D97-AF65-F5344CB8AC3E}">
        <p14:creationId xmlns:p14="http://schemas.microsoft.com/office/powerpoint/2010/main" val="536950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Jak funkci nastavit</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marL="800100" lvl="1" indent="-342900">
              <a:lnSpc>
                <a:spcPct val="100000"/>
              </a:lnSpc>
              <a:spcBef>
                <a:spcPct val="0"/>
              </a:spcBef>
              <a:buChar char="§"/>
            </a:pPr>
            <a:endParaRPr lang="en-GB" altLang="cs-CZ" sz="2000" dirty="0">
              <a:latin typeface="Tele-GroteskNor" pitchFamily="2" charset="0"/>
            </a:endParaRPr>
          </a:p>
        </p:txBody>
      </p:sp>
      <p:pic>
        <p:nvPicPr>
          <p:cNvPr id="17" name="Picture 3"/>
          <p:cNvPicPr>
            <a:picLocks noChangeAspect="1" noChangeArrowheads="1"/>
          </p:cNvPicPr>
          <p:nvPr/>
        </p:nvPicPr>
        <p:blipFill>
          <a:blip r:embed="rId3" cstate="print"/>
          <a:srcRect/>
          <a:stretch>
            <a:fillRect/>
          </a:stretch>
        </p:blipFill>
        <p:spPr bwMode="auto">
          <a:xfrm>
            <a:off x="276225" y="1603011"/>
            <a:ext cx="8591550" cy="4050122"/>
          </a:xfrm>
          <a:prstGeom prst="rect">
            <a:avLst/>
          </a:prstGeom>
          <a:noFill/>
          <a:ln w="9525">
            <a:noFill/>
            <a:miter lim="800000"/>
            <a:headEnd/>
            <a:tailEnd/>
          </a:ln>
        </p:spPr>
      </p:pic>
    </p:spTree>
    <p:extLst>
      <p:ext uri="{BB962C8B-B14F-4D97-AF65-F5344CB8AC3E}">
        <p14:creationId xmlns:p14="http://schemas.microsoft.com/office/powerpoint/2010/main" val="2132534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ITCON_GUIDELINES" val="FALSE"/>
  <p:tag name="THINKCELLUNDODONOTDELETE" val="9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q_mjOvzZkOfWxBsBmch2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k.xDw8rOUWD9h7TQeDH3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5RPUEldYNkOj.lBbZiLN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qa0PhMRlU.vRE53VHJP2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heme/theme1.xml><?xml version="1.0" encoding="utf-8"?>
<a:theme xmlns:a="http://schemas.openxmlformats.org/drawingml/2006/main" name="Telekom 4:3 2016 CZ">
  <a:themeElements>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fontScheme name="Vorschlag April 2015_Typo">
      <a:majorFont>
        <a:latin typeface="TeleGrotesk Headline Ultra"/>
        <a:ea typeface=""/>
        <a:cs typeface=""/>
      </a:majorFont>
      <a:minorFont>
        <a:latin typeface="Tele-GroteskNo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19050" algn="ctr">
          <a:solidFill>
            <a:schemeClr val="tx2"/>
          </a:solidFill>
          <a:miter lim="800000"/>
          <a:headEnd/>
          <a:tailEnd/>
        </a:ln>
        <a:effectLst/>
      </a:spPr>
      <a:bodyPr wrap="square" lIns="108000" tIns="108000" rIns="108000" bIns="108000" rtlCol="0" anchor="ctr" anchorCtr="0">
        <a:noAutofit/>
      </a:bodyPr>
      <a:lstStyle>
        <a:defPPr algn="ctr" defTabSz="457293" fontAlgn="base">
          <a:lnSpc>
            <a:spcPct val="90000"/>
          </a:lnSpc>
          <a:buClr>
            <a:srgbClr val="E20074"/>
          </a:buClr>
          <a:buSzPct val="75000"/>
          <a:defRPr sz="1800" dirty="0" smtClean="0">
            <a:latin typeface="Tele-GroteskNor" pitchFamily="2" charset="0"/>
            <a:cs typeface="Arial Unicode MS" panose="020B0604020202020204" pitchFamily="34" charset="-128"/>
          </a:defRPr>
        </a:defPPr>
      </a:lstStyle>
    </a:spDef>
    <a:lnDef>
      <a:spPr>
        <a:ln w="19050">
          <a:solidFill>
            <a:schemeClr val="tx2"/>
          </a:solidFill>
          <a:miter lim="800000"/>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bwMode="gray">
        <a:noFill/>
        <a:ln w="19050">
          <a:noFill/>
          <a:miter lim="800000"/>
          <a:headEnd/>
          <a:tailEnd/>
        </a:ln>
      </a:spPr>
      <a:bodyPr vert="horz" wrap="square" lIns="72000" tIns="36000" rIns="72000" bIns="36000" numCol="1" rtlCol="0" anchor="t" anchorCtr="0" compatLnSpc="1">
        <a:prstTxWarp prst="textNoShape">
          <a:avLst/>
        </a:prstTxWarp>
        <a:noAutofit/>
      </a:bodyPr>
      <a:lstStyle>
        <a:defPPr marL="0" indent="0">
          <a:buNone/>
          <a:defRPr sz="1800" dirty="0" err="1" smtClean="0"/>
        </a:defPPr>
      </a:lstStyle>
    </a:txDef>
  </a:objectDefaults>
  <a:extraClrSchemeLst>
    <a:extraClrScheme>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_MASTER_4-3_CZ_20161208" id="{6035F753-D5E0-4E83-AC51-4F71D98698FD}" vid="{61733896-8790-4D2C-955D-C7499E7F327A}"/>
    </a:ext>
  </a:extLst>
</a:theme>
</file>

<file path=ppt/theme/theme2.xml><?xml version="1.0" encoding="utf-8"?>
<a:theme xmlns:a="http://schemas.openxmlformats.org/drawingml/2006/main" name="Office-Design">
  <a:themeElements>
    <a:clrScheme name="">
      <a:dk1>
        <a:srgbClr val="000000"/>
      </a:dk1>
      <a:lt1>
        <a:srgbClr val="FFFFFF"/>
      </a:lt1>
      <a:dk2>
        <a:srgbClr val="E20074"/>
      </a:dk2>
      <a:lt2>
        <a:srgbClr val="A4A4A4"/>
      </a:lt2>
      <a:accent1>
        <a:srgbClr val="EDEDED"/>
      </a:accent1>
      <a:accent2>
        <a:srgbClr val="D0D0D0"/>
      </a:accent2>
      <a:accent3>
        <a:srgbClr val="FFFFFF"/>
      </a:accent3>
      <a:accent4>
        <a:srgbClr val="000000"/>
      </a:accent4>
      <a:accent5>
        <a:srgbClr val="F4F4F4"/>
      </a:accent5>
      <a:accent6>
        <a:srgbClr val="BCBCBC"/>
      </a:accent6>
      <a:hlink>
        <a:srgbClr val="7C7C7C"/>
      </a:hlink>
      <a:folHlink>
        <a:srgbClr val="6C6C6C"/>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DT Farben">
      <a:dk1>
        <a:srgbClr val="646464"/>
      </a:dk1>
      <a:lt1>
        <a:srgbClr val="FFFFFF"/>
      </a:lt1>
      <a:dk2>
        <a:srgbClr val="E20074"/>
      </a:dk2>
      <a:lt2>
        <a:srgbClr val="FFFFFF"/>
      </a:lt2>
      <a:accent1>
        <a:srgbClr val="427BAB"/>
      </a:accent1>
      <a:accent2>
        <a:srgbClr val="FDD167"/>
      </a:accent2>
      <a:accent3>
        <a:srgbClr val="646464"/>
      </a:accent3>
      <a:accent4>
        <a:srgbClr val="64B9E4"/>
      </a:accent4>
      <a:accent5>
        <a:srgbClr val="9D9D9D"/>
      </a:accent5>
      <a:accent6>
        <a:srgbClr val="DADADA"/>
      </a:accent6>
      <a:hlink>
        <a:srgbClr val="646464"/>
      </a:hlink>
      <a:folHlink>
        <a:srgbClr val="9D9D9D"/>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84ECF4F3ABFD4192A73F0C68E6242B" ma:contentTypeVersion="" ma:contentTypeDescription="Create a new document." ma:contentTypeScope="" ma:versionID="088cd85089bfe210276401a04ab7aba8">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3EEB0D-10F3-4417-856E-58270F46A6AE}">
  <ds:schemaRefs>
    <ds:schemaRef ds:uri="http://schemas.openxmlformats.org/package/2006/metadata/core-properties"/>
    <ds:schemaRef ds:uri="http://purl.org/dc/term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055B2FBE-9229-4A27-949B-EB909522F4E9}">
  <ds:schemaRefs>
    <ds:schemaRef ds:uri="http://schemas.microsoft.com/sharepoint/v3/contenttype/forms"/>
  </ds:schemaRefs>
</ds:datastoreItem>
</file>

<file path=customXml/itemProps3.xml><?xml version="1.0" encoding="utf-8"?>
<ds:datastoreItem xmlns:ds="http://schemas.openxmlformats.org/officeDocument/2006/customXml" ds:itemID="{6421FBAB-7B53-4B4B-B34B-C2974120D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Telekom_Powerpoint-Master_CZ_4x3</Template>
  <TotalTime>191</TotalTime>
  <Words>1096</Words>
  <Application>Microsoft Office PowerPoint</Application>
  <PresentationFormat>On-screen Show (4:3)</PresentationFormat>
  <Paragraphs>112</Paragraphs>
  <Slides>7</Slides>
  <Notes>7</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7</vt:i4>
      </vt:variant>
    </vt:vector>
  </HeadingPairs>
  <TitlesOfParts>
    <vt:vector size="19" baseType="lpstr">
      <vt:lpstr>TeleGrotesk Headline Ultra</vt:lpstr>
      <vt:lpstr>Arial Unicode MS</vt:lpstr>
      <vt:lpstr>Wingdings 2</vt:lpstr>
      <vt:lpstr>TeleGrotesk Headline</vt:lpstr>
      <vt:lpstr>Wingdings</vt:lpstr>
      <vt:lpstr>Arial</vt:lpstr>
      <vt:lpstr>Tele-GroteskUlt</vt:lpstr>
      <vt:lpstr>Tele-GroteskFet</vt:lpstr>
      <vt:lpstr>Tele-GroteskNor</vt:lpstr>
      <vt:lpstr>Telekom 4:3 2016 CZ</vt:lpstr>
      <vt:lpstr>think-cell Slide</vt:lpstr>
      <vt:lpstr>think-cell Folie</vt:lpstr>
      <vt:lpstr>PowerPoint Presentation</vt:lpstr>
      <vt:lpstr>Co je parkování hovoru?</vt:lpstr>
      <vt:lpstr>První scénář: Základní parkování hovoru</vt:lpstr>
      <vt:lpstr>Druhý scénář: Skupinové parkování hovorů</vt:lpstr>
      <vt:lpstr>Třetí scénář: Řešení vrácených hovorů</vt:lpstr>
      <vt:lpstr>Shrnutí</vt:lpstr>
      <vt:lpstr>Jak funkci nastavit</vt:lpstr>
    </vt:vector>
  </TitlesOfParts>
  <Company>T-Systems Czech Republic 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portfolia služeb po spojení s GTS</dc:title>
  <dc:creator>Krejbich Jakub</dc:creator>
  <dc:description>2014</dc:description>
  <cp:lastModifiedBy>Krejbich Jakub</cp:lastModifiedBy>
  <cp:revision>280</cp:revision>
  <cp:lastPrinted>2014-09-11T10:47:16Z</cp:lastPrinted>
  <dcterms:created xsi:type="dcterms:W3CDTF">2014-02-19T12:28:26Z</dcterms:created>
  <dcterms:modified xsi:type="dcterms:W3CDTF">2018-07-11T13:49:14Z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000800bc140000000000010250600207f980073804f000</vt:lpwstr>
  </property>
  <property fmtid="{D5CDD505-2E9C-101B-9397-08002B2CF9AE}" pid="3" name="ContentTypeId">
    <vt:lpwstr>0x0101003784ECF4F3ABFD4192A73F0C68E6242B</vt:lpwstr>
  </property>
</Properties>
</file>