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14"/>
  </p:notesMasterIdLst>
  <p:handoutMasterIdLst>
    <p:handoutMasterId r:id="rId15"/>
  </p:handoutMasterIdLst>
  <p:sldIdLst>
    <p:sldId id="430" r:id="rId5"/>
    <p:sldId id="459" r:id="rId6"/>
    <p:sldId id="446" r:id="rId7"/>
    <p:sldId id="460" r:id="rId8"/>
    <p:sldId id="458" r:id="rId9"/>
    <p:sldId id="457" r:id="rId10"/>
    <p:sldId id="461" r:id="rId11"/>
    <p:sldId id="463" r:id="rId12"/>
    <p:sldId id="462" r:id="rId13"/>
  </p:sldIdLst>
  <p:sldSz cx="9144000" cy="6858000" type="screen4x3"/>
  <p:notesSz cx="7102475" cy="10234613"/>
  <p:embeddedFontLst>
    <p:embeddedFont>
      <p:font typeface="Wingdings 2" panose="05020102010507070707" pitchFamily="18" charset="2"/>
      <p:regular r:id="rId16"/>
    </p:embeddedFont>
    <p:embeddedFont>
      <p:font typeface="Arial Unicode MS" panose="020B0604020202020204" pitchFamily="34" charset="-128"/>
      <p:regular r:id="rId17"/>
    </p:embeddedFont>
    <p:embeddedFont>
      <p:font typeface="Tele-GroteskEENor" pitchFamily="2" charset="0"/>
      <p:regular r:id="rId18"/>
    </p:embeddedFont>
    <p:embeddedFont>
      <p:font typeface="TeleGrotesk Headline Ultra" pitchFamily="2" charset="0"/>
      <p:bold r:id="rId19"/>
    </p:embeddedFont>
    <p:embeddedFont>
      <p:font typeface="TeleGrotesk Headline" pitchFamily="2" charset="0"/>
      <p:regular r:id="rId20"/>
    </p:embeddedFont>
    <p:embeddedFont>
      <p:font typeface="Tele-GroteskUlt" pitchFamily="2" charset="0"/>
      <p:regular r:id="rId21"/>
    </p:embeddedFont>
    <p:embeddedFont>
      <p:font typeface="Tele-GroteskFet" pitchFamily="2" charset="0"/>
      <p:regular r:id="rId22"/>
    </p:embeddedFont>
    <p:embeddedFont>
      <p:font typeface="Tele-GroteskNor" pitchFamily="2" charset="0"/>
      <p:regular r:id="rId23"/>
    </p:embeddedFont>
  </p:embeddedFontLst>
  <p:custDataLst>
    <p:tags r:id="rId24"/>
  </p:custDataLst>
  <p:defaultTextStyle>
    <a:defPPr>
      <a:defRPr lang="de-DE"/>
    </a:defPPr>
    <a:lvl1pPr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1pPr>
    <a:lvl2pPr marL="4572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2pPr>
    <a:lvl3pPr marL="9144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3pPr>
    <a:lvl4pPr marL="13716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4pPr>
    <a:lvl5pPr marL="18288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5pPr>
    <a:lvl6pPr marL="2286000" algn="l" defTabSz="914400" rtl="0" eaLnBrk="1" latinLnBrk="0" hangingPunct="1">
      <a:defRPr kern="1200">
        <a:solidFill>
          <a:schemeClr val="bg1"/>
        </a:solidFill>
        <a:latin typeface="Tele-GroteskFet" pitchFamily="2" charset="0"/>
        <a:ea typeface="+mn-ea"/>
        <a:cs typeface="+mn-cs"/>
      </a:defRPr>
    </a:lvl6pPr>
    <a:lvl7pPr marL="2743200" algn="l" defTabSz="914400" rtl="0" eaLnBrk="1" latinLnBrk="0" hangingPunct="1">
      <a:defRPr kern="1200">
        <a:solidFill>
          <a:schemeClr val="bg1"/>
        </a:solidFill>
        <a:latin typeface="Tele-GroteskFet" pitchFamily="2" charset="0"/>
        <a:ea typeface="+mn-ea"/>
        <a:cs typeface="+mn-cs"/>
      </a:defRPr>
    </a:lvl7pPr>
    <a:lvl8pPr marL="3200400" algn="l" defTabSz="914400" rtl="0" eaLnBrk="1" latinLnBrk="0" hangingPunct="1">
      <a:defRPr kern="1200">
        <a:solidFill>
          <a:schemeClr val="bg1"/>
        </a:solidFill>
        <a:latin typeface="Tele-GroteskFet" pitchFamily="2" charset="0"/>
        <a:ea typeface="+mn-ea"/>
        <a:cs typeface="+mn-cs"/>
      </a:defRPr>
    </a:lvl8pPr>
    <a:lvl9pPr marL="3657600" algn="l" defTabSz="914400" rtl="0" eaLnBrk="1" latinLnBrk="0" hangingPunct="1">
      <a:defRPr kern="1200">
        <a:solidFill>
          <a:schemeClr val="bg1"/>
        </a:solidFill>
        <a:latin typeface="Tele-GroteskFet" pitchFamily="2"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710">
          <p15:clr>
            <a:srgbClr val="A4A3A4"/>
          </p15:clr>
        </p15:guide>
        <p15:guide id="3" orient="horz" pos="1117">
          <p15:clr>
            <a:srgbClr val="A4A3A4"/>
          </p15:clr>
        </p15:guide>
        <p15:guide id="4" orient="horz" pos="829">
          <p15:clr>
            <a:srgbClr val="A4A3A4"/>
          </p15:clr>
        </p15:guide>
        <p15:guide id="5" orient="horz" pos="3634">
          <p15:clr>
            <a:srgbClr val="A4A3A4"/>
          </p15:clr>
        </p15:guide>
        <p15:guide id="6" orient="horz" pos="3816">
          <p15:clr>
            <a:srgbClr val="A4A3A4"/>
          </p15:clr>
        </p15:guide>
        <p15:guide id="7" orient="horz" pos="4124">
          <p15:clr>
            <a:srgbClr val="A4A3A4"/>
          </p15:clr>
        </p15:guide>
        <p15:guide id="8" orient="horz" pos="4004">
          <p15:clr>
            <a:srgbClr val="A4A3A4"/>
          </p15:clr>
        </p15:guide>
        <p15:guide id="9" pos="2922">
          <p15:clr>
            <a:srgbClr val="A4A3A4"/>
          </p15:clr>
        </p15:guide>
        <p15:guide id="10" pos="201">
          <p15:clr>
            <a:srgbClr val="A4A3A4"/>
          </p15:clr>
        </p15:guide>
        <p15:guide id="11" pos="5556">
          <p15:clr>
            <a:srgbClr val="A4A3A4"/>
          </p15:clr>
        </p15:guide>
        <p15:guide id="12" pos="2838">
          <p15:clr>
            <a:srgbClr val="A4A3A4"/>
          </p15:clr>
        </p15:guide>
      </p15:sldGuideLst>
    </p:ext>
    <p:ext uri="{2D200454-40CA-4A62-9FC3-DE9A4176ACB9}">
      <p15:notesGuideLst xmlns:p15="http://schemas.microsoft.com/office/powerpoint/2012/main">
        <p15:guide id="1" orient="horz" pos="3224" userDrawn="1">
          <p15:clr>
            <a:srgbClr val="A4A3A4"/>
          </p15:clr>
        </p15:guide>
        <p15:guide id="2" pos="309" userDrawn="1">
          <p15:clr>
            <a:srgbClr val="A4A3A4"/>
          </p15:clr>
        </p15:guide>
        <p15:guide id="3" pos="416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9CD3EE"/>
    <a:srgbClr val="64B9E4"/>
    <a:srgbClr val="003B68"/>
    <a:srgbClr val="0091FE"/>
    <a:srgbClr val="007AD6"/>
    <a:srgbClr val="0067B4"/>
    <a:srgbClr val="00589A"/>
    <a:srgbClr val="004A82"/>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768" autoAdjust="0"/>
    <p:restoredTop sz="68650" autoAdjust="0"/>
  </p:normalViewPr>
  <p:slideViewPr>
    <p:cSldViewPr snapToGrid="0" snapToObjects="1">
      <p:cViewPr varScale="1">
        <p:scale>
          <a:sx n="77" d="100"/>
          <a:sy n="77" d="100"/>
        </p:scale>
        <p:origin x="1506" y="84"/>
      </p:cViewPr>
      <p:guideLst>
        <p:guide orient="horz" pos="210"/>
        <p:guide orient="horz" pos="710"/>
        <p:guide orient="horz" pos="1117"/>
        <p:guide orient="horz" pos="829"/>
        <p:guide orient="horz" pos="3634"/>
        <p:guide orient="horz" pos="3816"/>
        <p:guide orient="horz" pos="4124"/>
        <p:guide orient="horz" pos="4004"/>
        <p:guide pos="2922"/>
        <p:guide pos="201"/>
        <p:guide pos="5556"/>
        <p:guide pos="283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74" d="100"/>
          <a:sy n="74" d="100"/>
        </p:scale>
        <p:origin x="-3414" y="-96"/>
      </p:cViewPr>
      <p:guideLst>
        <p:guide orient="horz" pos="3224"/>
        <p:guide pos="309"/>
        <p:guide pos="4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4" name="Fußzeilenplatzhalter 3"/>
          <p:cNvSpPr>
            <a:spLocks noGrp="1"/>
          </p:cNvSpPr>
          <p:nvPr>
            <p:ph type="ftr" sz="quarter" idx="2"/>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5" name="Foliennummernplatzhalter 4"/>
          <p:cNvSpPr>
            <a:spLocks noGrp="1"/>
          </p:cNvSpPr>
          <p:nvPr>
            <p:ph type="sldNum" sz="quarter" idx="3"/>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3C0B2735-EC5B-4E24-B7E5-1C30152B0536}" type="slidenum">
              <a:rPr lang="de-DE"/>
              <a:pPr>
                <a:defRPr/>
              </a:pPr>
              <a:t>‹#›</a:t>
            </a:fld>
            <a:endParaRPr lang="de-DE" dirty="0"/>
          </a:p>
        </p:txBody>
      </p:sp>
      <p:pic>
        <p:nvPicPr>
          <p:cNvPr id="27656" name="Picture 8"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380359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ags" Target="../tags/tag9.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bwMode="gray">
          <a:xfrm>
            <a:off x="477838" y="1012825"/>
            <a:ext cx="6116637" cy="4586288"/>
          </a:xfrm>
          <a:prstGeom prst="rect">
            <a:avLst/>
          </a:prstGeom>
          <a:noFill/>
          <a:ln w="3175">
            <a:solidFill>
              <a:schemeClr val="tx1"/>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bwMode="gray">
          <a:xfrm>
            <a:off x="482816" y="5765801"/>
            <a:ext cx="6130490" cy="3743325"/>
          </a:xfrm>
          <a:prstGeom prst="rect">
            <a:avLst/>
          </a:prstGeom>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9" name="Fußzeilenplatzhalter 3"/>
          <p:cNvSpPr>
            <a:spLocks noGrp="1"/>
          </p:cNvSpPr>
          <p:nvPr>
            <p:ph type="ftr" sz="quarter" idx="4"/>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10" name="Foliennummernplatzhalter 4"/>
          <p:cNvSpPr>
            <a:spLocks noGrp="1"/>
          </p:cNvSpPr>
          <p:nvPr>
            <p:ph type="sldNum" sz="quarter" idx="5"/>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CFD4A9B5-74EC-40C4-A34A-DB3E60809A4C}" type="slidenum">
              <a:rPr lang="de-DE"/>
              <a:pPr>
                <a:defRPr/>
              </a:pPr>
              <a:t>‹#›</a:t>
            </a:fld>
            <a:endParaRPr lang="de-DE" dirty="0"/>
          </a:p>
        </p:txBody>
      </p:sp>
      <p:pic>
        <p:nvPicPr>
          <p:cNvPr id="26634" name="Picture 10"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404933312"/>
      </p:ext>
    </p:extLst>
  </p:cSld>
  <p:clrMap bg1="lt1" tx1="dk1" bg2="lt2" tx2="dk2" accent1="accent1" accent2="accent2" accent3="accent3" accent4="accent4" accent5="accent5" accent6="accent6" hlink="hlink" folHlink="folHlink"/>
  <p:hf hdr="0"/>
  <p:notesStyle>
    <a:lvl1pPr marL="141288" indent="-1412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1pPr>
    <a:lvl2pPr marL="322263" indent="-1793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2pPr>
    <a:lvl3pPr marL="501650" indent="-177800"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3pPr>
    <a:lvl4pPr marL="695325"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4pPr>
    <a:lvl5pPr marL="889000"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a:noFill/>
          <a:ln>
            <a:miter lim="800000"/>
            <a:headEnd/>
            <a:tailEnd/>
          </a:ln>
        </p:spPr>
      </p:sp>
      <p:sp>
        <p:nvSpPr>
          <p:cNvPr id="141315" name="Rectangle 3"/>
          <p:cNvSpPr>
            <a:spLocks noGrp="1"/>
          </p:cNvSpPr>
          <p:nvPr>
            <p:ph type="body" idx="1"/>
          </p:nvPr>
        </p:nvSpPr>
        <p:spPr>
          <a:noFill/>
        </p:spPr>
        <p:txBody>
          <a:bodyPr/>
          <a:lstStyle/>
          <a:p>
            <a:pPr eaLnBrk="1" hangingPunct="1">
              <a:lnSpc>
                <a:spcPct val="150000"/>
              </a:lnSpc>
            </a:pPr>
            <a:r>
              <a:rPr lang="cs-CZ" dirty="0" smtClean="0"/>
              <a:t>Vítejte ve výukovém programu </a:t>
            </a:r>
            <a:r>
              <a:rPr lang="cs-CZ" dirty="0" err="1" smtClean="0"/>
              <a:t>BroadWorks</a:t>
            </a:r>
            <a:r>
              <a:rPr lang="cs-CZ" dirty="0" smtClean="0"/>
              <a:t> </a:t>
            </a:r>
            <a:r>
              <a:rPr lang="cs-CZ" dirty="0" err="1" smtClean="0"/>
              <a:t>Anywhere</a:t>
            </a:r>
            <a:r>
              <a:rPr lang="cs-CZ" dirty="0" smtClean="0"/>
              <a:t>.</a:t>
            </a:r>
          </a:p>
          <a:p>
            <a:pPr eaLnBrk="1" hangingPunct="1">
              <a:lnSpc>
                <a:spcPct val="150000"/>
              </a:lnSpc>
            </a:pPr>
            <a:endParaRPr lang="cs-CZ" dirty="0" smtClean="0"/>
          </a:p>
          <a:p>
            <a:pPr eaLnBrk="1" hangingPunct="1">
              <a:lnSpc>
                <a:spcPct val="150000"/>
              </a:lnSpc>
            </a:pPr>
            <a:r>
              <a:rPr lang="cs-CZ" dirty="0" smtClean="0"/>
              <a:t>Účelem tohoto multimediálního prodejního nástroje je poskytnout komplexní přehled koncovému zákazníkovi, jenž se chce dozvědět, jak mu </a:t>
            </a:r>
            <a:r>
              <a:rPr lang="cs-CZ" dirty="0" err="1" smtClean="0"/>
              <a:t>BroadWorks</a:t>
            </a:r>
            <a:r>
              <a:rPr lang="cs-CZ" dirty="0" smtClean="0"/>
              <a:t> </a:t>
            </a:r>
            <a:r>
              <a:rPr lang="cs-CZ" dirty="0" err="1" smtClean="0"/>
              <a:t>Anywhere</a:t>
            </a:r>
            <a:r>
              <a:rPr lang="cs-CZ" dirty="0" smtClean="0"/>
              <a:t> může pomoci zvýšit efektivitu a snížit náklady na pracovníky „v terénu“.</a:t>
            </a:r>
          </a:p>
          <a:p>
            <a:pPr marL="0" indent="0">
              <a:buNone/>
            </a:pPr>
            <a:endParaRPr lang="en-US" dirty="0" smtClean="0"/>
          </a:p>
        </p:txBody>
      </p:sp>
    </p:spTree>
    <p:extLst>
      <p:ext uri="{BB962C8B-B14F-4D97-AF65-F5344CB8AC3E}">
        <p14:creationId xmlns:p14="http://schemas.microsoft.com/office/powerpoint/2010/main" val="340559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Většina dnešních firem vynakládá vyšší objem finančních prostředků na mobilní hlasové služby než na pevné linky. </a:t>
            </a:r>
          </a:p>
          <a:p>
            <a:pPr>
              <a:lnSpc>
                <a:spcPct val="150000"/>
              </a:lnSpc>
            </a:pPr>
            <a:r>
              <a:rPr lang="cs-CZ" dirty="0" smtClean="0"/>
              <a:t>*Zaměstnanci již nejsou připoutáni ke svým pracovním stolům a s přesunem práce domů – a do kaváren a na letiště – práce v kanceláři od 9 do 17 postupně mizí.</a:t>
            </a:r>
          </a:p>
          <a:p>
            <a:pPr>
              <a:lnSpc>
                <a:spcPct val="150000"/>
              </a:lnSpc>
            </a:pPr>
            <a:r>
              <a:rPr lang="cs-CZ" dirty="0" smtClean="0"/>
              <a:t>* Vyvstává potřeba poskytnout pracovníkům snadné řešení pro řízení jejich komunikace bez ohledu na to, kde se zrovna nacházejí a jaké zařízení zvolí – od chytrých telefonů po notebooky a tablety.</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a:t>
            </a:fld>
            <a:endParaRPr lang="de-DE" dirty="0"/>
          </a:p>
        </p:txBody>
      </p:sp>
    </p:spTree>
    <p:extLst>
      <p:ext uri="{BB962C8B-B14F-4D97-AF65-F5344CB8AC3E}">
        <p14:creationId xmlns:p14="http://schemas.microsoft.com/office/powerpoint/2010/main" val="41998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sz="1200" dirty="0" smtClean="0"/>
              <a:t>Co je </a:t>
            </a:r>
            <a:r>
              <a:rPr lang="cs-CZ" sz="1200" dirty="0" err="1" smtClean="0"/>
              <a:t>BroadWorks</a:t>
            </a:r>
            <a:r>
              <a:rPr lang="cs-CZ" sz="1200" dirty="0" smtClean="0"/>
              <a:t> </a:t>
            </a:r>
            <a:r>
              <a:rPr lang="cs-CZ" sz="1200" dirty="0" err="1" smtClean="0"/>
              <a:t>Anywhere</a:t>
            </a:r>
            <a:r>
              <a:rPr lang="cs-CZ" sz="1200" dirty="0" smtClean="0"/>
              <a:t>?</a:t>
            </a:r>
          </a:p>
          <a:p>
            <a:pPr>
              <a:lnSpc>
                <a:spcPct val="150000"/>
              </a:lnSpc>
            </a:pPr>
            <a:r>
              <a:rPr lang="cs-CZ" sz="1200" dirty="0" err="1" smtClean="0"/>
              <a:t>BroadWorks</a:t>
            </a:r>
            <a:r>
              <a:rPr lang="cs-CZ" sz="1200" dirty="0" smtClean="0"/>
              <a:t> </a:t>
            </a:r>
            <a:r>
              <a:rPr lang="cs-CZ" sz="1200" dirty="0" err="1" smtClean="0"/>
              <a:t>Anywhere</a:t>
            </a:r>
            <a:r>
              <a:rPr lang="cs-CZ" sz="1200" dirty="0" smtClean="0"/>
              <a:t> je snadno realizovatelné řešení umožňující pracovníkům jednoduchým způsobem spravovat několik komunikačních zařízení.</a:t>
            </a:r>
          </a:p>
          <a:p>
            <a:pPr>
              <a:lnSpc>
                <a:spcPct val="150000"/>
              </a:lnSpc>
            </a:pPr>
            <a:r>
              <a:rPr lang="cs-CZ" sz="1200" dirty="0" smtClean="0"/>
              <a:t>*Díky BWA zazvoní příchozí hovor zároveň na všech komunikačních zařízeních uživatele – mobilním telefonu, pevné lince, softwarovém klientu a dokonce i na video zařízení, takže uživatel může hovor přijmout bez ohledu na to, kde se právě nachází.</a:t>
            </a:r>
          </a:p>
          <a:p>
            <a:pPr>
              <a:lnSpc>
                <a:spcPct val="150000"/>
              </a:lnSpc>
            </a:pPr>
            <a:r>
              <a:rPr lang="cs-CZ" sz="1200" dirty="0" smtClean="0"/>
              <a:t>* Uživatelé mohou snadno spravovat svá vlastní nastavení a určovat, kdy  jak budou k zastižení</a:t>
            </a:r>
          </a:p>
          <a:p>
            <a:pPr>
              <a:lnSpc>
                <a:spcPct val="150000"/>
              </a:lnSpc>
            </a:pPr>
            <a:r>
              <a:rPr lang="cs-CZ" sz="1200" dirty="0" smtClean="0"/>
              <a:t>* Hovory lze rovněž „přetáhnout“ z jednoho zařízení na jiné, takže uživatel si například může plynule přesunout mobilní hovor na pevnou linku.</a:t>
            </a:r>
          </a:p>
          <a:p>
            <a:pPr>
              <a:lnSpc>
                <a:spcPct val="150000"/>
              </a:lnSpc>
            </a:pPr>
            <a:endParaRPr lang="cs-CZ" sz="1200" dirty="0" smtClean="0"/>
          </a:p>
          <a:p>
            <a:pPr>
              <a:lnSpc>
                <a:spcPct val="150000"/>
              </a:lnSpc>
            </a:pPr>
            <a:r>
              <a:rPr lang="cs-CZ" sz="1200" dirty="0" smtClean="0"/>
              <a:t>Podívejme se na běžný příklad použití.</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3</a:t>
            </a:fld>
            <a:endParaRPr lang="de-DE" dirty="0"/>
          </a:p>
        </p:txBody>
      </p:sp>
    </p:spTree>
    <p:extLst>
      <p:ext uri="{BB962C8B-B14F-4D97-AF65-F5344CB8AC3E}">
        <p14:creationId xmlns:p14="http://schemas.microsoft.com/office/powerpoint/2010/main" val="142676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Pan Novák je majitelem fiktivní firmy </a:t>
            </a:r>
            <a:r>
              <a:rPr lang="cs-CZ" dirty="0" smtClean="0">
                <a:solidFill>
                  <a:schemeClr val="accent2"/>
                </a:solidFill>
              </a:rPr>
              <a:t>Topení a klimatizace Novák</a:t>
            </a:r>
            <a:r>
              <a:rPr lang="cs-CZ" dirty="0" smtClean="0"/>
              <a:t>, která v nedávné době expandovala do čtyř částí velkého města. Má celkem 50 zaměstnanců, velká část z nich jsou technici pracující v terénu.</a:t>
            </a:r>
          </a:p>
          <a:p>
            <a:endParaRPr lang="cs-CZ" dirty="0" smtClean="0"/>
          </a:p>
          <a:p>
            <a:r>
              <a:rPr lang="cs-CZ" dirty="0" smtClean="0"/>
              <a:t>*Pan Novák má kancelář v centrále společnosti a rovněž doma – v každé má pevnou linku a počítač. Pan Novák je neustále v pohybu, zřídkakdy se zdržuje na jednom místě, protože se přesunuje mezi kancelářemi a jednotlivými pracovišti. V minulosti měl problémy, když mu někdo zanechal zprávu na některém z jeho telefonů a on si ji nemohl vyzvednout včas. Pan Novák prostě nemůže kontrolovat všechny své schránky!</a:t>
            </a:r>
          </a:p>
          <a:p>
            <a:endParaRPr lang="cs-CZ" dirty="0" smtClean="0"/>
          </a:p>
          <a:p>
            <a:r>
              <a:rPr lang="cs-CZ" dirty="0" smtClean="0"/>
              <a:t>*Díky tomu, že nasadil řešení </a:t>
            </a:r>
            <a:r>
              <a:rPr lang="cs-CZ" dirty="0" err="1" smtClean="0"/>
              <a:t>BroadWorks</a:t>
            </a:r>
            <a:r>
              <a:rPr lang="cs-CZ" dirty="0" smtClean="0"/>
              <a:t> </a:t>
            </a:r>
            <a:r>
              <a:rPr lang="cs-CZ" dirty="0" err="1" smtClean="0"/>
              <a:t>Anywhere</a:t>
            </a:r>
            <a:r>
              <a:rPr lang="cs-CZ" dirty="0" smtClean="0"/>
              <a:t>, vyřešil pan Novák dva problémy. </a:t>
            </a:r>
          </a:p>
          <a:p>
            <a:r>
              <a:rPr lang="cs-CZ" dirty="0" smtClean="0"/>
              <a:t># 1) Pokud někdo zavolá jeho pracovní číslo, zazvoní zároveň všechna jeho komunikační zařízení včetně osobního mobilního telefonu. Takže ať je pan Novák kdekoli, může hovor přijmout.</a:t>
            </a:r>
          </a:p>
          <a:p>
            <a:r>
              <a:rPr lang="cs-CZ" dirty="0" smtClean="0"/>
              <a:t># 2) Nemusí už nadále řešit několik hlasových schránek – pokud hovor nepřijme, je volající přepojen do pracovní schránky pana Nováka, která je propojena s jeho pracovním číslem.</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4</a:t>
            </a:fld>
            <a:endParaRPr lang="de-DE" dirty="0"/>
          </a:p>
        </p:txBody>
      </p:sp>
    </p:spTree>
    <p:extLst>
      <p:ext uri="{BB962C8B-B14F-4D97-AF65-F5344CB8AC3E}">
        <p14:creationId xmlns:p14="http://schemas.microsoft.com/office/powerpoint/2010/main" val="276586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bg1"/>
                </a:solidFill>
                <a:latin typeface="Verdana" pitchFamily="34" charset="0"/>
              </a:defRPr>
            </a:lvl1pPr>
            <a:lvl2pPr marL="770142" indent="-296208">
              <a:defRPr sz="2500" b="1">
                <a:solidFill>
                  <a:schemeClr val="bg1"/>
                </a:solidFill>
                <a:latin typeface="Verdana" pitchFamily="34" charset="0"/>
              </a:defRPr>
            </a:lvl2pPr>
            <a:lvl3pPr marL="1184834" indent="-236967">
              <a:defRPr sz="2500" b="1">
                <a:solidFill>
                  <a:schemeClr val="bg1"/>
                </a:solidFill>
                <a:latin typeface="Verdana" pitchFamily="34" charset="0"/>
              </a:defRPr>
            </a:lvl3pPr>
            <a:lvl4pPr marL="1658767" indent="-236967">
              <a:defRPr sz="2500" b="1">
                <a:solidFill>
                  <a:schemeClr val="bg1"/>
                </a:solidFill>
                <a:latin typeface="Verdana" pitchFamily="34" charset="0"/>
              </a:defRPr>
            </a:lvl4pPr>
            <a:lvl5pPr marL="2132701" indent="-236967">
              <a:defRPr sz="2500" b="1">
                <a:solidFill>
                  <a:schemeClr val="bg1"/>
                </a:solidFill>
                <a:latin typeface="Verdana" pitchFamily="34" charset="0"/>
              </a:defRPr>
            </a:lvl5pPr>
            <a:lvl6pPr marL="2606634" indent="-236967" eaLnBrk="0" fontAlgn="base" hangingPunct="0">
              <a:spcBef>
                <a:spcPct val="0"/>
              </a:spcBef>
              <a:spcAft>
                <a:spcPct val="0"/>
              </a:spcAft>
              <a:defRPr sz="2500" b="1">
                <a:solidFill>
                  <a:schemeClr val="bg1"/>
                </a:solidFill>
                <a:latin typeface="Verdana" pitchFamily="34" charset="0"/>
              </a:defRPr>
            </a:lvl6pPr>
            <a:lvl7pPr marL="3080568" indent="-236967" eaLnBrk="0" fontAlgn="base" hangingPunct="0">
              <a:spcBef>
                <a:spcPct val="0"/>
              </a:spcBef>
              <a:spcAft>
                <a:spcPct val="0"/>
              </a:spcAft>
              <a:defRPr sz="2500" b="1">
                <a:solidFill>
                  <a:schemeClr val="bg1"/>
                </a:solidFill>
                <a:latin typeface="Verdana" pitchFamily="34" charset="0"/>
              </a:defRPr>
            </a:lvl7pPr>
            <a:lvl8pPr marL="3554501" indent="-236967" eaLnBrk="0" fontAlgn="base" hangingPunct="0">
              <a:spcBef>
                <a:spcPct val="0"/>
              </a:spcBef>
              <a:spcAft>
                <a:spcPct val="0"/>
              </a:spcAft>
              <a:defRPr sz="2500" b="1">
                <a:solidFill>
                  <a:schemeClr val="bg1"/>
                </a:solidFill>
                <a:latin typeface="Verdana" pitchFamily="34" charset="0"/>
              </a:defRPr>
            </a:lvl8pPr>
            <a:lvl9pPr marL="4028435" indent="-236967" eaLnBrk="0" fontAlgn="base" hangingPunct="0">
              <a:spcBef>
                <a:spcPct val="0"/>
              </a:spcBef>
              <a:spcAft>
                <a:spcPct val="0"/>
              </a:spcAft>
              <a:defRPr sz="2500" b="1">
                <a:solidFill>
                  <a:schemeClr val="bg1"/>
                </a:solidFill>
                <a:latin typeface="Verdana" pitchFamily="34" charset="0"/>
              </a:defRPr>
            </a:lvl9pPr>
          </a:lstStyle>
          <a:p>
            <a:fld id="{CD962247-E473-470F-995B-A6E48FDF88D2}" type="slidenum">
              <a:rPr lang="cs-CZ" altLang="cs-CZ" sz="1200">
                <a:latin typeface="Arial" pitchFamily="34" charset="0"/>
              </a:rPr>
              <a:pPr/>
              <a:t>5</a:t>
            </a:fld>
            <a:endParaRPr lang="cs-CZ" altLang="cs-CZ" sz="1200">
              <a:latin typeface="Arial" pitchFamily="34" charset="0"/>
            </a:endParaRPr>
          </a:p>
        </p:txBody>
      </p:sp>
      <p:sp>
        <p:nvSpPr>
          <p:cNvPr id="43011" name="Rectangle 2"/>
          <p:cNvSpPr>
            <a:spLocks noGrp="1" noRot="1" noChangeAspect="1" noChangeArrowheads="1" noTextEdit="1"/>
          </p:cNvSpPr>
          <p:nvPr>
            <p:ph type="sldImg"/>
          </p:nvPr>
        </p:nvSpPr>
        <p:spPr>
          <a:xfrm>
            <a:off x="995363" y="769938"/>
            <a:ext cx="5114925" cy="3835400"/>
          </a:xfrm>
          <a:ln/>
        </p:spPr>
      </p:sp>
      <p:sp>
        <p:nvSpPr>
          <p:cNvPr id="43012" name="Rectangle 3"/>
          <p:cNvSpPr>
            <a:spLocks noGrp="1" noChangeArrowheads="1"/>
          </p:cNvSpPr>
          <p:nvPr>
            <p:ph type="body" idx="1"/>
          </p:nvPr>
        </p:nvSpPr>
        <p:spPr>
          <a:xfrm>
            <a:off x="948767" y="4861154"/>
            <a:ext cx="5204943" cy="4604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smtClean="0"/>
              <a:t>Podívejme se na běžný den pana Nováka</a:t>
            </a:r>
            <a:r>
              <a:rPr lang="en-US" dirty="0" smtClean="0"/>
              <a:t>.</a:t>
            </a:r>
          </a:p>
          <a:p>
            <a:r>
              <a:rPr lang="cs-CZ" dirty="0" smtClean="0"/>
              <a:t>Pan Novák skočí do auta a jede do práce. Přitom si vyzvedne zprávy z hlasové schránky svého mobilního telefonu</a:t>
            </a:r>
            <a:r>
              <a:rPr lang="en-US" dirty="0" smtClean="0"/>
              <a:t> – </a:t>
            </a:r>
            <a:r>
              <a:rPr lang="cs-CZ" dirty="0" smtClean="0"/>
              <a:t>ví, že všechny důležité zprávy čekají na vyzvednutí v jedné hlasové schránce</a:t>
            </a:r>
            <a:r>
              <a:rPr lang="en-US" dirty="0" smtClean="0"/>
              <a:t>.</a:t>
            </a:r>
          </a:p>
          <a:p>
            <a:endParaRPr lang="en-US" dirty="0" smtClean="0"/>
          </a:p>
          <a:p>
            <a:r>
              <a:rPr lang="en-US" dirty="0" smtClean="0"/>
              <a:t>*</a:t>
            </a:r>
            <a:r>
              <a:rPr lang="cs-CZ" dirty="0" smtClean="0"/>
              <a:t>Zjistí, že byla svolána schůzka za účelem hodnocení finanční situace společnosti</a:t>
            </a:r>
            <a:r>
              <a:rPr lang="en-US" dirty="0" smtClean="0"/>
              <a:t>, </a:t>
            </a:r>
            <a:r>
              <a:rPr lang="cs-CZ" dirty="0" smtClean="0"/>
              <a:t>takže ze svého mobilního telefonu zavolá své účetní, aby mu sdělila příslušné informace</a:t>
            </a:r>
            <a:r>
              <a:rPr lang="en-US" dirty="0" smtClean="0"/>
              <a:t>. </a:t>
            </a:r>
            <a:r>
              <a:rPr lang="cs-CZ" dirty="0" smtClean="0"/>
              <a:t>Po příjezdu do kanceláře přesune hovor na svůj videotelefon</a:t>
            </a:r>
            <a:r>
              <a:rPr lang="en-US" dirty="0" smtClean="0"/>
              <a:t>, </a:t>
            </a:r>
            <a:r>
              <a:rPr lang="cs-CZ" dirty="0" smtClean="0"/>
              <a:t>aby v tomto důležitém rozhovoru mohl pokračovat tváří v tvář</a:t>
            </a:r>
            <a:r>
              <a:rPr lang="en-US" dirty="0" smtClean="0"/>
              <a:t>.</a:t>
            </a:r>
          </a:p>
          <a:p>
            <a:endParaRPr lang="en-US" dirty="0" smtClean="0"/>
          </a:p>
          <a:p>
            <a:r>
              <a:rPr lang="en-US" dirty="0" smtClean="0"/>
              <a:t>*</a:t>
            </a:r>
            <a:r>
              <a:rPr lang="cs-CZ" dirty="0" smtClean="0"/>
              <a:t>Po příchodu na jednání pan Novák odpojí svůj mobilní telefon ze skupiny </a:t>
            </a:r>
            <a:r>
              <a:rPr lang="en-US" dirty="0" err="1" smtClean="0"/>
              <a:t>BroadWorks</a:t>
            </a:r>
            <a:r>
              <a:rPr lang="en-US" dirty="0" smtClean="0"/>
              <a:t> Anywhere. </a:t>
            </a:r>
            <a:r>
              <a:rPr lang="cs-CZ" dirty="0" smtClean="0"/>
              <a:t>Příchozí hovory nyní budou zvonit na všech ostatních zařízeních pana Nováka</a:t>
            </a:r>
            <a:r>
              <a:rPr lang="en-US" dirty="0" smtClean="0"/>
              <a:t>, </a:t>
            </a:r>
            <a:r>
              <a:rPr lang="cs-CZ" dirty="0" smtClean="0"/>
              <a:t>takže po skončení jednání si bude moci vyzvednout všechny hlasové zprávy, které mu mezitím přišly</a:t>
            </a:r>
            <a:r>
              <a:rPr lang="en-US" dirty="0" smtClean="0"/>
              <a:t>.</a:t>
            </a:r>
          </a:p>
          <a:p>
            <a:endParaRPr lang="en-GB" altLang="cs-CZ" dirty="0" smtClean="0"/>
          </a:p>
        </p:txBody>
      </p:sp>
    </p:spTree>
    <p:extLst>
      <p:ext uri="{BB962C8B-B14F-4D97-AF65-F5344CB8AC3E}">
        <p14:creationId xmlns:p14="http://schemas.microsoft.com/office/powerpoint/2010/main" val="211969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dirty="0" err="1" smtClean="0"/>
              <a:t>BroadWorks</a:t>
            </a:r>
            <a:r>
              <a:rPr lang="cs-CZ" sz="1200" dirty="0" smtClean="0"/>
              <a:t> </a:t>
            </a:r>
            <a:r>
              <a:rPr lang="cs-CZ" sz="1200" dirty="0" err="1" smtClean="0"/>
              <a:t>Anywhere</a:t>
            </a:r>
            <a:r>
              <a:rPr lang="cs-CZ" sz="1200" dirty="0" smtClean="0"/>
              <a:t> může zvýšit efektivitu vaší firmy i jinak.</a:t>
            </a:r>
          </a:p>
          <a:p>
            <a:r>
              <a:rPr lang="cs-CZ" sz="1200" dirty="0" smtClean="0"/>
              <a:t>Technici pana Nováka jsou neustále v terénu, takže své mobilní telefony využívají intenzivněji, než by si pan Novák přál. Pan Novák svým pracovníkům neposkytuje firemní mobilní telefony, místo toho mu pracovníci předkládají měsíční vyúčtování za mobilní telefony, kde jsou obvykle uvedeny soukromé i pracovní hovory.</a:t>
            </a:r>
          </a:p>
          <a:p>
            <a:endParaRPr lang="cs-CZ" sz="1200" dirty="0" smtClean="0"/>
          </a:p>
          <a:p>
            <a:r>
              <a:rPr lang="cs-CZ" sz="1200" dirty="0" smtClean="0"/>
              <a:t>*Pro pana Nováka to znamená mimořádně vysoké náklady na mobilní služby, zejména pokud pracovníci uskutečňují dlouhé soukromé dálkové hovory. Pan Novák dosud nad příliš vysokými náklady mhouřil oči. </a:t>
            </a:r>
          </a:p>
          <a:p>
            <a:r>
              <a:rPr lang="cs-CZ" sz="1200" dirty="0" smtClean="0"/>
              <a:t>A navíc, pokud pracovníci volají zákazníkovi, vidí zákazník číslo soukromého mobilního telefonu pracovníka, nikoli firemní číslo. Toto se panu Novákovi rovněž nelíbí. </a:t>
            </a:r>
          </a:p>
          <a:p>
            <a:endParaRPr lang="cs-CZ" sz="1200" dirty="0" smtClean="0"/>
          </a:p>
          <a:p>
            <a:r>
              <a:rPr lang="cs-CZ" sz="1200" dirty="0" smtClean="0"/>
              <a:t>*Nyní však pan Novák zjistil, že pokud využije dvoufázové volání BWA, může tyto problémy vyřešit. 1) pokud využije tento postup, pak v případě, že pracovníci uskuteční odchozí hovor ze svých soukromých mobilních telefonů, zobrazí se číslo volanému jako firemní, nikoli osobní číslo uživatele.</a:t>
            </a:r>
          </a:p>
          <a:p>
            <a:r>
              <a:rPr lang="cs-CZ" sz="1200" dirty="0" smtClean="0"/>
              <a:t>A 2) pokud pracovníci uskuteční dálkové hovory ze svých mobilních telefonů, jsou hovory směrovány zpět na hovor z pevné linky, takže není nutno platit drahé mezinárodní mobilní hovory.</a:t>
            </a:r>
          </a:p>
          <a:p>
            <a:r>
              <a:rPr lang="cs-CZ" sz="1200" dirty="0" smtClean="0"/>
              <a:t>Více informací o těchto možnostech vám poskytne váš poskytovatel služeb.</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6</a:t>
            </a:fld>
            <a:endParaRPr lang="de-DE" dirty="0"/>
          </a:p>
        </p:txBody>
      </p:sp>
    </p:spTree>
    <p:extLst>
      <p:ext uri="{BB962C8B-B14F-4D97-AF65-F5344CB8AC3E}">
        <p14:creationId xmlns:p14="http://schemas.microsoft.com/office/powerpoint/2010/main" val="267305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cs-CZ" dirty="0" smtClean="0"/>
              <a:t>Souhrn klíčových přínosů řešení </a:t>
            </a:r>
            <a:r>
              <a:rPr lang="cs-CZ" dirty="0" err="1" smtClean="0"/>
              <a:t>BroadWorks</a:t>
            </a:r>
            <a:r>
              <a:rPr lang="cs-CZ" dirty="0" smtClean="0"/>
              <a:t> </a:t>
            </a:r>
            <a:r>
              <a:rPr lang="cs-CZ" dirty="0" err="1" smtClean="0"/>
              <a:t>Anywhere</a:t>
            </a:r>
            <a:r>
              <a:rPr lang="cs-CZ" dirty="0" smtClean="0"/>
              <a:t> pro firmu:</a:t>
            </a:r>
          </a:p>
          <a:p>
            <a:pPr>
              <a:lnSpc>
                <a:spcPct val="150000"/>
              </a:lnSpc>
            </a:pPr>
            <a:endParaRPr lang="cs-CZ" dirty="0" smtClean="0"/>
          </a:p>
          <a:p>
            <a:pPr>
              <a:lnSpc>
                <a:spcPct val="150000"/>
              </a:lnSpc>
            </a:pPr>
            <a:r>
              <a:rPr lang="cs-CZ" dirty="0" smtClean="0"/>
              <a:t>* Nikdy nezmeškáte žádný hovor – vyzvánějí všechna registrovaná zařízení a hovor lze přijmout prostřednictvím kteréhokoli z nich</a:t>
            </a:r>
          </a:p>
          <a:p>
            <a:pPr>
              <a:lnSpc>
                <a:spcPct val="150000"/>
              </a:lnSpc>
            </a:pPr>
            <a:r>
              <a:rPr lang="cs-CZ" dirty="0" smtClean="0"/>
              <a:t>*Zjednodušte si pracovní život díky </a:t>
            </a:r>
            <a:r>
              <a:rPr lang="cs-CZ" b="1" dirty="0" smtClean="0"/>
              <a:t>jediné </a:t>
            </a:r>
            <a:r>
              <a:rPr lang="cs-CZ" dirty="0" smtClean="0"/>
              <a:t>hlasové schránce</a:t>
            </a:r>
          </a:p>
          <a:p>
            <a:pPr>
              <a:lnSpc>
                <a:spcPct val="150000"/>
              </a:lnSpc>
            </a:pPr>
            <a:r>
              <a:rPr lang="cs-CZ" dirty="0" smtClean="0"/>
              <a:t>*Řiďte svou dostupnost odkudkoliv prostřednictvím webového portálu, kde můžete změnit své preference</a:t>
            </a:r>
          </a:p>
          <a:p>
            <a:pPr>
              <a:lnSpc>
                <a:spcPct val="150000"/>
              </a:lnSpc>
            </a:pPr>
            <a:r>
              <a:rPr lang="cs-CZ" dirty="0" smtClean="0"/>
              <a:t>*Přesunujte hovory mezi jednotlivými zařízeními uprostřed hovoru tak, že to volající vůbec nezaznamená</a:t>
            </a:r>
          </a:p>
          <a:p>
            <a:pPr>
              <a:lnSpc>
                <a:spcPct val="150000"/>
              </a:lnSpc>
              <a:buFontTx/>
              <a:buNone/>
            </a:pPr>
            <a:r>
              <a:rPr lang="en-US" dirty="0" smtClean="0"/>
              <a:t>*</a:t>
            </a:r>
            <a:r>
              <a:rPr lang="cs-CZ" dirty="0" smtClean="0"/>
              <a:t>A sdílejte společné pracovní funkce napříč všemi zařízeními</a:t>
            </a:r>
          </a:p>
          <a:p>
            <a:pPr>
              <a:lnSpc>
                <a:spcPct val="150000"/>
              </a:lnSpc>
              <a:buFontTx/>
              <a:buChar char="•"/>
            </a:pPr>
            <a:endParaRPr lang="cs-CZ" dirty="0" smtClean="0"/>
          </a:p>
          <a:p>
            <a:r>
              <a:rPr lang="cs-CZ" dirty="0" smtClean="0"/>
              <a:t>Toto je závěr výukového programu </a:t>
            </a:r>
            <a:r>
              <a:rPr lang="cs-CZ" dirty="0" err="1" smtClean="0"/>
              <a:t>BroadWorks</a:t>
            </a:r>
            <a:r>
              <a:rPr lang="cs-CZ" dirty="0" smtClean="0"/>
              <a:t> </a:t>
            </a:r>
            <a:r>
              <a:rPr lang="cs-CZ" dirty="0" err="1" smtClean="0"/>
              <a:t>Anywhere</a:t>
            </a:r>
            <a:r>
              <a:rPr lang="cs-CZ" dirty="0" smtClean="0"/>
              <a:t> – děkuji za pozornost!</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7</a:t>
            </a:fld>
            <a:endParaRPr lang="de-DE" dirty="0"/>
          </a:p>
        </p:txBody>
      </p:sp>
    </p:spTree>
    <p:extLst>
      <p:ext uri="{BB962C8B-B14F-4D97-AF65-F5344CB8AC3E}">
        <p14:creationId xmlns:p14="http://schemas.microsoft.com/office/powerpoint/2010/main" val="261687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Zde můžete konfigurovat </a:t>
            </a:r>
            <a:r>
              <a:rPr lang="cs-CZ" dirty="0" err="1" smtClean="0"/>
              <a:t>BroadWorks</a:t>
            </a:r>
            <a:r>
              <a:rPr lang="cs-CZ" dirty="0" smtClean="0"/>
              <a:t> </a:t>
            </a:r>
            <a:r>
              <a:rPr lang="cs-CZ" dirty="0" err="1" smtClean="0"/>
              <a:t>Anywhere</a:t>
            </a:r>
            <a:r>
              <a:rPr lang="cs-CZ" dirty="0" smtClean="0"/>
              <a:t> přidáním pevných a mobilních telefonů, která chcete spojit se svým</a:t>
            </a:r>
            <a:r>
              <a:rPr lang="cs-CZ" baseline="0" dirty="0" smtClean="0"/>
              <a:t> účtem. </a:t>
            </a:r>
            <a:r>
              <a:rPr lang="cs-CZ" sz="1200" kern="1200" dirty="0" smtClean="0">
                <a:solidFill>
                  <a:schemeClr val="tx1"/>
                </a:solidFill>
                <a:latin typeface="Arial" charset="0"/>
                <a:ea typeface="+mn-ea"/>
                <a:cs typeface="Arial" charset="0"/>
              </a:rPr>
              <a:t>Spojení mobilního a stolního telefonu Vám umožní přijímat hovory kdekoliv a využívat další funkce mobility</a:t>
            </a:r>
            <a:r>
              <a:rPr lang="cs-CZ" sz="1200" kern="1200" baseline="0" dirty="0" smtClean="0">
                <a:solidFill>
                  <a:schemeClr val="tx1"/>
                </a:solidFill>
                <a:latin typeface="Arial" charset="0"/>
                <a:ea typeface="+mn-ea"/>
                <a:cs typeface="Arial" charset="0"/>
              </a:rPr>
              <a:t> jako vzdálená kancelář nebo přetažení hovoru</a:t>
            </a:r>
            <a:r>
              <a:rPr lang="cs-CZ" sz="1200" kern="1200" dirty="0" smtClean="0">
                <a:solidFill>
                  <a:schemeClr val="tx1"/>
                </a:solidFill>
                <a:latin typeface="Arial" charset="0"/>
                <a:ea typeface="+mn-ea"/>
                <a:cs typeface="Arial" charset="0"/>
              </a:rPr>
              <a:t>.</a:t>
            </a:r>
          </a:p>
          <a:p>
            <a:endParaRPr lang="cs-CZ" baseline="0" dirty="0" smtClean="0"/>
          </a:p>
          <a:p>
            <a:r>
              <a:rPr lang="cs-CZ" baseline="0" dirty="0" smtClean="0"/>
              <a:t>Do tohoto menu se dostanete přes: </a:t>
            </a:r>
            <a:r>
              <a:rPr lang="cs-CZ" b="1" baseline="0" dirty="0" smtClean="0"/>
              <a:t>Správa hovorů</a:t>
            </a:r>
            <a:r>
              <a:rPr lang="cs-CZ" b="0" baseline="0" dirty="0" smtClean="0"/>
              <a:t>/</a:t>
            </a:r>
            <a:r>
              <a:rPr lang="cs-CZ" b="1" baseline="0" dirty="0" err="1" smtClean="0"/>
              <a:t>BroadWorks</a:t>
            </a:r>
            <a:r>
              <a:rPr lang="cs-CZ" b="1" baseline="0" dirty="0" smtClean="0"/>
              <a:t> </a:t>
            </a:r>
            <a:r>
              <a:rPr lang="cs-CZ" b="1" baseline="0" dirty="0" err="1" smtClean="0"/>
              <a:t>Anywhere</a:t>
            </a:r>
            <a:r>
              <a:rPr lang="cs-CZ" baseline="0" dirty="0" smtClean="0"/>
              <a:t>, poté klikněte na </a:t>
            </a:r>
            <a:r>
              <a:rPr lang="cs-CZ" b="1" baseline="0" dirty="0" smtClean="0"/>
              <a:t>Přidat</a:t>
            </a:r>
            <a:r>
              <a:rPr lang="cs-CZ" baseline="0" dirty="0" smtClean="0"/>
              <a:t>.</a:t>
            </a:r>
          </a:p>
          <a:p>
            <a:endParaRPr lang="cs-CZ" baseline="0" dirty="0" smtClean="0"/>
          </a:p>
          <a:p>
            <a:r>
              <a:rPr lang="cs-CZ" baseline="0" dirty="0" smtClean="0"/>
              <a:t>Přetažení hovoru:</a:t>
            </a:r>
          </a:p>
          <a:p>
            <a:r>
              <a:rPr lang="cs-CZ" baseline="0" dirty="0" smtClean="0"/>
              <a:t>Po přidání přístroje do BW </a:t>
            </a:r>
            <a:r>
              <a:rPr lang="cs-CZ" baseline="0" dirty="0" err="1" smtClean="0"/>
              <a:t>Anywhere</a:t>
            </a:r>
            <a:r>
              <a:rPr lang="cs-CZ" baseline="0" dirty="0" smtClean="0"/>
              <a:t> máte možnost si přetáhnout hovor z pevné linky na mobil a naopak během hovoru.</a:t>
            </a:r>
          </a:p>
          <a:p>
            <a:endParaRPr lang="cs-CZ" baseline="0" dirty="0" smtClean="0"/>
          </a:p>
          <a:p>
            <a:r>
              <a:rPr lang="cs-CZ" baseline="0" dirty="0" smtClean="0"/>
              <a:t>Pro přetažení z mobilu na pevnou linku stačí vytočit na pevném telefonu *11 a hovor se okamžitě přetáhne.</a:t>
            </a:r>
          </a:p>
          <a:p>
            <a:endParaRPr lang="cs-CZ" baseline="0" dirty="0" smtClean="0"/>
          </a:p>
          <a:p>
            <a:r>
              <a:rPr lang="cs-CZ" baseline="0" dirty="0" smtClean="0"/>
              <a:t>Pro přetažení z pevné linky na mobil je potřeba zavolat na číslo portálu, které Vám bude přiděleno a poté vytočit *11 a proběhne přetažení hovoru.</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8</a:t>
            </a:fld>
            <a:endParaRPr lang="de-DE" dirty="0"/>
          </a:p>
        </p:txBody>
      </p:sp>
    </p:spTree>
    <p:extLst>
      <p:ext uri="{BB962C8B-B14F-4D97-AF65-F5344CB8AC3E}">
        <p14:creationId xmlns:p14="http://schemas.microsoft.com/office/powerpoint/2010/main" val="167402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p:cNvSpPr>
          <p:nvPr>
            <p:ph type="sldImg"/>
          </p:nvPr>
        </p:nvSpPr>
        <p:spPr>
          <a:noFill/>
          <a:ln>
            <a:miter lim="800000"/>
            <a:headEnd/>
            <a:tailEnd/>
          </a:ln>
        </p:spPr>
      </p:sp>
      <p:sp>
        <p:nvSpPr>
          <p:cNvPr id="117763" name="Rectangle 3"/>
          <p:cNvSpPr>
            <a:spLocks noGrp="1"/>
          </p:cNvSpPr>
          <p:nvPr>
            <p:ph type="body" idx="1"/>
          </p:nvPr>
        </p:nvSpPr>
        <p:spPr>
          <a:noFill/>
        </p:spPr>
        <p:txBody>
          <a:bodyPr/>
          <a:lstStyle/>
          <a:p>
            <a:r>
              <a:rPr lang="cs-CZ" sz="1200" kern="1200" dirty="0" smtClean="0">
                <a:solidFill>
                  <a:schemeClr val="tx1"/>
                </a:solidFill>
                <a:latin typeface="Arial" charset="0"/>
                <a:ea typeface="+mn-ea"/>
                <a:cs typeface="Arial" charset="0"/>
              </a:rPr>
              <a:t>Při příchozím hovoru budou vyzvánět oba přístroje najednou a hovor můžete přijmout na kterémkoliv z nich.</a:t>
            </a:r>
          </a:p>
          <a:p>
            <a:endParaRPr lang="cs-CZ" sz="1200" kern="1200" dirty="0" smtClean="0">
              <a:solidFill>
                <a:schemeClr val="tx1"/>
              </a:solidFill>
              <a:latin typeface="Arial" charset="0"/>
              <a:ea typeface="+mn-ea"/>
              <a:cs typeface="Arial" charset="0"/>
            </a:endParaRPr>
          </a:p>
          <a:p>
            <a:r>
              <a:rPr lang="cs-CZ" sz="1200" kern="1200" dirty="0" smtClean="0">
                <a:solidFill>
                  <a:schemeClr val="tx1"/>
                </a:solidFill>
                <a:latin typeface="Arial" charset="0"/>
                <a:ea typeface="+mn-ea"/>
                <a:cs typeface="Arial" charset="0"/>
              </a:rPr>
              <a:t>Nastavení Současného vyzvánění najdete na webovém portálu přes </a:t>
            </a:r>
            <a:r>
              <a:rPr lang="cs-CZ" sz="1200" b="1" kern="1200" dirty="0" smtClean="0">
                <a:solidFill>
                  <a:schemeClr val="tx1"/>
                </a:solidFill>
                <a:latin typeface="Arial" charset="0"/>
                <a:ea typeface="+mn-ea"/>
                <a:cs typeface="Arial" charset="0"/>
              </a:rPr>
              <a:t>Hlavní stránka</a:t>
            </a:r>
            <a:r>
              <a:rPr lang="cs-CZ" sz="1200" kern="1200" dirty="0" smtClean="0">
                <a:solidFill>
                  <a:schemeClr val="tx1"/>
                </a:solidFill>
                <a:latin typeface="Arial" charset="0"/>
                <a:ea typeface="+mn-ea"/>
                <a:cs typeface="Arial" charset="0"/>
              </a:rPr>
              <a:t>/</a:t>
            </a:r>
            <a:r>
              <a:rPr lang="cs-CZ" sz="1200" b="1" kern="1200" dirty="0" smtClean="0">
                <a:solidFill>
                  <a:schemeClr val="tx1"/>
                </a:solidFill>
                <a:latin typeface="Arial" charset="0"/>
                <a:ea typeface="+mn-ea"/>
                <a:cs typeface="Arial" charset="0"/>
              </a:rPr>
              <a:t>Příchozí volání</a:t>
            </a:r>
            <a:r>
              <a:rPr lang="cs-CZ" sz="1200" kern="1200" dirty="0" smtClean="0">
                <a:solidFill>
                  <a:schemeClr val="tx1"/>
                </a:solidFill>
                <a:latin typeface="Arial" charset="0"/>
                <a:ea typeface="+mn-ea"/>
                <a:cs typeface="Arial" charset="0"/>
              </a:rPr>
              <a:t>/</a:t>
            </a:r>
            <a:r>
              <a:rPr lang="cs-CZ" sz="1200" b="1" kern="1200" dirty="0" smtClean="0">
                <a:solidFill>
                  <a:schemeClr val="tx1"/>
                </a:solidFill>
                <a:latin typeface="Arial" charset="0"/>
                <a:ea typeface="+mn-ea"/>
                <a:cs typeface="Arial" charset="0"/>
              </a:rPr>
              <a:t>Osobní současné vyzvánění</a:t>
            </a:r>
            <a:r>
              <a:rPr lang="cs-CZ" sz="1200" kern="1200" dirty="0" smtClean="0">
                <a:solidFill>
                  <a:schemeClr val="tx1"/>
                </a:solidFill>
                <a:latin typeface="Arial" charset="0"/>
                <a:ea typeface="+mn-ea"/>
                <a:cs typeface="Arial" charset="0"/>
              </a:rPr>
              <a:t>.</a:t>
            </a:r>
          </a:p>
          <a:p>
            <a:endParaRPr lang="cs-CZ" sz="1200" kern="1200" dirty="0" smtClean="0">
              <a:solidFill>
                <a:schemeClr val="tx1"/>
              </a:solidFill>
              <a:latin typeface="Arial" charset="0"/>
              <a:ea typeface="+mn-ea"/>
              <a:cs typeface="Arial" charset="0"/>
            </a:endParaRPr>
          </a:p>
          <a:p>
            <a:r>
              <a:rPr lang="cs-CZ" sz="1200" kern="1200" dirty="0" smtClean="0">
                <a:solidFill>
                  <a:schemeClr val="tx1"/>
                </a:solidFill>
                <a:latin typeface="Arial" charset="0"/>
                <a:ea typeface="+mn-ea"/>
                <a:cs typeface="Arial" charset="0"/>
              </a:rPr>
              <a:t>Současné vyzvánění si můžete nastavit až na 10 přístrojů.</a:t>
            </a:r>
          </a:p>
          <a:p>
            <a:endParaRPr lang="cs-CZ" sz="1200" kern="1200" dirty="0" smtClean="0">
              <a:solidFill>
                <a:schemeClr val="tx1"/>
              </a:solidFill>
              <a:latin typeface="Arial" charset="0"/>
              <a:ea typeface="+mn-ea"/>
              <a:cs typeface="Arial" charset="0"/>
            </a:endParaRPr>
          </a:p>
          <a:p>
            <a:r>
              <a:rPr lang="cs-CZ" sz="1200" kern="1200" dirty="0" smtClean="0">
                <a:solidFill>
                  <a:schemeClr val="tx1"/>
                </a:solidFill>
                <a:latin typeface="Arial" charset="0"/>
                <a:ea typeface="+mn-ea"/>
                <a:cs typeface="Arial" charset="0"/>
              </a:rPr>
              <a:t>Nastavení Současného vyzvánění:</a:t>
            </a:r>
          </a:p>
          <a:p>
            <a:pPr marL="228600" lvl="0" indent="-228600">
              <a:buFont typeface="+mj-lt"/>
              <a:buAutoNum type="arabicPeriod"/>
            </a:pPr>
            <a:r>
              <a:rPr lang="cs-CZ" sz="1200" kern="1200" dirty="0" smtClean="0">
                <a:solidFill>
                  <a:schemeClr val="tx1"/>
                </a:solidFill>
                <a:latin typeface="Arial" charset="0"/>
                <a:ea typeface="+mn-ea"/>
                <a:cs typeface="Arial" charset="0"/>
              </a:rPr>
              <a:t>Povolte funkci zaškrtnutím pole </a:t>
            </a:r>
            <a:r>
              <a:rPr lang="cs-CZ" sz="1200" b="1" kern="1200" dirty="0" smtClean="0">
                <a:solidFill>
                  <a:schemeClr val="tx1"/>
                </a:solidFill>
                <a:latin typeface="Arial" charset="0"/>
                <a:ea typeface="+mn-ea"/>
                <a:cs typeface="Arial" charset="0"/>
              </a:rPr>
              <a:t>Zapnuto</a:t>
            </a:r>
            <a:endParaRPr lang="cs-CZ" sz="1200" kern="1200" dirty="0" smtClean="0">
              <a:solidFill>
                <a:schemeClr val="tx1"/>
              </a:solidFill>
              <a:latin typeface="Arial" charset="0"/>
              <a:ea typeface="+mn-ea"/>
              <a:cs typeface="Arial" charset="0"/>
            </a:endParaRPr>
          </a:p>
          <a:p>
            <a:pPr marL="228600" lvl="0" indent="-228600">
              <a:buFont typeface="+mj-lt"/>
              <a:buAutoNum type="arabicPeriod"/>
            </a:pPr>
            <a:r>
              <a:rPr lang="cs-CZ" sz="1200" kern="1200" dirty="0" smtClean="0">
                <a:solidFill>
                  <a:schemeClr val="tx1"/>
                </a:solidFill>
                <a:latin typeface="Arial" charset="0"/>
                <a:ea typeface="+mn-ea"/>
                <a:cs typeface="Arial" charset="0"/>
              </a:rPr>
              <a:t>Vypište všechna čísla, která chcete aby zvonila současně do jednotlivých polí </a:t>
            </a:r>
            <a:r>
              <a:rPr lang="cs-CZ" sz="1200" b="1" kern="1200" dirty="0" smtClean="0">
                <a:solidFill>
                  <a:schemeClr val="tx1"/>
                </a:solidFill>
                <a:latin typeface="Arial" charset="0"/>
                <a:ea typeface="+mn-ea"/>
                <a:cs typeface="Arial" charset="0"/>
              </a:rPr>
              <a:t>Telefonní číslo</a:t>
            </a:r>
            <a:endParaRPr lang="cs-CZ" sz="1200" kern="1200" dirty="0" smtClean="0">
              <a:solidFill>
                <a:schemeClr val="tx1"/>
              </a:solidFill>
              <a:latin typeface="Arial" charset="0"/>
              <a:ea typeface="+mn-ea"/>
              <a:cs typeface="Arial" charset="0"/>
            </a:endParaRPr>
          </a:p>
          <a:p>
            <a:pPr marL="228600" lvl="0" indent="-228600">
              <a:buFont typeface="+mj-lt"/>
              <a:buAutoNum type="arabicPeriod"/>
            </a:pPr>
            <a:r>
              <a:rPr lang="cs-CZ" sz="1200" kern="1200" dirty="0" smtClean="0">
                <a:solidFill>
                  <a:schemeClr val="tx1"/>
                </a:solidFill>
                <a:latin typeface="Arial" charset="0"/>
                <a:ea typeface="+mn-ea"/>
                <a:cs typeface="Arial" charset="0"/>
              </a:rPr>
              <a:t>Potvrďte tlačítkem </a:t>
            </a:r>
            <a:r>
              <a:rPr lang="cs-CZ" sz="1200" b="1" kern="1200" dirty="0" smtClean="0">
                <a:solidFill>
                  <a:schemeClr val="tx1"/>
                </a:solidFill>
                <a:latin typeface="Arial" charset="0"/>
                <a:ea typeface="+mn-ea"/>
                <a:cs typeface="Arial" charset="0"/>
              </a:rPr>
              <a:t>Aplikovat</a:t>
            </a:r>
            <a:endParaRPr lang="cs-CZ" sz="1200" kern="1200" dirty="0" smtClean="0">
              <a:solidFill>
                <a:schemeClr val="tx1"/>
              </a:solidFill>
              <a:latin typeface="Arial" charset="0"/>
              <a:ea typeface="+mn-ea"/>
              <a:cs typeface="Arial" charset="0"/>
            </a:endParaRPr>
          </a:p>
          <a:p>
            <a:endParaRPr lang="en-US" dirty="0" smtClean="0"/>
          </a:p>
        </p:txBody>
      </p:sp>
    </p:spTree>
    <p:extLst>
      <p:ext uri="{BB962C8B-B14F-4D97-AF65-F5344CB8AC3E}">
        <p14:creationId xmlns:p14="http://schemas.microsoft.com/office/powerpoint/2010/main" val="2944756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326517"/>
            <a:ext cx="8523688" cy="1838010"/>
          </a:xfrm>
        </p:spPr>
        <p:txBody>
          <a:bodyPr/>
          <a:lstStyle>
            <a:lvl1pPr>
              <a:defRPr sz="6803">
                <a:solidFill>
                  <a:schemeClr val="bg1"/>
                </a:solidFill>
              </a:defRPr>
            </a:lvl1pPr>
          </a:lstStyle>
          <a:p>
            <a:r>
              <a:rPr lang="cs-CZ" dirty="0" smtClean="0"/>
              <a:t>Headline Ultra </a:t>
            </a:r>
            <a:br>
              <a:rPr lang="cs-CZ" dirty="0" smtClean="0"/>
            </a:br>
            <a:r>
              <a:rPr lang="cs-CZ" dirty="0" smtClean="0"/>
              <a:t>60 (75) 90 PT</a:t>
            </a:r>
            <a:endParaRPr lang="cs-CZ" dirty="0"/>
          </a:p>
        </p:txBody>
      </p:sp>
      <p:sp>
        <p:nvSpPr>
          <p:cNvPr id="34" name="Textplatzhalter 2"/>
          <p:cNvSpPr>
            <a:spLocks noGrp="1"/>
          </p:cNvSpPr>
          <p:nvPr>
            <p:ph type="body" sz="quarter" idx="10" hasCustomPrompt="1"/>
          </p:nvPr>
        </p:nvSpPr>
        <p:spPr bwMode="black">
          <a:xfrm>
            <a:off x="326551" y="3428427"/>
            <a:ext cx="8556479" cy="464461"/>
          </a:xfrm>
          <a:noFill/>
        </p:spPr>
        <p:txBody>
          <a:bodyPr/>
          <a:lstStyle>
            <a:lvl1pPr>
              <a:defRPr baseline="0">
                <a:solidFill>
                  <a:schemeClr val="bg1"/>
                </a:solidFill>
              </a:defRPr>
            </a:lvl1pPr>
            <a:lvl5pPr>
              <a:defRPr/>
            </a:lvl5pPr>
          </a:lstStyle>
          <a:p>
            <a:pPr lvl="0"/>
            <a:r>
              <a:rPr lang="cs-CZ" dirty="0" smtClean="0"/>
              <a:t>Sub-heading: Tele-GroteskFet 18 pt</a:t>
            </a:r>
            <a:endParaRPr lang="cs-CZ" dirty="0"/>
          </a:p>
        </p:txBody>
      </p:sp>
      <p:grpSp>
        <p:nvGrpSpPr>
          <p:cNvPr id="33" name="Gruppieren 32"/>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60"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7"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7" name="Group 48"/>
          <p:cNvGrpSpPr>
            <a:grpSpLocks noChangeAspect="1"/>
          </p:cNvGrpSpPr>
          <p:nvPr/>
        </p:nvGrpSpPr>
        <p:grpSpPr bwMode="black">
          <a:xfrm>
            <a:off x="6240077" y="6116490"/>
            <a:ext cx="2581920" cy="214538"/>
            <a:chOff x="1698" y="4248"/>
            <a:chExt cx="1793" cy="149"/>
          </a:xfrm>
          <a:solidFill>
            <a:schemeClr val="bg1"/>
          </a:solidFill>
        </p:grpSpPr>
        <p:sp>
          <p:nvSpPr>
            <p:cNvPr id="168"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5"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93287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Divider Living Magenta">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platzhalter 1"/>
          <p:cNvSpPr>
            <a:spLocks noGrp="1"/>
          </p:cNvSpPr>
          <p:nvPr>
            <p:ph type="ctrTitle" hasCustomPrompt="1"/>
          </p:nvPr>
        </p:nvSpPr>
        <p:spPr bwMode="black">
          <a:xfrm>
            <a:off x="326880" y="1763191"/>
            <a:ext cx="8490331" cy="1884267"/>
          </a:xfrm>
          <a:noFill/>
        </p:spPr>
        <p:txBody>
          <a:bodyPr wrap="square" lIns="0" tIns="0">
            <a:spAutoFit/>
          </a:bodyPr>
          <a:lstStyle>
            <a:lvl1pPr>
              <a:defRPr sz="6803" smtClean="0">
                <a:solidFill>
                  <a:schemeClr val="bg1"/>
                </a:solidFill>
                <a:latin typeface="TeleGrotesk Headline Ultra" pitchFamily="2" charset="0"/>
              </a:defRPr>
            </a:lvl1pPr>
          </a:lstStyle>
          <a:p>
            <a:r>
              <a:rPr lang="cs-CZ" dirty="0" smtClean="0"/>
              <a:t>Headline Ultra </a:t>
            </a:r>
            <a:br>
              <a:rPr lang="cs-CZ" dirty="0" smtClean="0"/>
            </a:br>
            <a:r>
              <a:rPr lang="cs-CZ" dirty="0" smtClean="0"/>
              <a:t>60 (75) 90 PT</a:t>
            </a:r>
          </a:p>
        </p:txBody>
      </p:sp>
    </p:spTree>
    <p:extLst>
      <p:ext uri="{BB962C8B-B14F-4D97-AF65-F5344CB8AC3E}">
        <p14:creationId xmlns:p14="http://schemas.microsoft.com/office/powerpoint/2010/main" val="32129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Living Magenta vertic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bwMode="gray">
          <a:xfrm>
            <a:off x="4572000" y="0"/>
            <a:ext cx="4572000" cy="6856403"/>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6" name="Titelplatzhalter 1"/>
          <p:cNvSpPr>
            <a:spLocks noGrp="1"/>
          </p:cNvSpPr>
          <p:nvPr>
            <p:ph type="ctrTitle" hasCustomPrompt="1"/>
          </p:nvPr>
        </p:nvSpPr>
        <p:spPr bwMode="gray">
          <a:xfrm>
            <a:off x="4898268" y="326517"/>
            <a:ext cx="3918614" cy="5550787"/>
          </a:xfrm>
          <a:noFill/>
        </p:spPr>
        <p:txBody>
          <a:bodyPr wrap="square" lIns="0" tIns="0" anchor="ctr">
            <a:noAutofit/>
          </a:bodyPr>
          <a:lstStyle>
            <a:lvl1pPr>
              <a:defRPr sz="4082" baseline="0" smtClean="0">
                <a:solidFill>
                  <a:schemeClr val="tx2"/>
                </a:solidFill>
                <a:latin typeface="TeleGrotesk Headline" pitchFamily="2" charset="0"/>
              </a:defRPr>
            </a:lvl1pPr>
          </a:lstStyle>
          <a:p>
            <a:r>
              <a:rPr lang="cs-CZ" dirty="0" smtClean="0"/>
              <a:t>01</a:t>
            </a:r>
            <a:br>
              <a:rPr lang="cs-CZ" dirty="0" smtClean="0"/>
            </a:br>
            <a:r>
              <a:rPr lang="cs-CZ" dirty="0" smtClean="0"/>
              <a:t>TeleGrotesk Headline</a:t>
            </a:r>
            <a:br>
              <a:rPr lang="cs-CZ" dirty="0" smtClean="0"/>
            </a:br>
            <a:r>
              <a:rPr lang="cs-CZ" dirty="0" smtClean="0"/>
              <a:t>(45) 60 PT</a:t>
            </a:r>
          </a:p>
        </p:txBody>
      </p:sp>
    </p:spTree>
    <p:extLst>
      <p:ext uri="{BB962C8B-B14F-4D97-AF65-F5344CB8AC3E}">
        <p14:creationId xmlns:p14="http://schemas.microsoft.com/office/powerpoint/2010/main" val="356444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en-US" smtClean="0"/>
              <a:t>Click icon to add picture</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4" name="Fußzeilenplatzhalter 3"/>
          <p:cNvSpPr>
            <a:spLocks noGrp="1"/>
          </p:cNvSpPr>
          <p:nvPr>
            <p:ph type="ftr" sz="quarter" idx="15"/>
          </p:nvPr>
        </p:nvSpPr>
        <p:spPr/>
        <p:txBody>
          <a:bodyPr/>
          <a:lstStyle/>
          <a:p>
            <a:r>
              <a:rPr lang="en-US" smtClean="0"/>
              <a:t>Portfolio služeb</a:t>
            </a:r>
            <a:endParaRPr lang="en-US"/>
          </a:p>
        </p:txBody>
      </p:sp>
      <p:sp>
        <p:nvSpPr>
          <p:cNvPr id="5" name="Foliennummernplatzhalter 4"/>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05400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4637027"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326553" y="254683"/>
            <a:ext cx="4179854"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55725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37027" y="1469326"/>
            <a:ext cx="4179855" cy="4408136"/>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Bildplatzhalter 5"/>
          <p:cNvSpPr>
            <a:spLocks noGrp="1"/>
          </p:cNvSpPr>
          <p:nvPr>
            <p:ph type="pic" sz="quarter" idx="13"/>
          </p:nvPr>
        </p:nvSpPr>
        <p:spPr>
          <a:xfrm>
            <a:off x="0" y="1"/>
            <a:ext cx="4506406" cy="6858000"/>
          </a:xfrm>
        </p:spPr>
        <p:txBody>
          <a:bodyPr/>
          <a:lstStyle/>
          <a:p>
            <a:r>
              <a:rPr lang="en-US" smtClean="0"/>
              <a:t>Click icon to add picture</a:t>
            </a:r>
            <a:endParaRPr lang="cs-CZ" dirty="0"/>
          </a:p>
        </p:txBody>
      </p:sp>
      <p:sp>
        <p:nvSpPr>
          <p:cNvPr id="4" name="Titel 3"/>
          <p:cNvSpPr>
            <a:spLocks noGrp="1"/>
          </p:cNvSpPr>
          <p:nvPr>
            <p:ph type="title" hasCustomPrompt="1"/>
          </p:nvPr>
        </p:nvSpPr>
        <p:spPr>
          <a:xfrm>
            <a:off x="4637027" y="254683"/>
            <a:ext cx="4180082" cy="823764"/>
          </a:xfrm>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0744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4" name="Foliennummernplatzhalter 3"/>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57659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
        <p:nvSpPr>
          <p:cNvPr id="7" name="Titel 6"/>
          <p:cNvSpPr>
            <a:spLocks noGrp="1"/>
          </p:cNvSpPr>
          <p:nvPr>
            <p:ph type="title" hasCustomPrompt="1"/>
          </p:nvPr>
        </p:nvSpPr>
        <p:spPr/>
        <p:txBody>
          <a:bodyPr/>
          <a:lstStyle/>
          <a:p>
            <a:r>
              <a:rPr lang="cs-CZ" dirty="0" smtClean="0"/>
              <a:t>TeleGrotesk Headline Ultra 28 (32) 40 pt</a:t>
            </a:r>
            <a:endParaRPr lang="cs-CZ" dirty="0"/>
          </a:p>
        </p:txBody>
      </p:sp>
    </p:spTree>
    <p:extLst>
      <p:ext uri="{BB962C8B-B14F-4D97-AF65-F5344CB8AC3E}">
        <p14:creationId xmlns:p14="http://schemas.microsoft.com/office/powerpoint/2010/main" val="3373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6551" y="1469326"/>
            <a:ext cx="8490331" cy="4407978"/>
          </a:xfrm>
        </p:spPr>
        <p:txBody>
          <a:bodyPr/>
          <a:lstStyle>
            <a:lvl3pPr>
              <a:buClr>
                <a:schemeClr val="tx1"/>
              </a:buClr>
              <a:defRPr/>
            </a:lvl3pPr>
            <a:lvl4pPr>
              <a:buClr>
                <a:schemeClr val="tx1"/>
              </a:buClr>
              <a:defRPr/>
            </a:lvl4pPr>
            <a:lvl5pPr>
              <a:buClr>
                <a:schemeClr val="tx1"/>
              </a:buClr>
              <a:defRPr/>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Titel 3"/>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25665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027"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76974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3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6089997"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3209158" y="1469326"/>
            <a:ext cx="2728654"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8" name="Foliennummernplatzhalter 7"/>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42581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horizontal">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0" y="3429721"/>
            <a:ext cx="9144000" cy="3428280"/>
          </a:xfrm>
          <a:prstGeom prst="rect">
            <a:avLst/>
          </a:prstGeom>
          <a:solidFill>
            <a:schemeClr val="tx2"/>
          </a:solidFill>
          <a:ln w="19050" algn="ctr">
            <a:noFill/>
            <a:miter lim="800000"/>
            <a:headEnd/>
            <a:tailEnd/>
          </a:ln>
          <a:effectLst/>
        </p:spPr>
        <p:txBody>
          <a:bodyPr lIns="0" tIns="65303" rIns="0"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6" name="Group 48"/>
          <p:cNvGrpSpPr>
            <a:grpSpLocks noChangeAspect="1"/>
          </p:cNvGrpSpPr>
          <p:nvPr/>
        </p:nvGrpSpPr>
        <p:grpSpPr bwMode="black">
          <a:xfrm>
            <a:off x="6240077" y="6116490"/>
            <a:ext cx="2581920" cy="214538"/>
            <a:chOff x="1698" y="4248"/>
            <a:chExt cx="1793" cy="149"/>
          </a:xfrm>
          <a:solidFill>
            <a:schemeClr val="bg1"/>
          </a:solidFill>
        </p:grpSpPr>
        <p:sp>
          <p:nvSpPr>
            <p:cNvPr id="97"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9745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4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4" name="Inhaltsplatzhalter 3"/>
          <p:cNvSpPr>
            <a:spLocks noGrp="1"/>
          </p:cNvSpPr>
          <p:nvPr>
            <p:ph sz="half" idx="2" hasCustomPrompt="1"/>
          </p:nvPr>
        </p:nvSpPr>
        <p:spPr>
          <a:xfrm>
            <a:off x="4637760"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Inhaltsplatzhalter 5"/>
          <p:cNvSpPr>
            <a:spLocks noGrp="1"/>
          </p:cNvSpPr>
          <p:nvPr>
            <p:ph sz="quarter" idx="13" hasCustomPrompt="1"/>
          </p:nvPr>
        </p:nvSpPr>
        <p:spPr>
          <a:xfrm>
            <a:off x="2483039" y="1469326"/>
            <a:ext cx="2024617" cy="4407978"/>
          </a:xfrm>
        </p:spPr>
        <p:txBody>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14" hasCustomPrompt="1"/>
          </p:nvPr>
        </p:nvSpPr>
        <p:spPr>
          <a:xfrm>
            <a:off x="679248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Titel 4"/>
          <p:cNvSpPr>
            <a:spLocks noGrp="1"/>
          </p:cNvSpPr>
          <p:nvPr>
            <p:ph type="title" hasCustomPrompt="1"/>
          </p:nvPr>
        </p:nvSpPr>
        <p:spPr/>
        <p:txBody>
          <a:bodyPr/>
          <a:lstStyle/>
          <a:p>
            <a:r>
              <a:rPr lang="cs-CZ" dirty="0" smtClean="0"/>
              <a:t>TeleGrotesk Headline Ultra 28 (32) 40 pt</a:t>
            </a:r>
            <a:endParaRPr lang="cs-CZ" dirty="0"/>
          </a:p>
        </p:txBody>
      </p:sp>
      <p:sp>
        <p:nvSpPr>
          <p:cNvPr id="9" name="Datumsplatzhalter 8"/>
          <p:cNvSpPr>
            <a:spLocks noGrp="1"/>
          </p:cNvSpPr>
          <p:nvPr>
            <p:ph type="dt" sz="half" idx="15"/>
          </p:nvPr>
        </p:nvSpPr>
        <p:spPr/>
        <p:txBody>
          <a:bodyPr/>
          <a:lstStyle/>
          <a:p>
            <a:fld id="{3527C144-DBFC-4ED1-9D53-CC97618D9080}" type="datetime1">
              <a:rPr lang="cs-CZ" smtClean="0"/>
              <a:pPr/>
              <a:t>11.07.2018</a:t>
            </a:fld>
            <a:endParaRPr lang="en-US"/>
          </a:p>
        </p:txBody>
      </p:sp>
      <p:sp>
        <p:nvSpPr>
          <p:cNvPr id="11" name="Fußzeilenplatzhalter 10"/>
          <p:cNvSpPr>
            <a:spLocks noGrp="1"/>
          </p:cNvSpPr>
          <p:nvPr>
            <p:ph type="ftr" sz="quarter" idx="16"/>
          </p:nvPr>
        </p:nvSpPr>
        <p:spPr/>
        <p:txBody>
          <a:bodyPr/>
          <a:lstStyle/>
          <a:p>
            <a:r>
              <a:rPr lang="en-US" smtClean="0"/>
              <a:t>Portfolio služeb</a:t>
            </a:r>
            <a:endParaRPr lang="en-US"/>
          </a:p>
        </p:txBody>
      </p:sp>
      <p:sp>
        <p:nvSpPr>
          <p:cNvPr id="12" name="Foliennummernplatzhalter 11"/>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2214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p:nvSpPr>
        <p:spPr bwMode="invGray">
          <a:xfrm>
            <a:off x="326552" y="3229352"/>
            <a:ext cx="8490241" cy="2322705"/>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p:nvSpPr>
        <p:spPr bwMode="invGray">
          <a:xfrm>
            <a:off x="326552" y="2058731"/>
            <a:ext cx="8195140" cy="3493326"/>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cs-CZ" sz="3628" noProof="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65552"/>
          </a:xfrm>
          <a:solidFill>
            <a:schemeClr val="tx2"/>
          </a:solidFill>
        </p:spPr>
        <p:txBody>
          <a:bodyPr lIns="144000">
            <a:noAutofit/>
          </a:bodyPr>
          <a:lstStyle>
            <a:lvl1pPr>
              <a:defRPr sz="4354" smtClean="0">
                <a:solidFill>
                  <a:schemeClr val="bg1"/>
                </a:solidFill>
                <a:latin typeface="+mj-lt"/>
              </a:defRPr>
            </a:lvl1pPr>
          </a:lstStyle>
          <a:p>
            <a:r>
              <a:rPr lang="cs-CZ" sz="4354" dirty="0" smtClean="0"/>
              <a:t>TELEGROTESK Headline ULTRA</a:t>
            </a:r>
            <a:br>
              <a:rPr lang="cs-CZ" sz="4354" dirty="0" smtClean="0"/>
            </a:br>
            <a:r>
              <a:rPr lang="cs-CZ" sz="4354" dirty="0" smtClean="0">
                <a:latin typeface="TeleGrotesk Headline" pitchFamily="2" charset="0"/>
              </a:rPr>
              <a:t>Maximum of 3 lines</a:t>
            </a:r>
            <a:br>
              <a:rPr lang="cs-CZ" sz="4354" dirty="0" smtClean="0">
                <a:latin typeface="TeleGrotesk Headline" pitchFamily="2" charset="0"/>
              </a:rPr>
            </a:br>
            <a:r>
              <a:rPr lang="cs-CZ" sz="4354" dirty="0" smtClean="0">
                <a:latin typeface="TeleGrotesk Headline" pitchFamily="2" charset="0"/>
              </a:rPr>
              <a:t>40 (48) 60 PT</a:t>
            </a:r>
            <a:endParaRPr lang="cs-CZ" dirty="0" smtClean="0"/>
          </a:p>
        </p:txBody>
      </p:sp>
      <p:sp>
        <p:nvSpPr>
          <p:cNvPr id="45059" name="Textplatzhalter 2"/>
          <p:cNvSpPr>
            <a:spLocks noGrp="1"/>
          </p:cNvSpPr>
          <p:nvPr>
            <p:ph type="subTitle" idx="1" hasCustomPrompt="1"/>
          </p:nvPr>
        </p:nvSpPr>
        <p:spPr bwMode="white">
          <a:xfrm>
            <a:off x="326552" y="4848776"/>
            <a:ext cx="7641072" cy="348357"/>
          </a:xfrm>
        </p:spPr>
        <p:txBody>
          <a:bodyPr wrap="square" lIns="144000">
            <a:spAutoFit/>
          </a:bodyPr>
          <a:lstStyle>
            <a:lvl1pPr>
              <a:spcBef>
                <a:spcPts val="0"/>
              </a:spcBef>
              <a:defRPr sz="2177" smtClean="0">
                <a:solidFill>
                  <a:schemeClr val="bg1"/>
                </a:solidFill>
                <a:latin typeface="Tele-GroteskNor" pitchFamily="2" charset="0"/>
              </a:defRPr>
            </a:lvl1pPr>
          </a:lstStyle>
          <a:p>
            <a:r>
              <a:rPr lang="cs-CZ" dirty="0" smtClean="0"/>
              <a:t>Sub-heading: Tele-Grotesk Normal, 24 pt</a:t>
            </a:r>
          </a:p>
        </p:txBody>
      </p:sp>
      <p:grpSp>
        <p:nvGrpSpPr>
          <p:cNvPr id="8" name="Gruppieren 7"/>
          <p:cNvGrpSpPr/>
          <p:nvPr/>
        </p:nvGrpSpPr>
        <p:grpSpPr bwMode="black">
          <a:xfrm>
            <a:off x="326881" y="6040562"/>
            <a:ext cx="996462" cy="489775"/>
            <a:chOff x="323850" y="6589413"/>
            <a:chExt cx="1318236" cy="648000"/>
          </a:xfrm>
          <a:solidFill>
            <a:schemeClr val="tx2"/>
          </a:solidFill>
        </p:grpSpPr>
        <p:sp>
          <p:nvSpPr>
            <p:cNvPr id="9"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26" name="Group 39"/>
          <p:cNvGrpSpPr>
            <a:grpSpLocks noChangeAspect="1"/>
          </p:cNvGrpSpPr>
          <p:nvPr/>
        </p:nvGrpSpPr>
        <p:grpSpPr bwMode="auto">
          <a:xfrm>
            <a:off x="6885029" y="6218707"/>
            <a:ext cx="1935360" cy="161263"/>
            <a:chOff x="1331" y="4319"/>
            <a:chExt cx="1344" cy="112"/>
          </a:xfrm>
          <a:solidFill>
            <a:schemeClr val="tx2"/>
          </a:solidFill>
        </p:grpSpPr>
        <p:sp>
          <p:nvSpPr>
            <p:cNvPr id="27"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0"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1"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2"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3"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4"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5"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6"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7"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75201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36" name="Picture 19"/>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326880" y="326517"/>
            <a:ext cx="8490331" cy="3476496"/>
          </a:xfrm>
          <a:prstGeom prst="rect">
            <a:avLst/>
          </a:prstGeom>
          <a:noFill/>
        </p:spPr>
      </p:pic>
      <p:pic>
        <p:nvPicPr>
          <p:cNvPr id="10" name="Picture 27" descr="magenta_flaeche_70"/>
          <p:cNvPicPr>
            <a:picLocks noChangeArrowheads="1"/>
          </p:cNvPicPr>
          <p:nvPr/>
        </p:nvPicPr>
        <p:blipFill>
          <a:blip r:embed="rId3" cstate="screen">
            <a:extLst>
              <a:ext uri="{28A0092B-C50C-407E-A947-70E740481C1C}">
                <a14:useLocalDpi xmlns:a14="http://schemas.microsoft.com/office/drawing/2010/main"/>
              </a:ext>
            </a:extLst>
          </a:blip>
          <a:srcRect b="-468"/>
          <a:stretch>
            <a:fillRect/>
          </a:stretch>
        </p:blipFill>
        <p:spPr bwMode="ltGray">
          <a:xfrm>
            <a:off x="326551" y="3319796"/>
            <a:ext cx="8490331" cy="485538"/>
          </a:xfrm>
          <a:prstGeom prst="rect">
            <a:avLst/>
          </a:prstGeom>
          <a:noFill/>
        </p:spPr>
      </p:pic>
      <p:sp>
        <p:nvSpPr>
          <p:cNvPr id="45058" name="Titelplatzhalter 1"/>
          <p:cNvSpPr>
            <a:spLocks noGrp="1"/>
          </p:cNvSpPr>
          <p:nvPr>
            <p:ph type="ctrTitle" hasCustomPrompt="1"/>
          </p:nvPr>
        </p:nvSpPr>
        <p:spPr bwMode="ltGray">
          <a:xfrm>
            <a:off x="326551" y="3644047"/>
            <a:ext cx="8490331" cy="1908010"/>
          </a:xfrm>
          <a:solidFill>
            <a:schemeClr val="tx2"/>
          </a:solidFill>
        </p:spPr>
        <p:txBody>
          <a:bodyPr lIns="143990">
            <a:noAutofit/>
          </a:bodyPr>
          <a:lstStyle>
            <a:lvl1pPr>
              <a:defRPr sz="3628" smtClean="0">
                <a:solidFill>
                  <a:schemeClr val="bg1"/>
                </a:solidFill>
                <a:latin typeface="TeleGrotesk Headline Ultra" pitchFamily="2" charset="0"/>
              </a:defRPr>
            </a:lvl1pPr>
          </a:lstStyle>
          <a:p>
            <a:r>
              <a:rPr lang="cs-CZ" dirty="0" smtClean="0"/>
              <a:t>TeleGrotesk Headline Ultra</a:t>
            </a:r>
            <a:br>
              <a:rPr lang="cs-CZ" dirty="0" smtClean="0"/>
            </a:br>
            <a:r>
              <a:rPr kumimoji="0" lang="cs-CZ" sz="3628"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cs-CZ" dirty="0" smtClean="0"/>
          </a:p>
        </p:txBody>
      </p:sp>
      <p:sp>
        <p:nvSpPr>
          <p:cNvPr id="45059" name="Textplatzhalter 2"/>
          <p:cNvSpPr>
            <a:spLocks noGrp="1"/>
          </p:cNvSpPr>
          <p:nvPr>
            <p:ph type="subTitle" idx="1" hasCustomPrompt="1"/>
          </p:nvPr>
        </p:nvSpPr>
        <p:spPr bwMode="gray">
          <a:xfrm>
            <a:off x="326552" y="4848737"/>
            <a:ext cx="8496329" cy="348357"/>
          </a:xfrm>
        </p:spPr>
        <p:txBody>
          <a:bodyPr wrap="square" lIns="143990">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177" smtClean="0">
                <a:solidFill>
                  <a:schemeClr val="bg1"/>
                </a:solidFill>
                <a:latin typeface="Tele-GroteskNor" pitchFamily="2" charset="0"/>
              </a:defRPr>
            </a:lvl1pPr>
          </a:lstStyle>
          <a:p>
            <a:r>
              <a:rPr lang="cs-CZ" dirty="0" smtClean="0"/>
              <a:t>Sub-heading: Tele-Grotesk Normal, 24 pt</a:t>
            </a:r>
          </a:p>
        </p:txBody>
      </p:sp>
      <p:pic>
        <p:nvPicPr>
          <p:cNvPr id="9" name="Grafik 8" descr="T_Logo_3c_Slogan_n_DE-100%.emf"/>
          <p:cNvPicPr>
            <a:picLocks noChangeAspect="1"/>
          </p:cNvPicPr>
          <p:nvPr/>
        </p:nvPicPr>
        <p:blipFill>
          <a:blip r:embed="rId4" cstate="screen">
            <a:extLst>
              <a:ext uri="{28A0092B-C50C-407E-A947-70E740481C1C}">
                <a14:useLocalDpi xmlns:a14="http://schemas.microsoft.com/office/drawing/2010/main"/>
              </a:ext>
            </a:extLst>
          </a:blip>
          <a:srcRect r="68152"/>
          <a:stretch>
            <a:fillRect/>
          </a:stretch>
        </p:blipFill>
        <p:spPr>
          <a:xfrm>
            <a:off x="326551" y="6040562"/>
            <a:ext cx="1176752" cy="489775"/>
          </a:xfrm>
          <a:prstGeom prst="rect">
            <a:avLst/>
          </a:prstGeom>
        </p:spPr>
      </p:pic>
      <p:grpSp>
        <p:nvGrpSpPr>
          <p:cNvPr id="21" name="Group 39"/>
          <p:cNvGrpSpPr>
            <a:grpSpLocks noChangeAspect="1"/>
          </p:cNvGrpSpPr>
          <p:nvPr/>
        </p:nvGrpSpPr>
        <p:grpSpPr bwMode="auto">
          <a:xfrm>
            <a:off x="6885029" y="6218707"/>
            <a:ext cx="1935360" cy="161263"/>
            <a:chOff x="1331" y="4319"/>
            <a:chExt cx="1344" cy="112"/>
          </a:xfrm>
          <a:solidFill>
            <a:schemeClr val="tx2"/>
          </a:solidFill>
        </p:grpSpPr>
        <p:sp>
          <p:nvSpPr>
            <p:cNvPr id="22" name="Freeform 45"/>
            <p:cNvSpPr>
              <a:spLocks noEditPoints="1"/>
            </p:cNvSpPr>
            <p:nvPr userDrawn="1"/>
          </p:nvSpPr>
          <p:spPr bwMode="auto">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3" name="Freeform 46"/>
            <p:cNvSpPr>
              <a:spLocks noEditPoints="1"/>
            </p:cNvSpPr>
            <p:nvPr userDrawn="1"/>
          </p:nvSpPr>
          <p:spPr bwMode="auto">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4" name="Freeform 47"/>
            <p:cNvSpPr>
              <a:spLocks noEditPoints="1"/>
            </p:cNvSpPr>
            <p:nvPr userDrawn="1"/>
          </p:nvSpPr>
          <p:spPr bwMode="auto">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5" name="Freeform 48"/>
            <p:cNvSpPr>
              <a:spLocks/>
            </p:cNvSpPr>
            <p:nvPr userDrawn="1"/>
          </p:nvSpPr>
          <p:spPr bwMode="auto">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6" name="Freeform 49"/>
            <p:cNvSpPr>
              <a:spLocks noEditPoints="1"/>
            </p:cNvSpPr>
            <p:nvPr userDrawn="1"/>
          </p:nvSpPr>
          <p:spPr bwMode="auto">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7" name="Freeform 50"/>
            <p:cNvSpPr>
              <a:spLocks noEditPoints="1"/>
            </p:cNvSpPr>
            <p:nvPr userDrawn="1"/>
          </p:nvSpPr>
          <p:spPr bwMode="auto">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8" name="Freeform 51"/>
            <p:cNvSpPr>
              <a:spLocks/>
            </p:cNvSpPr>
            <p:nvPr userDrawn="1"/>
          </p:nvSpPr>
          <p:spPr bwMode="auto">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29" name="Freeform 52"/>
            <p:cNvSpPr>
              <a:spLocks/>
            </p:cNvSpPr>
            <p:nvPr userDrawn="1"/>
          </p:nvSpPr>
          <p:spPr bwMode="auto">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5" name="Freeform 53"/>
            <p:cNvSpPr>
              <a:spLocks noEditPoints="1"/>
            </p:cNvSpPr>
            <p:nvPr userDrawn="1"/>
          </p:nvSpPr>
          <p:spPr bwMode="auto">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6" name="Freeform 54"/>
            <p:cNvSpPr>
              <a:spLocks/>
            </p:cNvSpPr>
            <p:nvPr userDrawn="1"/>
          </p:nvSpPr>
          <p:spPr bwMode="auto">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7" name="Freeform 55"/>
            <p:cNvSpPr>
              <a:spLocks noEditPoints="1"/>
            </p:cNvSpPr>
            <p:nvPr userDrawn="1"/>
          </p:nvSpPr>
          <p:spPr bwMode="auto">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8" name="Freeform 56"/>
            <p:cNvSpPr>
              <a:spLocks/>
            </p:cNvSpPr>
            <p:nvPr userDrawn="1"/>
          </p:nvSpPr>
          <p:spPr bwMode="auto">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9" name="Freeform 57"/>
            <p:cNvSpPr>
              <a:spLocks noEditPoints="1"/>
            </p:cNvSpPr>
            <p:nvPr userDrawn="1"/>
          </p:nvSpPr>
          <p:spPr bwMode="auto">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0" name="Freeform 58"/>
            <p:cNvSpPr>
              <a:spLocks noEditPoints="1"/>
            </p:cNvSpPr>
            <p:nvPr userDrawn="1"/>
          </p:nvSpPr>
          <p:spPr bwMode="auto">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1" name="Freeform 59"/>
            <p:cNvSpPr>
              <a:spLocks/>
            </p:cNvSpPr>
            <p:nvPr userDrawn="1"/>
          </p:nvSpPr>
          <p:spPr bwMode="auto">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2" name="Freeform 60"/>
            <p:cNvSpPr>
              <a:spLocks/>
            </p:cNvSpPr>
            <p:nvPr userDrawn="1"/>
          </p:nvSpPr>
          <p:spPr bwMode="auto">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3" name="Freeform 61"/>
            <p:cNvSpPr>
              <a:spLocks/>
            </p:cNvSpPr>
            <p:nvPr userDrawn="1"/>
          </p:nvSpPr>
          <p:spPr bwMode="auto">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4" name="Freeform 62"/>
            <p:cNvSpPr>
              <a:spLocks/>
            </p:cNvSpPr>
            <p:nvPr userDrawn="1"/>
          </p:nvSpPr>
          <p:spPr bwMode="auto">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88228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ndout (2 columns)">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9" name="Inhaltsplatzhalter 2"/>
          <p:cNvSpPr>
            <a:spLocks noGrp="1"/>
          </p:cNvSpPr>
          <p:nvPr>
            <p:ph sz="half" idx="1" hasCustomPrompt="1"/>
          </p:nvPr>
        </p:nvSpPr>
        <p:spPr>
          <a:xfrm>
            <a:off x="326551"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0" name="Inhaltsplatzhalter 3"/>
          <p:cNvSpPr>
            <a:spLocks noGrp="1"/>
          </p:cNvSpPr>
          <p:nvPr>
            <p:ph sz="half" idx="2" hasCustomPrompt="1"/>
          </p:nvPr>
        </p:nvSpPr>
        <p:spPr>
          <a:xfrm>
            <a:off x="4637027"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5" name="Datumsplatzhalter 4"/>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0155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ndout (3 column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0" name="Inhaltsplatzhalter 2"/>
          <p:cNvSpPr>
            <a:spLocks noGrp="1"/>
          </p:cNvSpPr>
          <p:nvPr>
            <p:ph sz="half" idx="1" hasCustomPrompt="1"/>
          </p:nvPr>
        </p:nvSpPr>
        <p:spPr>
          <a:xfrm>
            <a:off x="326551"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1" name="Inhaltsplatzhalter 3"/>
          <p:cNvSpPr>
            <a:spLocks noGrp="1"/>
          </p:cNvSpPr>
          <p:nvPr>
            <p:ph sz="half" idx="2" hasCustomPrompt="1"/>
          </p:nvPr>
        </p:nvSpPr>
        <p:spPr>
          <a:xfrm>
            <a:off x="6089997"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Inhaltsplatzhalter 5"/>
          <p:cNvSpPr>
            <a:spLocks noGrp="1"/>
          </p:cNvSpPr>
          <p:nvPr>
            <p:ph sz="quarter" idx="13" hasCustomPrompt="1"/>
          </p:nvPr>
        </p:nvSpPr>
        <p:spPr>
          <a:xfrm>
            <a:off x="3209158" y="1469326"/>
            <a:ext cx="2728654"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6" name="Datumsplatzhalter 5"/>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9" name="Foliennummernplatzhalter 8"/>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91687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Handout (4 column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lvl1pPr>
              <a:defRPr sz="2177"/>
            </a:lvl1pPr>
          </a:lstStyle>
          <a:p>
            <a:r>
              <a:rPr lang="cs-CZ" dirty="0" smtClean="0"/>
              <a:t>TeleGrotesk Headline Ultra (24) 28 32 pt</a:t>
            </a:r>
            <a:endParaRPr lang="cs-CZ" dirty="0"/>
          </a:p>
        </p:txBody>
      </p:sp>
      <p:sp>
        <p:nvSpPr>
          <p:cNvPr id="19" name="Inhaltsplatzhalter 2"/>
          <p:cNvSpPr>
            <a:spLocks noGrp="1"/>
          </p:cNvSpPr>
          <p:nvPr>
            <p:ph sz="half" idx="1" hasCustomPrompt="1"/>
          </p:nvPr>
        </p:nvSpPr>
        <p:spPr>
          <a:xfrm>
            <a:off x="32655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0" name="Inhaltsplatzhalter 3"/>
          <p:cNvSpPr>
            <a:spLocks noGrp="1"/>
          </p:cNvSpPr>
          <p:nvPr>
            <p:ph sz="half" idx="2" hasCustomPrompt="1"/>
          </p:nvPr>
        </p:nvSpPr>
        <p:spPr>
          <a:xfrm>
            <a:off x="4637760"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1" name="Inhaltsplatzhalter 5"/>
          <p:cNvSpPr>
            <a:spLocks noGrp="1"/>
          </p:cNvSpPr>
          <p:nvPr>
            <p:ph sz="quarter" idx="13" hasCustomPrompt="1"/>
          </p:nvPr>
        </p:nvSpPr>
        <p:spPr>
          <a:xfrm>
            <a:off x="2483039" y="1469326"/>
            <a:ext cx="2024617" cy="4407978"/>
          </a:xfrm>
        </p:spPr>
        <p:txBody>
          <a:bodyPr/>
          <a:lstStyle>
            <a:lvl1pPr>
              <a:defRPr sz="1270"/>
            </a:lvl1pPr>
            <a:lvl2pPr>
              <a:defRPr sz="1270"/>
            </a:lvl2pPr>
            <a:lvl3pPr>
              <a:defRPr sz="1270"/>
            </a:lvl3pPr>
            <a:lvl4pPr>
              <a:defRPr sz="1270"/>
            </a:lvl4pPr>
            <a:lvl5pPr>
              <a:defRPr sz="1270"/>
            </a:lvl5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2" name="Inhaltsplatzhalter 3"/>
          <p:cNvSpPr>
            <a:spLocks noGrp="1"/>
          </p:cNvSpPr>
          <p:nvPr>
            <p:ph sz="half" idx="14" hasCustomPrompt="1"/>
          </p:nvPr>
        </p:nvSpPr>
        <p:spPr>
          <a:xfrm>
            <a:off x="679248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23" name="Datumsplatzhalter 22"/>
          <p:cNvSpPr>
            <a:spLocks noGrp="1"/>
          </p:cNvSpPr>
          <p:nvPr>
            <p:ph type="dt" sz="half" idx="15"/>
          </p:nvPr>
        </p:nvSpPr>
        <p:spPr/>
        <p:txBody>
          <a:bodyPr/>
          <a:lstStyle/>
          <a:p>
            <a:fld id="{3527C144-DBFC-4ED1-9D53-CC97618D9080}" type="datetime1">
              <a:rPr lang="cs-CZ" smtClean="0"/>
              <a:pPr/>
              <a:t>11.07.2018</a:t>
            </a:fld>
            <a:endParaRPr lang="en-US"/>
          </a:p>
        </p:txBody>
      </p:sp>
      <p:sp>
        <p:nvSpPr>
          <p:cNvPr id="24" name="Fußzeilenplatzhalter 23"/>
          <p:cNvSpPr>
            <a:spLocks noGrp="1"/>
          </p:cNvSpPr>
          <p:nvPr>
            <p:ph type="ftr" sz="quarter" idx="16"/>
          </p:nvPr>
        </p:nvSpPr>
        <p:spPr/>
        <p:txBody>
          <a:bodyPr/>
          <a:lstStyle/>
          <a:p>
            <a:r>
              <a:rPr lang="en-US" smtClean="0"/>
              <a:t>Portfolio služeb</a:t>
            </a:r>
            <a:endParaRPr lang="en-US"/>
          </a:p>
        </p:txBody>
      </p:sp>
      <p:sp>
        <p:nvSpPr>
          <p:cNvPr id="25" name="Foliennummernplatzhalter 24"/>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74191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smtClean="0"/>
              <a:t>Klepnutím lze upravit styl předlohy nadpisů.</a:t>
            </a:r>
            <a:endParaRPr lang="cs-CZ" dirty="0"/>
          </a:p>
        </p:txBody>
      </p:sp>
      <p:sp>
        <p:nvSpPr>
          <p:cNvPr id="3" name="Zástupný symbol pro obsah 2"/>
          <p:cNvSpPr>
            <a:spLocks noGrp="1"/>
          </p:cNvSpPr>
          <p:nvPr>
            <p:ph idx="1"/>
          </p:nvPr>
        </p:nvSpPr>
        <p:spPr>
          <a:xfrm>
            <a:off x="304800" y="1773238"/>
            <a:ext cx="8496300" cy="42846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umsplatzhalter 3"/>
          <p:cNvSpPr>
            <a:spLocks noGrp="1"/>
          </p:cNvSpPr>
          <p:nvPr>
            <p:ph type="dt" sz="half" idx="2"/>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7FB7897D-3362-4A68-AB8B-26E34F24D656}" type="datetime1">
              <a:rPr lang="cs-CZ" smtClean="0"/>
              <a:pPr/>
              <a:t>11.07.2018</a:t>
            </a:fld>
            <a:endParaRPr lang="en-US"/>
          </a:p>
        </p:txBody>
      </p:sp>
      <p:sp>
        <p:nvSpPr>
          <p:cNvPr id="8"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9"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extLst>
      <p:ext uri="{BB962C8B-B14F-4D97-AF65-F5344CB8AC3E}">
        <p14:creationId xmlns:p14="http://schemas.microsoft.com/office/powerpoint/2010/main" val="3697750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pravo">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dirty="0" smtClean="0"/>
              <a:t>Klepnutím lze upravit styl předlohy nadpisů.</a:t>
            </a:r>
            <a:endParaRPr lang="cs-CZ" dirty="0"/>
          </a:p>
        </p:txBody>
      </p:sp>
      <p:sp>
        <p:nvSpPr>
          <p:cNvPr id="4" name="Zástupný symbol pro obsah 3"/>
          <p:cNvSpPr>
            <a:spLocks noGrp="1"/>
          </p:cNvSpPr>
          <p:nvPr>
            <p:ph sz="half" idx="2" hasCustomPrompt="1"/>
          </p:nvPr>
        </p:nvSpPr>
        <p:spPr>
          <a:xfrm>
            <a:off x="4629150" y="1516566"/>
            <a:ext cx="4171950" cy="4284662"/>
          </a:xfrm>
        </p:spPr>
        <p:txBody>
          <a:bodyPr/>
          <a:lstStyle>
            <a:lvl1pPr>
              <a:defRPr sz="2400">
                <a:solidFill>
                  <a:schemeClr val="tx2"/>
                </a:solidFill>
                <a:latin typeface="Tele-GroteskNor" pitchFamily="2" charset="0"/>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Datumsplatzhalter 3"/>
          <p:cNvSpPr>
            <a:spLocks noGrp="1"/>
          </p:cNvSpPr>
          <p:nvPr>
            <p:ph type="dt" sz="half" idx="10"/>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CF64AC97-DD9C-46A5-B1E9-29644C0D2910}" type="datetime1">
              <a:rPr lang="cs-CZ" smtClean="0"/>
              <a:pPr/>
              <a:t>11.07.2018</a:t>
            </a:fld>
            <a:endParaRPr lang="en-US"/>
          </a:p>
        </p:txBody>
      </p:sp>
      <p:sp>
        <p:nvSpPr>
          <p:cNvPr id="9"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10"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Slide vertical left">
    <p:bg bwMode="ltGray">
      <p:bgPr>
        <a:blipFill dpi="0" rotWithShape="1">
          <a:blip r:embed="rId2">
            <a:lum/>
          </a:blip>
          <a:srcRect/>
          <a:stretch>
            <a:fillRect l="-28000" r="-6000"/>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34" name="Rechteck 33"/>
          <p:cNvSpPr/>
          <p:nvPr/>
        </p:nvSpPr>
        <p:spPr bwMode="white">
          <a:xfrm>
            <a:off x="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4" name="Group 39"/>
          <p:cNvGrpSpPr>
            <a:grpSpLocks noChangeAspect="1"/>
          </p:cNvGrpSpPr>
          <p:nvPr/>
        </p:nvGrpSpPr>
        <p:grpSpPr bwMode="black">
          <a:xfrm>
            <a:off x="2309805" y="6218707"/>
            <a:ext cx="1935360" cy="161263"/>
            <a:chOff x="1331" y="4319"/>
            <a:chExt cx="1344" cy="112"/>
          </a:xfrm>
          <a:solidFill>
            <a:schemeClr val="bg1"/>
          </a:solidFill>
        </p:grpSpPr>
        <p:sp>
          <p:nvSpPr>
            <p:cNvPr id="115"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1"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2"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0548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vertical righ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457200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cs-CZ" sz="1633" dirty="0" smtClean="0">
              <a:cs typeface="Arial" charset="0"/>
            </a:endParaRPr>
          </a:p>
        </p:txBody>
      </p:sp>
      <p:sp>
        <p:nvSpPr>
          <p:cNvPr id="2" name="Titel 1"/>
          <p:cNvSpPr>
            <a:spLocks noGrp="1"/>
          </p:cNvSpPr>
          <p:nvPr>
            <p:ph type="title" hasCustomPrompt="1"/>
          </p:nvPr>
        </p:nvSpPr>
        <p:spPr bwMode="black">
          <a:xfrm>
            <a:off x="4898268"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66" name="Group 39"/>
          <p:cNvGrpSpPr>
            <a:grpSpLocks noChangeAspect="1"/>
          </p:cNvGrpSpPr>
          <p:nvPr/>
        </p:nvGrpSpPr>
        <p:grpSpPr bwMode="black">
          <a:xfrm>
            <a:off x="6885029" y="6218707"/>
            <a:ext cx="1935360" cy="161263"/>
            <a:chOff x="1331" y="4319"/>
            <a:chExt cx="1344" cy="112"/>
          </a:xfrm>
          <a:solidFill>
            <a:schemeClr val="bg1"/>
          </a:solidFill>
        </p:grpSpPr>
        <p:sp>
          <p:nvSpPr>
            <p:cNvPr id="167"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8"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69"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0"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1"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2"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3"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4"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5"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6"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7"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8"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79"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0"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1"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2"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3"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84"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1870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horizontal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cs-CZ" dirty="0" smtClean="0"/>
              <a:t>Headline Ultra </a:t>
            </a:r>
            <a:br>
              <a:rPr lang="cs-CZ" dirty="0" smtClean="0"/>
            </a:br>
            <a:r>
              <a:rPr lang="cs-CZ" dirty="0" smtClean="0"/>
              <a:t>(60) 75 90 PT</a:t>
            </a:r>
            <a:endParaRPr lang="cs-CZ"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95" name="Group 48"/>
          <p:cNvGrpSpPr>
            <a:grpSpLocks noChangeAspect="1"/>
          </p:cNvGrpSpPr>
          <p:nvPr/>
        </p:nvGrpSpPr>
        <p:grpSpPr bwMode="black">
          <a:xfrm>
            <a:off x="6240077" y="6116490"/>
            <a:ext cx="2581920" cy="214538"/>
            <a:chOff x="1698" y="4248"/>
            <a:chExt cx="1793" cy="149"/>
          </a:xfrm>
          <a:solidFill>
            <a:schemeClr val="bg1"/>
          </a:solidFill>
        </p:grpSpPr>
        <p:sp>
          <p:nvSpPr>
            <p:cNvPr id="96" name="Freeform 54"/>
            <p:cNvSpPr>
              <a:spLocks noEditPoints="1"/>
            </p:cNvSpPr>
            <p:nvPr userDrawn="1"/>
          </p:nvSpPr>
          <p:spPr bwMode="black">
            <a:xfrm>
              <a:off x="1698" y="4279"/>
              <a:ext cx="79" cy="115"/>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7" name="Freeform 55"/>
            <p:cNvSpPr>
              <a:spLocks noEditPoints="1"/>
            </p:cNvSpPr>
            <p:nvPr userDrawn="1"/>
          </p:nvSpPr>
          <p:spPr bwMode="black">
            <a:xfrm>
              <a:off x="1791" y="4279"/>
              <a:ext cx="86" cy="115"/>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8" name="Freeform 56"/>
            <p:cNvSpPr>
              <a:spLocks noEditPoints="1"/>
            </p:cNvSpPr>
            <p:nvPr userDrawn="1"/>
          </p:nvSpPr>
          <p:spPr bwMode="black">
            <a:xfrm>
              <a:off x="1890" y="4276"/>
              <a:ext cx="98" cy="12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99" name="Freeform 57"/>
            <p:cNvSpPr>
              <a:spLocks/>
            </p:cNvSpPr>
            <p:nvPr userDrawn="1"/>
          </p:nvSpPr>
          <p:spPr bwMode="black">
            <a:xfrm>
              <a:off x="2043" y="4276"/>
              <a:ext cx="81" cy="12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0" name="Freeform 58"/>
            <p:cNvSpPr>
              <a:spLocks noEditPoints="1"/>
            </p:cNvSpPr>
            <p:nvPr userDrawn="1"/>
          </p:nvSpPr>
          <p:spPr bwMode="black">
            <a:xfrm>
              <a:off x="2140" y="4279"/>
              <a:ext cx="80" cy="115"/>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1" name="Freeform 59"/>
            <p:cNvSpPr>
              <a:spLocks noEditPoints="1"/>
            </p:cNvSpPr>
            <p:nvPr userDrawn="1"/>
          </p:nvSpPr>
          <p:spPr bwMode="black">
            <a:xfrm>
              <a:off x="2230" y="4276"/>
              <a:ext cx="99" cy="12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2" name="Freeform 60"/>
            <p:cNvSpPr>
              <a:spLocks/>
            </p:cNvSpPr>
            <p:nvPr userDrawn="1"/>
          </p:nvSpPr>
          <p:spPr bwMode="black">
            <a:xfrm>
              <a:off x="2347" y="4279"/>
              <a:ext cx="70" cy="115"/>
            </a:xfrm>
            <a:custGeom>
              <a:avLst/>
              <a:gdLst>
                <a:gd name="T0" fmla="*/ 0 w 70"/>
                <a:gd name="T1" fmla="*/ 115 h 115"/>
                <a:gd name="T2" fmla="*/ 0 w 70"/>
                <a:gd name="T3" fmla="*/ 0 h 115"/>
                <a:gd name="T4" fmla="*/ 25 w 70"/>
                <a:gd name="T5" fmla="*/ 0 h 115"/>
                <a:gd name="T6" fmla="*/ 25 w 70"/>
                <a:gd name="T7" fmla="*/ 94 h 115"/>
                <a:gd name="T8" fmla="*/ 70 w 70"/>
                <a:gd name="T9" fmla="*/ 94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5" y="0"/>
                  </a:lnTo>
                  <a:lnTo>
                    <a:pt x="25" y="94"/>
                  </a:lnTo>
                  <a:lnTo>
                    <a:pt x="70" y="94"/>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3" name="Freeform 61"/>
            <p:cNvSpPr>
              <a:spLocks/>
            </p:cNvSpPr>
            <p:nvPr userDrawn="1"/>
          </p:nvSpPr>
          <p:spPr bwMode="black">
            <a:xfrm>
              <a:off x="2431" y="4279"/>
              <a:ext cx="75" cy="115"/>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70 w 75"/>
                <a:gd name="T13" fmla="*/ 46 h 115"/>
                <a:gd name="T14" fmla="*/ 70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70" y="46"/>
                  </a:lnTo>
                  <a:lnTo>
                    <a:pt x="70"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4" name="Freeform 62"/>
            <p:cNvSpPr>
              <a:spLocks noEditPoints="1"/>
            </p:cNvSpPr>
            <p:nvPr userDrawn="1"/>
          </p:nvSpPr>
          <p:spPr bwMode="black">
            <a:xfrm>
              <a:off x="2519" y="4248"/>
              <a:ext cx="93" cy="149"/>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5" name="Freeform 63"/>
            <p:cNvSpPr>
              <a:spLocks/>
            </p:cNvSpPr>
            <p:nvPr userDrawn="1"/>
          </p:nvSpPr>
          <p:spPr bwMode="black">
            <a:xfrm>
              <a:off x="2628" y="4279"/>
              <a:ext cx="85" cy="115"/>
            </a:xfrm>
            <a:custGeom>
              <a:avLst/>
              <a:gdLst>
                <a:gd name="T0" fmla="*/ 0 w 85"/>
                <a:gd name="T1" fmla="*/ 115 h 115"/>
                <a:gd name="T2" fmla="*/ 0 w 85"/>
                <a:gd name="T3" fmla="*/ 0 h 115"/>
                <a:gd name="T4" fmla="*/ 26 w 85"/>
                <a:gd name="T5" fmla="*/ 0 h 115"/>
                <a:gd name="T6" fmla="*/ 62 w 85"/>
                <a:gd name="T7" fmla="*/ 74 h 115"/>
                <a:gd name="T8" fmla="*/ 62 w 85"/>
                <a:gd name="T9" fmla="*/ 0 h 115"/>
                <a:gd name="T10" fmla="*/ 85 w 85"/>
                <a:gd name="T11" fmla="*/ 0 h 115"/>
                <a:gd name="T12" fmla="*/ 85 w 85"/>
                <a:gd name="T13" fmla="*/ 115 h 115"/>
                <a:gd name="T14" fmla="*/ 61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6" y="0"/>
                  </a:lnTo>
                  <a:lnTo>
                    <a:pt x="62" y="74"/>
                  </a:lnTo>
                  <a:lnTo>
                    <a:pt x="62" y="0"/>
                  </a:lnTo>
                  <a:lnTo>
                    <a:pt x="85" y="0"/>
                  </a:lnTo>
                  <a:lnTo>
                    <a:pt x="85" y="115"/>
                  </a:lnTo>
                  <a:lnTo>
                    <a:pt x="61"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6" name="Freeform 64"/>
            <p:cNvSpPr>
              <a:spLocks noEditPoints="1"/>
            </p:cNvSpPr>
            <p:nvPr userDrawn="1"/>
          </p:nvSpPr>
          <p:spPr bwMode="black">
            <a:xfrm>
              <a:off x="2736" y="4249"/>
              <a:ext cx="74" cy="145"/>
            </a:xfrm>
            <a:custGeom>
              <a:avLst/>
              <a:gdLst>
                <a:gd name="T0" fmla="*/ 0 w 74"/>
                <a:gd name="T1" fmla="*/ 145 h 145"/>
                <a:gd name="T2" fmla="*/ 0 w 74"/>
                <a:gd name="T3" fmla="*/ 30 h 145"/>
                <a:gd name="T4" fmla="*/ 73 w 74"/>
                <a:gd name="T5" fmla="*/ 30 h 145"/>
                <a:gd name="T6" fmla="*/ 73 w 74"/>
                <a:gd name="T7" fmla="*/ 51 h 145"/>
                <a:gd name="T8" fmla="*/ 25 w 74"/>
                <a:gd name="T9" fmla="*/ 51 h 145"/>
                <a:gd name="T10" fmla="*/ 25 w 74"/>
                <a:gd name="T11" fmla="*/ 76 h 145"/>
                <a:gd name="T12" fmla="*/ 70 w 74"/>
                <a:gd name="T13" fmla="*/ 76 h 145"/>
                <a:gd name="T14" fmla="*/ 70 w 74"/>
                <a:gd name="T15" fmla="*/ 96 h 145"/>
                <a:gd name="T16" fmla="*/ 25 w 74"/>
                <a:gd name="T17" fmla="*/ 96 h 145"/>
                <a:gd name="T18" fmla="*/ 25 w 74"/>
                <a:gd name="T19" fmla="*/ 124 h 145"/>
                <a:gd name="T20" fmla="*/ 74 w 74"/>
                <a:gd name="T21" fmla="*/ 124 h 145"/>
                <a:gd name="T22" fmla="*/ 74 w 74"/>
                <a:gd name="T23" fmla="*/ 145 h 145"/>
                <a:gd name="T24" fmla="*/ 0 w 74"/>
                <a:gd name="T25" fmla="*/ 145 h 145"/>
                <a:gd name="T26" fmla="*/ 60 w 74"/>
                <a:gd name="T27" fmla="*/ 0 h 145"/>
                <a:gd name="T28" fmla="*/ 43 w 74"/>
                <a:gd name="T29" fmla="*/ 21 h 145"/>
                <a:gd name="T30" fmla="*/ 24 w 74"/>
                <a:gd name="T31" fmla="*/ 21 h 145"/>
                <a:gd name="T32" fmla="*/ 39 w 74"/>
                <a:gd name="T33" fmla="*/ 0 h 145"/>
                <a:gd name="T34" fmla="*/ 60 w 74"/>
                <a:gd name="T3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45">
                  <a:moveTo>
                    <a:pt x="0" y="145"/>
                  </a:moveTo>
                  <a:lnTo>
                    <a:pt x="0" y="30"/>
                  </a:lnTo>
                  <a:lnTo>
                    <a:pt x="73" y="30"/>
                  </a:lnTo>
                  <a:lnTo>
                    <a:pt x="73" y="51"/>
                  </a:lnTo>
                  <a:lnTo>
                    <a:pt x="25" y="51"/>
                  </a:lnTo>
                  <a:lnTo>
                    <a:pt x="25" y="76"/>
                  </a:lnTo>
                  <a:lnTo>
                    <a:pt x="70" y="76"/>
                  </a:lnTo>
                  <a:lnTo>
                    <a:pt x="70" y="96"/>
                  </a:lnTo>
                  <a:lnTo>
                    <a:pt x="25" y="96"/>
                  </a:lnTo>
                  <a:lnTo>
                    <a:pt x="25" y="124"/>
                  </a:lnTo>
                  <a:lnTo>
                    <a:pt x="74" y="124"/>
                  </a:lnTo>
                  <a:lnTo>
                    <a:pt x="74" y="145"/>
                  </a:lnTo>
                  <a:lnTo>
                    <a:pt x="0" y="145"/>
                  </a:lnTo>
                  <a:close/>
                  <a:moveTo>
                    <a:pt x="60" y="0"/>
                  </a:moveTo>
                  <a:lnTo>
                    <a:pt x="43" y="21"/>
                  </a:lnTo>
                  <a:lnTo>
                    <a:pt x="24" y="21"/>
                  </a:lnTo>
                  <a:lnTo>
                    <a:pt x="39"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7" name="Freeform 65"/>
            <p:cNvSpPr>
              <a:spLocks/>
            </p:cNvSpPr>
            <p:nvPr userDrawn="1"/>
          </p:nvSpPr>
          <p:spPr bwMode="black">
            <a:xfrm>
              <a:off x="2867" y="4279"/>
              <a:ext cx="83" cy="115"/>
            </a:xfrm>
            <a:custGeom>
              <a:avLst/>
              <a:gdLst>
                <a:gd name="T0" fmla="*/ 0 w 83"/>
                <a:gd name="T1" fmla="*/ 115 h 115"/>
                <a:gd name="T2" fmla="*/ 0 w 83"/>
                <a:gd name="T3" fmla="*/ 95 h 115"/>
                <a:gd name="T4" fmla="*/ 51 w 83"/>
                <a:gd name="T5" fmla="*/ 21 h 115"/>
                <a:gd name="T6" fmla="*/ 3 w 83"/>
                <a:gd name="T7" fmla="*/ 21 h 115"/>
                <a:gd name="T8" fmla="*/ 3 w 83"/>
                <a:gd name="T9" fmla="*/ 0 h 115"/>
                <a:gd name="T10" fmla="*/ 81 w 83"/>
                <a:gd name="T11" fmla="*/ 0 h 115"/>
                <a:gd name="T12" fmla="*/ 81 w 83"/>
                <a:gd name="T13" fmla="*/ 18 h 115"/>
                <a:gd name="T14" fmla="*/ 29 w 83"/>
                <a:gd name="T15" fmla="*/ 94 h 115"/>
                <a:gd name="T16" fmla="*/ 83 w 83"/>
                <a:gd name="T17" fmla="*/ 94 h 115"/>
                <a:gd name="T18" fmla="*/ 83 w 83"/>
                <a:gd name="T19" fmla="*/ 115 h 115"/>
                <a:gd name="T20" fmla="*/ 0 w 83"/>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5">
                  <a:moveTo>
                    <a:pt x="0" y="115"/>
                  </a:moveTo>
                  <a:lnTo>
                    <a:pt x="0" y="95"/>
                  </a:lnTo>
                  <a:lnTo>
                    <a:pt x="51" y="21"/>
                  </a:lnTo>
                  <a:lnTo>
                    <a:pt x="3" y="21"/>
                  </a:lnTo>
                  <a:lnTo>
                    <a:pt x="3" y="0"/>
                  </a:lnTo>
                  <a:lnTo>
                    <a:pt x="81" y="0"/>
                  </a:lnTo>
                  <a:lnTo>
                    <a:pt x="81" y="18"/>
                  </a:lnTo>
                  <a:lnTo>
                    <a:pt x="29" y="94"/>
                  </a:lnTo>
                  <a:lnTo>
                    <a:pt x="83" y="94"/>
                  </a:lnTo>
                  <a:lnTo>
                    <a:pt x="83"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8" name="Freeform 66"/>
            <p:cNvSpPr>
              <a:spLocks noEditPoints="1"/>
            </p:cNvSpPr>
            <p:nvPr userDrawn="1"/>
          </p:nvSpPr>
          <p:spPr bwMode="black">
            <a:xfrm>
              <a:off x="2959" y="4249"/>
              <a:ext cx="98" cy="145"/>
            </a:xfrm>
            <a:custGeom>
              <a:avLst/>
              <a:gdLst>
                <a:gd name="T0" fmla="*/ 36 w 98"/>
                <a:gd name="T1" fmla="*/ 30 h 145"/>
                <a:gd name="T2" fmla="*/ 62 w 98"/>
                <a:gd name="T3" fmla="*/ 30 h 145"/>
                <a:gd name="T4" fmla="*/ 98 w 98"/>
                <a:gd name="T5" fmla="*/ 145 h 145"/>
                <a:gd name="T6" fmla="*/ 72 w 98"/>
                <a:gd name="T7" fmla="*/ 145 h 145"/>
                <a:gd name="T8" fmla="*/ 66 w 98"/>
                <a:gd name="T9" fmla="*/ 119 h 145"/>
                <a:gd name="T10" fmla="*/ 33 w 98"/>
                <a:gd name="T11" fmla="*/ 119 h 145"/>
                <a:gd name="T12" fmla="*/ 25 w 98"/>
                <a:gd name="T13" fmla="*/ 145 h 145"/>
                <a:gd name="T14" fmla="*/ 0 w 98"/>
                <a:gd name="T15" fmla="*/ 145 h 145"/>
                <a:gd name="T16" fmla="*/ 36 w 98"/>
                <a:gd name="T17" fmla="*/ 30 h 145"/>
                <a:gd name="T18" fmla="*/ 73 w 98"/>
                <a:gd name="T19" fmla="*/ 0 h 145"/>
                <a:gd name="T20" fmla="*/ 56 w 98"/>
                <a:gd name="T21" fmla="*/ 21 h 145"/>
                <a:gd name="T22" fmla="*/ 36 w 98"/>
                <a:gd name="T23" fmla="*/ 21 h 145"/>
                <a:gd name="T24" fmla="*/ 52 w 98"/>
                <a:gd name="T25" fmla="*/ 0 h 145"/>
                <a:gd name="T26" fmla="*/ 73 w 98"/>
                <a:gd name="T27" fmla="*/ 0 h 145"/>
                <a:gd name="T28" fmla="*/ 38 w 98"/>
                <a:gd name="T29" fmla="*/ 100 h 145"/>
                <a:gd name="T30" fmla="*/ 60 w 98"/>
                <a:gd name="T31" fmla="*/ 100 h 145"/>
                <a:gd name="T32" fmla="*/ 49 w 98"/>
                <a:gd name="T33" fmla="*/ 61 h 145"/>
                <a:gd name="T34" fmla="*/ 38 w 98"/>
                <a:gd name="T35"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45">
                  <a:moveTo>
                    <a:pt x="36" y="30"/>
                  </a:moveTo>
                  <a:lnTo>
                    <a:pt x="62" y="30"/>
                  </a:lnTo>
                  <a:lnTo>
                    <a:pt x="98" y="145"/>
                  </a:lnTo>
                  <a:lnTo>
                    <a:pt x="72" y="145"/>
                  </a:lnTo>
                  <a:lnTo>
                    <a:pt x="66" y="119"/>
                  </a:lnTo>
                  <a:lnTo>
                    <a:pt x="33" y="119"/>
                  </a:lnTo>
                  <a:lnTo>
                    <a:pt x="25" y="145"/>
                  </a:lnTo>
                  <a:lnTo>
                    <a:pt x="0" y="145"/>
                  </a:lnTo>
                  <a:lnTo>
                    <a:pt x="36" y="30"/>
                  </a:lnTo>
                  <a:close/>
                  <a:moveTo>
                    <a:pt x="73" y="0"/>
                  </a:moveTo>
                  <a:lnTo>
                    <a:pt x="56" y="21"/>
                  </a:lnTo>
                  <a:lnTo>
                    <a:pt x="36" y="21"/>
                  </a:lnTo>
                  <a:lnTo>
                    <a:pt x="52" y="0"/>
                  </a:lnTo>
                  <a:lnTo>
                    <a:pt x="73" y="0"/>
                  </a:lnTo>
                  <a:close/>
                  <a:moveTo>
                    <a:pt x="38" y="100"/>
                  </a:moveTo>
                  <a:lnTo>
                    <a:pt x="60" y="100"/>
                  </a:lnTo>
                  <a:lnTo>
                    <a:pt x="49" y="61"/>
                  </a:lnTo>
                  <a:lnTo>
                    <a:pt x="3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09" name="Freeform 67"/>
            <p:cNvSpPr>
              <a:spLocks noEditPoints="1"/>
            </p:cNvSpPr>
            <p:nvPr userDrawn="1"/>
          </p:nvSpPr>
          <p:spPr bwMode="black">
            <a:xfrm>
              <a:off x="3067" y="4248"/>
              <a:ext cx="83" cy="146"/>
            </a:xfrm>
            <a:custGeom>
              <a:avLst/>
              <a:gdLst>
                <a:gd name="T0" fmla="*/ 0 w 83"/>
                <a:gd name="T1" fmla="*/ 146 h 146"/>
                <a:gd name="T2" fmla="*/ 0 w 83"/>
                <a:gd name="T3" fmla="*/ 126 h 146"/>
                <a:gd name="T4" fmla="*/ 51 w 83"/>
                <a:gd name="T5" fmla="*/ 52 h 146"/>
                <a:gd name="T6" fmla="*/ 3 w 83"/>
                <a:gd name="T7" fmla="*/ 52 h 146"/>
                <a:gd name="T8" fmla="*/ 3 w 83"/>
                <a:gd name="T9" fmla="*/ 31 h 146"/>
                <a:gd name="T10" fmla="*/ 81 w 83"/>
                <a:gd name="T11" fmla="*/ 31 h 146"/>
                <a:gd name="T12" fmla="*/ 81 w 83"/>
                <a:gd name="T13" fmla="*/ 49 h 146"/>
                <a:gd name="T14" fmla="*/ 29 w 83"/>
                <a:gd name="T15" fmla="*/ 125 h 146"/>
                <a:gd name="T16" fmla="*/ 83 w 83"/>
                <a:gd name="T17" fmla="*/ 125 h 146"/>
                <a:gd name="T18" fmla="*/ 83 w 83"/>
                <a:gd name="T19" fmla="*/ 146 h 146"/>
                <a:gd name="T20" fmla="*/ 0 w 83"/>
                <a:gd name="T21" fmla="*/ 146 h 146"/>
                <a:gd name="T22" fmla="*/ 67 w 83"/>
                <a:gd name="T23" fmla="*/ 0 h 146"/>
                <a:gd name="T24" fmla="*/ 51 w 83"/>
                <a:gd name="T25" fmla="*/ 22 h 146"/>
                <a:gd name="T26" fmla="*/ 32 w 83"/>
                <a:gd name="T27" fmla="*/ 22 h 146"/>
                <a:gd name="T28" fmla="*/ 15 w 83"/>
                <a:gd name="T29" fmla="*/ 0 h 146"/>
                <a:gd name="T30" fmla="*/ 33 w 83"/>
                <a:gd name="T31" fmla="*/ 0 h 146"/>
                <a:gd name="T32" fmla="*/ 41 w 83"/>
                <a:gd name="T33" fmla="*/ 10 h 146"/>
                <a:gd name="T34" fmla="*/ 48 w 83"/>
                <a:gd name="T35" fmla="*/ 0 h 146"/>
                <a:gd name="T36" fmla="*/ 67 w 83"/>
                <a:gd name="T3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46">
                  <a:moveTo>
                    <a:pt x="0" y="146"/>
                  </a:moveTo>
                  <a:lnTo>
                    <a:pt x="0" y="126"/>
                  </a:lnTo>
                  <a:lnTo>
                    <a:pt x="51" y="52"/>
                  </a:lnTo>
                  <a:lnTo>
                    <a:pt x="3" y="52"/>
                  </a:lnTo>
                  <a:lnTo>
                    <a:pt x="3" y="31"/>
                  </a:lnTo>
                  <a:lnTo>
                    <a:pt x="81" y="31"/>
                  </a:lnTo>
                  <a:lnTo>
                    <a:pt x="81" y="49"/>
                  </a:lnTo>
                  <a:lnTo>
                    <a:pt x="29" y="125"/>
                  </a:lnTo>
                  <a:lnTo>
                    <a:pt x="83" y="125"/>
                  </a:lnTo>
                  <a:lnTo>
                    <a:pt x="83" y="146"/>
                  </a:lnTo>
                  <a:lnTo>
                    <a:pt x="0" y="146"/>
                  </a:lnTo>
                  <a:close/>
                  <a:moveTo>
                    <a:pt x="67" y="0"/>
                  </a:moveTo>
                  <a:lnTo>
                    <a:pt x="51" y="22"/>
                  </a:lnTo>
                  <a:lnTo>
                    <a:pt x="32" y="22"/>
                  </a:lnTo>
                  <a:lnTo>
                    <a:pt x="15" y="0"/>
                  </a:lnTo>
                  <a:lnTo>
                    <a:pt x="33" y="0"/>
                  </a:lnTo>
                  <a:lnTo>
                    <a:pt x="41" y="10"/>
                  </a:lnTo>
                  <a:lnTo>
                    <a:pt x="48"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0" name="Freeform 68"/>
            <p:cNvSpPr>
              <a:spLocks/>
            </p:cNvSpPr>
            <p:nvPr userDrawn="1"/>
          </p:nvSpPr>
          <p:spPr bwMode="black">
            <a:xfrm>
              <a:off x="3166" y="4279"/>
              <a:ext cx="25" cy="115"/>
            </a:xfrm>
            <a:custGeom>
              <a:avLst/>
              <a:gdLst>
                <a:gd name="T0" fmla="*/ 0 w 25"/>
                <a:gd name="T1" fmla="*/ 115 h 115"/>
                <a:gd name="T2" fmla="*/ 0 w 25"/>
                <a:gd name="T3" fmla="*/ 0 h 115"/>
                <a:gd name="T4" fmla="*/ 13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3"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1" name="Freeform 69"/>
            <p:cNvSpPr>
              <a:spLocks/>
            </p:cNvSpPr>
            <p:nvPr userDrawn="1"/>
          </p:nvSpPr>
          <p:spPr bwMode="black">
            <a:xfrm>
              <a:off x="3205" y="4279"/>
              <a:ext cx="81" cy="115"/>
            </a:xfrm>
            <a:custGeom>
              <a:avLst/>
              <a:gdLst>
                <a:gd name="T0" fmla="*/ 28 w 81"/>
                <a:gd name="T1" fmla="*/ 115 h 115"/>
                <a:gd name="T2" fmla="*/ 28 w 81"/>
                <a:gd name="T3" fmla="*/ 21 h 115"/>
                <a:gd name="T4" fmla="*/ 0 w 81"/>
                <a:gd name="T5" fmla="*/ 21 h 115"/>
                <a:gd name="T6" fmla="*/ 0 w 81"/>
                <a:gd name="T7" fmla="*/ 0 h 115"/>
                <a:gd name="T8" fmla="*/ 81 w 81"/>
                <a:gd name="T9" fmla="*/ 0 h 115"/>
                <a:gd name="T10" fmla="*/ 81 w 81"/>
                <a:gd name="T11" fmla="*/ 21 h 115"/>
                <a:gd name="T12" fmla="*/ 52 w 81"/>
                <a:gd name="T13" fmla="*/ 21 h 115"/>
                <a:gd name="T14" fmla="*/ 52 w 81"/>
                <a:gd name="T15" fmla="*/ 115 h 115"/>
                <a:gd name="T16" fmla="*/ 28 w 81"/>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15">
                  <a:moveTo>
                    <a:pt x="28" y="115"/>
                  </a:moveTo>
                  <a:lnTo>
                    <a:pt x="28" y="21"/>
                  </a:lnTo>
                  <a:lnTo>
                    <a:pt x="0" y="21"/>
                  </a:lnTo>
                  <a:lnTo>
                    <a:pt x="0" y="0"/>
                  </a:lnTo>
                  <a:lnTo>
                    <a:pt x="81" y="0"/>
                  </a:lnTo>
                  <a:lnTo>
                    <a:pt x="81" y="21"/>
                  </a:lnTo>
                  <a:lnTo>
                    <a:pt x="52" y="21"/>
                  </a:lnTo>
                  <a:lnTo>
                    <a:pt x="52" y="115"/>
                  </a:lnTo>
                  <a:lnTo>
                    <a:pt x="28"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2" name="Freeform 70"/>
            <p:cNvSpPr>
              <a:spLocks/>
            </p:cNvSpPr>
            <p:nvPr userDrawn="1"/>
          </p:nvSpPr>
          <p:spPr bwMode="black">
            <a:xfrm>
              <a:off x="3299" y="4279"/>
              <a:ext cx="91" cy="115"/>
            </a:xfrm>
            <a:custGeom>
              <a:avLst/>
              <a:gdLst>
                <a:gd name="T0" fmla="*/ 0 w 91"/>
                <a:gd name="T1" fmla="*/ 115 h 115"/>
                <a:gd name="T2" fmla="*/ 0 w 91"/>
                <a:gd name="T3" fmla="*/ 0 h 115"/>
                <a:gd name="T4" fmla="*/ 25 w 91"/>
                <a:gd name="T5" fmla="*/ 0 h 115"/>
                <a:gd name="T6" fmla="*/ 25 w 91"/>
                <a:gd name="T7" fmla="*/ 44 h 115"/>
                <a:gd name="T8" fmla="*/ 60 w 91"/>
                <a:gd name="T9" fmla="*/ 0 h 115"/>
                <a:gd name="T10" fmla="*/ 87 w 91"/>
                <a:gd name="T11" fmla="*/ 0 h 115"/>
                <a:gd name="T12" fmla="*/ 48 w 91"/>
                <a:gd name="T13" fmla="*/ 47 h 115"/>
                <a:gd name="T14" fmla="*/ 91 w 91"/>
                <a:gd name="T15" fmla="*/ 115 h 115"/>
                <a:gd name="T16" fmla="*/ 62 w 91"/>
                <a:gd name="T17" fmla="*/ 115 h 115"/>
                <a:gd name="T18" fmla="*/ 32 w 91"/>
                <a:gd name="T19" fmla="*/ 67 h 115"/>
                <a:gd name="T20" fmla="*/ 25 w 91"/>
                <a:gd name="T21" fmla="*/ 75 h 115"/>
                <a:gd name="T22" fmla="*/ 25 w 91"/>
                <a:gd name="T23" fmla="*/ 115 h 115"/>
                <a:gd name="T24" fmla="*/ 0 w 91"/>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5">
                  <a:moveTo>
                    <a:pt x="0" y="115"/>
                  </a:moveTo>
                  <a:lnTo>
                    <a:pt x="0" y="0"/>
                  </a:lnTo>
                  <a:lnTo>
                    <a:pt x="25" y="0"/>
                  </a:lnTo>
                  <a:lnTo>
                    <a:pt x="25" y="44"/>
                  </a:lnTo>
                  <a:lnTo>
                    <a:pt x="60" y="0"/>
                  </a:lnTo>
                  <a:lnTo>
                    <a:pt x="87" y="0"/>
                  </a:lnTo>
                  <a:lnTo>
                    <a:pt x="48" y="47"/>
                  </a:lnTo>
                  <a:lnTo>
                    <a:pt x="91" y="115"/>
                  </a:lnTo>
                  <a:lnTo>
                    <a:pt x="62" y="115"/>
                  </a:lnTo>
                  <a:lnTo>
                    <a:pt x="32" y="67"/>
                  </a:lnTo>
                  <a:lnTo>
                    <a:pt x="25" y="7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3" name="Freeform 71"/>
            <p:cNvSpPr>
              <a:spLocks/>
            </p:cNvSpPr>
            <p:nvPr userDrawn="1"/>
          </p:nvSpPr>
          <p:spPr bwMode="black">
            <a:xfrm>
              <a:off x="3395" y="4279"/>
              <a:ext cx="96" cy="115"/>
            </a:xfrm>
            <a:custGeom>
              <a:avLst/>
              <a:gdLst>
                <a:gd name="T0" fmla="*/ 0 w 96"/>
                <a:gd name="T1" fmla="*/ 0 h 115"/>
                <a:gd name="T2" fmla="*/ 28 w 96"/>
                <a:gd name="T3" fmla="*/ 0 h 115"/>
                <a:gd name="T4" fmla="*/ 49 w 96"/>
                <a:gd name="T5" fmla="*/ 46 h 115"/>
                <a:gd name="T6" fmla="*/ 70 w 96"/>
                <a:gd name="T7" fmla="*/ 0 h 115"/>
                <a:gd name="T8" fmla="*/ 96 w 96"/>
                <a:gd name="T9" fmla="*/ 0 h 115"/>
                <a:gd name="T10" fmla="*/ 60 w 96"/>
                <a:gd name="T11" fmla="*/ 70 h 115"/>
                <a:gd name="T12" fmla="*/ 60 w 96"/>
                <a:gd name="T13" fmla="*/ 115 h 115"/>
                <a:gd name="T14" fmla="*/ 36 w 96"/>
                <a:gd name="T15" fmla="*/ 115 h 115"/>
                <a:gd name="T16" fmla="*/ 36 w 96"/>
                <a:gd name="T17" fmla="*/ 70 h 115"/>
                <a:gd name="T18" fmla="*/ 0 w 96"/>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15">
                  <a:moveTo>
                    <a:pt x="0" y="0"/>
                  </a:moveTo>
                  <a:lnTo>
                    <a:pt x="28" y="0"/>
                  </a:lnTo>
                  <a:lnTo>
                    <a:pt x="49" y="46"/>
                  </a:lnTo>
                  <a:lnTo>
                    <a:pt x="70" y="0"/>
                  </a:lnTo>
                  <a:lnTo>
                    <a:pt x="96" y="0"/>
                  </a:lnTo>
                  <a:lnTo>
                    <a:pt x="60" y="70"/>
                  </a:lnTo>
                  <a:lnTo>
                    <a:pt x="60" y="115"/>
                  </a:lnTo>
                  <a:lnTo>
                    <a:pt x="36" y="115"/>
                  </a:lnTo>
                  <a:lnTo>
                    <a:pt x="36" y="7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62465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vertical lef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33" name="Group 39"/>
          <p:cNvGrpSpPr>
            <a:grpSpLocks noChangeAspect="1"/>
          </p:cNvGrpSpPr>
          <p:nvPr/>
        </p:nvGrpSpPr>
        <p:grpSpPr bwMode="black">
          <a:xfrm>
            <a:off x="2309805" y="6218707"/>
            <a:ext cx="1935360" cy="161263"/>
            <a:chOff x="1331" y="4319"/>
            <a:chExt cx="1344" cy="112"/>
          </a:xfrm>
          <a:solidFill>
            <a:schemeClr val="bg1"/>
          </a:solidFill>
        </p:grpSpPr>
        <p:sp>
          <p:nvSpPr>
            <p:cNvPr id="134"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5"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6"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7"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8"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9"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0"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1"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2"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3"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4"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5"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6"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7"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8"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49"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0"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51"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263265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righ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4898551" y="326517"/>
            <a:ext cx="3918614" cy="2269885"/>
          </a:xfrm>
        </p:spPr>
        <p:txBody>
          <a:bodyPr/>
          <a:lstStyle>
            <a:lvl1pPr>
              <a:defRPr sz="5442">
                <a:solidFill>
                  <a:schemeClr val="bg1"/>
                </a:solidFill>
              </a:defRPr>
            </a:lvl1pPr>
          </a:lstStyle>
          <a:p>
            <a:r>
              <a:rPr lang="cs-CZ" dirty="0" smtClean="0"/>
              <a:t>Headline Ultra</a:t>
            </a:r>
            <a:br>
              <a:rPr lang="cs-CZ" dirty="0" smtClean="0"/>
            </a:br>
            <a:r>
              <a:rPr lang="cs-CZ" dirty="0" smtClean="0"/>
              <a:t>(60) 75 90 PT</a:t>
            </a:r>
            <a:endParaRPr lang="cs-CZ" dirty="0"/>
          </a:p>
        </p:txBody>
      </p:sp>
      <p:sp>
        <p:nvSpPr>
          <p:cNvPr id="10" name="Textplatzhalter 2"/>
          <p:cNvSpPr>
            <a:spLocks noGrp="1"/>
          </p:cNvSpPr>
          <p:nvPr>
            <p:ph type="body" sz="quarter" idx="11" hasCustomPrompt="1"/>
          </p:nvPr>
        </p:nvSpPr>
        <p:spPr bwMode="black">
          <a:xfrm>
            <a:off x="4898552" y="3429720"/>
            <a:ext cx="3918613"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cs-CZ" dirty="0" smtClean="0"/>
              <a:t>Sub-heading: Tele-GroteskFet 18 pt</a:t>
            </a:r>
            <a:endParaRPr lang="cs-CZ"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grpSp>
        <p:nvGrpSpPr>
          <p:cNvPr id="112" name="Group 39"/>
          <p:cNvGrpSpPr>
            <a:grpSpLocks noChangeAspect="1"/>
          </p:cNvGrpSpPr>
          <p:nvPr/>
        </p:nvGrpSpPr>
        <p:grpSpPr bwMode="black">
          <a:xfrm>
            <a:off x="6885029" y="6218707"/>
            <a:ext cx="1935360" cy="161263"/>
            <a:chOff x="1331" y="4319"/>
            <a:chExt cx="1344" cy="112"/>
          </a:xfrm>
          <a:solidFill>
            <a:schemeClr val="bg1"/>
          </a:solidFill>
        </p:grpSpPr>
        <p:sp>
          <p:nvSpPr>
            <p:cNvPr id="113" name="Freeform 45"/>
            <p:cNvSpPr>
              <a:spLocks noEditPoints="1"/>
            </p:cNvSpPr>
            <p:nvPr userDrawn="1"/>
          </p:nvSpPr>
          <p:spPr bwMode="black">
            <a:xfrm>
              <a:off x="1331" y="4342"/>
              <a:ext cx="58" cy="87"/>
            </a:xfrm>
            <a:custGeom>
              <a:avLst/>
              <a:gdLst>
                <a:gd name="T0" fmla="*/ 0 w 86"/>
                <a:gd name="T1" fmla="*/ 126 h 126"/>
                <a:gd name="T2" fmla="*/ 0 w 86"/>
                <a:gd name="T3" fmla="*/ 0 h 126"/>
                <a:gd name="T4" fmla="*/ 40 w 86"/>
                <a:gd name="T5" fmla="*/ 0 h 126"/>
                <a:gd name="T6" fmla="*/ 63 w 86"/>
                <a:gd name="T7" fmla="*/ 3 h 126"/>
                <a:gd name="T8" fmla="*/ 81 w 86"/>
                <a:gd name="T9" fmla="*/ 17 h 126"/>
                <a:gd name="T10" fmla="*/ 86 w 86"/>
                <a:gd name="T11" fmla="*/ 39 h 126"/>
                <a:gd name="T12" fmla="*/ 71 w 86"/>
                <a:gd name="T13" fmla="*/ 73 h 126"/>
                <a:gd name="T14" fmla="*/ 41 w 86"/>
                <a:gd name="T15" fmla="*/ 81 h 126"/>
                <a:gd name="T16" fmla="*/ 27 w 86"/>
                <a:gd name="T17" fmla="*/ 81 h 126"/>
                <a:gd name="T18" fmla="*/ 27 w 86"/>
                <a:gd name="T19" fmla="*/ 126 h 126"/>
                <a:gd name="T20" fmla="*/ 0 w 86"/>
                <a:gd name="T21" fmla="*/ 126 h 126"/>
                <a:gd name="T22" fmla="*/ 27 w 86"/>
                <a:gd name="T23" fmla="*/ 59 h 126"/>
                <a:gd name="T24" fmla="*/ 40 w 86"/>
                <a:gd name="T25" fmla="*/ 59 h 126"/>
                <a:gd name="T26" fmla="*/ 55 w 86"/>
                <a:gd name="T27" fmla="*/ 54 h 126"/>
                <a:gd name="T28" fmla="*/ 59 w 86"/>
                <a:gd name="T29" fmla="*/ 41 h 126"/>
                <a:gd name="T30" fmla="*/ 54 w 86"/>
                <a:gd name="T31" fmla="*/ 27 h 126"/>
                <a:gd name="T32" fmla="*/ 39 w 86"/>
                <a:gd name="T33" fmla="*/ 23 h 126"/>
                <a:gd name="T34" fmla="*/ 27 w 86"/>
                <a:gd name="T35" fmla="*/ 23 h 126"/>
                <a:gd name="T36" fmla="*/ 27 w 86"/>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6" y="31"/>
                    <a:pt x="86" y="39"/>
                  </a:cubicBezTo>
                  <a:cubicBezTo>
                    <a:pt x="86"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0" y="59"/>
                    <a:pt x="40" y="59"/>
                    <a:pt x="40"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4" name="Freeform 46"/>
            <p:cNvSpPr>
              <a:spLocks noEditPoints="1"/>
            </p:cNvSpPr>
            <p:nvPr userDrawn="1"/>
          </p:nvSpPr>
          <p:spPr bwMode="black">
            <a:xfrm>
              <a:off x="1400" y="4342"/>
              <a:ext cx="65" cy="87"/>
            </a:xfrm>
            <a:custGeom>
              <a:avLst/>
              <a:gdLst>
                <a:gd name="T0" fmla="*/ 0 w 94"/>
                <a:gd name="T1" fmla="*/ 126 h 126"/>
                <a:gd name="T2" fmla="*/ 0 w 94"/>
                <a:gd name="T3" fmla="*/ 0 h 126"/>
                <a:gd name="T4" fmla="*/ 49 w 94"/>
                <a:gd name="T5" fmla="*/ 0 h 126"/>
                <a:gd name="T6" fmla="*/ 78 w 94"/>
                <a:gd name="T7" fmla="*/ 8 h 126"/>
                <a:gd name="T8" fmla="*/ 90 w 94"/>
                <a:gd name="T9" fmla="*/ 35 h 126"/>
                <a:gd name="T10" fmla="*/ 82 w 94"/>
                <a:gd name="T11" fmla="*/ 59 h 126"/>
                <a:gd name="T12" fmla="*/ 72 w 94"/>
                <a:gd name="T13" fmla="*/ 66 h 126"/>
                <a:gd name="T14" fmla="*/ 84 w 94"/>
                <a:gd name="T15" fmla="*/ 76 h 126"/>
                <a:gd name="T16" fmla="*/ 88 w 94"/>
                <a:gd name="T17" fmla="*/ 89 h 126"/>
                <a:gd name="T18" fmla="*/ 90 w 94"/>
                <a:gd name="T19" fmla="*/ 108 h 126"/>
                <a:gd name="T20" fmla="*/ 92 w 94"/>
                <a:gd name="T21" fmla="*/ 121 h 126"/>
                <a:gd name="T22" fmla="*/ 94 w 94"/>
                <a:gd name="T23" fmla="*/ 126 h 126"/>
                <a:gd name="T24" fmla="*/ 66 w 94"/>
                <a:gd name="T25" fmla="*/ 126 h 126"/>
                <a:gd name="T26" fmla="*/ 64 w 94"/>
                <a:gd name="T27" fmla="*/ 119 h 126"/>
                <a:gd name="T28" fmla="*/ 63 w 94"/>
                <a:gd name="T29" fmla="*/ 103 h 126"/>
                <a:gd name="T30" fmla="*/ 60 w 94"/>
                <a:gd name="T31" fmla="*/ 85 h 126"/>
                <a:gd name="T32" fmla="*/ 51 w 94"/>
                <a:gd name="T33" fmla="*/ 77 h 126"/>
                <a:gd name="T34" fmla="*/ 43 w 94"/>
                <a:gd name="T35" fmla="*/ 77 h 126"/>
                <a:gd name="T36" fmla="*/ 27 w 94"/>
                <a:gd name="T37" fmla="*/ 77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1 h 126"/>
                <a:gd name="T54" fmla="*/ 27 w 94"/>
                <a:gd name="T55" fmla="*/ 21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8"/>
                  </a:cubicBezTo>
                  <a:cubicBezTo>
                    <a:pt x="86" y="15"/>
                    <a:pt x="90" y="24"/>
                    <a:pt x="90" y="35"/>
                  </a:cubicBezTo>
                  <a:cubicBezTo>
                    <a:pt x="90" y="45"/>
                    <a:pt x="87" y="53"/>
                    <a:pt x="82" y="59"/>
                  </a:cubicBezTo>
                  <a:cubicBezTo>
                    <a:pt x="79" y="62"/>
                    <a:pt x="76" y="64"/>
                    <a:pt x="72" y="66"/>
                  </a:cubicBezTo>
                  <a:cubicBezTo>
                    <a:pt x="77" y="68"/>
                    <a:pt x="81" y="71"/>
                    <a:pt x="84" y="76"/>
                  </a:cubicBezTo>
                  <a:cubicBezTo>
                    <a:pt x="86" y="79"/>
                    <a:pt x="87" y="83"/>
                    <a:pt x="88" y="89"/>
                  </a:cubicBezTo>
                  <a:cubicBezTo>
                    <a:pt x="88" y="91"/>
                    <a:pt x="89" y="98"/>
                    <a:pt x="90" y="108"/>
                  </a:cubicBezTo>
                  <a:cubicBezTo>
                    <a:pt x="90" y="115"/>
                    <a:pt x="91" y="119"/>
                    <a:pt x="92" y="121"/>
                  </a:cubicBezTo>
                  <a:cubicBezTo>
                    <a:pt x="92" y="123"/>
                    <a:pt x="93" y="124"/>
                    <a:pt x="94" y="126"/>
                  </a:cubicBezTo>
                  <a:cubicBezTo>
                    <a:pt x="66" y="126"/>
                    <a:pt x="66" y="126"/>
                    <a:pt x="66" y="126"/>
                  </a:cubicBezTo>
                  <a:cubicBezTo>
                    <a:pt x="65" y="124"/>
                    <a:pt x="65" y="122"/>
                    <a:pt x="64" y="119"/>
                  </a:cubicBezTo>
                  <a:cubicBezTo>
                    <a:pt x="64" y="117"/>
                    <a:pt x="64" y="112"/>
                    <a:pt x="63" y="103"/>
                  </a:cubicBezTo>
                  <a:cubicBezTo>
                    <a:pt x="62" y="94"/>
                    <a:pt x="61" y="88"/>
                    <a:pt x="60" y="85"/>
                  </a:cubicBezTo>
                  <a:cubicBezTo>
                    <a:pt x="58" y="81"/>
                    <a:pt x="55" y="78"/>
                    <a:pt x="51" y="77"/>
                  </a:cubicBezTo>
                  <a:cubicBezTo>
                    <a:pt x="49" y="77"/>
                    <a:pt x="46" y="77"/>
                    <a:pt x="43" y="77"/>
                  </a:cubicBezTo>
                  <a:cubicBezTo>
                    <a:pt x="27" y="77"/>
                    <a:pt x="27" y="77"/>
                    <a:pt x="27" y="77"/>
                  </a:cubicBezTo>
                  <a:cubicBezTo>
                    <a:pt x="27" y="126"/>
                    <a:pt x="27" y="126"/>
                    <a:pt x="27" y="126"/>
                  </a:cubicBezTo>
                  <a:lnTo>
                    <a:pt x="0" y="126"/>
                  </a:lnTo>
                  <a:close/>
                  <a:moveTo>
                    <a:pt x="27" y="56"/>
                  </a:moveTo>
                  <a:cubicBezTo>
                    <a:pt x="42" y="56"/>
                    <a:pt x="42" y="56"/>
                    <a:pt x="42" y="56"/>
                  </a:cubicBezTo>
                  <a:cubicBezTo>
                    <a:pt x="50" y="56"/>
                    <a:pt x="56" y="54"/>
                    <a:pt x="59" y="51"/>
                  </a:cubicBezTo>
                  <a:cubicBezTo>
                    <a:pt x="62" y="48"/>
                    <a:pt x="63" y="44"/>
                    <a:pt x="63" y="38"/>
                  </a:cubicBezTo>
                  <a:cubicBezTo>
                    <a:pt x="63" y="32"/>
                    <a:pt x="61" y="27"/>
                    <a:pt x="56" y="24"/>
                  </a:cubicBezTo>
                  <a:cubicBezTo>
                    <a:pt x="54" y="22"/>
                    <a:pt x="49" y="21"/>
                    <a:pt x="43" y="21"/>
                  </a:cubicBezTo>
                  <a:cubicBezTo>
                    <a:pt x="27" y="21"/>
                    <a:pt x="27" y="21"/>
                    <a:pt x="27" y="21"/>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5" name="Freeform 47"/>
            <p:cNvSpPr>
              <a:spLocks noEditPoints="1"/>
            </p:cNvSpPr>
            <p:nvPr userDrawn="1"/>
          </p:nvSpPr>
          <p:spPr bwMode="black">
            <a:xfrm>
              <a:off x="1474" y="4340"/>
              <a:ext cx="74" cy="91"/>
            </a:xfrm>
            <a:custGeom>
              <a:avLst/>
              <a:gdLst>
                <a:gd name="T0" fmla="*/ 55 w 107"/>
                <a:gd name="T1" fmla="*/ 0 h 132"/>
                <a:gd name="T2" fmla="*/ 91 w 107"/>
                <a:gd name="T3" fmla="*/ 16 h 132"/>
                <a:gd name="T4" fmla="*/ 107 w 107"/>
                <a:gd name="T5" fmla="*/ 66 h 132"/>
                <a:gd name="T6" fmla="*/ 95 w 107"/>
                <a:gd name="T7" fmla="*/ 111 h 132"/>
                <a:gd name="T8" fmla="*/ 76 w 107"/>
                <a:gd name="T9" fmla="*/ 127 h 132"/>
                <a:gd name="T10" fmla="*/ 54 w 107"/>
                <a:gd name="T11" fmla="*/ 132 h 132"/>
                <a:gd name="T12" fmla="*/ 12 w 107"/>
                <a:gd name="T13" fmla="*/ 110 h 132"/>
                <a:gd name="T14" fmla="*/ 0 w 107"/>
                <a:gd name="T15" fmla="*/ 66 h 132"/>
                <a:gd name="T16" fmla="*/ 16 w 107"/>
                <a:gd name="T17" fmla="*/ 17 h 132"/>
                <a:gd name="T18" fmla="*/ 55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7 h 132"/>
                <a:gd name="T30" fmla="*/ 54 w 107"/>
                <a:gd name="T31" fmla="*/ 109 h 132"/>
                <a:gd name="T32" fmla="*/ 68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5" y="0"/>
                  </a:moveTo>
                  <a:cubicBezTo>
                    <a:pt x="69" y="0"/>
                    <a:pt x="81" y="6"/>
                    <a:pt x="91" y="16"/>
                  </a:cubicBezTo>
                  <a:cubicBezTo>
                    <a:pt x="102" y="29"/>
                    <a:pt x="107" y="45"/>
                    <a:pt x="107" y="66"/>
                  </a:cubicBezTo>
                  <a:cubicBezTo>
                    <a:pt x="107" y="84"/>
                    <a:pt x="103" y="99"/>
                    <a:pt x="95" y="111"/>
                  </a:cubicBezTo>
                  <a:cubicBezTo>
                    <a:pt x="90" y="118"/>
                    <a:pt x="84" y="123"/>
                    <a:pt x="76" y="127"/>
                  </a:cubicBezTo>
                  <a:cubicBezTo>
                    <a:pt x="70" y="130"/>
                    <a:pt x="62" y="132"/>
                    <a:pt x="54" y="132"/>
                  </a:cubicBezTo>
                  <a:cubicBezTo>
                    <a:pt x="36" y="132"/>
                    <a:pt x="22" y="125"/>
                    <a:pt x="12" y="110"/>
                  </a:cubicBezTo>
                  <a:cubicBezTo>
                    <a:pt x="4" y="99"/>
                    <a:pt x="0" y="84"/>
                    <a:pt x="0" y="66"/>
                  </a:cubicBezTo>
                  <a:cubicBezTo>
                    <a:pt x="0" y="45"/>
                    <a:pt x="5" y="29"/>
                    <a:pt x="16" y="17"/>
                  </a:cubicBezTo>
                  <a:cubicBezTo>
                    <a:pt x="26" y="6"/>
                    <a:pt x="39" y="0"/>
                    <a:pt x="55" y="0"/>
                  </a:cubicBezTo>
                  <a:close/>
                  <a:moveTo>
                    <a:pt x="53" y="23"/>
                  </a:moveTo>
                  <a:cubicBezTo>
                    <a:pt x="45" y="23"/>
                    <a:pt x="39" y="27"/>
                    <a:pt x="34" y="35"/>
                  </a:cubicBezTo>
                  <a:cubicBezTo>
                    <a:pt x="29" y="43"/>
                    <a:pt x="27" y="54"/>
                    <a:pt x="27" y="66"/>
                  </a:cubicBezTo>
                  <a:cubicBezTo>
                    <a:pt x="27" y="78"/>
                    <a:pt x="29" y="89"/>
                    <a:pt x="34" y="97"/>
                  </a:cubicBezTo>
                  <a:cubicBezTo>
                    <a:pt x="36" y="101"/>
                    <a:pt x="40" y="104"/>
                    <a:pt x="44" y="107"/>
                  </a:cubicBezTo>
                  <a:cubicBezTo>
                    <a:pt x="47" y="108"/>
                    <a:pt x="51" y="109"/>
                    <a:pt x="54" y="109"/>
                  </a:cubicBezTo>
                  <a:cubicBezTo>
                    <a:pt x="59" y="109"/>
                    <a:pt x="64" y="107"/>
                    <a:pt x="68" y="104"/>
                  </a:cubicBezTo>
                  <a:cubicBezTo>
                    <a:pt x="72" y="100"/>
                    <a:pt x="75" y="94"/>
                    <a:pt x="77" y="87"/>
                  </a:cubicBezTo>
                  <a:cubicBezTo>
                    <a:pt x="79" y="80"/>
                    <a:pt x="80" y="73"/>
                    <a:pt x="80" y="66"/>
                  </a:cubicBezTo>
                  <a:cubicBezTo>
                    <a:pt x="80" y="54"/>
                    <a:pt x="78" y="43"/>
                    <a:pt x="73" y="35"/>
                  </a:cubicBezTo>
                  <a:cubicBezTo>
                    <a:pt x="69" y="27"/>
                    <a:pt x="62"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6" name="Freeform 48"/>
            <p:cNvSpPr>
              <a:spLocks/>
            </p:cNvSpPr>
            <p:nvPr userDrawn="1"/>
          </p:nvSpPr>
          <p:spPr bwMode="black">
            <a:xfrm>
              <a:off x="1589" y="4340"/>
              <a:ext cx="61" cy="91"/>
            </a:xfrm>
            <a:custGeom>
              <a:avLst/>
              <a:gdLst>
                <a:gd name="T0" fmla="*/ 0 w 88"/>
                <a:gd name="T1" fmla="*/ 92 h 132"/>
                <a:gd name="T2" fmla="*/ 27 w 88"/>
                <a:gd name="T3" fmla="*/ 92 h 132"/>
                <a:gd name="T4" fmla="*/ 30 w 88"/>
                <a:gd name="T5" fmla="*/ 103 h 132"/>
                <a:gd name="T6" fmla="*/ 44 w 88"/>
                <a:gd name="T7" fmla="*/ 111 h 132"/>
                <a:gd name="T8" fmla="*/ 57 w 88"/>
                <a:gd name="T9" fmla="*/ 106 h 132"/>
                <a:gd name="T10" fmla="*/ 60 w 88"/>
                <a:gd name="T11" fmla="*/ 95 h 132"/>
                <a:gd name="T12" fmla="*/ 54 w 88"/>
                <a:gd name="T13" fmla="*/ 82 h 132"/>
                <a:gd name="T14" fmla="*/ 47 w 88"/>
                <a:gd name="T15" fmla="*/ 78 h 132"/>
                <a:gd name="T16" fmla="*/ 37 w 88"/>
                <a:gd name="T17" fmla="*/ 75 h 132"/>
                <a:gd name="T18" fmla="*/ 15 w 88"/>
                <a:gd name="T19" fmla="*/ 64 h 132"/>
                <a:gd name="T20" fmla="*/ 1 w 88"/>
                <a:gd name="T21" fmla="*/ 35 h 132"/>
                <a:gd name="T22" fmla="*/ 11 w 88"/>
                <a:gd name="T23" fmla="*/ 11 h 132"/>
                <a:gd name="T24" fmla="*/ 40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4 h 132"/>
                <a:gd name="T40" fmla="*/ 32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3" y="108"/>
                    <a:pt x="38" y="111"/>
                    <a:pt x="44" y="111"/>
                  </a:cubicBezTo>
                  <a:cubicBezTo>
                    <a:pt x="49" y="111"/>
                    <a:pt x="54" y="109"/>
                    <a:pt x="57" y="106"/>
                  </a:cubicBezTo>
                  <a:cubicBezTo>
                    <a:pt x="59" y="103"/>
                    <a:pt x="60" y="99"/>
                    <a:pt x="60" y="95"/>
                  </a:cubicBezTo>
                  <a:cubicBezTo>
                    <a:pt x="60" y="90"/>
                    <a:pt x="58" y="86"/>
                    <a:pt x="54" y="82"/>
                  </a:cubicBezTo>
                  <a:cubicBezTo>
                    <a:pt x="52" y="81"/>
                    <a:pt x="50" y="79"/>
                    <a:pt x="47" y="78"/>
                  </a:cubicBezTo>
                  <a:cubicBezTo>
                    <a:pt x="46" y="78"/>
                    <a:pt x="43" y="77"/>
                    <a:pt x="37" y="75"/>
                  </a:cubicBezTo>
                  <a:cubicBezTo>
                    <a:pt x="27" y="71"/>
                    <a:pt x="20" y="67"/>
                    <a:pt x="15" y="64"/>
                  </a:cubicBezTo>
                  <a:cubicBezTo>
                    <a:pt x="6" y="57"/>
                    <a:pt x="1" y="47"/>
                    <a:pt x="1" y="35"/>
                  </a:cubicBezTo>
                  <a:cubicBezTo>
                    <a:pt x="1" y="25"/>
                    <a:pt x="4" y="17"/>
                    <a:pt x="11" y="11"/>
                  </a:cubicBezTo>
                  <a:cubicBezTo>
                    <a:pt x="18" y="4"/>
                    <a:pt x="28" y="0"/>
                    <a:pt x="40" y="0"/>
                  </a:cubicBezTo>
                  <a:cubicBezTo>
                    <a:pt x="56" y="0"/>
                    <a:pt x="68" y="5"/>
                    <a:pt x="76" y="16"/>
                  </a:cubicBezTo>
                  <a:cubicBezTo>
                    <a:pt x="80" y="21"/>
                    <a:pt x="82" y="28"/>
                    <a:pt x="83" y="36"/>
                  </a:cubicBezTo>
                  <a:cubicBezTo>
                    <a:pt x="57" y="36"/>
                    <a:pt x="57" y="36"/>
                    <a:pt x="57" y="36"/>
                  </a:cubicBezTo>
                  <a:cubicBezTo>
                    <a:pt x="56" y="31"/>
                    <a:pt x="55" y="28"/>
                    <a:pt x="52" y="26"/>
                  </a:cubicBezTo>
                  <a:cubicBezTo>
                    <a:pt x="49" y="23"/>
                    <a:pt x="45" y="22"/>
                    <a:pt x="40" y="22"/>
                  </a:cubicBezTo>
                  <a:cubicBezTo>
                    <a:pt x="36" y="22"/>
                    <a:pt x="33" y="23"/>
                    <a:pt x="30" y="25"/>
                  </a:cubicBezTo>
                  <a:cubicBezTo>
                    <a:pt x="28" y="27"/>
                    <a:pt x="26" y="30"/>
                    <a:pt x="26" y="34"/>
                  </a:cubicBezTo>
                  <a:cubicBezTo>
                    <a:pt x="26" y="39"/>
                    <a:pt x="28" y="43"/>
                    <a:pt x="32" y="46"/>
                  </a:cubicBezTo>
                  <a:cubicBezTo>
                    <a:pt x="35" y="48"/>
                    <a:pt x="42" y="51"/>
                    <a:pt x="51" y="54"/>
                  </a:cubicBezTo>
                  <a:cubicBezTo>
                    <a:pt x="61" y="57"/>
                    <a:pt x="70" y="61"/>
                    <a:pt x="75" y="66"/>
                  </a:cubicBezTo>
                  <a:cubicBezTo>
                    <a:pt x="84" y="73"/>
                    <a:pt x="88" y="82"/>
                    <a:pt x="88" y="93"/>
                  </a:cubicBezTo>
                  <a:cubicBezTo>
                    <a:pt x="88" y="105"/>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7" name="Freeform 49"/>
            <p:cNvSpPr>
              <a:spLocks noEditPoints="1"/>
            </p:cNvSpPr>
            <p:nvPr userDrawn="1"/>
          </p:nvSpPr>
          <p:spPr bwMode="black">
            <a:xfrm>
              <a:off x="1662" y="4342"/>
              <a:ext cx="59" cy="87"/>
            </a:xfrm>
            <a:custGeom>
              <a:avLst/>
              <a:gdLst>
                <a:gd name="T0" fmla="*/ 0 w 87"/>
                <a:gd name="T1" fmla="*/ 126 h 126"/>
                <a:gd name="T2" fmla="*/ 0 w 87"/>
                <a:gd name="T3" fmla="*/ 0 h 126"/>
                <a:gd name="T4" fmla="*/ 40 w 87"/>
                <a:gd name="T5" fmla="*/ 0 h 126"/>
                <a:gd name="T6" fmla="*/ 63 w 87"/>
                <a:gd name="T7" fmla="*/ 3 h 126"/>
                <a:gd name="T8" fmla="*/ 81 w 87"/>
                <a:gd name="T9" fmla="*/ 17 h 126"/>
                <a:gd name="T10" fmla="*/ 87 w 87"/>
                <a:gd name="T11" fmla="*/ 39 h 126"/>
                <a:gd name="T12" fmla="*/ 71 w 87"/>
                <a:gd name="T13" fmla="*/ 73 h 126"/>
                <a:gd name="T14" fmla="*/ 41 w 87"/>
                <a:gd name="T15" fmla="*/ 81 h 126"/>
                <a:gd name="T16" fmla="*/ 27 w 87"/>
                <a:gd name="T17" fmla="*/ 81 h 126"/>
                <a:gd name="T18" fmla="*/ 27 w 87"/>
                <a:gd name="T19" fmla="*/ 126 h 126"/>
                <a:gd name="T20" fmla="*/ 0 w 87"/>
                <a:gd name="T21" fmla="*/ 126 h 126"/>
                <a:gd name="T22" fmla="*/ 27 w 87"/>
                <a:gd name="T23" fmla="*/ 59 h 126"/>
                <a:gd name="T24" fmla="*/ 41 w 87"/>
                <a:gd name="T25" fmla="*/ 59 h 126"/>
                <a:gd name="T26" fmla="*/ 55 w 87"/>
                <a:gd name="T27" fmla="*/ 54 h 126"/>
                <a:gd name="T28" fmla="*/ 59 w 87"/>
                <a:gd name="T29" fmla="*/ 41 h 126"/>
                <a:gd name="T30" fmla="*/ 54 w 87"/>
                <a:gd name="T31" fmla="*/ 27 h 126"/>
                <a:gd name="T32" fmla="*/ 39 w 87"/>
                <a:gd name="T33" fmla="*/ 23 h 126"/>
                <a:gd name="T34" fmla="*/ 27 w 87"/>
                <a:gd name="T35" fmla="*/ 23 h 126"/>
                <a:gd name="T36" fmla="*/ 27 w 87"/>
                <a:gd name="T37"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126">
                  <a:moveTo>
                    <a:pt x="0" y="126"/>
                  </a:moveTo>
                  <a:cubicBezTo>
                    <a:pt x="0" y="0"/>
                    <a:pt x="0" y="0"/>
                    <a:pt x="0" y="0"/>
                  </a:cubicBezTo>
                  <a:cubicBezTo>
                    <a:pt x="40" y="0"/>
                    <a:pt x="40" y="0"/>
                    <a:pt x="40" y="0"/>
                  </a:cubicBezTo>
                  <a:cubicBezTo>
                    <a:pt x="50" y="0"/>
                    <a:pt x="58" y="1"/>
                    <a:pt x="63" y="3"/>
                  </a:cubicBezTo>
                  <a:cubicBezTo>
                    <a:pt x="71" y="6"/>
                    <a:pt x="77" y="10"/>
                    <a:pt x="81" y="17"/>
                  </a:cubicBezTo>
                  <a:cubicBezTo>
                    <a:pt x="85" y="23"/>
                    <a:pt x="87" y="31"/>
                    <a:pt x="87" y="39"/>
                  </a:cubicBezTo>
                  <a:cubicBezTo>
                    <a:pt x="87" y="54"/>
                    <a:pt x="81" y="65"/>
                    <a:pt x="71" y="73"/>
                  </a:cubicBezTo>
                  <a:cubicBezTo>
                    <a:pt x="64" y="78"/>
                    <a:pt x="54" y="81"/>
                    <a:pt x="41" y="81"/>
                  </a:cubicBezTo>
                  <a:cubicBezTo>
                    <a:pt x="27" y="81"/>
                    <a:pt x="27" y="81"/>
                    <a:pt x="27" y="81"/>
                  </a:cubicBezTo>
                  <a:cubicBezTo>
                    <a:pt x="27" y="126"/>
                    <a:pt x="27" y="126"/>
                    <a:pt x="27" y="126"/>
                  </a:cubicBezTo>
                  <a:lnTo>
                    <a:pt x="0" y="126"/>
                  </a:lnTo>
                  <a:close/>
                  <a:moveTo>
                    <a:pt x="27" y="59"/>
                  </a:moveTo>
                  <a:cubicBezTo>
                    <a:pt x="41" y="59"/>
                    <a:pt x="41" y="59"/>
                    <a:pt x="41" y="59"/>
                  </a:cubicBezTo>
                  <a:cubicBezTo>
                    <a:pt x="48" y="59"/>
                    <a:pt x="53" y="57"/>
                    <a:pt x="55" y="54"/>
                  </a:cubicBezTo>
                  <a:cubicBezTo>
                    <a:pt x="58" y="50"/>
                    <a:pt x="59" y="46"/>
                    <a:pt x="59" y="41"/>
                  </a:cubicBezTo>
                  <a:cubicBezTo>
                    <a:pt x="59" y="35"/>
                    <a:pt x="58" y="30"/>
                    <a:pt x="54" y="27"/>
                  </a:cubicBezTo>
                  <a:cubicBezTo>
                    <a:pt x="51" y="24"/>
                    <a:pt x="46" y="23"/>
                    <a:pt x="39" y="23"/>
                  </a:cubicBezTo>
                  <a:cubicBezTo>
                    <a:pt x="27" y="23"/>
                    <a:pt x="27" y="23"/>
                    <a:pt x="27" y="23"/>
                  </a:cubicBezTo>
                  <a:lnTo>
                    <a:pt x="2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8" name="Freeform 50"/>
            <p:cNvSpPr>
              <a:spLocks noEditPoints="1"/>
            </p:cNvSpPr>
            <p:nvPr userDrawn="1"/>
          </p:nvSpPr>
          <p:spPr bwMode="black">
            <a:xfrm>
              <a:off x="1730" y="4340"/>
              <a:ext cx="74" cy="91"/>
            </a:xfrm>
            <a:custGeom>
              <a:avLst/>
              <a:gdLst>
                <a:gd name="T0" fmla="*/ 55 w 108"/>
                <a:gd name="T1" fmla="*/ 0 h 132"/>
                <a:gd name="T2" fmla="*/ 91 w 108"/>
                <a:gd name="T3" fmla="*/ 16 h 132"/>
                <a:gd name="T4" fmla="*/ 108 w 108"/>
                <a:gd name="T5" fmla="*/ 66 h 132"/>
                <a:gd name="T6" fmla="*/ 95 w 108"/>
                <a:gd name="T7" fmla="*/ 111 h 132"/>
                <a:gd name="T8" fmla="*/ 77 w 108"/>
                <a:gd name="T9" fmla="*/ 127 h 132"/>
                <a:gd name="T10" fmla="*/ 54 w 108"/>
                <a:gd name="T11" fmla="*/ 132 h 132"/>
                <a:gd name="T12" fmla="*/ 13 w 108"/>
                <a:gd name="T13" fmla="*/ 110 h 132"/>
                <a:gd name="T14" fmla="*/ 0 w 108"/>
                <a:gd name="T15" fmla="*/ 66 h 132"/>
                <a:gd name="T16" fmla="*/ 16 w 108"/>
                <a:gd name="T17" fmla="*/ 17 h 132"/>
                <a:gd name="T18" fmla="*/ 55 w 108"/>
                <a:gd name="T19" fmla="*/ 0 h 132"/>
                <a:gd name="T20" fmla="*/ 54 w 108"/>
                <a:gd name="T21" fmla="*/ 23 h 132"/>
                <a:gd name="T22" fmla="*/ 35 w 108"/>
                <a:gd name="T23" fmla="*/ 35 h 132"/>
                <a:gd name="T24" fmla="*/ 27 w 108"/>
                <a:gd name="T25" fmla="*/ 66 h 132"/>
                <a:gd name="T26" fmla="*/ 35 w 108"/>
                <a:gd name="T27" fmla="*/ 97 h 132"/>
                <a:gd name="T28" fmla="*/ 45 w 108"/>
                <a:gd name="T29" fmla="*/ 107 h 132"/>
                <a:gd name="T30" fmla="*/ 55 w 108"/>
                <a:gd name="T31" fmla="*/ 109 h 132"/>
                <a:gd name="T32" fmla="*/ 68 w 108"/>
                <a:gd name="T33" fmla="*/ 104 h 132"/>
                <a:gd name="T34" fmla="*/ 78 w 108"/>
                <a:gd name="T35" fmla="*/ 87 h 132"/>
                <a:gd name="T36" fmla="*/ 81 w 108"/>
                <a:gd name="T37" fmla="*/ 66 h 132"/>
                <a:gd name="T38" fmla="*/ 74 w 108"/>
                <a:gd name="T39" fmla="*/ 35 h 132"/>
                <a:gd name="T40" fmla="*/ 54 w 108"/>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2">
                  <a:moveTo>
                    <a:pt x="55" y="0"/>
                  </a:moveTo>
                  <a:cubicBezTo>
                    <a:pt x="70" y="0"/>
                    <a:pt x="82" y="6"/>
                    <a:pt x="91" y="16"/>
                  </a:cubicBezTo>
                  <a:cubicBezTo>
                    <a:pt x="102" y="29"/>
                    <a:pt x="108" y="45"/>
                    <a:pt x="108" y="66"/>
                  </a:cubicBezTo>
                  <a:cubicBezTo>
                    <a:pt x="108" y="84"/>
                    <a:pt x="104" y="99"/>
                    <a:pt x="95" y="111"/>
                  </a:cubicBezTo>
                  <a:cubicBezTo>
                    <a:pt x="91" y="118"/>
                    <a:pt x="84" y="123"/>
                    <a:pt x="77" y="127"/>
                  </a:cubicBezTo>
                  <a:cubicBezTo>
                    <a:pt x="70" y="130"/>
                    <a:pt x="63" y="132"/>
                    <a:pt x="54" y="132"/>
                  </a:cubicBezTo>
                  <a:cubicBezTo>
                    <a:pt x="37" y="132"/>
                    <a:pt x="23" y="125"/>
                    <a:pt x="13" y="110"/>
                  </a:cubicBezTo>
                  <a:cubicBezTo>
                    <a:pt x="4" y="99"/>
                    <a:pt x="0" y="84"/>
                    <a:pt x="0" y="66"/>
                  </a:cubicBezTo>
                  <a:cubicBezTo>
                    <a:pt x="0" y="45"/>
                    <a:pt x="6" y="29"/>
                    <a:pt x="16" y="17"/>
                  </a:cubicBezTo>
                  <a:cubicBezTo>
                    <a:pt x="26" y="6"/>
                    <a:pt x="39" y="0"/>
                    <a:pt x="55" y="0"/>
                  </a:cubicBezTo>
                  <a:close/>
                  <a:moveTo>
                    <a:pt x="54" y="23"/>
                  </a:moveTo>
                  <a:cubicBezTo>
                    <a:pt x="46" y="23"/>
                    <a:pt x="39" y="27"/>
                    <a:pt x="35" y="35"/>
                  </a:cubicBezTo>
                  <a:cubicBezTo>
                    <a:pt x="30" y="43"/>
                    <a:pt x="27" y="54"/>
                    <a:pt x="27" y="66"/>
                  </a:cubicBezTo>
                  <a:cubicBezTo>
                    <a:pt x="27" y="78"/>
                    <a:pt x="30" y="89"/>
                    <a:pt x="35" y="97"/>
                  </a:cubicBezTo>
                  <a:cubicBezTo>
                    <a:pt x="37" y="101"/>
                    <a:pt x="40" y="104"/>
                    <a:pt x="45" y="107"/>
                  </a:cubicBezTo>
                  <a:cubicBezTo>
                    <a:pt x="48" y="108"/>
                    <a:pt x="51" y="109"/>
                    <a:pt x="55" y="109"/>
                  </a:cubicBezTo>
                  <a:cubicBezTo>
                    <a:pt x="60" y="109"/>
                    <a:pt x="64" y="107"/>
                    <a:pt x="68" y="104"/>
                  </a:cubicBezTo>
                  <a:cubicBezTo>
                    <a:pt x="72" y="100"/>
                    <a:pt x="76" y="94"/>
                    <a:pt x="78" y="87"/>
                  </a:cubicBezTo>
                  <a:cubicBezTo>
                    <a:pt x="80" y="80"/>
                    <a:pt x="81" y="73"/>
                    <a:pt x="81" y="66"/>
                  </a:cubicBezTo>
                  <a:cubicBezTo>
                    <a:pt x="81" y="54"/>
                    <a:pt x="78" y="43"/>
                    <a:pt x="74" y="35"/>
                  </a:cubicBezTo>
                  <a:cubicBezTo>
                    <a:pt x="69" y="27"/>
                    <a:pt x="63" y="23"/>
                    <a:pt x="5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19" name="Freeform 51"/>
            <p:cNvSpPr>
              <a:spLocks/>
            </p:cNvSpPr>
            <p:nvPr userDrawn="1"/>
          </p:nvSpPr>
          <p:spPr bwMode="black">
            <a:xfrm>
              <a:off x="1817" y="4342"/>
              <a:ext cx="52" cy="87"/>
            </a:xfrm>
            <a:custGeom>
              <a:avLst/>
              <a:gdLst>
                <a:gd name="T0" fmla="*/ 0 w 52"/>
                <a:gd name="T1" fmla="*/ 87 h 87"/>
                <a:gd name="T2" fmla="*/ 0 w 52"/>
                <a:gd name="T3" fmla="*/ 0 h 87"/>
                <a:gd name="T4" fmla="*/ 19 w 52"/>
                <a:gd name="T5" fmla="*/ 0 h 87"/>
                <a:gd name="T6" fmla="*/ 19 w 52"/>
                <a:gd name="T7" fmla="*/ 71 h 87"/>
                <a:gd name="T8" fmla="*/ 52 w 52"/>
                <a:gd name="T9" fmla="*/ 71 h 87"/>
                <a:gd name="T10" fmla="*/ 52 w 52"/>
                <a:gd name="T11" fmla="*/ 87 h 87"/>
                <a:gd name="T12" fmla="*/ 0 w 5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2" h="87">
                  <a:moveTo>
                    <a:pt x="0" y="87"/>
                  </a:moveTo>
                  <a:lnTo>
                    <a:pt x="0" y="0"/>
                  </a:lnTo>
                  <a:lnTo>
                    <a:pt x="19" y="0"/>
                  </a:lnTo>
                  <a:lnTo>
                    <a:pt x="19" y="71"/>
                  </a:lnTo>
                  <a:lnTo>
                    <a:pt x="52" y="71"/>
                  </a:lnTo>
                  <a:lnTo>
                    <a:pt x="5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0" name="Freeform 52"/>
            <p:cNvSpPr>
              <a:spLocks/>
            </p:cNvSpPr>
            <p:nvPr userDrawn="1"/>
          </p:nvSpPr>
          <p:spPr bwMode="black">
            <a:xfrm>
              <a:off x="1880" y="4342"/>
              <a:ext cx="56" cy="87"/>
            </a:xfrm>
            <a:custGeom>
              <a:avLst/>
              <a:gdLst>
                <a:gd name="T0" fmla="*/ 0 w 56"/>
                <a:gd name="T1" fmla="*/ 87 h 87"/>
                <a:gd name="T2" fmla="*/ 0 w 56"/>
                <a:gd name="T3" fmla="*/ 0 h 87"/>
                <a:gd name="T4" fmla="*/ 56 w 56"/>
                <a:gd name="T5" fmla="*/ 0 h 87"/>
                <a:gd name="T6" fmla="*/ 56 w 56"/>
                <a:gd name="T7" fmla="*/ 16 h 87"/>
                <a:gd name="T8" fmla="*/ 19 w 56"/>
                <a:gd name="T9" fmla="*/ 16 h 87"/>
                <a:gd name="T10" fmla="*/ 19 w 56"/>
                <a:gd name="T11" fmla="*/ 35 h 87"/>
                <a:gd name="T12" fmla="*/ 52 w 56"/>
                <a:gd name="T13" fmla="*/ 35 h 87"/>
                <a:gd name="T14" fmla="*/ 52 w 56"/>
                <a:gd name="T15" fmla="*/ 50 h 87"/>
                <a:gd name="T16" fmla="*/ 19 w 56"/>
                <a:gd name="T17" fmla="*/ 50 h 87"/>
                <a:gd name="T18" fmla="*/ 19 w 56"/>
                <a:gd name="T19" fmla="*/ 71 h 87"/>
                <a:gd name="T20" fmla="*/ 56 w 56"/>
                <a:gd name="T21" fmla="*/ 71 h 87"/>
                <a:gd name="T22" fmla="*/ 56 w 56"/>
                <a:gd name="T23" fmla="*/ 87 h 87"/>
                <a:gd name="T24" fmla="*/ 0 w 56"/>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7">
                  <a:moveTo>
                    <a:pt x="0" y="87"/>
                  </a:moveTo>
                  <a:lnTo>
                    <a:pt x="0" y="0"/>
                  </a:lnTo>
                  <a:lnTo>
                    <a:pt x="56" y="0"/>
                  </a:lnTo>
                  <a:lnTo>
                    <a:pt x="56" y="16"/>
                  </a:lnTo>
                  <a:lnTo>
                    <a:pt x="19" y="16"/>
                  </a:lnTo>
                  <a:lnTo>
                    <a:pt x="19" y="35"/>
                  </a:lnTo>
                  <a:lnTo>
                    <a:pt x="52" y="35"/>
                  </a:lnTo>
                  <a:lnTo>
                    <a:pt x="52" y="50"/>
                  </a:lnTo>
                  <a:lnTo>
                    <a:pt x="19" y="50"/>
                  </a:lnTo>
                  <a:lnTo>
                    <a:pt x="19" y="71"/>
                  </a:lnTo>
                  <a:lnTo>
                    <a:pt x="56" y="71"/>
                  </a:lnTo>
                  <a:lnTo>
                    <a:pt x="56"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1" name="Freeform 53"/>
            <p:cNvSpPr>
              <a:spLocks noEditPoints="1"/>
            </p:cNvSpPr>
            <p:nvPr userDrawn="1"/>
          </p:nvSpPr>
          <p:spPr bwMode="black">
            <a:xfrm>
              <a:off x="1946" y="4319"/>
              <a:ext cx="70" cy="112"/>
            </a:xfrm>
            <a:custGeom>
              <a:avLst/>
              <a:gdLst>
                <a:gd name="T0" fmla="*/ 75 w 102"/>
                <a:gd name="T1" fmla="*/ 111 h 163"/>
                <a:gd name="T2" fmla="*/ 102 w 102"/>
                <a:gd name="T3" fmla="*/ 111 h 163"/>
                <a:gd name="T4" fmla="*/ 91 w 102"/>
                <a:gd name="T5" fmla="*/ 145 h 163"/>
                <a:gd name="T6" fmla="*/ 53 w 102"/>
                <a:gd name="T7" fmla="*/ 163 h 163"/>
                <a:gd name="T8" fmla="*/ 17 w 102"/>
                <a:gd name="T9" fmla="*/ 147 h 163"/>
                <a:gd name="T10" fmla="*/ 0 w 102"/>
                <a:gd name="T11" fmla="*/ 97 h 163"/>
                <a:gd name="T12" fmla="*/ 16 w 102"/>
                <a:gd name="T13" fmla="*/ 48 h 163"/>
                <a:gd name="T14" fmla="*/ 54 w 102"/>
                <a:gd name="T15" fmla="*/ 31 h 163"/>
                <a:gd name="T16" fmla="*/ 93 w 102"/>
                <a:gd name="T17" fmla="*/ 51 h 163"/>
                <a:gd name="T18" fmla="*/ 102 w 102"/>
                <a:gd name="T19" fmla="*/ 76 h 163"/>
                <a:gd name="T20" fmla="*/ 75 w 102"/>
                <a:gd name="T21" fmla="*/ 76 h 163"/>
                <a:gd name="T22" fmla="*/ 71 w 102"/>
                <a:gd name="T23" fmla="*/ 64 h 163"/>
                <a:gd name="T24" fmla="*/ 54 w 102"/>
                <a:gd name="T25" fmla="*/ 54 h 163"/>
                <a:gd name="T26" fmla="*/ 34 w 102"/>
                <a:gd name="T27" fmla="*/ 66 h 163"/>
                <a:gd name="T28" fmla="*/ 28 w 102"/>
                <a:gd name="T29" fmla="*/ 97 h 163"/>
                <a:gd name="T30" fmla="*/ 35 w 102"/>
                <a:gd name="T31" fmla="*/ 128 h 163"/>
                <a:gd name="T32" fmla="*/ 53 w 102"/>
                <a:gd name="T33" fmla="*/ 140 h 163"/>
                <a:gd name="T34" fmla="*/ 69 w 102"/>
                <a:gd name="T35" fmla="*/ 131 h 163"/>
                <a:gd name="T36" fmla="*/ 75 w 102"/>
                <a:gd name="T37" fmla="*/ 111 h 163"/>
                <a:gd name="T38" fmla="*/ 79 w 102"/>
                <a:gd name="T39" fmla="*/ 0 h 163"/>
                <a:gd name="T40" fmla="*/ 61 w 102"/>
                <a:gd name="T41" fmla="*/ 24 h 163"/>
                <a:gd name="T42" fmla="*/ 40 w 102"/>
                <a:gd name="T43" fmla="*/ 24 h 163"/>
                <a:gd name="T44" fmla="*/ 22 w 102"/>
                <a:gd name="T45" fmla="*/ 0 h 163"/>
                <a:gd name="T46" fmla="*/ 42 w 102"/>
                <a:gd name="T47" fmla="*/ 0 h 163"/>
                <a:gd name="T48" fmla="*/ 50 w 102"/>
                <a:gd name="T49" fmla="*/ 11 h 163"/>
                <a:gd name="T50" fmla="*/ 58 w 102"/>
                <a:gd name="T51" fmla="*/ 0 h 163"/>
                <a:gd name="T52" fmla="*/ 79 w 10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63">
                  <a:moveTo>
                    <a:pt x="75" y="111"/>
                  </a:moveTo>
                  <a:cubicBezTo>
                    <a:pt x="102" y="111"/>
                    <a:pt x="102" y="111"/>
                    <a:pt x="102" y="111"/>
                  </a:cubicBezTo>
                  <a:cubicBezTo>
                    <a:pt x="101" y="125"/>
                    <a:pt x="98" y="136"/>
                    <a:pt x="91" y="145"/>
                  </a:cubicBezTo>
                  <a:cubicBezTo>
                    <a:pt x="82" y="157"/>
                    <a:pt x="69" y="163"/>
                    <a:pt x="53" y="163"/>
                  </a:cubicBezTo>
                  <a:cubicBezTo>
                    <a:pt x="38" y="163"/>
                    <a:pt x="26" y="158"/>
                    <a:pt x="17" y="147"/>
                  </a:cubicBezTo>
                  <a:cubicBezTo>
                    <a:pt x="6" y="134"/>
                    <a:pt x="0" y="118"/>
                    <a:pt x="0" y="97"/>
                  </a:cubicBezTo>
                  <a:cubicBezTo>
                    <a:pt x="0" y="77"/>
                    <a:pt x="6" y="61"/>
                    <a:pt x="16" y="48"/>
                  </a:cubicBezTo>
                  <a:cubicBezTo>
                    <a:pt x="26" y="37"/>
                    <a:pt x="38" y="31"/>
                    <a:pt x="54" y="31"/>
                  </a:cubicBezTo>
                  <a:cubicBezTo>
                    <a:pt x="70" y="31"/>
                    <a:pt x="83" y="38"/>
                    <a:pt x="93" y="51"/>
                  </a:cubicBezTo>
                  <a:cubicBezTo>
                    <a:pt x="98" y="59"/>
                    <a:pt x="101" y="67"/>
                    <a:pt x="102" y="76"/>
                  </a:cubicBezTo>
                  <a:cubicBezTo>
                    <a:pt x="75" y="76"/>
                    <a:pt x="75" y="76"/>
                    <a:pt x="75" y="76"/>
                  </a:cubicBezTo>
                  <a:cubicBezTo>
                    <a:pt x="74" y="71"/>
                    <a:pt x="73" y="68"/>
                    <a:pt x="71" y="64"/>
                  </a:cubicBezTo>
                  <a:cubicBezTo>
                    <a:pt x="67" y="58"/>
                    <a:pt x="61" y="54"/>
                    <a:pt x="54" y="54"/>
                  </a:cubicBezTo>
                  <a:cubicBezTo>
                    <a:pt x="45" y="54"/>
                    <a:pt x="39" y="58"/>
                    <a:pt x="34" y="66"/>
                  </a:cubicBezTo>
                  <a:cubicBezTo>
                    <a:pt x="30" y="74"/>
                    <a:pt x="28" y="85"/>
                    <a:pt x="28" y="97"/>
                  </a:cubicBezTo>
                  <a:cubicBezTo>
                    <a:pt x="28" y="110"/>
                    <a:pt x="30" y="120"/>
                    <a:pt x="35" y="128"/>
                  </a:cubicBezTo>
                  <a:cubicBezTo>
                    <a:pt x="39" y="136"/>
                    <a:pt x="45" y="140"/>
                    <a:pt x="53" y="140"/>
                  </a:cubicBezTo>
                  <a:cubicBezTo>
                    <a:pt x="60" y="140"/>
                    <a:pt x="66" y="137"/>
                    <a:pt x="69" y="131"/>
                  </a:cubicBezTo>
                  <a:cubicBezTo>
                    <a:pt x="72" y="126"/>
                    <a:pt x="74" y="120"/>
                    <a:pt x="75" y="111"/>
                  </a:cubicBezTo>
                  <a:close/>
                  <a:moveTo>
                    <a:pt x="79" y="0"/>
                  </a:moveTo>
                  <a:cubicBezTo>
                    <a:pt x="61" y="24"/>
                    <a:pt x="61" y="24"/>
                    <a:pt x="61" y="24"/>
                  </a:cubicBezTo>
                  <a:cubicBezTo>
                    <a:pt x="40" y="24"/>
                    <a:pt x="40" y="24"/>
                    <a:pt x="40" y="24"/>
                  </a:cubicBezTo>
                  <a:cubicBezTo>
                    <a:pt x="22" y="0"/>
                    <a:pt x="22" y="0"/>
                    <a:pt x="22" y="0"/>
                  </a:cubicBezTo>
                  <a:cubicBezTo>
                    <a:pt x="42" y="0"/>
                    <a:pt x="42" y="0"/>
                    <a:pt x="42" y="0"/>
                  </a:cubicBezTo>
                  <a:cubicBezTo>
                    <a:pt x="50" y="11"/>
                    <a:pt x="50" y="11"/>
                    <a:pt x="50" y="11"/>
                  </a:cubicBezTo>
                  <a:cubicBezTo>
                    <a:pt x="58" y="0"/>
                    <a:pt x="58" y="0"/>
                    <a:pt x="58" y="0"/>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2" name="Freeform 54"/>
            <p:cNvSpPr>
              <a:spLocks/>
            </p:cNvSpPr>
            <p:nvPr userDrawn="1"/>
          </p:nvSpPr>
          <p:spPr bwMode="black">
            <a:xfrm>
              <a:off x="2028" y="4342"/>
              <a:ext cx="64" cy="87"/>
            </a:xfrm>
            <a:custGeom>
              <a:avLst/>
              <a:gdLst>
                <a:gd name="T0" fmla="*/ 0 w 64"/>
                <a:gd name="T1" fmla="*/ 87 h 87"/>
                <a:gd name="T2" fmla="*/ 0 w 64"/>
                <a:gd name="T3" fmla="*/ 0 h 87"/>
                <a:gd name="T4" fmla="*/ 19 w 64"/>
                <a:gd name="T5" fmla="*/ 0 h 87"/>
                <a:gd name="T6" fmla="*/ 46 w 64"/>
                <a:gd name="T7" fmla="*/ 56 h 87"/>
                <a:gd name="T8" fmla="*/ 46 w 64"/>
                <a:gd name="T9" fmla="*/ 0 h 87"/>
                <a:gd name="T10" fmla="*/ 64 w 64"/>
                <a:gd name="T11" fmla="*/ 0 h 87"/>
                <a:gd name="T12" fmla="*/ 64 w 64"/>
                <a:gd name="T13" fmla="*/ 87 h 87"/>
                <a:gd name="T14" fmla="*/ 45 w 64"/>
                <a:gd name="T15" fmla="*/ 87 h 87"/>
                <a:gd name="T16" fmla="*/ 18 w 64"/>
                <a:gd name="T17" fmla="*/ 31 h 87"/>
                <a:gd name="T18" fmla="*/ 18 w 64"/>
                <a:gd name="T19" fmla="*/ 87 h 87"/>
                <a:gd name="T20" fmla="*/ 0 w 64"/>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7">
                  <a:moveTo>
                    <a:pt x="0" y="87"/>
                  </a:moveTo>
                  <a:lnTo>
                    <a:pt x="0" y="0"/>
                  </a:lnTo>
                  <a:lnTo>
                    <a:pt x="19" y="0"/>
                  </a:lnTo>
                  <a:lnTo>
                    <a:pt x="46" y="56"/>
                  </a:lnTo>
                  <a:lnTo>
                    <a:pt x="46" y="0"/>
                  </a:lnTo>
                  <a:lnTo>
                    <a:pt x="64" y="0"/>
                  </a:lnTo>
                  <a:lnTo>
                    <a:pt x="64" y="87"/>
                  </a:lnTo>
                  <a:lnTo>
                    <a:pt x="45" y="87"/>
                  </a:lnTo>
                  <a:lnTo>
                    <a:pt x="18" y="31"/>
                  </a:lnTo>
                  <a:lnTo>
                    <a:pt x="18"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3" name="Freeform 55"/>
            <p:cNvSpPr>
              <a:spLocks noEditPoints="1"/>
            </p:cNvSpPr>
            <p:nvPr userDrawn="1"/>
          </p:nvSpPr>
          <p:spPr bwMode="black">
            <a:xfrm>
              <a:off x="2109" y="4320"/>
              <a:ext cx="55" cy="109"/>
            </a:xfrm>
            <a:custGeom>
              <a:avLst/>
              <a:gdLst>
                <a:gd name="T0" fmla="*/ 0 w 55"/>
                <a:gd name="T1" fmla="*/ 109 h 109"/>
                <a:gd name="T2" fmla="*/ 0 w 55"/>
                <a:gd name="T3" fmla="*/ 22 h 109"/>
                <a:gd name="T4" fmla="*/ 55 w 55"/>
                <a:gd name="T5" fmla="*/ 22 h 109"/>
                <a:gd name="T6" fmla="*/ 55 w 55"/>
                <a:gd name="T7" fmla="*/ 38 h 109"/>
                <a:gd name="T8" fmla="*/ 18 w 55"/>
                <a:gd name="T9" fmla="*/ 38 h 109"/>
                <a:gd name="T10" fmla="*/ 18 w 55"/>
                <a:gd name="T11" fmla="*/ 57 h 109"/>
                <a:gd name="T12" fmla="*/ 52 w 55"/>
                <a:gd name="T13" fmla="*/ 57 h 109"/>
                <a:gd name="T14" fmla="*/ 52 w 55"/>
                <a:gd name="T15" fmla="*/ 72 h 109"/>
                <a:gd name="T16" fmla="*/ 18 w 55"/>
                <a:gd name="T17" fmla="*/ 72 h 109"/>
                <a:gd name="T18" fmla="*/ 18 w 55"/>
                <a:gd name="T19" fmla="*/ 93 h 109"/>
                <a:gd name="T20" fmla="*/ 55 w 55"/>
                <a:gd name="T21" fmla="*/ 93 h 109"/>
                <a:gd name="T22" fmla="*/ 55 w 55"/>
                <a:gd name="T23" fmla="*/ 109 h 109"/>
                <a:gd name="T24" fmla="*/ 0 w 55"/>
                <a:gd name="T25" fmla="*/ 109 h 109"/>
                <a:gd name="T26" fmla="*/ 45 w 55"/>
                <a:gd name="T27" fmla="*/ 0 h 109"/>
                <a:gd name="T28" fmla="*/ 32 w 55"/>
                <a:gd name="T29" fmla="*/ 16 h 109"/>
                <a:gd name="T30" fmla="*/ 18 w 55"/>
                <a:gd name="T31" fmla="*/ 16 h 109"/>
                <a:gd name="T32" fmla="*/ 29 w 55"/>
                <a:gd name="T33" fmla="*/ 0 h 109"/>
                <a:gd name="T34" fmla="*/ 45 w 55"/>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109">
                  <a:moveTo>
                    <a:pt x="0" y="109"/>
                  </a:moveTo>
                  <a:lnTo>
                    <a:pt x="0" y="22"/>
                  </a:lnTo>
                  <a:lnTo>
                    <a:pt x="55" y="22"/>
                  </a:lnTo>
                  <a:lnTo>
                    <a:pt x="55" y="38"/>
                  </a:lnTo>
                  <a:lnTo>
                    <a:pt x="18" y="38"/>
                  </a:lnTo>
                  <a:lnTo>
                    <a:pt x="18" y="57"/>
                  </a:lnTo>
                  <a:lnTo>
                    <a:pt x="52" y="57"/>
                  </a:lnTo>
                  <a:lnTo>
                    <a:pt x="52" y="72"/>
                  </a:lnTo>
                  <a:lnTo>
                    <a:pt x="18" y="72"/>
                  </a:lnTo>
                  <a:lnTo>
                    <a:pt x="18" y="93"/>
                  </a:lnTo>
                  <a:lnTo>
                    <a:pt x="55" y="93"/>
                  </a:lnTo>
                  <a:lnTo>
                    <a:pt x="55" y="109"/>
                  </a:lnTo>
                  <a:lnTo>
                    <a:pt x="0" y="109"/>
                  </a:lnTo>
                  <a:close/>
                  <a:moveTo>
                    <a:pt x="45" y="0"/>
                  </a:moveTo>
                  <a:lnTo>
                    <a:pt x="32" y="16"/>
                  </a:lnTo>
                  <a:lnTo>
                    <a:pt x="18" y="16"/>
                  </a:lnTo>
                  <a:lnTo>
                    <a:pt x="29"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4" name="Freeform 56"/>
            <p:cNvSpPr>
              <a:spLocks/>
            </p:cNvSpPr>
            <p:nvPr userDrawn="1"/>
          </p:nvSpPr>
          <p:spPr bwMode="black">
            <a:xfrm>
              <a:off x="2207" y="4342"/>
              <a:ext cx="62" cy="87"/>
            </a:xfrm>
            <a:custGeom>
              <a:avLst/>
              <a:gdLst>
                <a:gd name="T0" fmla="*/ 0 w 62"/>
                <a:gd name="T1" fmla="*/ 87 h 87"/>
                <a:gd name="T2" fmla="*/ 0 w 62"/>
                <a:gd name="T3" fmla="*/ 72 h 87"/>
                <a:gd name="T4" fmla="*/ 38 w 62"/>
                <a:gd name="T5" fmla="*/ 16 h 87"/>
                <a:gd name="T6" fmla="*/ 3 w 62"/>
                <a:gd name="T7" fmla="*/ 16 h 87"/>
                <a:gd name="T8" fmla="*/ 3 w 62"/>
                <a:gd name="T9" fmla="*/ 0 h 87"/>
                <a:gd name="T10" fmla="*/ 61 w 62"/>
                <a:gd name="T11" fmla="*/ 0 h 87"/>
                <a:gd name="T12" fmla="*/ 61 w 62"/>
                <a:gd name="T13" fmla="*/ 14 h 87"/>
                <a:gd name="T14" fmla="*/ 22 w 62"/>
                <a:gd name="T15" fmla="*/ 71 h 87"/>
                <a:gd name="T16" fmla="*/ 62 w 62"/>
                <a:gd name="T17" fmla="*/ 71 h 87"/>
                <a:gd name="T18" fmla="*/ 62 w 62"/>
                <a:gd name="T19" fmla="*/ 87 h 87"/>
                <a:gd name="T20" fmla="*/ 0 w 62"/>
                <a:gd name="T2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7">
                  <a:moveTo>
                    <a:pt x="0" y="87"/>
                  </a:moveTo>
                  <a:lnTo>
                    <a:pt x="0" y="72"/>
                  </a:lnTo>
                  <a:lnTo>
                    <a:pt x="38" y="16"/>
                  </a:lnTo>
                  <a:lnTo>
                    <a:pt x="3" y="16"/>
                  </a:lnTo>
                  <a:lnTo>
                    <a:pt x="3" y="0"/>
                  </a:lnTo>
                  <a:lnTo>
                    <a:pt x="61" y="0"/>
                  </a:lnTo>
                  <a:lnTo>
                    <a:pt x="61" y="14"/>
                  </a:lnTo>
                  <a:lnTo>
                    <a:pt x="22" y="71"/>
                  </a:lnTo>
                  <a:lnTo>
                    <a:pt x="62" y="71"/>
                  </a:lnTo>
                  <a:lnTo>
                    <a:pt x="62"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5" name="Freeform 57"/>
            <p:cNvSpPr>
              <a:spLocks noEditPoints="1"/>
            </p:cNvSpPr>
            <p:nvPr userDrawn="1"/>
          </p:nvSpPr>
          <p:spPr bwMode="black">
            <a:xfrm>
              <a:off x="2276" y="4320"/>
              <a:ext cx="74" cy="109"/>
            </a:xfrm>
            <a:custGeom>
              <a:avLst/>
              <a:gdLst>
                <a:gd name="T0" fmla="*/ 27 w 74"/>
                <a:gd name="T1" fmla="*/ 22 h 109"/>
                <a:gd name="T2" fmla="*/ 46 w 74"/>
                <a:gd name="T3" fmla="*/ 22 h 109"/>
                <a:gd name="T4" fmla="*/ 74 w 74"/>
                <a:gd name="T5" fmla="*/ 109 h 109"/>
                <a:gd name="T6" fmla="*/ 54 w 74"/>
                <a:gd name="T7" fmla="*/ 109 h 109"/>
                <a:gd name="T8" fmla="*/ 49 w 74"/>
                <a:gd name="T9" fmla="*/ 90 h 109"/>
                <a:gd name="T10" fmla="*/ 25 w 74"/>
                <a:gd name="T11" fmla="*/ 90 h 109"/>
                <a:gd name="T12" fmla="*/ 19 w 74"/>
                <a:gd name="T13" fmla="*/ 109 h 109"/>
                <a:gd name="T14" fmla="*/ 0 w 74"/>
                <a:gd name="T15" fmla="*/ 109 h 109"/>
                <a:gd name="T16" fmla="*/ 27 w 74"/>
                <a:gd name="T17" fmla="*/ 22 h 109"/>
                <a:gd name="T18" fmla="*/ 55 w 74"/>
                <a:gd name="T19" fmla="*/ 0 h 109"/>
                <a:gd name="T20" fmla="*/ 42 w 74"/>
                <a:gd name="T21" fmla="*/ 16 h 109"/>
                <a:gd name="T22" fmla="*/ 27 w 74"/>
                <a:gd name="T23" fmla="*/ 16 h 109"/>
                <a:gd name="T24" fmla="*/ 39 w 74"/>
                <a:gd name="T25" fmla="*/ 0 h 109"/>
                <a:gd name="T26" fmla="*/ 55 w 74"/>
                <a:gd name="T27" fmla="*/ 0 h 109"/>
                <a:gd name="T28" fmla="*/ 29 w 74"/>
                <a:gd name="T29" fmla="*/ 75 h 109"/>
                <a:gd name="T30" fmla="*/ 45 w 74"/>
                <a:gd name="T31" fmla="*/ 75 h 109"/>
                <a:gd name="T32" fmla="*/ 37 w 74"/>
                <a:gd name="T33" fmla="*/ 46 h 109"/>
                <a:gd name="T34" fmla="*/ 29 w 74"/>
                <a:gd name="T35"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09">
                  <a:moveTo>
                    <a:pt x="27" y="22"/>
                  </a:moveTo>
                  <a:lnTo>
                    <a:pt x="46" y="22"/>
                  </a:lnTo>
                  <a:lnTo>
                    <a:pt x="74" y="109"/>
                  </a:lnTo>
                  <a:lnTo>
                    <a:pt x="54" y="109"/>
                  </a:lnTo>
                  <a:lnTo>
                    <a:pt x="49" y="90"/>
                  </a:lnTo>
                  <a:lnTo>
                    <a:pt x="25" y="90"/>
                  </a:lnTo>
                  <a:lnTo>
                    <a:pt x="19" y="109"/>
                  </a:lnTo>
                  <a:lnTo>
                    <a:pt x="0" y="109"/>
                  </a:lnTo>
                  <a:lnTo>
                    <a:pt x="27" y="22"/>
                  </a:lnTo>
                  <a:close/>
                  <a:moveTo>
                    <a:pt x="55" y="0"/>
                  </a:moveTo>
                  <a:lnTo>
                    <a:pt x="42" y="16"/>
                  </a:lnTo>
                  <a:lnTo>
                    <a:pt x="27" y="16"/>
                  </a:lnTo>
                  <a:lnTo>
                    <a:pt x="39" y="0"/>
                  </a:lnTo>
                  <a:lnTo>
                    <a:pt x="55" y="0"/>
                  </a:lnTo>
                  <a:close/>
                  <a:moveTo>
                    <a:pt x="29" y="75"/>
                  </a:moveTo>
                  <a:lnTo>
                    <a:pt x="45" y="75"/>
                  </a:lnTo>
                  <a:lnTo>
                    <a:pt x="37" y="46"/>
                  </a:lnTo>
                  <a:lnTo>
                    <a:pt x="2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6" name="Freeform 58"/>
            <p:cNvSpPr>
              <a:spLocks noEditPoints="1"/>
            </p:cNvSpPr>
            <p:nvPr userDrawn="1"/>
          </p:nvSpPr>
          <p:spPr bwMode="black">
            <a:xfrm>
              <a:off x="2357" y="4319"/>
              <a:ext cx="62" cy="110"/>
            </a:xfrm>
            <a:custGeom>
              <a:avLst/>
              <a:gdLst>
                <a:gd name="T0" fmla="*/ 0 w 62"/>
                <a:gd name="T1" fmla="*/ 110 h 110"/>
                <a:gd name="T2" fmla="*/ 0 w 62"/>
                <a:gd name="T3" fmla="*/ 95 h 110"/>
                <a:gd name="T4" fmla="*/ 38 w 62"/>
                <a:gd name="T5" fmla="*/ 39 h 110"/>
                <a:gd name="T6" fmla="*/ 2 w 62"/>
                <a:gd name="T7" fmla="*/ 39 h 110"/>
                <a:gd name="T8" fmla="*/ 2 w 62"/>
                <a:gd name="T9" fmla="*/ 23 h 110"/>
                <a:gd name="T10" fmla="*/ 61 w 62"/>
                <a:gd name="T11" fmla="*/ 23 h 110"/>
                <a:gd name="T12" fmla="*/ 61 w 62"/>
                <a:gd name="T13" fmla="*/ 37 h 110"/>
                <a:gd name="T14" fmla="*/ 22 w 62"/>
                <a:gd name="T15" fmla="*/ 94 h 110"/>
                <a:gd name="T16" fmla="*/ 62 w 62"/>
                <a:gd name="T17" fmla="*/ 94 h 110"/>
                <a:gd name="T18" fmla="*/ 62 w 62"/>
                <a:gd name="T19" fmla="*/ 110 h 110"/>
                <a:gd name="T20" fmla="*/ 0 w 62"/>
                <a:gd name="T21" fmla="*/ 110 h 110"/>
                <a:gd name="T22" fmla="*/ 50 w 62"/>
                <a:gd name="T23" fmla="*/ 0 h 110"/>
                <a:gd name="T24" fmla="*/ 38 w 62"/>
                <a:gd name="T25" fmla="*/ 17 h 110"/>
                <a:gd name="T26" fmla="*/ 24 w 62"/>
                <a:gd name="T27" fmla="*/ 17 h 110"/>
                <a:gd name="T28" fmla="*/ 11 w 62"/>
                <a:gd name="T29" fmla="*/ 0 h 110"/>
                <a:gd name="T30" fmla="*/ 25 w 62"/>
                <a:gd name="T31" fmla="*/ 0 h 110"/>
                <a:gd name="T32" fmla="*/ 30 w 62"/>
                <a:gd name="T33" fmla="*/ 8 h 110"/>
                <a:gd name="T34" fmla="*/ 36 w 62"/>
                <a:gd name="T35" fmla="*/ 0 h 110"/>
                <a:gd name="T36" fmla="*/ 50 w 62"/>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10">
                  <a:moveTo>
                    <a:pt x="0" y="110"/>
                  </a:moveTo>
                  <a:lnTo>
                    <a:pt x="0" y="95"/>
                  </a:lnTo>
                  <a:lnTo>
                    <a:pt x="38" y="39"/>
                  </a:lnTo>
                  <a:lnTo>
                    <a:pt x="2" y="39"/>
                  </a:lnTo>
                  <a:lnTo>
                    <a:pt x="2" y="23"/>
                  </a:lnTo>
                  <a:lnTo>
                    <a:pt x="61" y="23"/>
                  </a:lnTo>
                  <a:lnTo>
                    <a:pt x="61" y="37"/>
                  </a:lnTo>
                  <a:lnTo>
                    <a:pt x="22" y="94"/>
                  </a:lnTo>
                  <a:lnTo>
                    <a:pt x="62" y="94"/>
                  </a:lnTo>
                  <a:lnTo>
                    <a:pt x="62" y="110"/>
                  </a:lnTo>
                  <a:lnTo>
                    <a:pt x="0" y="110"/>
                  </a:lnTo>
                  <a:close/>
                  <a:moveTo>
                    <a:pt x="50" y="0"/>
                  </a:moveTo>
                  <a:lnTo>
                    <a:pt x="38" y="17"/>
                  </a:lnTo>
                  <a:lnTo>
                    <a:pt x="24" y="17"/>
                  </a:lnTo>
                  <a:lnTo>
                    <a:pt x="11" y="0"/>
                  </a:lnTo>
                  <a:lnTo>
                    <a:pt x="25" y="0"/>
                  </a:lnTo>
                  <a:lnTo>
                    <a:pt x="30" y="8"/>
                  </a:lnTo>
                  <a:lnTo>
                    <a:pt x="36" y="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7" name="Freeform 59"/>
            <p:cNvSpPr>
              <a:spLocks/>
            </p:cNvSpPr>
            <p:nvPr userDrawn="1"/>
          </p:nvSpPr>
          <p:spPr bwMode="black">
            <a:xfrm>
              <a:off x="2431" y="4342"/>
              <a:ext cx="19" cy="87"/>
            </a:xfrm>
            <a:custGeom>
              <a:avLst/>
              <a:gdLst>
                <a:gd name="T0" fmla="*/ 0 w 19"/>
                <a:gd name="T1" fmla="*/ 87 h 87"/>
                <a:gd name="T2" fmla="*/ 0 w 19"/>
                <a:gd name="T3" fmla="*/ 0 h 87"/>
                <a:gd name="T4" fmla="*/ 10 w 19"/>
                <a:gd name="T5" fmla="*/ 0 h 87"/>
                <a:gd name="T6" fmla="*/ 19 w 19"/>
                <a:gd name="T7" fmla="*/ 0 h 87"/>
                <a:gd name="T8" fmla="*/ 19 w 19"/>
                <a:gd name="T9" fmla="*/ 87 h 87"/>
                <a:gd name="T10" fmla="*/ 0 w 19"/>
                <a:gd name="T11" fmla="*/ 87 h 87"/>
              </a:gdLst>
              <a:ahLst/>
              <a:cxnLst>
                <a:cxn ang="0">
                  <a:pos x="T0" y="T1"/>
                </a:cxn>
                <a:cxn ang="0">
                  <a:pos x="T2" y="T3"/>
                </a:cxn>
                <a:cxn ang="0">
                  <a:pos x="T4" y="T5"/>
                </a:cxn>
                <a:cxn ang="0">
                  <a:pos x="T6" y="T7"/>
                </a:cxn>
                <a:cxn ang="0">
                  <a:pos x="T8" y="T9"/>
                </a:cxn>
                <a:cxn ang="0">
                  <a:pos x="T10" y="T11"/>
                </a:cxn>
              </a:cxnLst>
              <a:rect l="0" t="0" r="r" b="b"/>
              <a:pathLst>
                <a:path w="19" h="87">
                  <a:moveTo>
                    <a:pt x="0" y="87"/>
                  </a:moveTo>
                  <a:lnTo>
                    <a:pt x="0" y="0"/>
                  </a:lnTo>
                  <a:lnTo>
                    <a:pt x="10" y="0"/>
                  </a:lnTo>
                  <a:lnTo>
                    <a:pt x="19" y="0"/>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8" name="Freeform 60"/>
            <p:cNvSpPr>
              <a:spLocks/>
            </p:cNvSpPr>
            <p:nvPr userDrawn="1"/>
          </p:nvSpPr>
          <p:spPr bwMode="black">
            <a:xfrm>
              <a:off x="2461" y="4342"/>
              <a:ext cx="60" cy="87"/>
            </a:xfrm>
            <a:custGeom>
              <a:avLst/>
              <a:gdLst>
                <a:gd name="T0" fmla="*/ 20 w 60"/>
                <a:gd name="T1" fmla="*/ 87 h 87"/>
                <a:gd name="T2" fmla="*/ 20 w 60"/>
                <a:gd name="T3" fmla="*/ 16 h 87"/>
                <a:gd name="T4" fmla="*/ 0 w 60"/>
                <a:gd name="T5" fmla="*/ 16 h 87"/>
                <a:gd name="T6" fmla="*/ 0 w 60"/>
                <a:gd name="T7" fmla="*/ 0 h 87"/>
                <a:gd name="T8" fmla="*/ 60 w 60"/>
                <a:gd name="T9" fmla="*/ 0 h 87"/>
                <a:gd name="T10" fmla="*/ 60 w 60"/>
                <a:gd name="T11" fmla="*/ 16 h 87"/>
                <a:gd name="T12" fmla="*/ 39 w 60"/>
                <a:gd name="T13" fmla="*/ 16 h 87"/>
                <a:gd name="T14" fmla="*/ 39 w 60"/>
                <a:gd name="T15" fmla="*/ 87 h 87"/>
                <a:gd name="T16" fmla="*/ 20 w 60"/>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87">
                  <a:moveTo>
                    <a:pt x="20" y="87"/>
                  </a:moveTo>
                  <a:lnTo>
                    <a:pt x="20" y="16"/>
                  </a:lnTo>
                  <a:lnTo>
                    <a:pt x="0" y="16"/>
                  </a:lnTo>
                  <a:lnTo>
                    <a:pt x="0" y="0"/>
                  </a:lnTo>
                  <a:lnTo>
                    <a:pt x="60" y="0"/>
                  </a:lnTo>
                  <a:lnTo>
                    <a:pt x="60" y="16"/>
                  </a:lnTo>
                  <a:lnTo>
                    <a:pt x="39" y="16"/>
                  </a:lnTo>
                  <a:lnTo>
                    <a:pt x="39" y="87"/>
                  </a:lnTo>
                  <a:lnTo>
                    <a:pt x="2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29" name="Freeform 61"/>
            <p:cNvSpPr>
              <a:spLocks/>
            </p:cNvSpPr>
            <p:nvPr userDrawn="1"/>
          </p:nvSpPr>
          <p:spPr bwMode="black">
            <a:xfrm>
              <a:off x="2531" y="4342"/>
              <a:ext cx="68" cy="87"/>
            </a:xfrm>
            <a:custGeom>
              <a:avLst/>
              <a:gdLst>
                <a:gd name="T0" fmla="*/ 0 w 68"/>
                <a:gd name="T1" fmla="*/ 87 h 87"/>
                <a:gd name="T2" fmla="*/ 0 w 68"/>
                <a:gd name="T3" fmla="*/ 0 h 87"/>
                <a:gd name="T4" fmla="*/ 19 w 68"/>
                <a:gd name="T5" fmla="*/ 0 h 87"/>
                <a:gd name="T6" fmla="*/ 19 w 68"/>
                <a:gd name="T7" fmla="*/ 33 h 87"/>
                <a:gd name="T8" fmla="*/ 45 w 68"/>
                <a:gd name="T9" fmla="*/ 0 h 87"/>
                <a:gd name="T10" fmla="*/ 65 w 68"/>
                <a:gd name="T11" fmla="*/ 0 h 87"/>
                <a:gd name="T12" fmla="*/ 36 w 68"/>
                <a:gd name="T13" fmla="*/ 36 h 87"/>
                <a:gd name="T14" fmla="*/ 68 w 68"/>
                <a:gd name="T15" fmla="*/ 87 h 87"/>
                <a:gd name="T16" fmla="*/ 47 w 68"/>
                <a:gd name="T17" fmla="*/ 87 h 87"/>
                <a:gd name="T18" fmla="*/ 24 w 68"/>
                <a:gd name="T19" fmla="*/ 50 h 87"/>
                <a:gd name="T20" fmla="*/ 19 w 68"/>
                <a:gd name="T21" fmla="*/ 57 h 87"/>
                <a:gd name="T22" fmla="*/ 19 w 68"/>
                <a:gd name="T23" fmla="*/ 87 h 87"/>
                <a:gd name="T24" fmla="*/ 0 w 6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7">
                  <a:moveTo>
                    <a:pt x="0" y="87"/>
                  </a:moveTo>
                  <a:lnTo>
                    <a:pt x="0" y="0"/>
                  </a:lnTo>
                  <a:lnTo>
                    <a:pt x="19" y="0"/>
                  </a:lnTo>
                  <a:lnTo>
                    <a:pt x="19" y="33"/>
                  </a:lnTo>
                  <a:lnTo>
                    <a:pt x="45" y="0"/>
                  </a:lnTo>
                  <a:lnTo>
                    <a:pt x="65" y="0"/>
                  </a:lnTo>
                  <a:lnTo>
                    <a:pt x="36" y="36"/>
                  </a:lnTo>
                  <a:lnTo>
                    <a:pt x="68" y="87"/>
                  </a:lnTo>
                  <a:lnTo>
                    <a:pt x="47" y="87"/>
                  </a:lnTo>
                  <a:lnTo>
                    <a:pt x="24" y="50"/>
                  </a:lnTo>
                  <a:lnTo>
                    <a:pt x="19" y="57"/>
                  </a:lnTo>
                  <a:lnTo>
                    <a:pt x="19" y="87"/>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sp>
          <p:nvSpPr>
            <p:cNvPr id="130" name="Freeform 62"/>
            <p:cNvSpPr>
              <a:spLocks/>
            </p:cNvSpPr>
            <p:nvPr userDrawn="1"/>
          </p:nvSpPr>
          <p:spPr bwMode="black">
            <a:xfrm>
              <a:off x="2603" y="4342"/>
              <a:ext cx="72" cy="87"/>
            </a:xfrm>
            <a:custGeom>
              <a:avLst/>
              <a:gdLst>
                <a:gd name="T0" fmla="*/ 0 w 72"/>
                <a:gd name="T1" fmla="*/ 0 h 87"/>
                <a:gd name="T2" fmla="*/ 21 w 72"/>
                <a:gd name="T3" fmla="*/ 0 h 87"/>
                <a:gd name="T4" fmla="*/ 36 w 72"/>
                <a:gd name="T5" fmla="*/ 35 h 87"/>
                <a:gd name="T6" fmla="*/ 52 w 72"/>
                <a:gd name="T7" fmla="*/ 0 h 87"/>
                <a:gd name="T8" fmla="*/ 72 w 72"/>
                <a:gd name="T9" fmla="*/ 0 h 87"/>
                <a:gd name="T10" fmla="*/ 45 w 72"/>
                <a:gd name="T11" fmla="*/ 53 h 87"/>
                <a:gd name="T12" fmla="*/ 45 w 72"/>
                <a:gd name="T13" fmla="*/ 87 h 87"/>
                <a:gd name="T14" fmla="*/ 27 w 72"/>
                <a:gd name="T15" fmla="*/ 87 h 87"/>
                <a:gd name="T16" fmla="*/ 27 w 72"/>
                <a:gd name="T17" fmla="*/ 53 h 87"/>
                <a:gd name="T18" fmla="*/ 0 w 72"/>
                <a:gd name="T1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87">
                  <a:moveTo>
                    <a:pt x="0" y="0"/>
                  </a:moveTo>
                  <a:lnTo>
                    <a:pt x="21" y="0"/>
                  </a:lnTo>
                  <a:lnTo>
                    <a:pt x="36" y="35"/>
                  </a:lnTo>
                  <a:lnTo>
                    <a:pt x="52" y="0"/>
                  </a:lnTo>
                  <a:lnTo>
                    <a:pt x="72" y="0"/>
                  </a:lnTo>
                  <a:lnTo>
                    <a:pt x="45" y="53"/>
                  </a:lnTo>
                  <a:lnTo>
                    <a:pt x="45" y="87"/>
                  </a:lnTo>
                  <a:lnTo>
                    <a:pt x="27" y="87"/>
                  </a:lnTo>
                  <a:lnTo>
                    <a:pt x="27" y="5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2264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tx2"/>
        </a:solidFill>
        <a:effectLst/>
      </p:bgPr>
    </p:bg>
    <p:spTree>
      <p:nvGrpSpPr>
        <p:cNvPr id="1" name=""/>
        <p:cNvGrpSpPr/>
        <p:nvPr/>
      </p:nvGrpSpPr>
      <p:grpSpPr>
        <a:xfrm>
          <a:off x="0" y="0"/>
          <a:ext cx="0" cy="0"/>
          <a:chOff x="0" y="0"/>
          <a:chExt cx="0" cy="0"/>
        </a:xfrm>
      </p:grpSpPr>
      <p:sp>
        <p:nvSpPr>
          <p:cNvPr id="9" name="Titelplatzhalter 1"/>
          <p:cNvSpPr>
            <a:spLocks noGrp="1"/>
          </p:cNvSpPr>
          <p:nvPr>
            <p:ph type="ctrTitle" hasCustomPrompt="1"/>
          </p:nvPr>
        </p:nvSpPr>
        <p:spPr bwMode="black">
          <a:xfrm>
            <a:off x="326551" y="326517"/>
            <a:ext cx="8490331" cy="753707"/>
          </a:xfrm>
          <a:noFill/>
        </p:spPr>
        <p:txBody>
          <a:bodyPr wrap="square" lIns="0" tIns="0">
            <a:spAutoFit/>
          </a:bodyPr>
          <a:lstStyle>
            <a:lvl1pPr>
              <a:defRPr sz="5442" baseline="0" smtClean="0">
                <a:solidFill>
                  <a:schemeClr val="bg1"/>
                </a:solidFill>
                <a:latin typeface="TeleGrotesk Headline Ultra" pitchFamily="2" charset="0"/>
              </a:defRPr>
            </a:lvl1pPr>
          </a:lstStyle>
          <a:p>
            <a:r>
              <a:rPr lang="cs-CZ" dirty="0" smtClean="0"/>
              <a:t>Inhalt/Agenda</a:t>
            </a:r>
          </a:p>
        </p:txBody>
      </p:sp>
    </p:spTree>
    <p:extLst>
      <p:ext uri="{BB962C8B-B14F-4D97-AF65-F5344CB8AC3E}">
        <p14:creationId xmlns:p14="http://schemas.microsoft.com/office/powerpoint/2010/main" val="70092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vertical">
    <p:bg bwMode="lt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57303196"/>
              </p:ext>
            </p:extLst>
          </p:nvPr>
        </p:nvGraphicFramePr>
        <p:xfrm>
          <a:off x="1261" y="1681"/>
          <a:ext cx="1259" cy="1680"/>
        </p:xfrm>
        <a:graphic>
          <a:graphicData uri="http://schemas.openxmlformats.org/presentationml/2006/ole">
            <mc:AlternateContent xmlns:mc="http://schemas.openxmlformats.org/markup-compatibility/2006">
              <mc:Choice xmlns:v="urn:schemas-microsoft-com:vml" Requires="v">
                <p:oleObj spid="_x0000_s167939"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1681"/>
                        <a:ext cx="1259"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p:nvSpPr>
        <p:spPr bwMode="white">
          <a:xfrm>
            <a:off x="4571884" y="1"/>
            <a:ext cx="4572117" cy="6858000"/>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cs-CZ" sz="1429" dirty="0" smtClean="0">
              <a:cs typeface="Arial" charset="0"/>
            </a:endParaRPr>
          </a:p>
        </p:txBody>
      </p:sp>
      <p:sp>
        <p:nvSpPr>
          <p:cNvPr id="12" name="Titelplatzhalter 1"/>
          <p:cNvSpPr>
            <a:spLocks noGrp="1"/>
          </p:cNvSpPr>
          <p:nvPr>
            <p:ph type="ctrTitle" hasCustomPrompt="1"/>
          </p:nvPr>
        </p:nvSpPr>
        <p:spPr bwMode="black">
          <a:xfrm>
            <a:off x="326881" y="326846"/>
            <a:ext cx="3918240" cy="5225211"/>
          </a:xfrm>
          <a:noFill/>
        </p:spPr>
        <p:txBody>
          <a:bodyPr wrap="square" lIns="0" tIns="0">
            <a:noAutofit/>
          </a:bodyPr>
          <a:lstStyle>
            <a:lvl1pPr>
              <a:defRPr sz="5442" smtClean="0">
                <a:solidFill>
                  <a:schemeClr val="bg1"/>
                </a:solidFill>
                <a:latin typeface="TeleGrotesk Headline Ultra" pitchFamily="2" charset="0"/>
              </a:defRPr>
            </a:lvl1pPr>
          </a:lstStyle>
          <a:p>
            <a:r>
              <a:rPr lang="cs-CZ" dirty="0" smtClean="0"/>
              <a:t>Inhalt/</a:t>
            </a:r>
            <a:br>
              <a:rPr lang="cs-CZ" dirty="0" smtClean="0"/>
            </a:br>
            <a:r>
              <a:rPr lang="cs-CZ" dirty="0" smtClean="0"/>
              <a:t>Agenda</a:t>
            </a:r>
          </a:p>
        </p:txBody>
      </p:sp>
    </p:spTree>
    <p:extLst>
      <p:ext uri="{BB962C8B-B14F-4D97-AF65-F5344CB8AC3E}">
        <p14:creationId xmlns:p14="http://schemas.microsoft.com/office/powerpoint/2010/main" val="209963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Objekt 2"/>
          <p:cNvPicPr>
            <a:picLocks noChangeAspect="1"/>
          </p:cNvPicPr>
          <p:nvPr/>
        </p:nvPicPr>
        <p:blipFill>
          <a:blip r:embed="rId29"/>
          <a:srcRect/>
          <a:stretch>
            <a:fillRect/>
          </a:stretch>
        </p:blipFill>
        <p:spPr bwMode="auto">
          <a:xfrm>
            <a:off x="1441" y="1441"/>
            <a:ext cx="1440" cy="1439"/>
          </a:xfrm>
          <a:prstGeom prst="rect">
            <a:avLst/>
          </a:prstGeom>
          <a:noFill/>
        </p:spPr>
      </p:pic>
      <p:sp>
        <p:nvSpPr>
          <p:cNvPr id="1026" name="Titelplatzhalter 1"/>
          <p:cNvSpPr>
            <a:spLocks noGrp="1"/>
          </p:cNvSpPr>
          <p:nvPr>
            <p:ph type="title"/>
          </p:nvPr>
        </p:nvSpPr>
        <p:spPr bwMode="gray">
          <a:xfrm>
            <a:off x="326552" y="254683"/>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cs-CZ" dirty="0" smtClean="0"/>
          </a:p>
        </p:txBody>
      </p:sp>
      <p:sp>
        <p:nvSpPr>
          <p:cNvPr id="1027" name="Textplatzhalter 2"/>
          <p:cNvSpPr>
            <a:spLocks noGrp="1"/>
          </p:cNvSpPr>
          <p:nvPr>
            <p:ph type="body" idx="1"/>
          </p:nvPr>
        </p:nvSpPr>
        <p:spPr bwMode="gray">
          <a:xfrm>
            <a:off x="326551" y="1469326"/>
            <a:ext cx="8490331" cy="44079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cs-CZ" noProof="0" dirty="0" smtClean="0"/>
              <a:t>Click to edit text</a:t>
            </a:r>
          </a:p>
          <a:p>
            <a:pPr lvl="1"/>
            <a:r>
              <a:rPr lang="cs-CZ" noProof="0" dirty="0" smtClean="0"/>
              <a:t>Second level</a:t>
            </a:r>
          </a:p>
          <a:p>
            <a:pPr lvl="2"/>
            <a:r>
              <a:rPr lang="cs-CZ" noProof="0" dirty="0" smtClean="0"/>
              <a:t>Third level</a:t>
            </a:r>
          </a:p>
          <a:p>
            <a:pPr lvl="3"/>
            <a:r>
              <a:rPr lang="cs-CZ" noProof="0" dirty="0" smtClean="0"/>
              <a:t>Fourth level</a:t>
            </a:r>
          </a:p>
          <a:p>
            <a:pPr lvl="4"/>
            <a:r>
              <a:rPr lang="cs-CZ" noProof="0" dirty="0" smtClean="0"/>
              <a:t>Fifth level</a:t>
            </a:r>
          </a:p>
        </p:txBody>
      </p:sp>
      <p:sp>
        <p:nvSpPr>
          <p:cNvPr id="12" name="Datumsplatzhalter 11"/>
          <p:cNvSpPr>
            <a:spLocks noGrp="1"/>
          </p:cNvSpPr>
          <p:nvPr>
            <p:ph type="dt" sz="half" idx="2"/>
          </p:nvPr>
        </p:nvSpPr>
        <p:spPr>
          <a:xfrm>
            <a:off x="7642930" y="6204309"/>
            <a:ext cx="816378"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3527C144-DBFC-4ED1-9D53-CC97618D9080}" type="datetime1">
              <a:rPr lang="cs-CZ" smtClean="0"/>
              <a:pPr/>
              <a:t>11.07.2018</a:t>
            </a:fld>
            <a:endParaRPr lang="en-US"/>
          </a:p>
        </p:txBody>
      </p:sp>
      <p:sp>
        <p:nvSpPr>
          <p:cNvPr id="13" name="Fußzeilenplatzhalter 12"/>
          <p:cNvSpPr>
            <a:spLocks noGrp="1"/>
          </p:cNvSpPr>
          <p:nvPr>
            <p:ph type="ftr" sz="quarter" idx="3"/>
          </p:nvPr>
        </p:nvSpPr>
        <p:spPr>
          <a:xfrm>
            <a:off x="3461443" y="6204309"/>
            <a:ext cx="4117810"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r>
              <a:rPr lang="en-US" smtClean="0"/>
              <a:t>Portfolio služeb</a:t>
            </a:r>
            <a:endParaRPr lang="en-US"/>
          </a:p>
        </p:txBody>
      </p:sp>
      <p:sp>
        <p:nvSpPr>
          <p:cNvPr id="14" name="Foliennummernplatzhalter 13"/>
          <p:cNvSpPr>
            <a:spLocks noGrp="1"/>
          </p:cNvSpPr>
          <p:nvPr>
            <p:ph type="sldNum" sz="quarter" idx="4"/>
          </p:nvPr>
        </p:nvSpPr>
        <p:spPr>
          <a:xfrm>
            <a:off x="8522986" y="6204309"/>
            <a:ext cx="290631"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1E3CAA67-0A91-4DCC-BE87-3CAD7B080E5A}" type="slidenum">
              <a:rPr lang="en-US" smtClean="0"/>
              <a:pPr/>
              <a:t>‹#›</a:t>
            </a:fld>
            <a:endParaRPr lang="en-US"/>
          </a:p>
        </p:txBody>
      </p:sp>
      <p:pic>
        <p:nvPicPr>
          <p:cNvPr id="16" name="Grafik 15" descr="T_Logo_3c_Slogan_p_CZ.emf"/>
          <p:cNvPicPr>
            <a:picLocks noChangeAspect="1"/>
          </p:cNvPicPr>
          <p:nvPr/>
        </p:nvPicPr>
        <p:blipFill>
          <a:blip r:embed="rId30"/>
          <a:stretch>
            <a:fillRect/>
          </a:stretch>
        </p:blipFill>
        <p:spPr>
          <a:xfrm>
            <a:off x="326551" y="6203821"/>
            <a:ext cx="2350249" cy="326517"/>
          </a:xfrm>
          <a:prstGeom prst="rect">
            <a:avLst/>
          </a:prstGeom>
        </p:spPr>
      </p:pic>
    </p:spTree>
    <p:extLst>
      <p:ext uri="{BB962C8B-B14F-4D97-AF65-F5344CB8AC3E}">
        <p14:creationId xmlns:p14="http://schemas.microsoft.com/office/powerpoint/2010/main" val="7394795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2"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356">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356">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356">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356">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356">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356">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356">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356">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33"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33"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14"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14"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14"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de-DE"/>
      </a:defPPr>
      <a:lvl1pPr marL="0" algn="l" defTabSz="414654" rtl="0" eaLnBrk="1" latinLnBrk="0" hangingPunct="1">
        <a:defRPr sz="1633" kern="1200">
          <a:solidFill>
            <a:schemeClr val="tx1"/>
          </a:solidFill>
          <a:latin typeface="+mn-lt"/>
          <a:ea typeface="+mn-ea"/>
          <a:cs typeface="+mn-cs"/>
        </a:defRPr>
      </a:lvl1pPr>
      <a:lvl2pPr marL="414654" algn="l" defTabSz="414654" rtl="0" eaLnBrk="1" latinLnBrk="0" hangingPunct="1">
        <a:defRPr sz="1633" kern="1200">
          <a:solidFill>
            <a:schemeClr val="tx1"/>
          </a:solidFill>
          <a:latin typeface="+mn-lt"/>
          <a:ea typeface="+mn-ea"/>
          <a:cs typeface="+mn-cs"/>
        </a:defRPr>
      </a:lvl2pPr>
      <a:lvl3pPr marL="829308" algn="l" defTabSz="414654" rtl="0" eaLnBrk="1" latinLnBrk="0" hangingPunct="1">
        <a:defRPr sz="1633" kern="1200">
          <a:solidFill>
            <a:schemeClr val="tx1"/>
          </a:solidFill>
          <a:latin typeface="+mn-lt"/>
          <a:ea typeface="+mn-ea"/>
          <a:cs typeface="+mn-cs"/>
        </a:defRPr>
      </a:lvl3pPr>
      <a:lvl4pPr marL="1243962" algn="l" defTabSz="414654" rtl="0" eaLnBrk="1" latinLnBrk="0" hangingPunct="1">
        <a:defRPr sz="1633" kern="1200">
          <a:solidFill>
            <a:schemeClr val="tx1"/>
          </a:solidFill>
          <a:latin typeface="+mn-lt"/>
          <a:ea typeface="+mn-ea"/>
          <a:cs typeface="+mn-cs"/>
        </a:defRPr>
      </a:lvl4pPr>
      <a:lvl5pPr marL="1658615" algn="l" defTabSz="414654" rtl="0" eaLnBrk="1" latinLnBrk="0" hangingPunct="1">
        <a:defRPr sz="1633" kern="1200">
          <a:solidFill>
            <a:schemeClr val="tx1"/>
          </a:solidFill>
          <a:latin typeface="+mn-lt"/>
          <a:ea typeface="+mn-ea"/>
          <a:cs typeface="+mn-cs"/>
        </a:defRPr>
      </a:lvl5pPr>
      <a:lvl6pPr marL="2073270" algn="l" defTabSz="414654" rtl="0" eaLnBrk="1" latinLnBrk="0" hangingPunct="1">
        <a:defRPr sz="1633" kern="1200">
          <a:solidFill>
            <a:schemeClr val="tx1"/>
          </a:solidFill>
          <a:latin typeface="+mn-lt"/>
          <a:ea typeface="+mn-ea"/>
          <a:cs typeface="+mn-cs"/>
        </a:defRPr>
      </a:lvl6pPr>
      <a:lvl7pPr marL="2487924" algn="l" defTabSz="414654" rtl="0" eaLnBrk="1" latinLnBrk="0" hangingPunct="1">
        <a:defRPr sz="1633" kern="1200">
          <a:solidFill>
            <a:schemeClr val="tx1"/>
          </a:solidFill>
          <a:latin typeface="+mn-lt"/>
          <a:ea typeface="+mn-ea"/>
          <a:cs typeface="+mn-cs"/>
        </a:defRPr>
      </a:lvl7pPr>
      <a:lvl8pPr marL="2902577" algn="l" defTabSz="414654" rtl="0" eaLnBrk="1" latinLnBrk="0" hangingPunct="1">
        <a:defRPr sz="1633" kern="1200">
          <a:solidFill>
            <a:schemeClr val="tx1"/>
          </a:solidFill>
          <a:latin typeface="+mn-lt"/>
          <a:ea typeface="+mn-ea"/>
          <a:cs typeface="+mn-cs"/>
        </a:defRPr>
      </a:lvl8pPr>
      <a:lvl9pPr marL="3317230" algn="l" defTabSz="414654" rtl="0" eaLnBrk="1" latinLnBrk="0" hangingPunct="1">
        <a:defRPr sz="163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2382">
          <p15:clr>
            <a:srgbClr val="F26B43"/>
          </p15:clr>
        </p15:guide>
        <p15:guide id="4294967295" pos="3220">
          <p15:clr>
            <a:srgbClr val="F26B43"/>
          </p15:clr>
        </p15:guide>
        <p15:guide id="4294967295" orient="horz" pos="1021">
          <p15:clr>
            <a:srgbClr val="F26B43"/>
          </p15:clr>
        </p15:guide>
        <p15:guide id="4294967295" orient="horz" pos="4082">
          <p15:clr>
            <a:srgbClr val="F26B43"/>
          </p15:clr>
        </p15:guide>
        <p15:guide id="4294967295" pos="227">
          <p15:clr>
            <a:srgbClr val="F26B43"/>
          </p15:clr>
        </p15:guide>
        <p15:guide id="4294967295" pos="6123">
          <p15:clr>
            <a:srgbClr val="F26B43"/>
          </p15:clr>
        </p15:guide>
        <p15:guide id="4294967295" orient="horz" pos="3856">
          <p15:clr>
            <a:srgbClr val="F26B43"/>
          </p15:clr>
        </p15:guide>
        <p15:guide id="4294967295" orient="horz" pos="749">
          <p15:clr>
            <a:srgbClr val="F26B43"/>
          </p15:clr>
        </p15:guide>
        <p15:guide id="4294967295" orient="horz" pos="227">
          <p15:clr>
            <a:srgbClr val="F26B43"/>
          </p15:clr>
        </p15:guide>
        <p15:guide id="4294967295" pos="1724">
          <p15:clr>
            <a:srgbClr val="F26B43"/>
          </p15:clr>
        </p15:guide>
        <p15:guide id="4294967295" pos="1633">
          <p15:clr>
            <a:srgbClr val="F26B43"/>
          </p15:clr>
        </p15:guide>
        <p15:guide id="4294967295" pos="3175">
          <p15:clr>
            <a:srgbClr val="F26B43"/>
          </p15:clr>
        </p15:guide>
        <p15:guide id="4294967295" pos="3130">
          <p15:clr>
            <a:srgbClr val="F26B43"/>
          </p15:clr>
        </p15:guide>
        <p15:guide id="4294967295" pos="4717">
          <p15:clr>
            <a:srgbClr val="F26B43"/>
          </p15:clr>
        </p15:guide>
        <p15:guide id="4294967295" pos="4627">
          <p15:clr>
            <a:srgbClr val="F26B43"/>
          </p15:clr>
        </p15:guide>
        <p15:guide id="4294967295" orient="horz" pos="4309">
          <p15:clr>
            <a:srgbClr val="F26B43"/>
          </p15:clr>
        </p15:guide>
        <p15:guide id="4294967295" orient="horz" pos="45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slideLayout" Target="../slideLayouts/slideLayout15.xml"/><Relationship Id="rId12"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tags" Target="../tags/tag15.xml"/><Relationship Id="rId11" Type="http://schemas.openxmlformats.org/officeDocument/2006/relationships/image" Target="../media/image17.emf"/><Relationship Id="rId5" Type="http://schemas.openxmlformats.org/officeDocument/2006/relationships/tags" Target="../tags/tag14.xml"/><Relationship Id="rId10" Type="http://schemas.openxmlformats.org/officeDocument/2006/relationships/oleObject" Target="../embeddings/oleObject2.bin"/><Relationship Id="rId4" Type="http://schemas.openxmlformats.org/officeDocument/2006/relationships/tags" Target="../tags/tag13.xml"/><Relationship Id="rId9"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21.pn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7.emf"/><Relationship Id="rId5" Type="http://schemas.openxmlformats.org/officeDocument/2006/relationships/image" Target="../media/image4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musterbild_1_eng"/>
          <p:cNvPicPr>
            <a:picLocks noChangeAspect="1" noChangeArrowheads="1"/>
          </p:cNvPicPr>
          <p:nvPr/>
        </p:nvPicPr>
        <p:blipFill>
          <a:blip r:embed="rId9"/>
          <a:srcRect t="5061" b="14574"/>
          <a:stretch>
            <a:fillRect/>
          </a:stretch>
        </p:blipFill>
        <p:spPr bwMode="auto">
          <a:xfrm>
            <a:off x="315058" y="290146"/>
            <a:ext cx="8501064" cy="4556817"/>
          </a:xfrm>
          <a:prstGeom prst="rect">
            <a:avLst/>
          </a:prstGeom>
          <a:noFill/>
        </p:spPr>
      </p:pic>
      <p:graphicFrame>
        <p:nvGraphicFramePr>
          <p:cNvPr id="140314" name="Object 2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52" name="think-cell Slide" r:id="rId10" imgW="360" imgH="360" progId="">
                  <p:embed/>
                </p:oleObj>
              </mc:Choice>
              <mc:Fallback>
                <p:oleObj name="think-cell Slide" r:id="rId10" imgW="360" imgH="360" progId="">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0305" name="Picture 17" hidden="1"/>
          <p:cNvPicPr>
            <a:picLocks noChangeAspect="1" noChangeArrowheads="1"/>
          </p:cNvPicPr>
          <p:nvPr>
            <p:custDataLst>
              <p:tags r:id="rId3"/>
            </p:custDataLst>
          </p:nvPr>
        </p:nvPicPr>
        <p:blipFill>
          <a:blip r:embed="rId11"/>
          <a:srcRect/>
          <a:stretch>
            <a:fillRect/>
          </a:stretch>
        </p:blipFill>
        <p:spPr bwMode="auto">
          <a:xfrm>
            <a:off x="1588" y="1588"/>
            <a:ext cx="1587" cy="1587"/>
          </a:xfrm>
          <a:prstGeom prst="rect">
            <a:avLst/>
          </a:prstGeom>
          <a:noFill/>
          <a:ln w="9525">
            <a:noFill/>
            <a:miter lim="800000"/>
            <a:headEnd/>
            <a:tailEnd/>
          </a:ln>
          <a:effectLst/>
        </p:spPr>
      </p:pic>
      <p:sp>
        <p:nvSpPr>
          <p:cNvPr id="140290" name="Rectangle 2"/>
          <p:cNvSpPr>
            <a:spLocks noChangeArrowheads="1"/>
          </p:cNvSpPr>
          <p:nvPr>
            <p:custDataLst>
              <p:tags r:id="rId4"/>
            </p:custDataLst>
          </p:nvPr>
        </p:nvSpPr>
        <p:spPr bwMode="auto">
          <a:xfrm>
            <a:off x="0" y="6027738"/>
            <a:ext cx="9144000" cy="830262"/>
          </a:xfrm>
          <a:prstGeom prst="rect">
            <a:avLst/>
          </a:prstGeom>
          <a:solidFill>
            <a:schemeClr val="bg1"/>
          </a:solidFill>
          <a:ln w="9525">
            <a:noFill/>
            <a:miter lim="800000"/>
            <a:headEnd/>
            <a:tailEnd/>
          </a:ln>
          <a:effectLst/>
        </p:spPr>
        <p:txBody>
          <a:bodyPr wrap="none" anchor="ctr"/>
          <a:lstStyle/>
          <a:p>
            <a:endParaRPr lang="cs-CZ" dirty="0"/>
          </a:p>
        </p:txBody>
      </p:sp>
      <p:pic>
        <p:nvPicPr>
          <p:cNvPr id="140313" name="Picture 25" descr="magenta_flaeche_70"/>
          <p:cNvPicPr>
            <a:picLocks noChangeArrowheads="1"/>
          </p:cNvPicPr>
          <p:nvPr>
            <p:custDataLst>
              <p:tags r:id="rId5"/>
            </p:custDataLst>
          </p:nvPr>
        </p:nvPicPr>
        <p:blipFill>
          <a:blip r:embed="rId12"/>
          <a:srcRect r="11" b="-468"/>
          <a:stretch>
            <a:fillRect/>
          </a:stretch>
        </p:blipFill>
        <p:spPr bwMode="auto">
          <a:xfrm>
            <a:off x="319088" y="3768725"/>
            <a:ext cx="8501062" cy="438150"/>
          </a:xfrm>
          <a:prstGeom prst="rect">
            <a:avLst/>
          </a:prstGeom>
          <a:noFill/>
        </p:spPr>
      </p:pic>
      <p:sp>
        <p:nvSpPr>
          <p:cNvPr id="140297" name="Titel 3"/>
          <p:cNvSpPr>
            <a:spLocks/>
          </p:cNvSpPr>
          <p:nvPr>
            <p:custDataLst>
              <p:tags r:id="rId6"/>
            </p:custDataLst>
          </p:nvPr>
        </p:nvSpPr>
        <p:spPr bwMode="invGray">
          <a:xfrm>
            <a:off x="319088" y="4078288"/>
            <a:ext cx="8501062" cy="1706562"/>
          </a:xfrm>
          <a:prstGeom prst="rect">
            <a:avLst/>
          </a:prstGeom>
          <a:solidFill>
            <a:srgbClr val="E20074"/>
          </a:solidFill>
          <a:ln w="9525">
            <a:noFill/>
            <a:miter lim="800000"/>
            <a:headEnd/>
            <a:tailEnd/>
          </a:ln>
        </p:spPr>
        <p:txBody>
          <a:bodyPr lIns="144000" tIns="0" rIns="0" bIns="0"/>
          <a:lstStyle/>
          <a:p>
            <a:pPr>
              <a:lnSpc>
                <a:spcPts val="4000"/>
              </a:lnSpc>
              <a:spcBef>
                <a:spcPct val="0"/>
              </a:spcBef>
              <a:buClrTx/>
              <a:buFontTx/>
              <a:buNone/>
            </a:pPr>
            <a:r>
              <a:rPr lang="cs-CZ" sz="4000" dirty="0" smtClean="0">
                <a:latin typeface="TeleGrotesk Headline Ultra" pitchFamily="2" charset="0"/>
              </a:rPr>
              <a:t>Školení koncových uživatelů:</a:t>
            </a:r>
          </a:p>
          <a:p>
            <a:pPr>
              <a:lnSpc>
                <a:spcPts val="4000"/>
              </a:lnSpc>
              <a:spcBef>
                <a:spcPct val="0"/>
              </a:spcBef>
              <a:buClrTx/>
              <a:buFontTx/>
              <a:buNone/>
            </a:pPr>
            <a:r>
              <a:rPr lang="cs-CZ" sz="4000" dirty="0" err="1" smtClean="0">
                <a:latin typeface="TeleGrotesk Headline Ultra" pitchFamily="2" charset="0"/>
              </a:rPr>
              <a:t>Broadworks</a:t>
            </a:r>
            <a:r>
              <a:rPr lang="cs-CZ" sz="4000" dirty="0" smtClean="0">
                <a:latin typeface="TeleGrotesk Headline Ultra" pitchFamily="2" charset="0"/>
              </a:rPr>
              <a:t> </a:t>
            </a:r>
            <a:r>
              <a:rPr lang="cs-CZ" sz="4000" dirty="0" err="1" smtClean="0">
                <a:latin typeface="TeleGrotesk Headline Ultra" pitchFamily="2" charset="0"/>
              </a:rPr>
              <a:t>anywhere</a:t>
            </a:r>
            <a:endParaRPr lang="cs-CZ" sz="4000" dirty="0" smtClean="0">
              <a:latin typeface="TeleGrotesk Headline Ultra" pitchFamily="2" charset="0"/>
            </a:endParaRPr>
          </a:p>
        </p:txBody>
      </p:sp>
      <p:pic>
        <p:nvPicPr>
          <p:cNvPr id="14" name="Obráze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088" y="6137275"/>
            <a:ext cx="2443783" cy="435576"/>
          </a:xfrm>
          <a:prstGeom prst="rect">
            <a:avLst/>
          </a:prstGeom>
        </p:spPr>
      </p:pic>
      <p:sp>
        <p:nvSpPr>
          <p:cNvPr id="15" name="Zástupný symbol pro číslo snímku 14"/>
          <p:cNvSpPr>
            <a:spLocks noGrp="1"/>
          </p:cNvSpPr>
          <p:nvPr>
            <p:ph type="sldNum" sz="quarter" idx="12"/>
          </p:nvPr>
        </p:nvSpPr>
        <p:spPr/>
        <p:txBody>
          <a:bodyPr/>
          <a:lstStyle/>
          <a:p>
            <a:fld id="{1E3CAA67-0A91-4DCC-BE87-3CAD7B080E5A}" type="slidenum">
              <a:rPr lang="en-US" smtClean="0"/>
              <a:pPr/>
              <a:t>1</a:t>
            </a:fld>
            <a:endParaRPr lang="en-US"/>
          </a:p>
        </p:txBody>
      </p:sp>
    </p:spTree>
    <p:extLst>
      <p:ext uri="{BB962C8B-B14F-4D97-AF65-F5344CB8AC3E}">
        <p14:creationId xmlns:p14="http://schemas.microsoft.com/office/powerpoint/2010/main" val="5767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Důležitost </a:t>
            </a:r>
            <a:r>
              <a:rPr lang="cs-CZ" dirty="0" err="1" smtClean="0"/>
              <a:t>broadworks</a:t>
            </a:r>
            <a:r>
              <a:rPr lang="cs-CZ" dirty="0" smtClean="0"/>
              <a:t> </a:t>
            </a:r>
            <a:r>
              <a:rPr lang="cs-CZ" dirty="0" err="1" smtClean="0"/>
              <a:t>anywhere</a:t>
            </a:r>
            <a:endParaRPr lang="cs-CZ" dirty="0"/>
          </a:p>
        </p:txBody>
      </p:sp>
      <p:sp>
        <p:nvSpPr>
          <p:cNvPr id="1028" name="Rectangle 3"/>
          <p:cNvSpPr>
            <a:spLocks noGrp="1" noChangeArrowheads="1"/>
          </p:cNvSpPr>
          <p:nvPr>
            <p:ph idx="1"/>
          </p:nvPr>
        </p:nvSpPr>
        <p:spPr>
          <a:xfrm>
            <a:off x="722471" y="1128132"/>
            <a:ext cx="6110654" cy="4724400"/>
          </a:xfrm>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Char char="§"/>
            </a:pPr>
            <a:r>
              <a:rPr lang="cs-CZ" altLang="cs-CZ" sz="2000" dirty="0" smtClean="0">
                <a:latin typeface="Tele-GroteskNor" pitchFamily="2" charset="0"/>
              </a:rPr>
              <a:t>Většina </a:t>
            </a:r>
            <a:r>
              <a:rPr lang="cs-CZ" altLang="cs-CZ" sz="2000" dirty="0">
                <a:latin typeface="Tele-GroteskNor" pitchFamily="2" charset="0"/>
              </a:rPr>
              <a:t>firem platí více za mobilní hlasové služby než za pevné linky.</a:t>
            </a:r>
          </a:p>
          <a:p>
            <a:pPr marL="800100" lvl="1" indent="-342900">
              <a:lnSpc>
                <a:spcPct val="100000"/>
              </a:lnSpc>
              <a:spcBef>
                <a:spcPct val="0"/>
              </a:spcBef>
              <a:buChar char="§"/>
            </a:pPr>
            <a:r>
              <a:rPr lang="cs-CZ" altLang="cs-CZ" sz="2000" dirty="0" smtClean="0">
                <a:latin typeface="Tele-GroteskNor" pitchFamily="2" charset="0"/>
              </a:rPr>
              <a:t>Tradiční </a:t>
            </a:r>
            <a:r>
              <a:rPr lang="cs-CZ" altLang="cs-CZ" sz="2000" dirty="0">
                <a:latin typeface="Tele-GroteskNor" pitchFamily="2" charset="0"/>
              </a:rPr>
              <a:t>pracoviště mizí, neboť zaměstnanci pracují z domova nebo na cestách</a:t>
            </a:r>
          </a:p>
          <a:p>
            <a:pPr marL="800100" lvl="1" indent="-342900">
              <a:lnSpc>
                <a:spcPct val="100000"/>
              </a:lnSpc>
              <a:spcBef>
                <a:spcPct val="0"/>
              </a:spcBef>
              <a:buChar char="§"/>
            </a:pPr>
            <a:r>
              <a:rPr lang="cs-CZ" altLang="cs-CZ" sz="2000" dirty="0">
                <a:latin typeface="Tele-GroteskNor" pitchFamily="2" charset="0"/>
              </a:rPr>
              <a:t>Pracovníci potřebují snadná a efektivní řešení pro řízení jejich komunikace bez ohledu na to, kde se zrovna nacházejí</a:t>
            </a:r>
          </a:p>
          <a:p>
            <a:pPr>
              <a:lnSpc>
                <a:spcPct val="150000"/>
              </a:lnSpc>
              <a:spcBef>
                <a:spcPct val="0"/>
              </a:spcBef>
            </a:pPr>
            <a:endParaRPr lang="cs-CZ" altLang="cs-CZ" sz="2200" b="1" dirty="0">
              <a:solidFill>
                <a:srgbClr val="E20074"/>
              </a:solidFill>
            </a:endParaRPr>
          </a:p>
        </p:txBody>
      </p:sp>
    </p:spTree>
    <p:extLst>
      <p:ext uri="{BB962C8B-B14F-4D97-AF65-F5344CB8AC3E}">
        <p14:creationId xmlns:p14="http://schemas.microsoft.com/office/powerpoint/2010/main" val="921861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a:t>
            </a:r>
            <a:r>
              <a:rPr lang="cs-CZ" dirty="0" err="1" smtClean="0"/>
              <a:t>broadworks</a:t>
            </a:r>
            <a:r>
              <a:rPr lang="cs-CZ" dirty="0" smtClean="0"/>
              <a:t> </a:t>
            </a:r>
            <a:r>
              <a:rPr lang="cs-CZ" dirty="0" err="1" smtClean="0"/>
              <a:t>anywhere</a:t>
            </a:r>
            <a:r>
              <a:rPr lang="cs-CZ" dirty="0" smtClean="0"/>
              <a:t>?</a:t>
            </a:r>
            <a:endParaRPr lang="cs-CZ" dirty="0"/>
          </a:p>
        </p:txBody>
      </p:sp>
      <p:sp>
        <p:nvSpPr>
          <p:cNvPr id="1028" name="Rectangle 3"/>
          <p:cNvSpPr>
            <a:spLocks noGrp="1" noChangeArrowheads="1"/>
          </p:cNvSpPr>
          <p:nvPr>
            <p:ph idx="1"/>
          </p:nvPr>
        </p:nvSpPr>
        <p:spPr>
          <a:xfrm>
            <a:off x="693343" y="1161256"/>
            <a:ext cx="7949711" cy="4693134"/>
          </a:xfrm>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Char char="§"/>
            </a:pPr>
            <a:r>
              <a:rPr lang="cs-CZ" altLang="cs-CZ" sz="2000" dirty="0" smtClean="0">
                <a:latin typeface="Tele-GroteskNor" pitchFamily="2" charset="0"/>
              </a:rPr>
              <a:t>Příchozí hovory zazvoní na všech zařízeních volaného</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Font typeface="Wingdings" pitchFamily="2" charset="2"/>
              <a:buChar char="§"/>
            </a:pPr>
            <a:r>
              <a:rPr lang="cs-CZ" altLang="cs-CZ" sz="2000" dirty="0"/>
              <a:t>Uživatelé mohou určovat svou dostupnost za </a:t>
            </a:r>
            <a:r>
              <a:rPr lang="cs-CZ" altLang="cs-CZ" sz="2000" dirty="0" smtClean="0"/>
              <a:t>pohybu</a:t>
            </a:r>
          </a:p>
          <a:p>
            <a:pPr marL="800100" lvl="1" indent="-342900">
              <a:lnSpc>
                <a:spcPct val="100000"/>
              </a:lnSpc>
              <a:spcBef>
                <a:spcPct val="0"/>
              </a:spcBef>
              <a:buFont typeface="Wingdings" pitchFamily="2" charset="2"/>
              <a:buChar char="§"/>
            </a:pPr>
            <a:endParaRPr lang="cs-CZ" altLang="cs-CZ" sz="2000" dirty="0"/>
          </a:p>
          <a:p>
            <a:pPr marL="800100" lvl="1" indent="-342900">
              <a:lnSpc>
                <a:spcPct val="100000"/>
              </a:lnSpc>
              <a:spcBef>
                <a:spcPct val="0"/>
              </a:spcBef>
              <a:buFont typeface="Wingdings" pitchFamily="2" charset="2"/>
              <a:buChar char="§"/>
            </a:pPr>
            <a:r>
              <a:rPr lang="cs-CZ" altLang="cs-CZ" sz="2000" dirty="0"/>
              <a:t>Hovory lze „přesunout“ z jednoho zařízení na jiné</a:t>
            </a:r>
          </a:p>
          <a:p>
            <a:pPr marL="800100" lvl="1" indent="-342900">
              <a:lnSpc>
                <a:spcPct val="100000"/>
              </a:lnSpc>
              <a:spcBef>
                <a:spcPct val="0"/>
              </a:spcBef>
              <a:buChar char="§"/>
            </a:pPr>
            <a:endParaRPr lang="cs-CZ" altLang="cs-CZ" sz="2000" dirty="0" smtClean="0">
              <a:latin typeface="Tele-GroteskNor" pitchFamily="2" charset="0"/>
            </a:endParaRPr>
          </a:p>
          <a:p>
            <a:pPr marL="457200" lvl="1">
              <a:lnSpc>
                <a:spcPct val="100000"/>
              </a:lnSpc>
              <a:spcBef>
                <a:spcPct val="0"/>
              </a:spcBef>
            </a:pPr>
            <a:endParaRPr lang="cs-CZ" altLang="cs-CZ" sz="2000" dirty="0">
              <a:latin typeface="Tele-GroteskNor" pitchFamily="2" charset="0"/>
            </a:endParaRPr>
          </a:p>
        </p:txBody>
      </p:sp>
      <p:sp>
        <p:nvSpPr>
          <p:cNvPr id="5" name="Oval 4"/>
          <p:cNvSpPr/>
          <p:nvPr/>
        </p:nvSpPr>
        <p:spPr>
          <a:xfrm>
            <a:off x="5317387" y="3829129"/>
            <a:ext cx="2168525" cy="1604963"/>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descr="http://www.softicons.com/download/application-icons/wifun-icons-by-rokey/png/128/cellphone.png"/>
          <p:cNvPicPr>
            <a:picLocks noChangeAspect="1" noChangeArrowheads="1"/>
          </p:cNvPicPr>
          <p:nvPr/>
        </p:nvPicPr>
        <p:blipFill>
          <a:blip r:embed="rId3" cstate="print"/>
          <a:srcRect/>
          <a:stretch>
            <a:fillRect/>
          </a:stretch>
        </p:blipFill>
        <p:spPr bwMode="auto">
          <a:xfrm>
            <a:off x="5520587" y="3487817"/>
            <a:ext cx="860425" cy="858837"/>
          </a:xfrm>
          <a:prstGeom prst="rect">
            <a:avLst/>
          </a:prstGeom>
          <a:noFill/>
          <a:ln w="9525">
            <a:noFill/>
            <a:miter lim="800000"/>
            <a:headEnd/>
            <a:tailEnd/>
          </a:ln>
        </p:spPr>
      </p:pic>
      <p:pic>
        <p:nvPicPr>
          <p:cNvPr id="7" name="Picture 2" descr="http://icons.iconarchive.com/icons/iconshock/office/256/Phone-icon.png"/>
          <p:cNvPicPr>
            <a:picLocks noChangeAspect="1" noChangeArrowheads="1"/>
          </p:cNvPicPr>
          <p:nvPr/>
        </p:nvPicPr>
        <p:blipFill>
          <a:blip r:embed="rId4" cstate="print"/>
          <a:srcRect/>
          <a:stretch>
            <a:fillRect/>
          </a:stretch>
        </p:blipFill>
        <p:spPr bwMode="auto">
          <a:xfrm>
            <a:off x="4601424" y="4291092"/>
            <a:ext cx="1525588" cy="1525587"/>
          </a:xfrm>
          <a:prstGeom prst="rect">
            <a:avLst/>
          </a:prstGeom>
          <a:noFill/>
          <a:ln w="9525">
            <a:noFill/>
            <a:miter lim="800000"/>
            <a:headEnd/>
            <a:tailEnd/>
          </a:ln>
        </p:spPr>
      </p:pic>
      <p:grpSp>
        <p:nvGrpSpPr>
          <p:cNvPr id="8" name="Group 21"/>
          <p:cNvGrpSpPr>
            <a:grpSpLocks/>
          </p:cNvGrpSpPr>
          <p:nvPr/>
        </p:nvGrpSpPr>
        <p:grpSpPr bwMode="auto">
          <a:xfrm>
            <a:off x="6790587" y="3602117"/>
            <a:ext cx="1897062" cy="1895475"/>
            <a:chOff x="6885979" y="3992562"/>
            <a:chExt cx="1896514" cy="1896515"/>
          </a:xfrm>
        </p:grpSpPr>
        <p:pic>
          <p:nvPicPr>
            <p:cNvPr id="9" name="Picture 18" descr="http://www.mricons.com/store/png/14746_14361_128_computer_laptop_bilgisayar_icon.png"/>
            <p:cNvPicPr>
              <a:picLocks noChangeAspect="1" noChangeArrowheads="1"/>
            </p:cNvPicPr>
            <p:nvPr/>
          </p:nvPicPr>
          <p:blipFill>
            <a:blip r:embed="rId5" cstate="print"/>
            <a:srcRect/>
            <a:stretch>
              <a:fillRect/>
            </a:stretch>
          </p:blipFill>
          <p:spPr bwMode="auto">
            <a:xfrm>
              <a:off x="6885979" y="3992562"/>
              <a:ext cx="1896514" cy="1896515"/>
            </a:xfrm>
            <a:prstGeom prst="rect">
              <a:avLst/>
            </a:prstGeom>
            <a:noFill/>
            <a:ln w="9525">
              <a:noFill/>
              <a:miter lim="800000"/>
              <a:headEnd/>
              <a:tailEnd/>
            </a:ln>
          </p:spPr>
        </p:pic>
        <p:pic>
          <p:nvPicPr>
            <p:cNvPr id="10" name="Picture 2" descr="http://blog.tmcnet.com/blog/tom-keating/images/counterpath-bria-3.2.jpeg"/>
            <p:cNvPicPr>
              <a:picLocks noChangeAspect="1" noChangeArrowheads="1"/>
            </p:cNvPicPr>
            <p:nvPr/>
          </p:nvPicPr>
          <p:blipFill>
            <a:blip r:embed="rId6" cstate="print"/>
            <a:srcRect/>
            <a:stretch>
              <a:fillRect/>
            </a:stretch>
          </p:blipFill>
          <p:spPr bwMode="auto">
            <a:xfrm>
              <a:off x="7236860" y="4250365"/>
              <a:ext cx="1184128" cy="825368"/>
            </a:xfrm>
            <a:prstGeom prst="rect">
              <a:avLst/>
            </a:prstGeom>
            <a:noFill/>
            <a:ln w="9525">
              <a:noFill/>
              <a:miter lim="800000"/>
              <a:headEnd/>
              <a:tailEnd/>
            </a:ln>
          </p:spPr>
        </p:pic>
      </p:grpSp>
      <p:pic>
        <p:nvPicPr>
          <p:cNvPr id="11" name="Picture 4" descr="http://t2.gstatic.com/images?q=tbn:ANd9GcSiGbhB6bUNMsaxFThQ-fmT3p5MrpEjE76a0k5G3RJVquNukrcRlQ&amp;t=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64412" y="3684667"/>
            <a:ext cx="2274887" cy="1758950"/>
          </a:xfrm>
          <a:prstGeom prst="rect">
            <a:avLst/>
          </a:prstGeom>
          <a:noFill/>
          <a:ln w="9525">
            <a:noFill/>
            <a:miter lim="800000"/>
            <a:headEnd/>
            <a:tailEnd/>
          </a:ln>
        </p:spPr>
      </p:pic>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sp>
        <p:nvSpPr>
          <p:cNvPr id="13" name="TextBox 23"/>
          <p:cNvSpPr txBox="1">
            <a:spLocks noChangeArrowheads="1"/>
          </p:cNvSpPr>
          <p:nvPr/>
        </p:nvSpPr>
        <p:spPr bwMode="auto">
          <a:xfrm>
            <a:off x="2334474" y="4221841"/>
            <a:ext cx="2398713" cy="615553"/>
          </a:xfrm>
          <a:prstGeom prst="rect">
            <a:avLst/>
          </a:prstGeom>
          <a:noFill/>
          <a:ln w="9525">
            <a:noFill/>
            <a:miter lim="800000"/>
            <a:headEnd/>
            <a:tailEnd/>
          </a:ln>
        </p:spPr>
        <p:txBody>
          <a:bodyPr wrap="square">
            <a:spAutoFit/>
          </a:bodyPr>
          <a:lstStyle/>
          <a:p>
            <a:pPr algn="ctr"/>
            <a:r>
              <a:rPr lang="en-US" sz="1600" b="1" i="1" dirty="0" smtClean="0">
                <a:solidFill>
                  <a:schemeClr val="tx1"/>
                </a:solidFill>
              </a:rPr>
              <a:t>M</a:t>
            </a:r>
            <a:r>
              <a:rPr lang="cs-CZ" sz="1600" b="1" i="1" dirty="0">
                <a:solidFill>
                  <a:schemeClr val="tx1"/>
                </a:solidFill>
              </a:rPr>
              <a:t>oje číslo</a:t>
            </a:r>
            <a:r>
              <a:rPr lang="en-US" sz="1600" b="1" i="1" dirty="0">
                <a:solidFill>
                  <a:schemeClr val="tx1"/>
                </a:solidFill>
              </a:rPr>
              <a:t> “</a:t>
            </a:r>
            <a:r>
              <a:rPr lang="en-US" sz="1600" b="1" i="1" dirty="0" smtClean="0">
                <a:solidFill>
                  <a:schemeClr val="tx1"/>
                </a:solidFill>
              </a:rPr>
              <a:t>Anywhere”</a:t>
            </a:r>
            <a:r>
              <a:rPr lang="cs-CZ" sz="1600" b="1" i="1" dirty="0" smtClean="0">
                <a:solidFill>
                  <a:schemeClr val="tx1"/>
                </a:solidFill>
              </a:rPr>
              <a:t> </a:t>
            </a:r>
          </a:p>
          <a:p>
            <a:pPr algn="ctr"/>
            <a:r>
              <a:rPr lang="en-US" sz="1600" b="1" i="1" dirty="0" smtClean="0">
                <a:solidFill>
                  <a:schemeClr val="tx1"/>
                </a:solidFill>
              </a:rPr>
              <a:t>240 </a:t>
            </a:r>
            <a:r>
              <a:rPr lang="en-US" sz="1600" b="1" i="1" dirty="0">
                <a:solidFill>
                  <a:schemeClr val="tx1"/>
                </a:solidFill>
              </a:rPr>
              <a:t>123 </a:t>
            </a:r>
            <a:r>
              <a:rPr lang="en-US" sz="1600" b="1" i="1" dirty="0" smtClean="0">
                <a:solidFill>
                  <a:schemeClr val="tx1"/>
                </a:solidFill>
              </a:rPr>
              <a:t>4567</a:t>
            </a:r>
            <a:r>
              <a:rPr lang="cs-CZ" sz="1600" b="1" i="1" dirty="0" smtClean="0">
                <a:solidFill>
                  <a:schemeClr val="tx1"/>
                </a:solidFill>
              </a:rPr>
              <a:t> </a:t>
            </a:r>
            <a:r>
              <a:rPr lang="en-US" sz="1600" b="1" i="1" dirty="0" smtClean="0">
                <a:solidFill>
                  <a:schemeClr val="tx1"/>
                </a:solidFill>
              </a:rPr>
              <a:t>4567</a:t>
            </a:r>
            <a:endParaRPr lang="en-US" sz="1600" b="1" i="1" dirty="0">
              <a:solidFill>
                <a:schemeClr val="tx1"/>
              </a:solidFill>
            </a:endParaRPr>
          </a:p>
        </p:txBody>
      </p:sp>
    </p:spTree>
    <p:extLst>
      <p:ext uri="{BB962C8B-B14F-4D97-AF65-F5344CB8AC3E}">
        <p14:creationId xmlns:p14="http://schemas.microsoft.com/office/powerpoint/2010/main" val="822196951"/>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cs-CZ" b="1" dirty="0"/>
              <a:t>Příklad použití</a:t>
            </a:r>
            <a:r>
              <a:rPr lang="en-US" b="1" dirty="0"/>
              <a:t>: </a:t>
            </a:r>
            <a:r>
              <a:rPr lang="cs-CZ" b="1" dirty="0"/>
              <a:t>Topení a klimatizace Novák</a:t>
            </a:r>
            <a:endParaRPr lang="cs-CZ" dirty="0"/>
          </a:p>
        </p:txBody>
      </p:sp>
      <p:sp>
        <p:nvSpPr>
          <p:cNvPr id="5123" name="Rectangle 3"/>
          <p:cNvSpPr>
            <a:spLocks noGrp="1" noChangeArrowheads="1"/>
          </p:cNvSpPr>
          <p:nvPr>
            <p:ph idx="1"/>
          </p:nvPr>
        </p:nvSpPr>
        <p:spPr>
          <a:xfrm>
            <a:off x="641838" y="1100139"/>
            <a:ext cx="8159262" cy="5233754"/>
          </a:xfr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r>
              <a:rPr lang="cs-CZ" altLang="cs-CZ" sz="2200" b="1" dirty="0" smtClean="0">
                <a:solidFill>
                  <a:srgbClr val="E20074"/>
                </a:solidFill>
              </a:rPr>
              <a:t>Společnost</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Společnost s jedním vlastníkem a cca. 50 zaměstnanci ve </a:t>
            </a:r>
            <a:r>
              <a:rPr lang="cs-CZ" altLang="cs-CZ" sz="2000" dirty="0" smtClean="0">
                <a:latin typeface="Tele-GroteskNor" pitchFamily="2" charset="0"/>
              </a:rPr>
              <a:t>čtyřech </a:t>
            </a:r>
            <a:r>
              <a:rPr lang="cs-CZ" altLang="cs-CZ" sz="2000" dirty="0">
                <a:latin typeface="Tele-GroteskNor" pitchFamily="2" charset="0"/>
              </a:rPr>
              <a:t>lokalitách</a:t>
            </a:r>
          </a:p>
          <a:p>
            <a:pPr marL="800100" lvl="1" indent="-342900">
              <a:lnSpc>
                <a:spcPct val="100000"/>
              </a:lnSpc>
              <a:spcBef>
                <a:spcPct val="0"/>
              </a:spcBef>
              <a:buChar char="§"/>
            </a:pPr>
            <a:endParaRPr lang="cs-CZ" altLang="cs-CZ" sz="2000" dirty="0">
              <a:latin typeface="Tele-GroteskNor" pitchFamily="2" charset="0"/>
            </a:endParaRPr>
          </a:p>
          <a:p>
            <a:pPr>
              <a:lnSpc>
                <a:spcPct val="150000"/>
              </a:lnSpc>
              <a:spcBef>
                <a:spcPct val="0"/>
              </a:spcBef>
            </a:pPr>
            <a:r>
              <a:rPr lang="cs-CZ" altLang="cs-CZ" sz="2200" b="1" dirty="0" smtClean="0">
                <a:solidFill>
                  <a:srgbClr val="E20074"/>
                </a:solidFill>
              </a:rPr>
              <a:t>Problém</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Pan Novák chce být vždy k zastižení</a:t>
            </a:r>
          </a:p>
          <a:p>
            <a:pPr marL="800100" lvl="1" indent="-342900">
              <a:lnSpc>
                <a:spcPct val="100000"/>
              </a:lnSpc>
              <a:spcBef>
                <a:spcPct val="0"/>
              </a:spcBef>
              <a:buChar char="§"/>
            </a:pPr>
            <a:r>
              <a:rPr lang="cs-CZ" altLang="cs-CZ" sz="2000" dirty="0">
                <a:latin typeface="Tele-GroteskNor" pitchFamily="2" charset="0"/>
              </a:rPr>
              <a:t>Neustálá kontrola hlasových schránek v různých </a:t>
            </a:r>
            <a:r>
              <a:rPr lang="cs-CZ" altLang="cs-CZ" sz="2000" dirty="0" smtClean="0">
                <a:latin typeface="Tele-GroteskNor" pitchFamily="2" charset="0"/>
              </a:rPr>
              <a:t>lokalitách</a:t>
            </a:r>
          </a:p>
          <a:p>
            <a:pPr marL="457200" lvl="1">
              <a:lnSpc>
                <a:spcPct val="100000"/>
              </a:lnSpc>
              <a:spcBef>
                <a:spcPct val="0"/>
              </a:spcBef>
            </a:pPr>
            <a:r>
              <a:rPr lang="cs-CZ" altLang="cs-CZ" sz="2000" dirty="0">
                <a:latin typeface="Tele-GroteskNor" pitchFamily="2" charset="0"/>
              </a:rPr>
              <a:t> </a:t>
            </a:r>
            <a:r>
              <a:rPr lang="cs-CZ" altLang="cs-CZ" sz="2000" dirty="0" smtClean="0">
                <a:latin typeface="Tele-GroteskNor" pitchFamily="2" charset="0"/>
              </a:rPr>
              <a:t>      je </a:t>
            </a:r>
            <a:r>
              <a:rPr lang="cs-CZ" altLang="cs-CZ" sz="2000" dirty="0">
                <a:latin typeface="Tele-GroteskNor" pitchFamily="2" charset="0"/>
              </a:rPr>
              <a:t>neproduktivní</a:t>
            </a:r>
          </a:p>
          <a:p>
            <a:pPr marL="800100" lvl="1" indent="-342900">
              <a:lnSpc>
                <a:spcPct val="100000"/>
              </a:lnSpc>
              <a:spcBef>
                <a:spcPct val="0"/>
              </a:spcBef>
              <a:buChar char="§"/>
            </a:pPr>
            <a:endParaRPr lang="cs-CZ" altLang="cs-CZ" sz="2000" dirty="0">
              <a:latin typeface="Tele-GroteskNor" pitchFamily="2" charset="0"/>
            </a:endParaRPr>
          </a:p>
          <a:p>
            <a:pPr>
              <a:lnSpc>
                <a:spcPct val="150000"/>
              </a:lnSpc>
              <a:spcBef>
                <a:spcPct val="0"/>
              </a:spcBef>
            </a:pPr>
            <a:r>
              <a:rPr lang="cs-CZ" altLang="cs-CZ" sz="2200" b="1" dirty="0" smtClean="0">
                <a:solidFill>
                  <a:srgbClr val="E20074"/>
                </a:solidFill>
              </a:rPr>
              <a:t>Řešení</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Díky </a:t>
            </a:r>
            <a:r>
              <a:rPr lang="cs-CZ" altLang="cs-CZ" sz="2000" dirty="0" err="1">
                <a:latin typeface="Tele-GroteskNor" pitchFamily="2" charset="0"/>
              </a:rPr>
              <a:t>BroadWorks</a:t>
            </a:r>
            <a:r>
              <a:rPr lang="cs-CZ" altLang="cs-CZ" sz="2000" dirty="0">
                <a:latin typeface="Tele-GroteskNor" pitchFamily="2" charset="0"/>
              </a:rPr>
              <a:t> </a:t>
            </a:r>
            <a:r>
              <a:rPr lang="cs-CZ" altLang="cs-CZ" sz="2000" dirty="0" err="1">
                <a:latin typeface="Tele-GroteskNor" pitchFamily="2" charset="0"/>
              </a:rPr>
              <a:t>Anywhere</a:t>
            </a:r>
            <a:r>
              <a:rPr lang="cs-CZ" altLang="cs-CZ" sz="2000" dirty="0">
                <a:latin typeface="Tele-GroteskNor" pitchFamily="2" charset="0"/>
              </a:rPr>
              <a:t> zvoní všechny telefony najednou; jediná schránka pro všechny zprávy</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798512"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a:latin typeface="Tele-GroteskNor" pitchFamily="2" charset="0"/>
            </a:endParaRPr>
          </a:p>
        </p:txBody>
      </p:sp>
      <p:pic>
        <p:nvPicPr>
          <p:cNvPr id="4" name="Picture 15" descr="j0431601"/>
          <p:cNvPicPr>
            <a:picLocks noChangeAspect="1" noChangeArrowheads="1"/>
          </p:cNvPicPr>
          <p:nvPr/>
        </p:nvPicPr>
        <p:blipFill>
          <a:blip r:embed="rId3" cstate="print"/>
          <a:srcRect/>
          <a:stretch>
            <a:fillRect/>
          </a:stretch>
        </p:blipFill>
        <p:spPr bwMode="auto">
          <a:xfrm>
            <a:off x="7910044" y="1233488"/>
            <a:ext cx="1477837" cy="1403158"/>
          </a:xfrm>
          <a:prstGeom prst="rect">
            <a:avLst/>
          </a:prstGeom>
          <a:noFill/>
          <a:ln w="9525">
            <a:noFill/>
            <a:miter lim="800000"/>
            <a:headEnd/>
            <a:tailEnd/>
          </a:ln>
        </p:spPr>
      </p:pic>
      <p:pic>
        <p:nvPicPr>
          <p:cNvPr id="5" name="Picture 2" descr="http://yearingear.com/old-telephone-icon.jpg"/>
          <p:cNvPicPr>
            <a:picLocks noChangeAspect="1" noChangeArrowheads="1"/>
          </p:cNvPicPr>
          <p:nvPr/>
        </p:nvPicPr>
        <p:blipFill>
          <a:blip r:embed="rId4" cstate="print">
            <a:clrChange>
              <a:clrFrom>
                <a:srgbClr val="FCFCFC"/>
              </a:clrFrom>
              <a:clrTo>
                <a:srgbClr val="FCFCFC">
                  <a:alpha val="0"/>
                </a:srgbClr>
              </a:clrTo>
            </a:clrChange>
          </a:blip>
          <a:srcRect/>
          <a:stretch>
            <a:fillRect/>
          </a:stretch>
        </p:blipFill>
        <p:spPr bwMode="auto">
          <a:xfrm>
            <a:off x="8051006" y="2836733"/>
            <a:ext cx="865129" cy="628622"/>
          </a:xfrm>
          <a:prstGeom prst="rect">
            <a:avLst/>
          </a:prstGeom>
          <a:noFill/>
          <a:ln w="9525">
            <a:noFill/>
            <a:miter lim="800000"/>
            <a:headEnd/>
            <a:tailEnd/>
          </a:ln>
        </p:spPr>
      </p:pic>
      <p:pic>
        <p:nvPicPr>
          <p:cNvPr id="6" name="Picture 2" descr="http://icons.iconarchive.com/icons/iconshock/office/256/Phone-icon.png"/>
          <p:cNvPicPr>
            <a:picLocks noChangeAspect="1" noChangeArrowheads="1"/>
          </p:cNvPicPr>
          <p:nvPr/>
        </p:nvPicPr>
        <p:blipFill>
          <a:blip r:embed="rId5" cstate="print"/>
          <a:srcRect/>
          <a:stretch>
            <a:fillRect/>
          </a:stretch>
        </p:blipFill>
        <p:spPr bwMode="auto">
          <a:xfrm>
            <a:off x="7012592" y="2672896"/>
            <a:ext cx="1069503" cy="1069261"/>
          </a:xfrm>
          <a:prstGeom prst="rect">
            <a:avLst/>
          </a:prstGeom>
          <a:noFill/>
          <a:ln w="9525">
            <a:noFill/>
            <a:miter lim="800000"/>
            <a:headEnd/>
            <a:tailEnd/>
          </a:ln>
        </p:spPr>
      </p:pic>
      <p:pic>
        <p:nvPicPr>
          <p:cNvPr id="7" name="Picture 2" descr="http://www.softicons.com/download/application-icons/wifun-icons-by-rokey/png/128/cellphone.png"/>
          <p:cNvPicPr>
            <a:picLocks noChangeAspect="1" noChangeArrowheads="1"/>
          </p:cNvPicPr>
          <p:nvPr/>
        </p:nvPicPr>
        <p:blipFill>
          <a:blip r:embed="rId6" cstate="print"/>
          <a:srcRect/>
          <a:stretch>
            <a:fillRect/>
          </a:stretch>
        </p:blipFill>
        <p:spPr bwMode="auto">
          <a:xfrm>
            <a:off x="7007978" y="3499802"/>
            <a:ext cx="649977" cy="649832"/>
          </a:xfrm>
          <a:prstGeom prst="rect">
            <a:avLst/>
          </a:prstGeom>
          <a:noFill/>
          <a:ln w="9525">
            <a:noFill/>
            <a:miter lim="800000"/>
            <a:headEnd/>
            <a:tailEnd/>
          </a:ln>
        </p:spPr>
      </p:pic>
      <p:pic>
        <p:nvPicPr>
          <p:cNvPr id="8" name="Picture 2" descr="http://icons.iconseeker.com/png/fullsize/refresh-cl/hardware-laptop-1.png"/>
          <p:cNvPicPr>
            <a:picLocks noChangeAspect="1" noChangeArrowheads="1"/>
          </p:cNvPicPr>
          <p:nvPr/>
        </p:nvPicPr>
        <p:blipFill>
          <a:blip r:embed="rId7" cstate="print"/>
          <a:srcRect/>
          <a:stretch>
            <a:fillRect/>
          </a:stretch>
        </p:blipFill>
        <p:spPr bwMode="auto">
          <a:xfrm>
            <a:off x="7693067" y="3119348"/>
            <a:ext cx="1026976" cy="1026743"/>
          </a:xfrm>
          <a:prstGeom prst="rect">
            <a:avLst/>
          </a:prstGeom>
          <a:noFill/>
          <a:ln w="9525">
            <a:noFill/>
            <a:miter lim="800000"/>
            <a:headEnd/>
            <a:tailEnd/>
          </a:ln>
        </p:spPr>
      </p:pic>
      <p:pic>
        <p:nvPicPr>
          <p:cNvPr id="9" name="Picture 6" descr="http://apps.androidbrains.com/wp-content/images/com.tmobile.vvm.application_icon.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417630" y="5016779"/>
            <a:ext cx="1237295" cy="1237857"/>
          </a:xfrm>
          <a:prstGeom prst="rect">
            <a:avLst/>
          </a:prstGeom>
          <a:noFill/>
          <a:ln w="9525">
            <a:noFill/>
            <a:miter lim="800000"/>
            <a:headEnd/>
            <a:tailEnd/>
          </a:ln>
        </p:spPr>
      </p:pic>
    </p:spTree>
    <p:extLst>
      <p:ext uri="{BB962C8B-B14F-4D97-AF65-F5344CB8AC3E}">
        <p14:creationId xmlns:p14="http://schemas.microsoft.com/office/powerpoint/2010/main" val="237457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Běžný den pana </a:t>
            </a:r>
            <a:r>
              <a:rPr lang="cs-CZ" dirty="0" err="1" smtClean="0"/>
              <a:t>nováka</a:t>
            </a:r>
            <a:endParaRPr lang="cs-CZ" dirty="0"/>
          </a:p>
        </p:txBody>
      </p:sp>
      <p:sp>
        <p:nvSpPr>
          <p:cNvPr id="26627" name="Rectangle 3"/>
          <p:cNvSpPr>
            <a:spLocks noGrp="1" noChangeArrowheads="1"/>
          </p:cNvSpPr>
          <p:nvPr>
            <p:ph idx="1"/>
          </p:nvPr>
        </p:nvSpPr>
        <p:spPr>
          <a:xfrm>
            <a:off x="703385" y="1100254"/>
            <a:ext cx="5598952" cy="3393687"/>
          </a:xfrm>
          <a:noFill/>
          <a:ln w="9525">
            <a:noFill/>
            <a:miter lim="800000"/>
            <a:headEnd/>
            <a:tailEnd/>
          </a:ln>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Char char="§"/>
            </a:pPr>
            <a:r>
              <a:rPr lang="cs-CZ" altLang="cs-CZ" sz="2000" dirty="0" smtClean="0">
                <a:latin typeface="Tele-GroteskNor" pitchFamily="2" charset="0"/>
              </a:rPr>
              <a:t>Pan </a:t>
            </a:r>
            <a:r>
              <a:rPr lang="cs-CZ" altLang="cs-CZ" sz="2000" dirty="0">
                <a:latin typeface="Tele-GroteskNor" pitchFamily="2" charset="0"/>
              </a:rPr>
              <a:t>Novák si cestou do práce vyzvedne zprávy z hlasové schránky</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r>
              <a:rPr lang="cs-CZ" altLang="cs-CZ" sz="2000" dirty="0">
                <a:latin typeface="Tele-GroteskNor" pitchFamily="2" charset="0"/>
              </a:rPr>
              <a:t>Po příjezdu do kanceláře přesune mobilní hovor na svůj videotelefon</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r>
              <a:rPr lang="cs-CZ" altLang="cs-CZ" sz="2000" dirty="0">
                <a:latin typeface="Tele-GroteskNor" pitchFamily="2" charset="0"/>
              </a:rPr>
              <a:t>Mobilní telefon deaktivuje pouze tehdy, když je na důležitém jednání</a:t>
            </a:r>
          </a:p>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26628" name="Rectangle 4"/>
          <p:cNvSpPr>
            <a:spLocks noChangeArrowheads="1"/>
          </p:cNvSpPr>
          <p:nvPr/>
        </p:nvSpPr>
        <p:spPr bwMode="auto">
          <a:xfrm>
            <a:off x="5237285" y="1100254"/>
            <a:ext cx="3616569" cy="33936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6" name="Rectangle 3"/>
          <p:cNvSpPr txBox="1">
            <a:spLocks noChangeArrowheads="1"/>
          </p:cNvSpPr>
          <p:nvPr/>
        </p:nvSpPr>
        <p:spPr bwMode="gray">
          <a:xfrm>
            <a:off x="703384" y="4174279"/>
            <a:ext cx="7615425" cy="1947746"/>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Tele-GroteskFet" pitchFamily="2" charset="0"/>
                <a:ea typeface="+mn-ea"/>
                <a:cs typeface="+mn-cs"/>
              </a:defRPr>
            </a:lvl1pPr>
            <a:lvl2pPr marL="1588"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mn-lt"/>
                <a:ea typeface="+mn-ea"/>
                <a:cs typeface="+mn-cs"/>
              </a:defRPr>
            </a:lvl2pPr>
            <a:lvl3pPr marL="179388" indent="-176213"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3pPr>
            <a:lvl4pPr marL="352425" indent="-1714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4pPr>
            <a:lvl5pPr marL="538163" indent="-1841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1" indent="-342900">
              <a:lnSpc>
                <a:spcPct val="100000"/>
              </a:lnSpc>
              <a:spcBef>
                <a:spcPct val="0"/>
              </a:spcBef>
              <a:buFont typeface="Wingdings" pitchFamily="2" charset="2"/>
              <a:buChar char="§"/>
            </a:pPr>
            <a:endParaRPr lang="cs-CZ" altLang="cs-CZ" sz="2000" dirty="0" smtClean="0">
              <a:latin typeface="Tele-GroteskNor" pitchFamily="2" charset="0"/>
            </a:endParaRPr>
          </a:p>
          <a:p>
            <a:pPr>
              <a:lnSpc>
                <a:spcPct val="150000"/>
              </a:lnSpc>
              <a:spcBef>
                <a:spcPct val="0"/>
              </a:spcBef>
            </a:pPr>
            <a:endParaRPr lang="cs-CZ" altLang="cs-CZ" sz="2200" b="1" dirty="0" smtClean="0">
              <a:solidFill>
                <a:srgbClr val="E20074"/>
              </a:solidFill>
            </a:endParaRPr>
          </a:p>
          <a:p>
            <a:pPr>
              <a:lnSpc>
                <a:spcPct val="150000"/>
              </a:lnSpc>
              <a:spcBef>
                <a:spcPct val="0"/>
              </a:spcBef>
            </a:pPr>
            <a:endParaRPr lang="cs-CZ" altLang="cs-CZ" sz="2200" b="1" dirty="0">
              <a:solidFill>
                <a:srgbClr val="E20074"/>
              </a:solidFill>
            </a:endParaRPr>
          </a:p>
        </p:txBody>
      </p:sp>
      <p:pic>
        <p:nvPicPr>
          <p:cNvPr id="7" name="Picture 15" descr="j0431601"/>
          <p:cNvPicPr>
            <a:picLocks noChangeAspect="1" noChangeArrowheads="1"/>
          </p:cNvPicPr>
          <p:nvPr/>
        </p:nvPicPr>
        <p:blipFill>
          <a:blip r:embed="rId3" cstate="print"/>
          <a:srcRect/>
          <a:stretch>
            <a:fillRect/>
          </a:stretch>
        </p:blipFill>
        <p:spPr bwMode="auto">
          <a:xfrm>
            <a:off x="6291775" y="800010"/>
            <a:ext cx="974751" cy="925680"/>
          </a:xfrm>
          <a:prstGeom prst="rect">
            <a:avLst/>
          </a:prstGeom>
          <a:noFill/>
          <a:ln w="9525">
            <a:noFill/>
            <a:miter lim="800000"/>
            <a:headEnd/>
            <a:tailEnd/>
          </a:ln>
        </p:spPr>
      </p:pic>
      <p:pic>
        <p:nvPicPr>
          <p:cNvPr id="8" name="Picture 2" descr="http://icons.iconarchive.com/icons/aha-soft/transport/256/car-icon.png"/>
          <p:cNvPicPr>
            <a:picLocks noChangeAspect="1" noChangeArrowheads="1"/>
          </p:cNvPicPr>
          <p:nvPr/>
        </p:nvPicPr>
        <p:blipFill>
          <a:blip r:embed="rId4" cstate="print"/>
          <a:srcRect/>
          <a:stretch>
            <a:fillRect/>
          </a:stretch>
        </p:blipFill>
        <p:spPr bwMode="auto">
          <a:xfrm>
            <a:off x="6837382" y="826691"/>
            <a:ext cx="1077622" cy="1077303"/>
          </a:xfrm>
          <a:prstGeom prst="rect">
            <a:avLst/>
          </a:prstGeom>
          <a:noFill/>
          <a:ln w="9525">
            <a:noFill/>
            <a:miter lim="800000"/>
            <a:headEnd/>
            <a:tailEnd/>
          </a:ln>
        </p:spPr>
      </p:pic>
      <p:pic>
        <p:nvPicPr>
          <p:cNvPr id="9"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6923718" y="1984190"/>
            <a:ext cx="464511" cy="464302"/>
          </a:xfrm>
          <a:prstGeom prst="rect">
            <a:avLst/>
          </a:prstGeom>
          <a:noFill/>
          <a:ln w="9525">
            <a:noFill/>
            <a:miter lim="800000"/>
            <a:headEnd/>
            <a:tailEnd/>
          </a:ln>
        </p:spPr>
      </p:pic>
      <p:pic>
        <p:nvPicPr>
          <p:cNvPr id="10" name="Picture 6" descr="http://www.digibooncomputernetworks.com/files/icon_remote_assistance_1.png"/>
          <p:cNvPicPr>
            <a:picLocks noChangeAspect="1" noChangeArrowheads="1"/>
          </p:cNvPicPr>
          <p:nvPr/>
        </p:nvPicPr>
        <p:blipFill>
          <a:blip r:embed="rId6" cstate="print"/>
          <a:srcRect/>
          <a:stretch>
            <a:fillRect/>
          </a:stretch>
        </p:blipFill>
        <p:spPr bwMode="auto">
          <a:xfrm>
            <a:off x="8019849" y="2333550"/>
            <a:ext cx="1090698" cy="1090206"/>
          </a:xfrm>
          <a:prstGeom prst="rect">
            <a:avLst/>
          </a:prstGeom>
          <a:noFill/>
          <a:ln w="9525">
            <a:noFill/>
            <a:miter lim="800000"/>
            <a:headEnd/>
            <a:tailEnd/>
          </a:ln>
        </p:spPr>
      </p:pic>
      <p:cxnSp>
        <p:nvCxnSpPr>
          <p:cNvPr id="11" name="Straight Arrow Connector 10"/>
          <p:cNvCxnSpPr/>
          <p:nvPr/>
        </p:nvCxnSpPr>
        <p:spPr bwMode="auto">
          <a:xfrm>
            <a:off x="7186498" y="2527881"/>
            <a:ext cx="769938" cy="2762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28"/>
          <p:cNvSpPr txBox="1">
            <a:spLocks noChangeArrowheads="1"/>
          </p:cNvSpPr>
          <p:nvPr/>
        </p:nvSpPr>
        <p:spPr bwMode="auto">
          <a:xfrm rot="1158235">
            <a:off x="6915031" y="3024697"/>
            <a:ext cx="1486048" cy="305020"/>
          </a:xfrm>
          <a:prstGeom prst="rect">
            <a:avLst/>
          </a:prstGeom>
          <a:noFill/>
          <a:ln w="9525">
            <a:noFill/>
            <a:miter lim="800000"/>
            <a:headEnd/>
            <a:tailEnd/>
          </a:ln>
        </p:spPr>
        <p:txBody>
          <a:bodyPr wrap="none">
            <a:spAutoFit/>
          </a:bodyPr>
          <a:lstStyle/>
          <a:p>
            <a:r>
              <a:rPr lang="en-US" sz="1400" b="1" i="1" dirty="0"/>
              <a:t>“</a:t>
            </a:r>
            <a:r>
              <a:rPr lang="cs-CZ" sz="1400" b="1" i="1" dirty="0">
                <a:solidFill>
                  <a:schemeClr val="tx1"/>
                </a:solidFill>
              </a:rPr>
              <a:t>Přesunutí hovoru</a:t>
            </a:r>
            <a:r>
              <a:rPr lang="en-US" sz="1400" b="1" i="1" dirty="0">
                <a:solidFill>
                  <a:schemeClr val="tx1"/>
                </a:solidFill>
              </a:rPr>
              <a:t>”</a:t>
            </a:r>
          </a:p>
        </p:txBody>
      </p:sp>
      <p:pic>
        <p:nvPicPr>
          <p:cNvPr id="13" name="Picture 15" descr="j0431601"/>
          <p:cNvPicPr>
            <a:picLocks noChangeAspect="1" noChangeArrowheads="1"/>
          </p:cNvPicPr>
          <p:nvPr/>
        </p:nvPicPr>
        <p:blipFill>
          <a:blip r:embed="rId3" cstate="print"/>
          <a:srcRect/>
          <a:stretch>
            <a:fillRect/>
          </a:stretch>
        </p:blipFill>
        <p:spPr bwMode="auto">
          <a:xfrm>
            <a:off x="6184933" y="1872243"/>
            <a:ext cx="958770" cy="910363"/>
          </a:xfrm>
          <a:prstGeom prst="rect">
            <a:avLst/>
          </a:prstGeom>
          <a:noFill/>
          <a:ln w="9525">
            <a:noFill/>
            <a:miter lim="800000"/>
            <a:headEnd/>
            <a:tailEnd/>
          </a:ln>
        </p:spPr>
      </p:pic>
      <p:pic>
        <p:nvPicPr>
          <p:cNvPr id="15"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6469090" y="3599537"/>
            <a:ext cx="649927" cy="649928"/>
          </a:xfrm>
          <a:prstGeom prst="rect">
            <a:avLst/>
          </a:prstGeom>
          <a:noFill/>
          <a:ln w="9525">
            <a:noFill/>
            <a:miter lim="800000"/>
            <a:headEnd/>
            <a:tailEnd/>
          </a:ln>
        </p:spPr>
      </p:pic>
      <p:sp>
        <p:nvSpPr>
          <p:cNvPr id="16" name="TextBox 33"/>
          <p:cNvSpPr txBox="1">
            <a:spLocks noChangeArrowheads="1"/>
          </p:cNvSpPr>
          <p:nvPr/>
        </p:nvSpPr>
        <p:spPr bwMode="auto">
          <a:xfrm>
            <a:off x="5237285" y="3961646"/>
            <a:ext cx="1207510" cy="305020"/>
          </a:xfrm>
          <a:prstGeom prst="rect">
            <a:avLst/>
          </a:prstGeom>
          <a:noFill/>
          <a:ln w="9525">
            <a:noFill/>
            <a:miter lim="800000"/>
            <a:headEnd/>
            <a:tailEnd/>
          </a:ln>
        </p:spPr>
        <p:txBody>
          <a:bodyPr wrap="none">
            <a:spAutoFit/>
          </a:bodyPr>
          <a:lstStyle/>
          <a:p>
            <a:r>
              <a:rPr lang="en-US" sz="1400" b="1" i="1" dirty="0"/>
              <a:t>*</a:t>
            </a:r>
            <a:r>
              <a:rPr lang="en-US" sz="1400" b="1" i="1" dirty="0">
                <a:solidFill>
                  <a:schemeClr val="tx1"/>
                </a:solidFill>
              </a:rPr>
              <a:t>13 </a:t>
            </a:r>
            <a:r>
              <a:rPr lang="en-US" sz="1400" b="1" i="1" dirty="0" err="1">
                <a:solidFill>
                  <a:schemeClr val="tx1"/>
                </a:solidFill>
              </a:rPr>
              <a:t>Dea</a:t>
            </a:r>
            <a:r>
              <a:rPr lang="cs-CZ" sz="1400" b="1" i="1" dirty="0" err="1">
                <a:solidFill>
                  <a:schemeClr val="tx1"/>
                </a:solidFill>
              </a:rPr>
              <a:t>ktivace</a:t>
            </a:r>
            <a:endParaRPr lang="en-US" sz="1400" b="1" i="1" dirty="0">
              <a:solidFill>
                <a:schemeClr val="tx1"/>
              </a:solidFill>
            </a:endParaRPr>
          </a:p>
        </p:txBody>
      </p:sp>
      <p:sp>
        <p:nvSpPr>
          <p:cNvPr id="17" name="TextBox 34"/>
          <p:cNvSpPr txBox="1">
            <a:spLocks noChangeArrowheads="1"/>
          </p:cNvSpPr>
          <p:nvPr/>
        </p:nvSpPr>
        <p:spPr bwMode="auto">
          <a:xfrm>
            <a:off x="6208754" y="4295167"/>
            <a:ext cx="1036951" cy="305020"/>
          </a:xfrm>
          <a:prstGeom prst="rect">
            <a:avLst/>
          </a:prstGeom>
          <a:noFill/>
          <a:ln w="9525">
            <a:noFill/>
            <a:miter lim="800000"/>
            <a:headEnd/>
            <a:tailEnd/>
          </a:ln>
        </p:spPr>
        <p:txBody>
          <a:bodyPr wrap="none">
            <a:spAutoFit/>
          </a:bodyPr>
          <a:lstStyle/>
          <a:p>
            <a:r>
              <a:rPr lang="en-US" sz="1400" b="1" i="1" dirty="0"/>
              <a:t>*</a:t>
            </a:r>
            <a:r>
              <a:rPr lang="en-US" sz="1400" b="1" i="1" dirty="0">
                <a:solidFill>
                  <a:schemeClr val="tx1"/>
                </a:solidFill>
              </a:rPr>
              <a:t>12 A</a:t>
            </a:r>
            <a:r>
              <a:rPr lang="cs-CZ" sz="1400" b="1" i="1" dirty="0">
                <a:solidFill>
                  <a:schemeClr val="tx1"/>
                </a:solidFill>
              </a:rPr>
              <a:t>k</a:t>
            </a:r>
            <a:r>
              <a:rPr lang="en-US" sz="1400" b="1" i="1" dirty="0" err="1">
                <a:solidFill>
                  <a:schemeClr val="tx1"/>
                </a:solidFill>
              </a:rPr>
              <a:t>tiva</a:t>
            </a:r>
            <a:r>
              <a:rPr lang="cs-CZ" sz="1400" b="1" i="1" dirty="0" err="1">
                <a:solidFill>
                  <a:schemeClr val="tx1"/>
                </a:solidFill>
              </a:rPr>
              <a:t>ce</a:t>
            </a:r>
            <a:endParaRPr lang="en-US" sz="1400" b="1" i="1" dirty="0">
              <a:solidFill>
                <a:schemeClr val="tx1"/>
              </a:solidFill>
            </a:endParaRPr>
          </a:p>
        </p:txBody>
      </p:sp>
    </p:spTree>
    <p:extLst>
      <p:ext uri="{BB962C8B-B14F-4D97-AF65-F5344CB8AC3E}">
        <p14:creationId xmlns:p14="http://schemas.microsoft.com/office/powerpoint/2010/main" val="303186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Řešení dalších problémů</a:t>
            </a:r>
            <a:endParaRPr lang="cs-CZ" dirty="0"/>
          </a:p>
        </p:txBody>
      </p:sp>
      <p:sp>
        <p:nvSpPr>
          <p:cNvPr id="18435" name="Rectangle 3"/>
          <p:cNvSpPr>
            <a:spLocks noGrp="1" noChangeArrowheads="1"/>
          </p:cNvSpPr>
          <p:nvPr>
            <p:ph idx="1"/>
          </p:nvPr>
        </p:nvSpPr>
        <p:spPr>
          <a:xfrm>
            <a:off x="472068" y="1059560"/>
            <a:ext cx="6244013" cy="4284662"/>
          </a:xfrm>
          <a:noFill/>
          <a:ln w="9525">
            <a:noFill/>
            <a:miter lim="800000"/>
            <a:headEnd/>
            <a:tailEnd/>
          </a:ln>
        </p:spPr>
        <p:txBody>
          <a:bodyPr vert="horz" wrap="square" lIns="0" tIns="0" rIns="0" bIns="0" numCol="1" anchor="t" anchorCtr="0" compatLnSpc="1">
            <a:prstTxWarp prst="textNoShape">
              <a:avLst/>
            </a:prstTxWarp>
            <a:normAutofit fontScale="92500"/>
          </a:bodyPr>
          <a:lstStyle/>
          <a:p>
            <a:pPr>
              <a:lnSpc>
                <a:spcPct val="150000"/>
              </a:lnSpc>
              <a:spcBef>
                <a:spcPct val="0"/>
              </a:spcBef>
            </a:pPr>
            <a:r>
              <a:rPr lang="cs-CZ" altLang="cs-CZ" sz="2200" b="1" dirty="0" smtClean="0">
                <a:solidFill>
                  <a:srgbClr val="E20074"/>
                </a:solidFill>
              </a:rPr>
              <a:t>Pracovníci</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Technici jsou většinou v terénu a používají své mobilní telefony </a:t>
            </a:r>
          </a:p>
          <a:p>
            <a:pPr marL="977900" lvl="2" indent="-342900">
              <a:lnSpc>
                <a:spcPct val="100000"/>
              </a:lnSpc>
              <a:spcBef>
                <a:spcPct val="0"/>
              </a:spcBef>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a:latin typeface="Tele-GroteskNor" pitchFamily="2" charset="0"/>
            </a:endParaRPr>
          </a:p>
          <a:p>
            <a:pPr>
              <a:lnSpc>
                <a:spcPct val="150000"/>
              </a:lnSpc>
              <a:spcBef>
                <a:spcPct val="0"/>
              </a:spcBef>
            </a:pPr>
            <a:r>
              <a:rPr lang="cs-CZ" altLang="cs-CZ" sz="2200" b="1" dirty="0" smtClean="0">
                <a:solidFill>
                  <a:srgbClr val="E20074"/>
                </a:solidFill>
              </a:rPr>
              <a:t>Problém</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Velmi vysoké náklady na mobilní služby</a:t>
            </a:r>
          </a:p>
          <a:p>
            <a:pPr marL="800100" lvl="1" indent="-342900">
              <a:lnSpc>
                <a:spcPct val="100000"/>
              </a:lnSpc>
              <a:spcBef>
                <a:spcPct val="0"/>
              </a:spcBef>
              <a:buChar char="§"/>
            </a:pPr>
            <a:r>
              <a:rPr lang="cs-CZ" altLang="cs-CZ" sz="2000" dirty="0">
                <a:latin typeface="Tele-GroteskNor" pitchFamily="2" charset="0"/>
              </a:rPr>
              <a:t>Zákazníci vidí čísla soukromých mobilních telefonů pracovníků</a:t>
            </a:r>
          </a:p>
          <a:p>
            <a:pPr marL="457200" lvl="1">
              <a:lnSpc>
                <a:spcPct val="100000"/>
              </a:lnSpc>
              <a:spcBef>
                <a:spcPct val="0"/>
              </a:spcBef>
            </a:pPr>
            <a:endParaRPr lang="cs-CZ" altLang="cs-CZ" sz="2000" dirty="0" smtClean="0">
              <a:latin typeface="Tele-GroteskNor" pitchFamily="2" charset="0"/>
            </a:endParaRPr>
          </a:p>
          <a:p>
            <a:pPr>
              <a:lnSpc>
                <a:spcPct val="150000"/>
              </a:lnSpc>
              <a:spcBef>
                <a:spcPct val="0"/>
              </a:spcBef>
            </a:pPr>
            <a:r>
              <a:rPr lang="cs-CZ" altLang="cs-CZ" sz="2200" b="1" dirty="0" smtClean="0">
                <a:solidFill>
                  <a:srgbClr val="E20074"/>
                </a:solidFill>
              </a:rPr>
              <a:t>Řešení</a:t>
            </a:r>
            <a:endParaRPr lang="cs-CZ" altLang="cs-CZ" sz="2200" b="1" dirty="0">
              <a:solidFill>
                <a:srgbClr val="E20074"/>
              </a:solidFill>
            </a:endParaRPr>
          </a:p>
          <a:p>
            <a:pPr marL="800100" lvl="1" indent="-342900">
              <a:lnSpc>
                <a:spcPct val="100000"/>
              </a:lnSpc>
              <a:spcBef>
                <a:spcPct val="0"/>
              </a:spcBef>
              <a:buChar char="§"/>
            </a:pPr>
            <a:r>
              <a:rPr lang="cs-CZ" altLang="cs-CZ" sz="2000" dirty="0">
                <a:latin typeface="Tele-GroteskNor" pitchFamily="2" charset="0"/>
              </a:rPr>
              <a:t>Díky </a:t>
            </a:r>
            <a:r>
              <a:rPr lang="cs-CZ" altLang="cs-CZ" sz="2000" dirty="0" err="1">
                <a:latin typeface="Tele-GroteskNor" pitchFamily="2" charset="0"/>
              </a:rPr>
              <a:t>BroadWorks</a:t>
            </a:r>
            <a:r>
              <a:rPr lang="cs-CZ" altLang="cs-CZ" sz="2000" dirty="0">
                <a:latin typeface="Tele-GroteskNor" pitchFamily="2" charset="0"/>
              </a:rPr>
              <a:t> </a:t>
            </a:r>
            <a:r>
              <a:rPr lang="cs-CZ" altLang="cs-CZ" sz="2000" dirty="0" err="1">
                <a:latin typeface="Tele-GroteskNor" pitchFamily="2" charset="0"/>
              </a:rPr>
              <a:t>Anywhere</a:t>
            </a:r>
            <a:r>
              <a:rPr lang="cs-CZ" altLang="cs-CZ" sz="2000" dirty="0">
                <a:latin typeface="Tele-GroteskNor" pitchFamily="2" charset="0"/>
              </a:rPr>
              <a:t> se zobrazí firemní číslo, nikoli soukromé</a:t>
            </a:r>
          </a:p>
          <a:p>
            <a:pPr marL="800100" lvl="1" indent="-342900">
              <a:lnSpc>
                <a:spcPct val="100000"/>
              </a:lnSpc>
              <a:spcBef>
                <a:spcPct val="0"/>
              </a:spcBef>
              <a:buChar char="§"/>
            </a:pPr>
            <a:r>
              <a:rPr lang="cs-CZ" altLang="cs-CZ" sz="2000" dirty="0">
                <a:latin typeface="Tele-GroteskNor" pitchFamily="2" charset="0"/>
              </a:rPr>
              <a:t>Dálkové mobilní hovory za ceny hovorů z pevné linky</a:t>
            </a:r>
          </a:p>
          <a:p>
            <a:pPr marL="457200" lvl="1">
              <a:lnSpc>
                <a:spcPct val="100000"/>
              </a:lnSpc>
              <a:spcBef>
                <a:spcPct val="0"/>
              </a:spcBef>
            </a:pPr>
            <a:endParaRPr lang="en-GB" altLang="cs-CZ" sz="2000" dirty="0">
              <a:latin typeface="Tele-GroteskNor" pitchFamily="2" charset="0"/>
            </a:endParaRPr>
          </a:p>
        </p:txBody>
      </p:sp>
      <p:pic>
        <p:nvPicPr>
          <p:cNvPr id="6" name="Picture 2" descr="http://images.all-free-download.com/images/graphiclarge/construction_worker_3765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70345" y="1273175"/>
            <a:ext cx="1388124" cy="1363312"/>
          </a:xfrm>
          <a:prstGeom prst="rect">
            <a:avLst/>
          </a:prstGeom>
          <a:noFill/>
          <a:ln w="9525">
            <a:noFill/>
            <a:miter lim="800000"/>
            <a:headEnd/>
            <a:tailEnd/>
          </a:ln>
        </p:spPr>
      </p:pic>
      <p:pic>
        <p:nvPicPr>
          <p:cNvPr id="7" name="Picture 2" descr="http://www.softicons.com/download/application-icons/wifun-icons-by-rokey/png/128/cellphone.png"/>
          <p:cNvPicPr>
            <a:picLocks noChangeAspect="1" noChangeArrowheads="1"/>
          </p:cNvPicPr>
          <p:nvPr/>
        </p:nvPicPr>
        <p:blipFill>
          <a:blip r:embed="rId4" cstate="print"/>
          <a:srcRect/>
          <a:stretch>
            <a:fillRect/>
          </a:stretch>
        </p:blipFill>
        <p:spPr bwMode="auto">
          <a:xfrm>
            <a:off x="7854575" y="1455102"/>
            <a:ext cx="738678" cy="719509"/>
          </a:xfrm>
          <a:prstGeom prst="rect">
            <a:avLst/>
          </a:prstGeom>
          <a:noFill/>
          <a:ln w="9525">
            <a:noFill/>
            <a:miter lim="800000"/>
            <a:headEnd/>
            <a:tailEnd/>
          </a:ln>
        </p:spPr>
      </p:pic>
      <p:pic>
        <p:nvPicPr>
          <p:cNvPr id="8" name="Picture 2" descr="http://images.all-free-download.com/images/graphiclarge/construction_worker_37654.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84036" y="2970833"/>
            <a:ext cx="688240" cy="810635"/>
          </a:xfrm>
          <a:prstGeom prst="rect">
            <a:avLst/>
          </a:prstGeom>
          <a:noFill/>
          <a:ln w="9525">
            <a:noFill/>
            <a:miter lim="800000"/>
            <a:headEnd/>
            <a:tailEnd/>
          </a:ln>
        </p:spPr>
      </p:pic>
      <p:pic>
        <p:nvPicPr>
          <p:cNvPr id="9" name="Picture 2" descr="http://www.softicons.com/download/application-icons/wifun-icons-by-rokey/png/128/cellphone.png"/>
          <p:cNvPicPr>
            <a:picLocks noChangeAspect="1" noChangeArrowheads="1"/>
          </p:cNvPicPr>
          <p:nvPr/>
        </p:nvPicPr>
        <p:blipFill>
          <a:blip r:embed="rId6" cstate="print"/>
          <a:srcRect/>
          <a:stretch>
            <a:fillRect/>
          </a:stretch>
        </p:blipFill>
        <p:spPr bwMode="auto">
          <a:xfrm>
            <a:off x="7145252" y="3082840"/>
            <a:ext cx="415201" cy="485018"/>
          </a:xfrm>
          <a:prstGeom prst="rect">
            <a:avLst/>
          </a:prstGeom>
          <a:noFill/>
          <a:ln w="9525">
            <a:noFill/>
            <a:miter lim="800000"/>
            <a:headEnd/>
            <a:tailEnd/>
          </a:ln>
        </p:spPr>
      </p:pic>
      <p:cxnSp>
        <p:nvCxnSpPr>
          <p:cNvPr id="10" name="Straight Arrow Connector 9"/>
          <p:cNvCxnSpPr/>
          <p:nvPr/>
        </p:nvCxnSpPr>
        <p:spPr bwMode="auto">
          <a:xfrm>
            <a:off x="7572414" y="3385905"/>
            <a:ext cx="727075"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5" descr="MCj04326110000[1]"/>
          <p:cNvPicPr>
            <a:picLocks noChangeAspect="1" noChangeArrowheads="1"/>
          </p:cNvPicPr>
          <p:nvPr/>
        </p:nvPicPr>
        <p:blipFill>
          <a:blip r:embed="rId7" cstate="print"/>
          <a:srcRect/>
          <a:stretch>
            <a:fillRect/>
          </a:stretch>
        </p:blipFill>
        <p:spPr bwMode="auto">
          <a:xfrm>
            <a:off x="8244360" y="3039150"/>
            <a:ext cx="628216" cy="742318"/>
          </a:xfrm>
          <a:prstGeom prst="rect">
            <a:avLst/>
          </a:prstGeom>
          <a:noFill/>
          <a:ln w="9525">
            <a:noFill/>
            <a:miter lim="800000"/>
            <a:headEnd/>
            <a:tailEnd/>
          </a:ln>
        </p:spPr>
      </p:pic>
      <p:sp>
        <p:nvSpPr>
          <p:cNvPr id="12" name="TextBox 33"/>
          <p:cNvSpPr txBox="1">
            <a:spLocks noChangeArrowheads="1"/>
          </p:cNvSpPr>
          <p:nvPr/>
        </p:nvSpPr>
        <p:spPr bwMode="auto">
          <a:xfrm>
            <a:off x="7526540" y="3441305"/>
            <a:ext cx="774571" cy="588623"/>
          </a:xfrm>
          <a:prstGeom prst="rect">
            <a:avLst/>
          </a:prstGeom>
          <a:noFill/>
          <a:ln w="9525">
            <a:noFill/>
            <a:miter lim="800000"/>
            <a:headEnd/>
            <a:tailEnd/>
          </a:ln>
        </p:spPr>
        <p:txBody>
          <a:bodyPr wrap="none">
            <a:spAutoFit/>
          </a:bodyPr>
          <a:lstStyle/>
          <a:p>
            <a:pPr algn="ctr"/>
            <a:r>
              <a:rPr lang="en-US" sz="900" b="1" i="1" dirty="0">
                <a:solidFill>
                  <a:schemeClr val="tx1"/>
                </a:solidFill>
              </a:rPr>
              <a:t>ID</a:t>
            </a:r>
            <a:r>
              <a:rPr lang="cs-CZ" sz="900" b="1" i="1" dirty="0">
                <a:solidFill>
                  <a:schemeClr val="tx1"/>
                </a:solidFill>
              </a:rPr>
              <a:t> volajícího</a:t>
            </a:r>
            <a:endParaRPr lang="en-US" sz="900" b="1" i="1" dirty="0">
              <a:solidFill>
                <a:schemeClr val="tx1"/>
              </a:solidFill>
            </a:endParaRPr>
          </a:p>
          <a:p>
            <a:pPr algn="ctr"/>
            <a:r>
              <a:rPr lang="en-US" sz="900" b="1" i="1" dirty="0"/>
              <a:t>301 555 7878</a:t>
            </a:r>
          </a:p>
        </p:txBody>
      </p:sp>
      <p:pic>
        <p:nvPicPr>
          <p:cNvPr id="13" name="Picture 40" descr="j0431614"/>
          <p:cNvPicPr>
            <a:picLocks noChangeAspect="1" noChangeArrowheads="1"/>
          </p:cNvPicPr>
          <p:nvPr/>
        </p:nvPicPr>
        <p:blipFill>
          <a:blip r:embed="rId8" cstate="print"/>
          <a:srcRect/>
          <a:stretch>
            <a:fillRect/>
          </a:stretch>
        </p:blipFill>
        <p:spPr bwMode="auto">
          <a:xfrm>
            <a:off x="6464435" y="4205713"/>
            <a:ext cx="786862" cy="787084"/>
          </a:xfrm>
          <a:prstGeom prst="rect">
            <a:avLst/>
          </a:prstGeom>
          <a:noFill/>
          <a:ln w="9525">
            <a:noFill/>
            <a:miter lim="800000"/>
            <a:headEnd/>
            <a:tailEnd/>
          </a:ln>
        </p:spPr>
      </p:pic>
      <p:pic>
        <p:nvPicPr>
          <p:cNvPr id="14" name="Picture 2" descr="http://stockazoo.com/wp-content/uploads/2009/03/globe_icon_300.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034717" y="4315645"/>
            <a:ext cx="1056608" cy="1056906"/>
          </a:xfrm>
          <a:prstGeom prst="rect">
            <a:avLst/>
          </a:prstGeom>
          <a:noFill/>
          <a:ln w="9525">
            <a:noFill/>
            <a:miter lim="800000"/>
            <a:headEnd/>
            <a:tailEnd/>
          </a:ln>
        </p:spPr>
      </p:pic>
      <p:pic>
        <p:nvPicPr>
          <p:cNvPr id="15" name="Picture 2" descr="http://images.all-free-download.com/images/graphiclarge/construction_worker_37654.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8030606" y="4663874"/>
            <a:ext cx="956232" cy="883584"/>
          </a:xfrm>
          <a:prstGeom prst="rect">
            <a:avLst/>
          </a:prstGeom>
          <a:noFill/>
          <a:ln w="9525">
            <a:noFill/>
            <a:miter lim="800000"/>
            <a:headEnd/>
            <a:tailEnd/>
          </a:ln>
        </p:spPr>
      </p:pic>
      <p:pic>
        <p:nvPicPr>
          <p:cNvPr id="16" name="Picture 2" descr="http://www.softicons.com/download/application-icons/wifun-icons-by-rokey/png/128/cellphone.png"/>
          <p:cNvPicPr>
            <a:picLocks noChangeAspect="1" noChangeArrowheads="1"/>
          </p:cNvPicPr>
          <p:nvPr/>
        </p:nvPicPr>
        <p:blipFill>
          <a:blip r:embed="rId11" cstate="print"/>
          <a:srcRect/>
          <a:stretch>
            <a:fillRect/>
          </a:stretch>
        </p:blipFill>
        <p:spPr bwMode="auto">
          <a:xfrm>
            <a:off x="7809866" y="4858532"/>
            <a:ext cx="451591" cy="451719"/>
          </a:xfrm>
          <a:prstGeom prst="rect">
            <a:avLst/>
          </a:prstGeom>
          <a:noFill/>
          <a:ln w="9525">
            <a:noFill/>
            <a:miter lim="800000"/>
            <a:headEnd/>
            <a:tailEnd/>
          </a:ln>
        </p:spPr>
      </p:pic>
    </p:spTree>
    <p:extLst>
      <p:ext uri="{BB962C8B-B14F-4D97-AF65-F5344CB8AC3E}">
        <p14:creationId xmlns:p14="http://schemas.microsoft.com/office/powerpoint/2010/main" val="536950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Souhrn výhod pro vaši společnost</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r>
              <a:rPr lang="cs-CZ" altLang="cs-CZ" sz="2000" dirty="0" smtClean="0">
                <a:latin typeface="Tele-GroteskNor" pitchFamily="2" charset="0"/>
              </a:rPr>
              <a:t>Nikdy </a:t>
            </a:r>
            <a:r>
              <a:rPr lang="cs-CZ" altLang="cs-CZ" sz="2000" dirty="0">
                <a:latin typeface="Tele-GroteskNor" pitchFamily="2" charset="0"/>
              </a:rPr>
              <a:t>nezmeškáte </a:t>
            </a:r>
            <a:r>
              <a:rPr lang="cs-CZ" altLang="cs-CZ" sz="2000" dirty="0" smtClean="0">
                <a:latin typeface="Tele-GroteskNor" pitchFamily="2" charset="0"/>
              </a:rPr>
              <a:t>hovor</a:t>
            </a:r>
          </a:p>
          <a:p>
            <a:pPr marL="635000" lvl="2" indent="0">
              <a:lnSpc>
                <a:spcPct val="100000"/>
              </a:lnSpc>
              <a:spcBef>
                <a:spcPct val="0"/>
              </a:spcBef>
              <a:buNone/>
            </a:pPr>
            <a:endParaRPr lang="cs-CZ" altLang="cs-CZ" sz="2000" dirty="0">
              <a:latin typeface="Tele-GroteskNor" pitchFamily="2" charset="0"/>
            </a:endParaRPr>
          </a:p>
          <a:p>
            <a:pPr marL="977900" lvl="2" indent="-342900">
              <a:lnSpc>
                <a:spcPct val="100000"/>
              </a:lnSpc>
              <a:spcBef>
                <a:spcPct val="0"/>
              </a:spcBef>
            </a:pPr>
            <a:r>
              <a:rPr lang="cs-CZ" altLang="cs-CZ" sz="2000" dirty="0">
                <a:latin typeface="Tele-GroteskNor" pitchFamily="2" charset="0"/>
              </a:rPr>
              <a:t> Jednodušší práce díky jediné hlasové </a:t>
            </a:r>
            <a:r>
              <a:rPr lang="cs-CZ" altLang="cs-CZ" sz="2000" dirty="0" smtClean="0">
                <a:latin typeface="Tele-GroteskNor" pitchFamily="2" charset="0"/>
              </a:rPr>
              <a:t>schránce</a:t>
            </a:r>
          </a:p>
          <a:p>
            <a:pPr marL="977900" lvl="2" indent="-342900">
              <a:lnSpc>
                <a:spcPct val="100000"/>
              </a:lnSpc>
              <a:spcBef>
                <a:spcPct val="0"/>
              </a:spcBef>
            </a:pPr>
            <a:endParaRPr lang="cs-CZ" altLang="cs-CZ" sz="2000" dirty="0">
              <a:latin typeface="Tele-GroteskNor" pitchFamily="2" charset="0"/>
            </a:endParaRPr>
          </a:p>
          <a:p>
            <a:pPr marL="977900" lvl="2" indent="-342900">
              <a:lnSpc>
                <a:spcPct val="100000"/>
              </a:lnSpc>
              <a:spcBef>
                <a:spcPct val="0"/>
              </a:spcBef>
            </a:pPr>
            <a:r>
              <a:rPr lang="cs-CZ" altLang="cs-CZ" sz="2000" dirty="0">
                <a:latin typeface="Tele-GroteskNor" pitchFamily="2" charset="0"/>
              </a:rPr>
              <a:t>Řiďte svou dostupnost  </a:t>
            </a:r>
            <a:r>
              <a:rPr lang="cs-CZ" altLang="cs-CZ" sz="2000" dirty="0" smtClean="0">
                <a:latin typeface="Tele-GroteskNor" pitchFamily="2" charset="0"/>
              </a:rPr>
              <a:t>odkudkoliv</a:t>
            </a:r>
          </a:p>
          <a:p>
            <a:pPr marL="977900" lvl="2" indent="-342900">
              <a:lnSpc>
                <a:spcPct val="100000"/>
              </a:lnSpc>
              <a:spcBef>
                <a:spcPct val="0"/>
              </a:spcBef>
            </a:pPr>
            <a:endParaRPr lang="cs-CZ" altLang="cs-CZ" sz="2000" dirty="0">
              <a:latin typeface="Tele-GroteskNor" pitchFamily="2" charset="0"/>
            </a:endParaRPr>
          </a:p>
          <a:p>
            <a:pPr marL="977900" lvl="2" indent="-342900">
              <a:lnSpc>
                <a:spcPct val="100000"/>
              </a:lnSpc>
              <a:spcBef>
                <a:spcPct val="0"/>
              </a:spcBef>
            </a:pPr>
            <a:r>
              <a:rPr lang="cs-CZ" altLang="cs-CZ" sz="2000" dirty="0">
                <a:latin typeface="Tele-GroteskNor" pitchFamily="2" charset="0"/>
              </a:rPr>
              <a:t>Přesunujte hovory mezi </a:t>
            </a:r>
            <a:r>
              <a:rPr lang="cs-CZ" altLang="cs-CZ" sz="2000" dirty="0" smtClean="0">
                <a:latin typeface="Tele-GroteskNor" pitchFamily="2" charset="0"/>
              </a:rPr>
              <a:t>zařízeními</a:t>
            </a:r>
          </a:p>
          <a:p>
            <a:pPr marL="977900" lvl="2" indent="-342900">
              <a:lnSpc>
                <a:spcPct val="100000"/>
              </a:lnSpc>
              <a:spcBef>
                <a:spcPct val="0"/>
              </a:spcBef>
            </a:pPr>
            <a:endParaRPr lang="cs-CZ" altLang="cs-CZ" sz="2000" dirty="0">
              <a:latin typeface="Tele-GroteskNor" pitchFamily="2" charset="0"/>
            </a:endParaRPr>
          </a:p>
          <a:p>
            <a:pPr marL="977900" lvl="2" indent="-342900">
              <a:lnSpc>
                <a:spcPct val="100000"/>
              </a:lnSpc>
              <a:spcBef>
                <a:spcPct val="0"/>
              </a:spcBef>
            </a:pPr>
            <a:r>
              <a:rPr lang="cs-CZ" altLang="cs-CZ" sz="2000" dirty="0">
                <a:latin typeface="Tele-GroteskNor" pitchFamily="2" charset="0"/>
              </a:rPr>
              <a:t>Sdílejte společné pracovní </a:t>
            </a:r>
            <a:r>
              <a:rPr lang="cs-CZ" altLang="cs-CZ" sz="2000" dirty="0" smtClean="0">
                <a:latin typeface="Tele-GroteskNor" pitchFamily="2" charset="0"/>
              </a:rPr>
              <a:t>funkce</a:t>
            </a:r>
          </a:p>
          <a:p>
            <a:pPr marL="977900" lvl="2" indent="-342900">
              <a:lnSpc>
                <a:spcPct val="100000"/>
              </a:lnSpc>
              <a:spcBef>
                <a:spcPct val="0"/>
              </a:spcBef>
            </a:pPr>
            <a:endParaRPr lang="cs-CZ" altLang="cs-CZ" sz="2000" dirty="0">
              <a:latin typeface="Tele-GroteskNor" pitchFamily="2" charset="0"/>
            </a:endParaRPr>
          </a:p>
          <a:p>
            <a:pPr marL="800100" lvl="1" indent="-342900">
              <a:lnSpc>
                <a:spcPct val="100000"/>
              </a:lnSpc>
              <a:spcBef>
                <a:spcPct val="0"/>
              </a:spcBef>
              <a:buChar char="§"/>
            </a:pPr>
            <a:endParaRPr lang="en-GB" altLang="cs-CZ" sz="2000" dirty="0">
              <a:latin typeface="Tele-GroteskNor" pitchFamily="2" charset="0"/>
            </a:endParaRPr>
          </a:p>
        </p:txBody>
      </p:sp>
      <p:pic>
        <p:nvPicPr>
          <p:cNvPr id="12" name="Picture 2" descr="http://images.all-free-download.com/images/graphiclarge/construction_worker_3765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01285" y="4533755"/>
            <a:ext cx="992626" cy="916976"/>
          </a:xfrm>
          <a:prstGeom prst="rect">
            <a:avLst/>
          </a:prstGeom>
          <a:noFill/>
          <a:ln w="9525">
            <a:noFill/>
            <a:miter lim="800000"/>
            <a:headEnd/>
            <a:tailEnd/>
          </a:ln>
        </p:spPr>
      </p:pic>
      <p:pic>
        <p:nvPicPr>
          <p:cNvPr id="13" name="Picture 44" descr="j0431640"/>
          <p:cNvPicPr>
            <a:picLocks noChangeAspect="1" noChangeArrowheads="1"/>
          </p:cNvPicPr>
          <p:nvPr/>
        </p:nvPicPr>
        <p:blipFill>
          <a:blip r:embed="rId4" cstate="print"/>
          <a:srcRect/>
          <a:stretch>
            <a:fillRect/>
          </a:stretch>
        </p:blipFill>
        <p:spPr bwMode="auto">
          <a:xfrm>
            <a:off x="4795425" y="4533754"/>
            <a:ext cx="942578" cy="888437"/>
          </a:xfrm>
          <a:prstGeom prst="rect">
            <a:avLst/>
          </a:prstGeom>
          <a:noFill/>
          <a:ln w="9525">
            <a:noFill/>
            <a:miter lim="800000"/>
            <a:headEnd/>
            <a:tailEnd/>
          </a:ln>
        </p:spPr>
      </p:pic>
      <p:pic>
        <p:nvPicPr>
          <p:cNvPr id="14" name="Picture 14" descr="MCj04326230000[1]"/>
          <p:cNvPicPr>
            <a:picLocks noChangeAspect="1" noChangeArrowheads="1"/>
          </p:cNvPicPr>
          <p:nvPr/>
        </p:nvPicPr>
        <p:blipFill>
          <a:blip r:embed="rId5" cstate="print"/>
          <a:srcRect/>
          <a:stretch>
            <a:fillRect/>
          </a:stretch>
        </p:blipFill>
        <p:spPr bwMode="auto">
          <a:xfrm>
            <a:off x="5598901" y="4512492"/>
            <a:ext cx="1043199" cy="1016000"/>
          </a:xfrm>
          <a:prstGeom prst="rect">
            <a:avLst/>
          </a:prstGeom>
          <a:noFill/>
          <a:ln w="9525">
            <a:noFill/>
            <a:miter lim="800000"/>
            <a:headEnd/>
            <a:tailEnd/>
          </a:ln>
        </p:spPr>
      </p:pic>
      <p:pic>
        <p:nvPicPr>
          <p:cNvPr id="15" name="Picture 2" descr="http://images.all-free-download.com/images/graphiclarge/construction_worker_3765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66950" y="4512493"/>
            <a:ext cx="992626" cy="916975"/>
          </a:xfrm>
          <a:prstGeom prst="rect">
            <a:avLst/>
          </a:prstGeom>
          <a:noFill/>
          <a:ln w="9525">
            <a:noFill/>
            <a:miter lim="800000"/>
            <a:headEnd/>
            <a:tailEnd/>
          </a:ln>
        </p:spPr>
      </p:pic>
      <p:pic>
        <p:nvPicPr>
          <p:cNvPr id="16" name="Picture 15" descr="j0431601"/>
          <p:cNvPicPr>
            <a:picLocks noChangeAspect="1" noChangeArrowheads="1"/>
          </p:cNvPicPr>
          <p:nvPr/>
        </p:nvPicPr>
        <p:blipFill>
          <a:blip r:embed="rId6" cstate="print"/>
          <a:srcRect/>
          <a:stretch>
            <a:fillRect/>
          </a:stretch>
        </p:blipFill>
        <p:spPr bwMode="auto">
          <a:xfrm>
            <a:off x="3916338" y="4533755"/>
            <a:ext cx="1034482" cy="973478"/>
          </a:xfrm>
          <a:prstGeom prst="rect">
            <a:avLst/>
          </a:prstGeom>
          <a:noFill/>
          <a:ln w="9525">
            <a:noFill/>
            <a:miter lim="800000"/>
            <a:headEnd/>
            <a:tailEnd/>
          </a:ln>
        </p:spPr>
      </p:pic>
    </p:spTree>
    <p:extLst>
      <p:ext uri="{BB962C8B-B14F-4D97-AF65-F5344CB8AC3E}">
        <p14:creationId xmlns:p14="http://schemas.microsoft.com/office/powerpoint/2010/main" val="213253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Nastavení </a:t>
            </a:r>
            <a:r>
              <a:rPr lang="cs-CZ" dirty="0" err="1" smtClean="0"/>
              <a:t>broadworks</a:t>
            </a:r>
            <a:r>
              <a:rPr lang="cs-CZ" dirty="0" smtClean="0"/>
              <a:t> </a:t>
            </a:r>
            <a:r>
              <a:rPr lang="cs-CZ" dirty="0" err="1" smtClean="0"/>
              <a:t>anywhere</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r>
              <a:rPr lang="cs-CZ" altLang="cs-CZ" sz="2000" dirty="0">
                <a:latin typeface="Tele-GroteskNor" pitchFamily="2" charset="0"/>
              </a:rPr>
              <a:t>Přidání přístrojů do funkce </a:t>
            </a:r>
            <a:r>
              <a:rPr lang="cs-CZ" altLang="cs-CZ" sz="2000" dirty="0" err="1">
                <a:latin typeface="Tele-GroteskNor" pitchFamily="2" charset="0"/>
              </a:rPr>
              <a:t>Anywhere</a:t>
            </a:r>
            <a:r>
              <a:rPr lang="cs-CZ" altLang="cs-CZ" sz="2000" dirty="0">
                <a:latin typeface="Tele-GroteskNor" pitchFamily="2" charset="0"/>
              </a:rPr>
              <a:t> a přetažení hovoru</a:t>
            </a:r>
          </a:p>
          <a:p>
            <a:pPr marL="635000" lvl="2" indent="0">
              <a:lnSpc>
                <a:spcPct val="100000"/>
              </a:lnSpc>
              <a:spcBef>
                <a:spcPct val="0"/>
              </a:spcBef>
              <a:buNone/>
            </a:pPr>
            <a:endParaRPr lang="cs-CZ" altLang="cs-CZ" sz="2000" dirty="0">
              <a:latin typeface="Tele-GroteskNor" pitchFamily="2" charset="0"/>
            </a:endParaRPr>
          </a:p>
          <a:p>
            <a:pPr marL="635000" lvl="2" indent="0">
              <a:lnSpc>
                <a:spcPct val="100000"/>
              </a:lnSpc>
              <a:spcBef>
                <a:spcPct val="0"/>
              </a:spcBef>
              <a:buNone/>
            </a:pPr>
            <a:endParaRPr lang="cs-CZ" altLang="cs-CZ" sz="2000" dirty="0">
              <a:latin typeface="Tele-GroteskNor" pitchFamily="2" charset="0"/>
            </a:endParaRPr>
          </a:p>
          <a:p>
            <a:pPr marL="800100" lvl="1" indent="-342900">
              <a:lnSpc>
                <a:spcPct val="100000"/>
              </a:lnSpc>
              <a:spcBef>
                <a:spcPct val="0"/>
              </a:spcBef>
              <a:buChar char="§"/>
            </a:pPr>
            <a:endParaRPr lang="en-GB" altLang="cs-CZ" sz="2000" dirty="0">
              <a:latin typeface="Tele-GroteskNor" pitchFamily="2" charset="0"/>
            </a:endParaRPr>
          </a:p>
        </p:txBody>
      </p:sp>
      <p:pic>
        <p:nvPicPr>
          <p:cNvPr id="9" name="Zástupný symbol pro obsah 7" descr="BW Anywhere.bmp"/>
          <p:cNvPicPr>
            <a:picLocks noChangeAspect="1"/>
          </p:cNvPicPr>
          <p:nvPr/>
        </p:nvPicPr>
        <p:blipFill>
          <a:blip r:embed="rId3" cstate="print"/>
          <a:stretch>
            <a:fillRect/>
          </a:stretch>
        </p:blipFill>
        <p:spPr>
          <a:xfrm>
            <a:off x="801335" y="2118421"/>
            <a:ext cx="7272668" cy="2551697"/>
          </a:xfrm>
          <a:prstGeom prst="rect">
            <a:avLst/>
          </a:prstGeom>
        </p:spPr>
      </p:pic>
    </p:spTree>
    <p:extLst>
      <p:ext uri="{BB962C8B-B14F-4D97-AF65-F5344CB8AC3E}">
        <p14:creationId xmlns:p14="http://schemas.microsoft.com/office/powerpoint/2010/main" val="1889506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40" name="Rectangle 1028"/>
          <p:cNvSpPr>
            <a:spLocks noGrp="1"/>
          </p:cNvSpPr>
          <p:nvPr>
            <p:ph type="title"/>
            <p:custDataLst>
              <p:tags r:id="rId1"/>
            </p:custDataLst>
          </p:nvPr>
        </p:nvSpPr>
        <p:spPr/>
        <p:txBody>
          <a:bodyPr/>
          <a:lstStyle/>
          <a:p>
            <a:r>
              <a:rPr lang="cs-CZ" dirty="0" smtClean="0"/>
              <a:t>Nastavení </a:t>
            </a:r>
            <a:r>
              <a:rPr lang="cs-CZ" dirty="0" err="1" smtClean="0"/>
              <a:t>broadworks</a:t>
            </a:r>
            <a:r>
              <a:rPr lang="cs-CZ" dirty="0" smtClean="0"/>
              <a:t> </a:t>
            </a:r>
            <a:r>
              <a:rPr lang="cs-CZ" dirty="0" err="1" smtClean="0"/>
              <a:t>anywhere</a:t>
            </a:r>
            <a:endParaRPr lang="en-US" dirty="0" smtClean="0">
              <a:latin typeface="Tele-GroteskNor" pitchFamily="2" charset="0"/>
            </a:endParaRPr>
          </a:p>
        </p:txBody>
      </p:sp>
      <p:pic>
        <p:nvPicPr>
          <p:cNvPr id="8" name="Zástupný symbol pro obsah 5" descr="Soucasne vyzvaneni_edited.bmp"/>
          <p:cNvPicPr>
            <a:picLocks noGrp="1" noChangeAspect="1"/>
          </p:cNvPicPr>
          <p:nvPr>
            <p:ph idx="1"/>
          </p:nvPr>
        </p:nvPicPr>
        <p:blipFill>
          <a:blip r:embed="rId5" cstate="print"/>
          <a:stretch>
            <a:fillRect/>
          </a:stretch>
        </p:blipFill>
        <p:spPr>
          <a:xfrm>
            <a:off x="1726832" y="2660970"/>
            <a:ext cx="5690336" cy="2269484"/>
          </a:xfrm>
          <a:prstGeom prst="rect">
            <a:avLst/>
          </a:prstGeom>
        </p:spPr>
      </p:pic>
      <p:sp>
        <p:nvSpPr>
          <p:cNvPr id="7" name="Date Placeholder 3"/>
          <p:cNvSpPr>
            <a:spLocks noGrp="1"/>
          </p:cNvSpPr>
          <p:nvPr>
            <p:ph type="dt" sz="half" idx="2"/>
          </p:nvPr>
        </p:nvSpPr>
        <p:spPr>
          <a:xfrm>
            <a:off x="6804025" y="6357938"/>
            <a:ext cx="1800225" cy="287337"/>
          </a:xfrm>
          <a:prstGeom prst="rect">
            <a:avLst/>
          </a:prstGeom>
        </p:spPr>
        <p:txBody>
          <a:bodyPr/>
          <a:lstStyle/>
          <a:p>
            <a:endParaRPr lang="en-US" dirty="0"/>
          </a:p>
        </p:txBody>
      </p:sp>
      <p:sp>
        <p:nvSpPr>
          <p:cNvPr id="10" name="Footer Placeholder 4"/>
          <p:cNvSpPr>
            <a:spLocks noGrp="1"/>
          </p:cNvSpPr>
          <p:nvPr>
            <p:ph type="ftr" sz="quarter" idx="3"/>
          </p:nvPr>
        </p:nvSpPr>
        <p:spPr>
          <a:xfrm>
            <a:off x="2557463" y="6357938"/>
            <a:ext cx="4102100" cy="287337"/>
          </a:xfrm>
          <a:prstGeom prst="rect">
            <a:avLst/>
          </a:prstGeom>
        </p:spPr>
        <p:txBody>
          <a:bodyPr/>
          <a:lstStyle/>
          <a:p>
            <a:endParaRPr lang="en-US" dirty="0"/>
          </a:p>
        </p:txBody>
      </p:sp>
      <p:pic>
        <p:nvPicPr>
          <p:cNvPr id="65550" name="Picture 1038" hidden="1"/>
          <p:cNvPicPr>
            <a:picLocks noChangeAspect="1" noChangeArrowheads="1"/>
          </p:cNvPicPr>
          <p:nvPr>
            <p:custDataLst>
              <p:tags r:id="rId2"/>
            </p:custDataLst>
          </p:nvPr>
        </p:nvPicPr>
        <p:blipFill>
          <a:blip r:embed="rId6"/>
          <a:srcRect/>
          <a:stretch>
            <a:fillRect/>
          </a:stretch>
        </p:blipFill>
        <p:spPr bwMode="auto">
          <a:xfrm>
            <a:off x="1588" y="1588"/>
            <a:ext cx="1587" cy="1587"/>
          </a:xfrm>
          <a:prstGeom prst="rect">
            <a:avLst/>
          </a:prstGeom>
          <a:noFill/>
          <a:ln w="9525">
            <a:noFill/>
            <a:miter lim="800000"/>
            <a:headEnd/>
            <a:tailEnd/>
          </a:ln>
          <a:effectLst/>
        </p:spPr>
      </p:pic>
      <p:sp>
        <p:nvSpPr>
          <p:cNvPr id="25" name="TextBox 24"/>
          <p:cNvSpPr txBox="1"/>
          <p:nvPr/>
        </p:nvSpPr>
        <p:spPr>
          <a:xfrm>
            <a:off x="307745" y="1359800"/>
            <a:ext cx="7486957" cy="525785"/>
          </a:xfrm>
          <a:prstGeom prst="rect">
            <a:avLst/>
          </a:prstGeom>
          <a:noFill/>
        </p:spPr>
        <p:txBody>
          <a:bodyPr wrap="square" lIns="0" tIns="0" rIns="0" bIns="0" numCol="2" rtlCol="0">
            <a:spAutoFit/>
          </a:bodyPr>
          <a:lstStyle/>
          <a:p>
            <a:pPr marL="270000" indent="-270000">
              <a:lnSpc>
                <a:spcPct val="150000"/>
              </a:lnSpc>
              <a:spcBef>
                <a:spcPts val="0"/>
              </a:spcBef>
              <a:spcAft>
                <a:spcPts val="450"/>
              </a:spcAft>
              <a:buFont typeface="Wingdings" pitchFamily="2" charset="2"/>
              <a:buChar char="§"/>
            </a:pPr>
            <a:r>
              <a:rPr lang="cs-CZ" sz="2000" dirty="0" smtClean="0">
                <a:solidFill>
                  <a:schemeClr val="tx1"/>
                </a:solidFill>
                <a:latin typeface="Tele-GroteskEENor" pitchFamily="2" charset="0"/>
              </a:rPr>
              <a:t>Nastavení současného vyzvánění</a:t>
            </a:r>
          </a:p>
          <a:p>
            <a:pPr marL="270000" indent="-270000">
              <a:lnSpc>
                <a:spcPct val="150000"/>
              </a:lnSpc>
              <a:spcBef>
                <a:spcPts val="0"/>
              </a:spcBef>
              <a:spcAft>
                <a:spcPts val="450"/>
              </a:spcAft>
              <a:buClr>
                <a:schemeClr val="tx2"/>
              </a:buClr>
              <a:buFont typeface="Wingdings" pitchFamily="2" charset="2"/>
              <a:buChar char="§"/>
            </a:pPr>
            <a:endParaRPr lang="en-US" sz="1200" dirty="0" smtClean="0">
              <a:solidFill>
                <a:schemeClr val="tx1"/>
              </a:solidFill>
              <a:latin typeface="Tele-GroteskEENor" pitchFamily="2" charset="0"/>
            </a:endParaRPr>
          </a:p>
        </p:txBody>
      </p:sp>
    </p:spTree>
    <p:extLst>
      <p:ext uri="{BB962C8B-B14F-4D97-AF65-F5344CB8AC3E}">
        <p14:creationId xmlns:p14="http://schemas.microsoft.com/office/powerpoint/2010/main" val="167434642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ITCON_GUIDELINES" val="FALSE"/>
  <p:tag name="THINKCELLUNDODONOTDELETE" val="9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q_mjOvzZkOfWxBsBmch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k.xDw8rOUWD9h7TQeDH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UEldYNkOj.lBbZiLN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qa0PhMRlU.vRE53VHJP2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cNGoboeMEKn3G_Q0X0aM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Telekom 4:3 2016 CZ">
  <a:themeElements>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_MASTER_4-3_CZ_20161208" id="{6035F753-D5E0-4E83-AC51-4F71D98698FD}" vid="{61733896-8790-4D2C-955D-C7499E7F327A}"/>
    </a:ext>
  </a:extLst>
</a:theme>
</file>

<file path=ppt/theme/theme2.xml><?xml version="1.0" encoding="utf-8"?>
<a:theme xmlns:a="http://schemas.openxmlformats.org/drawingml/2006/main" name="Office-Design">
  <a:themeElements>
    <a:clrScheme name="">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T Farben">
      <a:dk1>
        <a:srgbClr val="646464"/>
      </a:dk1>
      <a:lt1>
        <a:srgbClr val="FFFFFF"/>
      </a:lt1>
      <a:dk2>
        <a:srgbClr val="E20074"/>
      </a:dk2>
      <a:lt2>
        <a:srgbClr val="FFFFFF"/>
      </a:lt2>
      <a:accent1>
        <a:srgbClr val="427BAB"/>
      </a:accent1>
      <a:accent2>
        <a:srgbClr val="FDD167"/>
      </a:accent2>
      <a:accent3>
        <a:srgbClr val="646464"/>
      </a:accent3>
      <a:accent4>
        <a:srgbClr val="64B9E4"/>
      </a:accent4>
      <a:accent5>
        <a:srgbClr val="9D9D9D"/>
      </a:accent5>
      <a:accent6>
        <a:srgbClr val="DADADA"/>
      </a:accent6>
      <a:hlink>
        <a:srgbClr val="646464"/>
      </a:hlink>
      <a:folHlink>
        <a:srgbClr val="9D9D9D"/>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84ECF4F3ABFD4192A73F0C68E6242B" ma:contentTypeVersion="" ma:contentTypeDescription="Create a new document." ma:contentTypeScope="" ma:versionID="088cd85089bfe210276401a04ab7aba8">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21FBAB-7B53-4B4B-B34B-C2974120D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13EEB0D-10F3-4417-856E-58270F46A6A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55B2FBE-9229-4A27-949B-EB909522F4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Telekom_Powerpoint-Master_CZ_4x3</Template>
  <TotalTime>176</TotalTime>
  <Words>1414</Words>
  <Application>Microsoft Office PowerPoint</Application>
  <PresentationFormat>On-screen Show (4:3)</PresentationFormat>
  <Paragraphs>154</Paragraphs>
  <Slides>9</Slides>
  <Notes>9</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9</vt:i4>
      </vt:variant>
    </vt:vector>
  </HeadingPairs>
  <TitlesOfParts>
    <vt:vector size="22" baseType="lpstr">
      <vt:lpstr>Wingdings 2</vt:lpstr>
      <vt:lpstr>Arial Unicode MS</vt:lpstr>
      <vt:lpstr>Tele-GroteskEENor</vt:lpstr>
      <vt:lpstr>TeleGrotesk Headline Ultra</vt:lpstr>
      <vt:lpstr>TeleGrotesk Headline</vt:lpstr>
      <vt:lpstr>Wingdings</vt:lpstr>
      <vt:lpstr>Tele-GroteskUlt</vt:lpstr>
      <vt:lpstr>Arial</vt:lpstr>
      <vt:lpstr>Tele-GroteskFet</vt:lpstr>
      <vt:lpstr>Tele-GroteskNor</vt:lpstr>
      <vt:lpstr>Telekom 4:3 2016 CZ</vt:lpstr>
      <vt:lpstr>think-cell Slide</vt:lpstr>
      <vt:lpstr>think-cell Folie</vt:lpstr>
      <vt:lpstr>PowerPoint Presentation</vt:lpstr>
      <vt:lpstr>Důležitost broadworks anywhere</vt:lpstr>
      <vt:lpstr>Co je broadworks anywhere?</vt:lpstr>
      <vt:lpstr>Příklad použití: Topení a klimatizace Novák</vt:lpstr>
      <vt:lpstr>Běžný den pana nováka</vt:lpstr>
      <vt:lpstr>Řešení dalších problémů</vt:lpstr>
      <vt:lpstr>Souhrn výhod pro vaši společnost</vt:lpstr>
      <vt:lpstr>Nastavení broadworks anywhere</vt:lpstr>
      <vt:lpstr>Nastavení broadworks anywhere</vt:lpstr>
    </vt:vector>
  </TitlesOfParts>
  <Company>T-Systems Czech Republic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portfolia služeb po spojení s GTS</dc:title>
  <dc:creator>Krejbich Jakub</dc:creator>
  <dc:description>2014</dc:description>
  <cp:lastModifiedBy>Krejbich Jakub</cp:lastModifiedBy>
  <cp:revision>277</cp:revision>
  <cp:lastPrinted>2014-09-11T10:47:16Z</cp:lastPrinted>
  <dcterms:created xsi:type="dcterms:W3CDTF">2014-02-19T12:28:26Z</dcterms:created>
  <dcterms:modified xsi:type="dcterms:W3CDTF">2018-07-11T13:42:22Z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000800bc140000000000010250600207f980073804f000</vt:lpwstr>
  </property>
  <property fmtid="{D5CDD505-2E9C-101B-9397-08002B2CF9AE}" pid="3" name="ContentTypeId">
    <vt:lpwstr>0x0101003784ECF4F3ABFD4192A73F0C68E6242B</vt:lpwstr>
  </property>
</Properties>
</file>